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328" r:id="rId8"/>
    <p:sldId id="370" r:id="rId9"/>
    <p:sldId id="388" r:id="rId10"/>
    <p:sldId id="392" r:id="rId11"/>
    <p:sldId id="387" r:id="rId12"/>
    <p:sldId id="367" r:id="rId13"/>
    <p:sldId id="393" r:id="rId14"/>
    <p:sldId id="389" r:id="rId15"/>
    <p:sldId id="391" r:id="rId16"/>
    <p:sldId id="396" r:id="rId17"/>
    <p:sldId id="342" r:id="rId18"/>
    <p:sldId id="329" r:id="rId19"/>
    <p:sldId id="390" r:id="rId20"/>
    <p:sldId id="394" r:id="rId21"/>
    <p:sldId id="395" r:id="rId2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3631"/>
  </p:normalViewPr>
  <p:slideViewPr>
    <p:cSldViewPr snapToGrid="0" snapToObjects="1">
      <p:cViewPr>
        <p:scale>
          <a:sx n="75" d="100"/>
          <a:sy n="75" d="100"/>
        </p:scale>
        <p:origin x="34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panose="020B0604020202020204" pitchFamily="34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pitchFamily="3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42035" y="4909820"/>
            <a:ext cx="7769860" cy="835025"/>
          </a:xfrm>
        </p:spPr>
        <p:txBody>
          <a:bodyPr/>
          <a:lstStyle/>
          <a:p>
            <a:r>
              <a:rPr kumimoji="1" lang="en-US" altLang="zh-CN" sz="4400" dirty="0"/>
              <a:t>Presenters: Happy &amp; Grace</a:t>
            </a:r>
            <a:endParaRPr kumimoji="1" lang="en-US" altLang="zh-CN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55345" y="1053465"/>
            <a:ext cx="9790430" cy="2606675"/>
          </a:xfrm>
        </p:spPr>
        <p:txBody>
          <a:bodyPr tIns="540000"/>
          <a:lstStyle/>
          <a:p>
            <a:pPr algn="ctr"/>
            <a:r>
              <a:rPr lang="en-US" sz="6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Convolutional Neural Network</a:t>
            </a:r>
            <a:endParaRPr kumimoji="1" lang="en-US" sz="64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-15875"/>
            <a:ext cx="9584690" cy="725805"/>
          </a:xfrm>
        </p:spPr>
        <p:txBody>
          <a:bodyPr/>
          <a:lstStyle/>
          <a:p>
            <a:r>
              <a:rPr kumimoji="1" lang="en-US" altLang="zh-CN" dirty="0"/>
              <a:t>AlexNet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99567" y="760558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880745"/>
            <a:ext cx="10891520" cy="551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/>
          <p:nvPr>
            <p:ph type="body" sz="quarter" idx="13"/>
          </p:nvPr>
        </p:nvSpPr>
        <p:spPr>
          <a:xfrm>
            <a:off x="1673860" y="1619885"/>
            <a:ext cx="9062720" cy="3408045"/>
          </a:xfrm>
        </p:spPr>
        <p:txBody>
          <a:bodyPr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Let’s code together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636245"/>
          </a:xfrm>
        </p:spPr>
        <p:txBody>
          <a:bodyPr anchor="ctr"/>
          <a:lstStyle/>
          <a:p>
            <a:pPr algn="ctr"/>
            <a:r>
              <a:rPr kumimoji="1" lang="en-US" altLang="zh-CN" sz="13800" dirty="0"/>
              <a:t>ResNet</a:t>
            </a:r>
            <a:endParaRPr kumimoji="1" lang="en-US" altLang="zh-CN" sz="1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-15875"/>
            <a:ext cx="9584690" cy="725805"/>
          </a:xfrm>
        </p:spPr>
        <p:txBody>
          <a:bodyPr/>
          <a:lstStyle/>
          <a:p>
            <a:r>
              <a:rPr kumimoji="1" lang="en-US" altLang="zh-CN" dirty="0"/>
              <a:t>ResNet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99567" y="760558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17967" t="13532" r="5372" b="2573"/>
          <a:stretch>
            <a:fillRect/>
          </a:stretch>
        </p:blipFill>
        <p:spPr>
          <a:xfrm>
            <a:off x="2428240" y="947420"/>
            <a:ext cx="8953500" cy="4977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-15875"/>
            <a:ext cx="9584690" cy="725805"/>
          </a:xfrm>
        </p:spPr>
        <p:txBody>
          <a:bodyPr/>
          <a:lstStyle/>
          <a:p>
            <a:r>
              <a:rPr kumimoji="1" lang="en-US" altLang="zh-CN" dirty="0"/>
              <a:t>ResNet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99567" y="760558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19017" t="-244" r="11710"/>
          <a:stretch>
            <a:fillRect/>
          </a:stretch>
        </p:blipFill>
        <p:spPr>
          <a:xfrm rot="16200000">
            <a:off x="3604895" y="-2257425"/>
            <a:ext cx="5159375" cy="11569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/>
          <p:nvPr>
            <p:ph type="body" sz="quarter" idx="13"/>
          </p:nvPr>
        </p:nvSpPr>
        <p:spPr>
          <a:xfrm>
            <a:off x="1673860" y="1619885"/>
            <a:ext cx="9062720" cy="3408045"/>
          </a:xfrm>
        </p:spPr>
        <p:txBody>
          <a:bodyPr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Let’s code together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70" y="1474470"/>
            <a:ext cx="7055485" cy="3636010"/>
          </a:xfrm>
        </p:spPr>
        <p:txBody>
          <a:bodyPr anchor="ctr"/>
          <a:lstStyle/>
          <a:p>
            <a:pPr algn="ctr"/>
            <a:r>
              <a:rPr kumimoji="1" lang="en-US" altLang="zh-CN" sz="13000" dirty="0"/>
              <a:t>VGGNet</a:t>
            </a:r>
            <a:endParaRPr kumimoji="1" lang="en-US" altLang="zh-CN" sz="1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-15875"/>
            <a:ext cx="9584690" cy="725805"/>
          </a:xfrm>
        </p:spPr>
        <p:txBody>
          <a:bodyPr/>
          <a:lstStyle/>
          <a:p>
            <a:r>
              <a:rPr kumimoji="1" lang="en-US" altLang="zh-CN" dirty="0"/>
              <a:t>VGGNet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99567" y="760558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095" y="900430"/>
            <a:ext cx="10854055" cy="5385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/>
          <p:nvPr>
            <p:ph type="body" sz="quarter" idx="13"/>
          </p:nvPr>
        </p:nvSpPr>
        <p:spPr>
          <a:xfrm>
            <a:off x="1673860" y="1619885"/>
            <a:ext cx="9062720" cy="3408045"/>
          </a:xfrm>
        </p:spPr>
        <p:txBody>
          <a:bodyPr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Assignment 2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-15875"/>
            <a:ext cx="9584690" cy="725805"/>
          </a:xfrm>
        </p:spPr>
        <p:txBody>
          <a:bodyPr/>
          <a:lstStyle/>
          <a:p>
            <a:r>
              <a:rPr kumimoji="1" lang="en-US" altLang="zh-CN" dirty="0"/>
              <a:t>VGGNet Family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74345" y="1680210"/>
            <a:ext cx="11116945" cy="392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3600" kern="0" dirty="0">
                <a:latin typeface="+mj-lt"/>
                <a:ea typeface="Microsoft YaHei" panose="020B0503020204020204" pitchFamily="34" charset="-122"/>
                <a:cs typeface="+mj-lt"/>
                <a:sym typeface="+mn-lt"/>
              </a:rPr>
              <a:t>Implement the VGG 16 network using scratch and pretrained model.</a:t>
            </a:r>
            <a:endParaRPr lang="en-US" sz="3600" kern="0" dirty="0">
              <a:latin typeface="+mj-lt"/>
              <a:ea typeface="Microsoft YaHei" panose="020B0503020204020204" pitchFamily="34" charset="-122"/>
              <a:cs typeface="+mj-lt"/>
              <a:sym typeface="+mn-lt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lang="en-US" sz="3600" kern="0" dirty="0">
              <a:latin typeface="+mj-lt"/>
              <a:ea typeface="Microsoft YaHei" panose="020B0503020204020204" pitchFamily="34" charset="-122"/>
              <a:cs typeface="+mj-lt"/>
              <a:sym typeface="+mn-lt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lang="en-US" sz="3600" kern="0" dirty="0">
              <a:latin typeface="+mj-lt"/>
              <a:ea typeface="Microsoft YaHei" panose="020B0503020204020204" pitchFamily="34" charset="-122"/>
              <a:cs typeface="+mj-lt"/>
              <a:sym typeface="+mn-lt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3600" kern="0" dirty="0">
                <a:solidFill>
                  <a:srgbClr val="FF0000"/>
                </a:solidFill>
                <a:latin typeface="+mj-lt"/>
                <a:ea typeface="Microsoft YaHei" panose="020B0503020204020204" pitchFamily="34" charset="-122"/>
                <a:cs typeface="+mj-lt"/>
                <a:sym typeface="+mn-lt"/>
              </a:rPr>
              <a:t>Deadline: Before next Friday Class (23/06/2023)</a:t>
            </a:r>
            <a:endParaRPr lang="en-US" sz="3600" kern="0" dirty="0">
              <a:solidFill>
                <a:srgbClr val="FF0000"/>
              </a:solidFill>
              <a:latin typeface="+mj-lt"/>
              <a:ea typeface="Microsoft YaHei" panose="020B0503020204020204" pitchFamily="34" charset="-122"/>
              <a:cs typeface="+mj-lt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6772275" y="795655"/>
            <a:ext cx="964565" cy="593725"/>
          </a:xfrm>
        </p:spPr>
        <p:txBody>
          <a:bodyPr/>
          <a:lstStyle/>
          <a:p>
            <a:r>
              <a:rPr kumimoji="1"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01</a:t>
            </a:r>
            <a:endParaRPr kumimoji="1"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607300" y="848360"/>
            <a:ext cx="4234180" cy="405130"/>
          </a:xfrm>
        </p:spPr>
        <p:txBody>
          <a:bodyPr/>
          <a:lstStyle/>
          <a:p>
            <a:r>
              <a:rPr kumimoji="1" lang="en-US" altLang="zh-CN" sz="2200" dirty="0">
                <a:latin typeface="Times New Roman" panose="02020603050405020304" charset="0"/>
                <a:cs typeface="Times New Roman" panose="02020603050405020304" charset="0"/>
              </a:rPr>
              <a:t>Building Blocks of CNNs </a:t>
            </a:r>
            <a:endParaRPr kumimoji="1" lang="en-US" altLang="zh-CN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772275" y="1579245"/>
            <a:ext cx="964565" cy="593725"/>
          </a:xfrm>
        </p:spPr>
        <p:txBody>
          <a:bodyPr/>
          <a:lstStyle/>
          <a:p>
            <a:r>
              <a:rPr kumimoji="1"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02</a:t>
            </a:r>
            <a:endParaRPr kumimoji="1"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7607300" y="1682750"/>
            <a:ext cx="4778375" cy="405130"/>
          </a:xfrm>
        </p:spPr>
        <p:txBody>
          <a:bodyPr/>
          <a:lstStyle/>
          <a:p>
            <a:r>
              <a:rPr kumimoji="1" lang="en-US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CNN Architecture</a:t>
            </a:r>
            <a:endParaRPr kumimoji="1" lang="en-US" altLang="zh-CN" sz="2200" b="1" dirty="0">
              <a:effectLst/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772275" y="2323465"/>
            <a:ext cx="964565" cy="593725"/>
          </a:xfrm>
        </p:spPr>
        <p:txBody>
          <a:bodyPr/>
          <a:lstStyle/>
          <a:p>
            <a:r>
              <a:rPr kumimoji="1"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03</a:t>
            </a:r>
            <a:endParaRPr kumimoji="1"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7607300" y="2426335"/>
            <a:ext cx="4820285" cy="405130"/>
          </a:xfrm>
        </p:spPr>
        <p:txBody>
          <a:bodyPr/>
          <a:lstStyle/>
          <a:p>
            <a:r>
              <a:rPr kumimoji="1" lang="en-US" sz="2200" dirty="0">
                <a:latin typeface="Times New Roman" panose="02020603050405020304" charset="0"/>
                <a:cs typeface="Times New Roman" panose="02020603050405020304" charset="0"/>
              </a:rPr>
              <a:t>LeNet</a:t>
            </a:r>
            <a:endParaRPr kumimoji="1" lang="en-US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772275" y="3081020"/>
            <a:ext cx="497205" cy="593725"/>
          </a:xfrm>
        </p:spPr>
        <p:txBody>
          <a:bodyPr/>
          <a:lstStyle/>
          <a:p>
            <a:r>
              <a:rPr kumimoji="1"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04</a:t>
            </a:r>
            <a:endParaRPr kumimoji="1"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594600" y="3138170"/>
            <a:ext cx="4944110" cy="413385"/>
          </a:xfrm>
        </p:spPr>
        <p:txBody>
          <a:bodyPr/>
          <a:lstStyle/>
          <a:p>
            <a:r>
              <a:rPr kumimoji="1" lang="en-US" sz="2200" dirty="0">
                <a:latin typeface="Times New Roman" panose="02020603050405020304" charset="0"/>
                <a:cs typeface="Times New Roman" panose="02020603050405020304" charset="0"/>
              </a:rPr>
              <a:t>AlexNet</a:t>
            </a:r>
            <a:endParaRPr kumimoji="1" lang="en-US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3440" y="1985645"/>
            <a:ext cx="4067175" cy="2425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CONTENTS</a:t>
            </a:r>
            <a:endParaRPr lang="zh-CN" altLang="en-US" sz="48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2" name="文本占位符 9"/>
          <p:cNvSpPr>
            <a:spLocks noGrp="1"/>
          </p:cNvSpPr>
          <p:nvPr/>
        </p:nvSpPr>
        <p:spPr>
          <a:xfrm>
            <a:off x="6772275" y="3864610"/>
            <a:ext cx="964565" cy="5937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05</a:t>
            </a:r>
            <a:endParaRPr kumimoji="1"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占位符 10"/>
          <p:cNvSpPr>
            <a:spLocks noGrp="1"/>
          </p:cNvSpPr>
          <p:nvPr/>
        </p:nvSpPr>
        <p:spPr>
          <a:xfrm>
            <a:off x="7607300" y="3929380"/>
            <a:ext cx="4265930" cy="4051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200" dirty="0">
                <a:latin typeface="Times New Roman" panose="02020603050405020304" charset="0"/>
                <a:cs typeface="Times New Roman" panose="02020603050405020304" charset="0"/>
              </a:rPr>
              <a:t>VGGNet</a:t>
            </a:r>
            <a:endParaRPr kumimoji="1" lang="en-US" altLang="zh-CN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占位符 9"/>
          <p:cNvSpPr>
            <a:spLocks noGrp="1"/>
          </p:cNvSpPr>
          <p:nvPr/>
        </p:nvSpPr>
        <p:spPr>
          <a:xfrm>
            <a:off x="6784975" y="4559300"/>
            <a:ext cx="964565" cy="5937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06</a:t>
            </a:r>
            <a:endParaRPr kumimoji="1"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占位符 10"/>
          <p:cNvSpPr>
            <a:spLocks noGrp="1"/>
          </p:cNvSpPr>
          <p:nvPr/>
        </p:nvSpPr>
        <p:spPr>
          <a:xfrm>
            <a:off x="7683500" y="4617720"/>
            <a:ext cx="3736975" cy="4051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200" dirty="0">
                <a:latin typeface="Times New Roman" panose="02020603050405020304" charset="0"/>
                <a:cs typeface="Times New Roman" panose="02020603050405020304" charset="0"/>
              </a:rPr>
              <a:t>ResNet</a:t>
            </a:r>
            <a:endParaRPr kumimoji="1" lang="en-US" altLang="zh-CN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占位符 9"/>
          <p:cNvSpPr>
            <a:spLocks noGrp="1"/>
          </p:cNvSpPr>
          <p:nvPr/>
        </p:nvSpPr>
        <p:spPr>
          <a:xfrm>
            <a:off x="6835775" y="5227320"/>
            <a:ext cx="964565" cy="5937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07</a:t>
            </a:r>
            <a:endParaRPr kumimoji="1"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占位符 10"/>
          <p:cNvSpPr>
            <a:spLocks noGrp="1"/>
          </p:cNvSpPr>
          <p:nvPr/>
        </p:nvSpPr>
        <p:spPr>
          <a:xfrm>
            <a:off x="7645400" y="5288280"/>
            <a:ext cx="4119245" cy="40513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Assignment</a:t>
            </a:r>
            <a:endParaRPr kumimoji="1" lang="en-US" altLang="zh-CN" sz="2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636245"/>
          </a:xfrm>
        </p:spPr>
        <p:txBody>
          <a:bodyPr anchor="ctr"/>
          <a:lstStyle/>
          <a:p>
            <a:pPr algn="ctr"/>
            <a:r>
              <a:rPr kumimoji="1" lang="en-US" altLang="zh-CN" sz="8000" dirty="0"/>
              <a:t>Building Blocks of CNN</a:t>
            </a:r>
            <a:endParaRPr kumimoji="1" lang="zh-CN" altLang="en-US"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Building blocks of CNN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00312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93997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28067" y="1092028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93395" y="1181100"/>
            <a:ext cx="11205210" cy="4471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Convolutional layer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Pooling Layer: 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    either maxpooling layer or average pooling layer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Fully connected layer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Formula for the output size: (n+2p - f)/s +1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   where n = input size, p = padding, s = stride, f=filter size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70" y="1038860"/>
            <a:ext cx="6815455" cy="4719955"/>
          </a:xfrm>
        </p:spPr>
        <p:txBody>
          <a:bodyPr anchor="ctr"/>
          <a:lstStyle/>
          <a:p>
            <a:pPr algn="ctr"/>
            <a:r>
              <a:rPr kumimoji="1" lang="en-US" altLang="zh-CN" sz="8000" dirty="0"/>
              <a:t>CNN Architectures</a:t>
            </a:r>
            <a:endParaRPr kumimoji="1" lang="zh-CN" altLang="en-US"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7359015" y="-15875"/>
            <a:ext cx="4832985" cy="30568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-15875"/>
            <a:ext cx="9584690" cy="725805"/>
          </a:xfrm>
        </p:spPr>
        <p:txBody>
          <a:bodyPr/>
          <a:lstStyle/>
          <a:p>
            <a:r>
              <a:rPr kumimoji="1" lang="en-US" altLang="zh-CN" dirty="0"/>
              <a:t>CNN Architectures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07010" y="1125855"/>
            <a:ext cx="11777980" cy="4471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 LeNet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AlexNet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VGGNet (VGG 16 and VGG 19)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ResNet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InceptionNet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MobileNet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Char char="v"/>
            </a:pPr>
            <a:r>
              <a:rPr lang="en-US" sz="28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EfficientNet, etc</a:t>
            </a:r>
            <a:endParaRPr lang="en-US" sz="28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636245"/>
          </a:xfrm>
        </p:spPr>
        <p:txBody>
          <a:bodyPr anchor="ctr"/>
          <a:lstStyle/>
          <a:p>
            <a:pPr algn="ctr"/>
            <a:r>
              <a:rPr kumimoji="1" lang="en-US" altLang="zh-CN" sz="13800" dirty="0"/>
              <a:t>LeNet</a:t>
            </a:r>
            <a:endParaRPr kumimoji="1" lang="en-US" altLang="zh-CN" sz="1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09980" y="-15875"/>
            <a:ext cx="9584690" cy="725805"/>
          </a:xfrm>
        </p:spPr>
        <p:txBody>
          <a:bodyPr/>
          <a:lstStyle/>
          <a:p>
            <a:r>
              <a:rPr kumimoji="1" lang="en-US" altLang="zh-CN" dirty="0"/>
              <a:t>LeNet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27480" y="66149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0280" y="574214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99567" y="760558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900430"/>
            <a:ext cx="11611610" cy="539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70" y="1474470"/>
            <a:ext cx="7224395" cy="3636010"/>
          </a:xfrm>
        </p:spPr>
        <p:txBody>
          <a:bodyPr anchor="ctr"/>
          <a:lstStyle/>
          <a:p>
            <a:pPr algn="ctr"/>
            <a:r>
              <a:rPr kumimoji="1" lang="en-US" altLang="zh-CN" sz="13800" dirty="0"/>
              <a:t>AlexNet</a:t>
            </a:r>
            <a:endParaRPr kumimoji="1" lang="en-US" altLang="zh-CN" sz="13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Microsoft YaHei" panose="020B0503020204020204" pitchFamily="34" charset="-122"/>
            <a:ea typeface="Microsoft YaHei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792</Words>
  <Application>WPS Presentation</Application>
  <PresentationFormat>宽屏</PresentationFormat>
  <Paragraphs>117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Microsoft YaHei</vt:lpstr>
      <vt:lpstr>Century Gothic</vt:lpstr>
      <vt:lpstr>Segoe UI Light</vt:lpstr>
      <vt:lpstr>Segoe UI Light</vt:lpstr>
      <vt:lpstr>Calibri</vt:lpstr>
      <vt:lpstr>Times New Roman</vt:lpstr>
      <vt:lpstr>Wingdings</vt:lpstr>
      <vt:lpstr>Arial Unicode MS</vt:lpstr>
      <vt:lpstr>Century Gothic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PC</cp:lastModifiedBy>
  <cp:revision>189</cp:revision>
  <dcterms:created xsi:type="dcterms:W3CDTF">2015-08-18T02:51:00Z</dcterms:created>
  <dcterms:modified xsi:type="dcterms:W3CDTF">2023-06-19T13:35:24Z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34F521039A3A4338B673C32A4D87CC2D</vt:lpwstr>
  </property>
</Properties>
</file>