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3"/>
  </p:sldMasterIdLst>
  <p:notesMasterIdLst>
    <p:notesMasterId r:id="rId29"/>
  </p:notesMasterIdLst>
  <p:sldIdLst>
    <p:sldId id="256" r:id="rId4"/>
    <p:sldId id="257" r:id="rId5"/>
    <p:sldId id="258" r:id="rId6"/>
    <p:sldId id="259" r:id="rId7"/>
    <p:sldId id="328" r:id="rId8"/>
    <p:sldId id="370" r:id="rId9"/>
    <p:sldId id="388" r:id="rId10"/>
    <p:sldId id="406" r:id="rId11"/>
    <p:sldId id="392" r:id="rId12"/>
    <p:sldId id="404" r:id="rId13"/>
    <p:sldId id="405" r:id="rId14"/>
    <p:sldId id="387" r:id="rId15"/>
    <p:sldId id="407" r:id="rId16"/>
    <p:sldId id="367" r:id="rId17"/>
    <p:sldId id="408" r:id="rId18"/>
    <p:sldId id="409" r:id="rId19"/>
    <p:sldId id="410" r:id="rId20"/>
    <p:sldId id="412" r:id="rId21"/>
    <p:sldId id="413" r:id="rId22"/>
    <p:sldId id="393" r:id="rId23"/>
    <p:sldId id="389" r:id="rId24"/>
    <p:sldId id="396" r:id="rId25"/>
    <p:sldId id="342" r:id="rId26"/>
    <p:sldId id="394" r:id="rId27"/>
    <p:sldId id="395" r:id="rId2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3631"/>
  </p:normalViewPr>
  <p:slideViewPr>
    <p:cSldViewPr snapToGrid="0" snapToObjects="1">
      <p:cViewPr>
        <p:scale>
          <a:sx n="75" d="100"/>
          <a:sy n="75" d="100"/>
        </p:scale>
        <p:origin x="348"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2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learndatasci.com/tutorials/hands-on-transfer-learning-keras/" TargetMode="Externa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hyperlink" Target="https://www.learndatasci.com/tutorials/hands-on-transfer-learning-ker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learndatasci.com/tutorials/hands-on-transfer-learning-keras/"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2035" y="4909820"/>
            <a:ext cx="7769860" cy="835025"/>
          </a:xfrm>
        </p:spPr>
        <p:txBody>
          <a:bodyPr/>
          <a:lstStyle/>
          <a:p>
            <a:r>
              <a:rPr kumimoji="1" lang="en-US" altLang="zh-CN" sz="4400" dirty="0"/>
              <a:t>Presenters: Happy &amp; Grace</a:t>
            </a:r>
            <a:endParaRPr kumimoji="1" lang="en-US" altLang="zh-CN" sz="4400" dirty="0"/>
          </a:p>
        </p:txBody>
      </p:sp>
      <p:sp>
        <p:nvSpPr>
          <p:cNvPr id="3" name="文本占位符 2"/>
          <p:cNvSpPr>
            <a:spLocks noGrp="1"/>
          </p:cNvSpPr>
          <p:nvPr>
            <p:ph type="body" sz="quarter" idx="11"/>
          </p:nvPr>
        </p:nvSpPr>
        <p:spPr>
          <a:xfrm>
            <a:off x="855345" y="1053465"/>
            <a:ext cx="9790430" cy="2606675"/>
          </a:xfrm>
        </p:spPr>
        <p:txBody>
          <a:bodyPr tIns="540000"/>
          <a:lstStyle/>
          <a:p>
            <a:pPr algn="ct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CNN Transfer Learning</a:t>
            </a:r>
            <a:endParaRPr kumimoji="1"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rcRect l="2937" t="3801" r="2123" b="9779"/>
          <a:stretch>
            <a:fillRect/>
          </a:stretch>
        </p:blipFill>
        <p:spPr>
          <a:xfrm>
            <a:off x="358775" y="911860"/>
            <a:ext cx="11475085" cy="4949190"/>
          </a:xfrm>
          <a:prstGeom prst="rect">
            <a:avLst/>
          </a:prstGeom>
        </p:spPr>
      </p:pic>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2"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1"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pic>
        <p:nvPicPr>
          <p:cNvPr id="5" name="Picture 4"/>
          <p:cNvPicPr>
            <a:picLocks noChangeAspect="1"/>
          </p:cNvPicPr>
          <p:nvPr/>
        </p:nvPicPr>
        <p:blipFill>
          <a:blip r:embed="rId2"/>
          <a:stretch>
            <a:fillRect/>
          </a:stretch>
        </p:blipFill>
        <p:spPr>
          <a:xfrm>
            <a:off x="363220" y="900430"/>
            <a:ext cx="11578590" cy="5032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4641215" y="1595120"/>
            <a:ext cx="7653655" cy="3636010"/>
          </a:xfrm>
        </p:spPr>
        <p:txBody>
          <a:bodyPr anchor="ctr"/>
          <a:lstStyle/>
          <a:p>
            <a:pPr algn="ctr"/>
            <a:r>
              <a:rPr kumimoji="1" lang="en-US" altLang="zh-CN" sz="10500" dirty="0"/>
              <a:t>Evaluation Metrics </a:t>
            </a:r>
            <a:endParaRPr kumimoji="1" lang="en-US" altLang="zh-CN" sz="10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Confusion Matrix</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47738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The confusion matrix provides a tabular representation of the model's predictions compared to the true labels. It consists of four values:</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True Positive (TP): The number of samples that were correctly predicted as positive.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True Negative (TN): The number of samples that were correctly predicted as negative.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False Positive (FP): The number of samples that were incorrectly predicted as positive.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False Negative (FN): The number of samples that were incorrectly predicted as negative.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The confusion matrix helps us understand the performance of the model in terms of correctly and incorrectly classified samples.</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Confusion Matrix</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tretch>
            <a:fillRect/>
          </a:stretch>
        </p:blipFill>
        <p:spPr>
          <a:xfrm>
            <a:off x="1606550" y="692150"/>
            <a:ext cx="7743825" cy="5710555"/>
          </a:xfrm>
          <a:prstGeom prst="rect">
            <a:avLst/>
          </a:prstGeom>
        </p:spPr>
      </p:pic>
      <p:cxnSp>
        <p:nvCxnSpPr>
          <p:cNvPr id="7" name="Straight Connector 6"/>
          <p:cNvCxnSpPr/>
          <p:nvPr/>
        </p:nvCxnSpPr>
        <p:spPr>
          <a:xfrm flipV="1">
            <a:off x="8860790" y="2787015"/>
            <a:ext cx="1125855" cy="952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9986645" y="2394585"/>
            <a:ext cx="2199640" cy="730885"/>
          </a:xfrm>
          <a:prstGeom prst="rect">
            <a:avLst/>
          </a:prstGeom>
          <a:noFill/>
        </p:spPr>
        <p:txBody>
          <a:bodyPr wrap="square" rtlCol="0">
            <a:spAutoFit/>
          </a:bodyPr>
          <a:p>
            <a:pPr algn="l">
              <a:lnSpc>
                <a:spcPct val="130000"/>
              </a:lnSpc>
              <a:spcBef>
                <a:spcPts val="600"/>
              </a:spcBef>
            </a:pPr>
            <a:r>
              <a:rPr lang="en-US" sz="3200" kern="0" dirty="0">
                <a:latin typeface="Microsoft YaHei" panose="020B0503020204020204" pitchFamily="34" charset="-122"/>
                <a:ea typeface="Microsoft YaHei" panose="020B0503020204020204" pitchFamily="34" charset="-122"/>
                <a:cs typeface="+mn-ea"/>
                <a:sym typeface="+mn-lt"/>
              </a:rPr>
              <a:t>Sensitivity</a:t>
            </a:r>
            <a:endParaRPr lang="en-US" sz="32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f1-score</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89267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4000" kern="0" dirty="0">
                <a:latin typeface="Times New Roman" panose="02020603050405020304" charset="0"/>
                <a:ea typeface="Microsoft YaHei" panose="020B0503020204020204" pitchFamily="34" charset="-122"/>
                <a:cs typeface="Times New Roman" panose="02020603050405020304" charset="0"/>
                <a:sym typeface="+mn-lt"/>
              </a:rPr>
              <a:t>The F1-score is a single metric that combines precision and recall into a single value. It provides a balanced measure of a model's performance. It is computed as the harmonic mean of precision and recall. The F1-score ranges from 0 to 1, where 1 indicates perfect precision and recall.</a:t>
            </a:r>
            <a:endParaRPr lang="en-US" sz="40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Precision-Recall curve</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The precision-recall curve visualizes the trade-off between precision and recall at various classification thresholds. Precision is the ratio of true positives to the total predicted positives, while recall is the ratio of true positives to the total actual positives. The curve is plotted by varying the classification threshold and computing precision and recall for each threshold. It helps in selecting an appropriate threshold based on the desired precision and recall trade-off.</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ROC-AUC (Receiver Operating characteristic - Area Under Curve) Curve</a:t>
            </a:r>
            <a:endParaRPr kumimoji="1" lang="en-US" altLang="zh-CN" dirty="0"/>
          </a:p>
        </p:txBody>
      </p:sp>
      <p:sp>
        <p:nvSpPr>
          <p:cNvPr id="4" name="矩形 3"/>
          <p:cNvSpPr/>
          <p:nvPr/>
        </p:nvSpPr>
        <p:spPr>
          <a:xfrm>
            <a:off x="2370455" y="787400"/>
            <a:ext cx="7773035" cy="106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894080"/>
            <a:ext cx="7348855" cy="12827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The Receiver Operating Characteristic (ROC) curve is another graphical representation of the model's performance. It shows the trade-off between the true positive rate (sensitivity) and the false positive rate (1 - specificity) at different classification thresholds. The Area Under the Curve (AUC) score quantifies the overall performance of the model. An AUC score of 1 represents a perfect classifier, while a score of 0.5 indicates a random classifier.</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Sensitivity &amp; Specificity</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Sensitivity (also known as true positive rate) measures the proportion of actual positive samples correctly identified as positive by the model. It indicates the model's ability to detect positive samples. Specificity (equal to 1 minus false positive rate) measures the proportion of actual negative samples correctly identified as negative by the model. It indicates the model's ability to avoid false alarms for negative samples.</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Evaluation metrics </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233045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These evaluation metrics help assess the performance of a convolutional neural network (CNN) model in binary classification tasks. Understanding these metrics enables you to evaluate and compare different models, choose appropriate thresholds, and interpret their strengths and weaknesses.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25615" y="1462405"/>
            <a:ext cx="964565" cy="593725"/>
          </a:xfrm>
        </p:spPr>
        <p:txBody>
          <a:bodyPr/>
          <a:lstStyle/>
          <a:p>
            <a:r>
              <a:rPr kumimoji="1" lang="en-US" altLang="zh-CN" sz="2400" dirty="0">
                <a:latin typeface="Times New Roman" panose="02020603050405020304" charset="0"/>
                <a:cs typeface="Times New Roman" panose="02020603050405020304" charset="0"/>
              </a:rPr>
              <a:t>01</a:t>
            </a:r>
            <a:endParaRPr kumimoji="1" lang="en-US" altLang="zh-CN" sz="2400" dirty="0">
              <a:latin typeface="Times New Roman" panose="02020603050405020304" charset="0"/>
              <a:cs typeface="Times New Roman" panose="02020603050405020304" charset="0"/>
            </a:endParaRPr>
          </a:p>
        </p:txBody>
      </p:sp>
      <p:sp>
        <p:nvSpPr>
          <p:cNvPr id="3" name="文本占位符 2"/>
          <p:cNvSpPr>
            <a:spLocks noGrp="1"/>
          </p:cNvSpPr>
          <p:nvPr>
            <p:ph type="body" sz="quarter" idx="13"/>
          </p:nvPr>
        </p:nvSpPr>
        <p:spPr>
          <a:xfrm>
            <a:off x="7614285" y="1539240"/>
            <a:ext cx="4234180" cy="405130"/>
          </a:xfrm>
        </p:spPr>
        <p:txBody>
          <a:bodyPr/>
          <a:lstStyle/>
          <a:p>
            <a:r>
              <a:rPr kumimoji="1" lang="en-US" altLang="zh-CN" sz="2200" dirty="0">
                <a:latin typeface="Times New Roman" panose="02020603050405020304" charset="0"/>
                <a:cs typeface="Times New Roman" panose="02020603050405020304" charset="0"/>
              </a:rPr>
              <a:t>CNN Transfer Learning Method</a:t>
            </a:r>
            <a:endParaRPr kumimoji="1" lang="en-US" altLang="zh-CN" sz="2200" dirty="0">
              <a:latin typeface="Times New Roman" panose="02020603050405020304" charset="0"/>
              <a:cs typeface="Times New Roman" panose="02020603050405020304" charset="0"/>
            </a:endParaRPr>
          </a:p>
        </p:txBody>
      </p:sp>
      <p:sp>
        <p:nvSpPr>
          <p:cNvPr id="4" name="文本占位符 3"/>
          <p:cNvSpPr>
            <a:spLocks noGrp="1"/>
          </p:cNvSpPr>
          <p:nvPr>
            <p:ph type="body" sz="quarter" idx="14"/>
          </p:nvPr>
        </p:nvSpPr>
        <p:spPr>
          <a:xfrm>
            <a:off x="6772275" y="2201545"/>
            <a:ext cx="964565" cy="593725"/>
          </a:xfrm>
        </p:spPr>
        <p:txBody>
          <a:bodyPr/>
          <a:lstStyle/>
          <a:p>
            <a:r>
              <a:rPr kumimoji="1" lang="en-US" altLang="zh-CN" sz="2400" dirty="0">
                <a:latin typeface="Times New Roman" panose="02020603050405020304" charset="0"/>
                <a:cs typeface="Times New Roman" panose="02020603050405020304" charset="0"/>
              </a:rPr>
              <a:t>02</a:t>
            </a:r>
            <a:endParaRPr kumimoji="1" lang="en-US" altLang="zh-CN" sz="2400" dirty="0">
              <a:latin typeface="Times New Roman" panose="02020603050405020304" charset="0"/>
              <a:cs typeface="Times New Roman" panose="02020603050405020304" charset="0"/>
            </a:endParaRPr>
          </a:p>
        </p:txBody>
      </p:sp>
      <p:sp>
        <p:nvSpPr>
          <p:cNvPr id="6" name="文本占位符 5"/>
          <p:cNvSpPr>
            <a:spLocks noGrp="1"/>
          </p:cNvSpPr>
          <p:nvPr>
            <p:ph type="body" sz="quarter" idx="16"/>
          </p:nvPr>
        </p:nvSpPr>
        <p:spPr>
          <a:xfrm>
            <a:off x="6772275" y="2910205"/>
            <a:ext cx="964565" cy="593725"/>
          </a:xfrm>
        </p:spPr>
        <p:txBody>
          <a:bodyPr/>
          <a:lstStyle/>
          <a:p>
            <a:r>
              <a:rPr kumimoji="1" lang="en-US" altLang="zh-CN" sz="2400" dirty="0">
                <a:latin typeface="Times New Roman" panose="02020603050405020304" charset="0"/>
                <a:cs typeface="Times New Roman" panose="02020603050405020304" charset="0"/>
              </a:rPr>
              <a:t>03</a:t>
            </a:r>
            <a:endParaRPr kumimoji="1" lang="en-US" altLang="zh-CN" sz="2400" dirty="0">
              <a:latin typeface="Times New Roman" panose="02020603050405020304" charset="0"/>
              <a:cs typeface="Times New Roman" panose="02020603050405020304" charset="0"/>
            </a:endParaRPr>
          </a:p>
        </p:txBody>
      </p:sp>
      <p:sp>
        <p:nvSpPr>
          <p:cNvPr id="8" name="文本占位符 7"/>
          <p:cNvSpPr>
            <a:spLocks noGrp="1"/>
          </p:cNvSpPr>
          <p:nvPr>
            <p:ph type="body" sz="quarter" idx="18"/>
          </p:nvPr>
        </p:nvSpPr>
        <p:spPr>
          <a:xfrm>
            <a:off x="6772275" y="3578860"/>
            <a:ext cx="497205" cy="593725"/>
          </a:xfrm>
        </p:spPr>
        <p:txBody>
          <a:bodyPr/>
          <a:lstStyle/>
          <a:p>
            <a:r>
              <a:rPr kumimoji="1" lang="en-US" altLang="zh-CN" sz="2400" dirty="0">
                <a:latin typeface="Times New Roman" panose="02020603050405020304" charset="0"/>
                <a:cs typeface="Times New Roman" panose="02020603050405020304" charset="0"/>
              </a:rPr>
              <a:t>04</a:t>
            </a:r>
            <a:endParaRPr kumimoji="1" lang="en-US" altLang="zh-CN" sz="2400" dirty="0">
              <a:latin typeface="Times New Roman" panose="02020603050405020304" charset="0"/>
              <a:cs typeface="Times New Roman" panose="02020603050405020304" charset="0"/>
            </a:endParaRPr>
          </a:p>
        </p:txBody>
      </p:sp>
      <p:sp>
        <p:nvSpPr>
          <p:cNvPr id="14" name="矩形 13"/>
          <p:cNvSpPr/>
          <p:nvPr/>
        </p:nvSpPr>
        <p:spPr>
          <a:xfrm>
            <a:off x="853440" y="1985645"/>
            <a:ext cx="4067175" cy="2425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rPr>
              <a:t>CONTENTS</a:t>
            </a:r>
            <a:endParaRPr lang="zh-CN" altLang="en-US"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endParaRPr>
          </a:p>
        </p:txBody>
      </p:sp>
      <p:sp>
        <p:nvSpPr>
          <p:cNvPr id="18" name="文本占位符 10"/>
          <p:cNvSpPr>
            <a:spLocks noGrp="1"/>
          </p:cNvSpPr>
          <p:nvPr/>
        </p:nvSpPr>
        <p:spPr>
          <a:xfrm>
            <a:off x="7609205" y="5009515"/>
            <a:ext cx="411924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sym typeface="+mn-ea"/>
              </a:rPr>
              <a:t>Assignment 3</a:t>
            </a:r>
            <a:endParaRPr kumimoji="1" lang="en-US" altLang="zh-CN" sz="2200" dirty="0">
              <a:latin typeface="Times New Roman" panose="02020603050405020304" charset="0"/>
              <a:cs typeface="Times New Roman" panose="02020603050405020304" charset="0"/>
              <a:sym typeface="+mn-ea"/>
            </a:endParaRPr>
          </a:p>
        </p:txBody>
      </p:sp>
      <p:sp>
        <p:nvSpPr>
          <p:cNvPr id="19" name="文本占位符 4"/>
          <p:cNvSpPr>
            <a:spLocks noGrp="1"/>
          </p:cNvSpPr>
          <p:nvPr/>
        </p:nvSpPr>
        <p:spPr>
          <a:xfrm>
            <a:off x="7606665" y="2273300"/>
            <a:ext cx="4778375" cy="46291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sz="2200" dirty="0">
                <a:latin typeface="Times New Roman" panose="02020603050405020304" charset="0"/>
                <a:cs typeface="Times New Roman" panose="02020603050405020304" charset="0"/>
                <a:sym typeface="+mn-ea"/>
              </a:rPr>
              <a:t>CNN Architectre Review</a:t>
            </a:r>
            <a:endParaRPr kumimoji="1" lang="en-US" altLang="zh-CN" sz="2200" b="1" dirty="0">
              <a:effectLst/>
              <a:latin typeface="Times New Roman" panose="02020603050405020304" charset="0"/>
              <a:ea typeface="Calibri" panose="020F0502020204030204" pitchFamily="34" charset="0"/>
              <a:cs typeface="Times New Roman" panose="02020603050405020304" charset="0"/>
            </a:endParaRPr>
          </a:p>
        </p:txBody>
      </p:sp>
      <p:sp>
        <p:nvSpPr>
          <p:cNvPr id="20" name="文本占位符 6"/>
          <p:cNvSpPr>
            <a:spLocks noGrp="1"/>
          </p:cNvSpPr>
          <p:nvPr/>
        </p:nvSpPr>
        <p:spPr>
          <a:xfrm>
            <a:off x="7606665" y="4354830"/>
            <a:ext cx="482028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sz="2200" dirty="0">
                <a:latin typeface="Times New Roman" panose="02020603050405020304" charset="0"/>
                <a:cs typeface="Times New Roman" panose="02020603050405020304" charset="0"/>
              </a:rPr>
              <a:t>InceptionNet</a:t>
            </a:r>
            <a:endParaRPr kumimoji="1" lang="en-US" sz="2200" dirty="0">
              <a:latin typeface="Times New Roman" panose="02020603050405020304" charset="0"/>
              <a:cs typeface="Times New Roman" panose="02020603050405020304" charset="0"/>
            </a:endParaRPr>
          </a:p>
        </p:txBody>
      </p:sp>
      <p:sp>
        <p:nvSpPr>
          <p:cNvPr id="23" name="文本占位符 4"/>
          <p:cNvSpPr>
            <a:spLocks noGrp="1"/>
          </p:cNvSpPr>
          <p:nvPr/>
        </p:nvSpPr>
        <p:spPr>
          <a:xfrm>
            <a:off x="7626985" y="3018155"/>
            <a:ext cx="477837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b="1" dirty="0">
                <a:effectLst/>
                <a:latin typeface="Times New Roman" panose="02020603050405020304" charset="0"/>
                <a:ea typeface="Calibri" panose="020F0502020204030204" pitchFamily="34" charset="0"/>
                <a:cs typeface="Times New Roman" panose="02020603050405020304" charset="0"/>
              </a:rPr>
              <a:t>Transfer learning with VGG16</a:t>
            </a:r>
            <a:endParaRPr kumimoji="1" lang="en-US" altLang="zh-CN" sz="2200" b="1" dirty="0">
              <a:effectLst/>
              <a:latin typeface="Times New Roman" panose="02020603050405020304" charset="0"/>
              <a:ea typeface="Calibri" panose="020F0502020204030204" pitchFamily="34" charset="0"/>
              <a:cs typeface="Times New Roman" panose="02020603050405020304" charset="0"/>
            </a:endParaRPr>
          </a:p>
        </p:txBody>
      </p:sp>
      <p:sp>
        <p:nvSpPr>
          <p:cNvPr id="24" name="文本占位符 7"/>
          <p:cNvSpPr>
            <a:spLocks noGrp="1"/>
          </p:cNvSpPr>
          <p:nvPr/>
        </p:nvSpPr>
        <p:spPr>
          <a:xfrm>
            <a:off x="6757035" y="4310380"/>
            <a:ext cx="513080" cy="52832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05</a:t>
            </a:r>
            <a:endParaRPr kumimoji="1" lang="en-US" altLang="zh-CN" sz="2400" dirty="0">
              <a:latin typeface="Times New Roman" panose="02020603050405020304" charset="0"/>
              <a:cs typeface="Times New Roman" panose="02020603050405020304" charset="0"/>
            </a:endParaRPr>
          </a:p>
        </p:txBody>
      </p:sp>
      <p:sp>
        <p:nvSpPr>
          <p:cNvPr id="25" name="文本占位符 10"/>
          <p:cNvSpPr>
            <a:spLocks noGrp="1"/>
          </p:cNvSpPr>
          <p:nvPr/>
        </p:nvSpPr>
        <p:spPr>
          <a:xfrm>
            <a:off x="7613650" y="3677920"/>
            <a:ext cx="411924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sym typeface="+mn-ea"/>
              </a:rPr>
              <a:t>Evaluation Metrics</a:t>
            </a:r>
            <a:endParaRPr kumimoji="1" lang="en-US" altLang="zh-CN" sz="2200" dirty="0">
              <a:latin typeface="Times New Roman" panose="02020603050405020304" charset="0"/>
              <a:cs typeface="Times New Roman" panose="02020603050405020304" charset="0"/>
              <a:sym typeface="+mn-ea"/>
            </a:endParaRPr>
          </a:p>
        </p:txBody>
      </p:sp>
      <p:sp>
        <p:nvSpPr>
          <p:cNvPr id="27" name="文本占位符 7"/>
          <p:cNvSpPr>
            <a:spLocks noGrp="1"/>
          </p:cNvSpPr>
          <p:nvPr/>
        </p:nvSpPr>
        <p:spPr>
          <a:xfrm>
            <a:off x="6768465" y="4979670"/>
            <a:ext cx="488315" cy="5270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06</a:t>
            </a:r>
            <a:endParaRPr kumimoji="1" lang="en-US" altLang="zh-CN"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4696460" y="1545590"/>
            <a:ext cx="7448550" cy="3636010"/>
          </a:xfrm>
        </p:spPr>
        <p:txBody>
          <a:bodyPr anchor="ctr"/>
          <a:lstStyle/>
          <a:p>
            <a:pPr algn="ctr"/>
            <a:r>
              <a:rPr kumimoji="1" lang="en-US" altLang="zh-CN" sz="8500" dirty="0"/>
              <a:t>InceptionNet</a:t>
            </a:r>
            <a:endParaRPr kumimoji="1" lang="en-US" altLang="zh-CN" sz="8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rcRect l="19017" t="-244" r="11710"/>
          <a:stretch>
            <a:fillRect/>
          </a:stretch>
        </p:blipFill>
        <p:spPr>
          <a:xfrm rot="16200000">
            <a:off x="3604895" y="-2257425"/>
            <a:ext cx="5159375" cy="1156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Assignment 3</a:t>
            </a: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Assignment 3</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 Box 4"/>
          <p:cNvSpPr txBox="1"/>
          <p:nvPr/>
        </p:nvSpPr>
        <p:spPr>
          <a:xfrm>
            <a:off x="474345" y="1680210"/>
            <a:ext cx="11116945" cy="3845560"/>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3600" kern="0" dirty="0">
                <a:latin typeface="+mj-lt"/>
                <a:ea typeface="Microsoft YaHei" panose="020B0503020204020204" pitchFamily="34" charset="-122"/>
                <a:cs typeface="+mj-lt"/>
                <a:sym typeface="+mn-lt"/>
              </a:rPr>
              <a:t>Send the screenshots of today’s task in the individual group</a:t>
            </a: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r>
              <a:rPr lang="en-US" sz="3600" kern="0" dirty="0">
                <a:solidFill>
                  <a:srgbClr val="FF0000"/>
                </a:solidFill>
                <a:latin typeface="+mj-lt"/>
                <a:ea typeface="Microsoft YaHei" panose="020B0503020204020204" pitchFamily="34" charset="-122"/>
                <a:cs typeface="+mj-lt"/>
                <a:sym typeface="+mn-lt"/>
              </a:rPr>
              <a:t>Deadline: On or before Wedesday Class (28/06/2023)</a:t>
            </a:r>
            <a:endParaRPr lang="en-US" sz="3600" kern="0" dirty="0">
              <a:solidFill>
                <a:srgbClr val="FF0000"/>
              </a:solidFill>
              <a:latin typeface="+mj-lt"/>
              <a:ea typeface="Microsoft YaHei" panose="020B0503020204020204" pitchFamily="34" charset="-122"/>
              <a:cs typeface="+mj-lt"/>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70" y="1474470"/>
            <a:ext cx="6696075" cy="4653915"/>
          </a:xfrm>
        </p:spPr>
        <p:txBody>
          <a:bodyPr anchor="ctr"/>
          <a:lstStyle/>
          <a:p>
            <a:pPr algn="ctr"/>
            <a:r>
              <a:rPr kumimoji="1" lang="en-US" altLang="zh-CN" sz="8000" dirty="0"/>
              <a:t>CNN  Transfer Learning Method</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1109980" y="224155"/>
            <a:ext cx="9175115" cy="804545"/>
          </a:xfrm>
        </p:spPr>
        <p:txBody>
          <a:bodyPr/>
          <a:lstStyle/>
          <a:p>
            <a:r>
              <a:rPr kumimoji="1" lang="en-US" altLang="zh-CN" dirty="0"/>
              <a:t> CNN Transfer learning using pretrained model</a:t>
            </a:r>
            <a:endParaRPr kumimoji="1" lang="zh-CN" altLang="en-US" dirty="0"/>
          </a:p>
        </p:txBody>
      </p:sp>
      <p:sp>
        <p:nvSpPr>
          <p:cNvPr id="4" name="矩形 3"/>
          <p:cNvSpPr/>
          <p:nvPr/>
        </p:nvSpPr>
        <p:spPr>
          <a:xfrm>
            <a:off x="1524000" y="100312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93997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328067" y="109202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493395" y="1181100"/>
            <a:ext cx="11205210" cy="4954270"/>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The process of leveraging knowledge from pre-trained models on large datasets and applying it to new tasks with limited data.</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Transfer Learning gives us the ability to share learned features across different learning tasks.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b="1" kern="0" dirty="0">
                <a:latin typeface="Times New Roman" panose="02020603050405020304" charset="0"/>
                <a:ea typeface="Microsoft YaHei" panose="020B0503020204020204" pitchFamily="34" charset="-122"/>
                <a:cs typeface="Times New Roman" panose="02020603050405020304" charset="0"/>
                <a:sym typeface="+mn-lt"/>
              </a:rPr>
              <a:t>Benefits of using pre-trained models: </a:t>
            </a:r>
            <a:endParaRPr lang="en-US" sz="2800" b="1"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Faster convergence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Improved generalization</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Ability to leverage pre-learned features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4966970" y="1038860"/>
            <a:ext cx="6815455" cy="4719955"/>
          </a:xfrm>
        </p:spPr>
        <p:txBody>
          <a:bodyPr anchor="ctr"/>
          <a:lstStyle/>
          <a:p>
            <a:pPr algn="ctr"/>
            <a:r>
              <a:rPr kumimoji="1" lang="en-US" altLang="zh-CN" sz="8000" dirty="0"/>
              <a:t>CNN Architecture Review</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CNN Architectures</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47103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AlexNet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VGGNet (VGG 16 and VGG 19)</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ResNet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InceptionNet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MobileNet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EfficientNet, etc</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4698365" y="1474470"/>
            <a:ext cx="7774940" cy="4549775"/>
          </a:xfrm>
        </p:spPr>
        <p:txBody>
          <a:bodyPr anchor="ctr"/>
          <a:lstStyle/>
          <a:p>
            <a:pPr algn="ctr"/>
            <a:r>
              <a:rPr kumimoji="1" lang="en-US" altLang="zh-CN" dirty="0"/>
              <a:t>Transfer Learning with VGG 16</a:t>
            </a:r>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79996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Using a pre-trained VGG model as a feature extractor for a new task.</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Pre-trained models have learned rich representations from vast datasets, which can be beneficial for new tasks with limited data.</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Removing the original fully connected layers and adding new ones suitable for the new task.</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original VGG fully connected layers are designed for the ImageNet classification task, so they need to be replaced for the new task in order to achieve optimal performance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tretch>
            <a:fillRect/>
          </a:stretch>
        </p:blipFill>
        <p:spPr>
          <a:xfrm>
            <a:off x="177165" y="900430"/>
            <a:ext cx="11838305" cy="4699000"/>
          </a:xfrm>
          <a:prstGeom prst="rect">
            <a:avLst/>
          </a:prstGeom>
        </p:spPr>
      </p:pic>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2"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Microsoft YaHei" panose="020B0503020204020204" pitchFamily="34" charset="-122"/>
            <a:ea typeface="Microsoft YaHei"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Microsoft YaHei" panose="020B0503020204020204" pitchFamily="34" charset="-122"/>
            <a:ea typeface="Microsoft YaHei"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4686</Words>
  <Application>WPS Presentation</Application>
  <PresentationFormat>宽屏</PresentationFormat>
  <Paragraphs>165</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Arial</vt:lpstr>
      <vt:lpstr>SimSun</vt:lpstr>
      <vt:lpstr>Wingdings</vt:lpstr>
      <vt:lpstr>Microsoft YaHei</vt:lpstr>
      <vt:lpstr>Century Gothic</vt:lpstr>
      <vt:lpstr>Segoe UI Light</vt:lpstr>
      <vt:lpstr>Segoe UI Light</vt:lpstr>
      <vt:lpstr>Calibri</vt:lpstr>
      <vt:lpstr>Times New Roman</vt:lpstr>
      <vt:lpstr>Wingdings</vt:lpstr>
      <vt:lpstr>Arial Unicode MS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PC</cp:lastModifiedBy>
  <cp:revision>191</cp:revision>
  <dcterms:created xsi:type="dcterms:W3CDTF">2015-08-18T02:51:00Z</dcterms:created>
  <dcterms:modified xsi:type="dcterms:W3CDTF">2023-06-26T05:54:35Z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34F521039A3A4338B673C32A4D87CC2D</vt:lpwstr>
  </property>
</Properties>
</file>