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4"/>
  </p:sldMasterIdLst>
  <p:notesMasterIdLst>
    <p:notesMasterId r:id="rId32"/>
  </p:notesMasterIdLst>
  <p:sldIdLst>
    <p:sldId id="424" r:id="rId5"/>
    <p:sldId id="399" r:id="rId6"/>
    <p:sldId id="426" r:id="rId7"/>
    <p:sldId id="373" r:id="rId8"/>
    <p:sldId id="451" r:id="rId9"/>
    <p:sldId id="454" r:id="rId10"/>
    <p:sldId id="452" r:id="rId11"/>
    <p:sldId id="453" r:id="rId12"/>
    <p:sldId id="455" r:id="rId13"/>
    <p:sldId id="449" r:id="rId14"/>
    <p:sldId id="450" r:id="rId15"/>
    <p:sldId id="436" r:id="rId16"/>
    <p:sldId id="432" r:id="rId17"/>
    <p:sldId id="437" r:id="rId18"/>
    <p:sldId id="433" r:id="rId19"/>
    <p:sldId id="435" r:id="rId20"/>
    <p:sldId id="438" r:id="rId21"/>
    <p:sldId id="441" r:id="rId22"/>
    <p:sldId id="440" r:id="rId23"/>
    <p:sldId id="442" r:id="rId24"/>
    <p:sldId id="439" r:id="rId25"/>
    <p:sldId id="446" r:id="rId26"/>
    <p:sldId id="434" r:id="rId27"/>
    <p:sldId id="447" r:id="rId28"/>
    <p:sldId id="445" r:id="rId29"/>
    <p:sldId id="448" r:id="rId30"/>
    <p:sldId id="44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il Kokaram" initials="AK" lastIdx="1" clrIdx="0">
    <p:extLst>
      <p:ext uri="{19B8F6BF-5375-455C-9EA6-DF929625EA0E}">
        <p15:presenceInfo xmlns:p15="http://schemas.microsoft.com/office/powerpoint/2012/main" userId="Anil Kokara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FF00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88" d="100"/>
          <a:sy n="88" d="100"/>
        </p:scale>
        <p:origin x="184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A2F3C9-6777-4123-8728-8BCABD5AA26F}" type="datetimeFigureOut">
              <a:rPr lang="en-US"/>
              <a:t>11/21/22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D5E76E-E9E3-49A6-B4DE-BEC0FA491F4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F2CC6-EEC6-3C89-D2CE-83B02D9A5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D0E42-2B70-72A7-D64E-C3118232E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11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F2D8-8084-2851-EA9C-271853D80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7D9202-CE70-26A4-33EC-90AC13AC6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38B36-6B0D-8CF9-F624-5B2D05248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9438-FA39-41A3-BA8E-EB7AE5B7FFA5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4DE61-7EF5-716B-1B28-8D9637B89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069E9-43F3-7C37-CA6C-E42800AC8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8B4B-ACA4-4126-A1A8-A4E404372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31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31A8EB-3AE8-99DB-D66D-E6B73BC983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215894-66E1-6F34-7C9C-171C9F6BF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913BD-0A2F-53AF-6D62-131A2BE05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9438-FA39-41A3-BA8E-EB7AE5B7FFA5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1626A-C31E-00D2-54C2-1B998E1D6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15EE4-811A-FBFE-3941-973E3DF8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8B4B-ACA4-4126-A1A8-A4E404372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6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140F1-62EB-414A-0BC5-5383B8094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4ED3A-3CB3-A558-FE27-49946BCEE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5AD2A-C406-F4DB-70BB-980982B79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9438-FA39-41A3-BA8E-EB7AE5B7FFA5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F080F-9437-B7CA-2AD1-BEC5B1399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7D3B1-D085-9F48-D864-E0698703F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8B4B-ACA4-4126-A1A8-A4E404372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52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D248-8D33-1EC9-1F7B-D50E33368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3EF42-D27E-8F07-BFE5-BDC9BA989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91BA4-7E74-CB12-D35D-7557C1A0D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9438-FA39-41A3-BA8E-EB7AE5B7FFA5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DB28B-E763-CCF4-144F-E87C331D4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167D0-A072-4841-C23B-E91811F98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8B4B-ACA4-4126-A1A8-A4E404372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42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A1B5A-B254-5745-497E-8C8CE583F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0B67E-BA81-842A-01A8-54ABDAD48C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EBAE3-7975-7EC5-AE01-1C17D6F05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8BAF6-1350-9692-CEAB-B00EBD16D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9438-FA39-41A3-BA8E-EB7AE5B7FFA5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3DDBE-AFE5-6028-6C92-377538A93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E76A9-6DAC-7EEF-140E-FE24AF71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8B4B-ACA4-4126-A1A8-A4E404372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DBBD2-A973-065A-B11A-BB0FDA429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18075-5965-84A5-3F13-1239740F4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C74267-7F7D-4004-37CF-4C039F849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54B563-2248-3EBF-3E06-E1A5258584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DBDA66-483A-FC05-F2A1-1A5E1C91D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1FB831-440D-2A3D-E464-B8EB573DA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9438-FA39-41A3-BA8E-EB7AE5B7FFA5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030270-3CCE-DD8B-CF90-23C40F9C2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97A436-A486-6298-DC35-A2E2D6DFF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8B4B-ACA4-4126-A1A8-A4E404372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2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DA291-E221-C59E-2A76-00CDB6131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4CE5BB-EFC5-A4A6-390A-F5BFBF7AB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9438-FA39-41A3-BA8E-EB7AE5B7FFA5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1DF309-9D24-49FE-F476-CD654D80B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D403A-5A35-A81F-8C5F-A298BA08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8B4B-ACA4-4126-A1A8-A4E404372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3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6688BF-43F4-BDCC-C90E-785D0D3E1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9438-FA39-41A3-BA8E-EB7AE5B7FFA5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00B2AB-CB51-87C6-A88C-5F0E894BD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8EF1B0-CEC2-5604-ADF2-720345DAC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8B4B-ACA4-4126-A1A8-A4E404372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67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252B9-1CA8-1AF3-4DC7-5F4E9653E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4A37D-B120-BF5A-AD3B-6AA41F46B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95E31-BE65-0EF4-9D7D-A39D508F2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EC120-6350-03D4-E6A5-5DF3C6B35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9438-FA39-41A3-BA8E-EB7AE5B7FFA5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495A4-3358-E675-4DED-6DF60F6CB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48D3E-FC0B-B6CD-7EDC-2AEF4CC3B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8B4B-ACA4-4126-A1A8-A4E404372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41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7F35E-69AB-5BA1-03AD-1BBA8A164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AF648B-40E8-8DA2-171C-3737046AD2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D585E5-2DA3-798C-9261-386E9480F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A5A6B-4719-0E05-5CAE-E984D3215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9438-FA39-41A3-BA8E-EB7AE5B7FFA5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65622-E2AC-261A-6ADE-D875062A0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1819D-14A8-C331-52C3-C1AFCAC62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8B4B-ACA4-4126-A1A8-A4E404372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0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660DB9C4-06DC-CC62-3152-41DD5348153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114" y="-10886"/>
            <a:ext cx="2296886" cy="7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50427-6FFD-49D2-A7A5-956410BE1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5B27A-5A5E-BF07-5317-E4E11A4CF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6984B-5EDD-55F1-9ED2-625E921CB9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99438-FA39-41A3-BA8E-EB7AE5B7FFA5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5E937-C678-23F6-6BDB-159EDF44E0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9E6F7-1D09-6E60-11EF-D1FBA832D5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48B4B-ACA4-4126-A1A8-A4E404372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5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numpy.org/doc/stable/user/quickstart.html" TargetMode="External"/><Relationship Id="rId3" Type="http://schemas.openxmlformats.org/officeDocument/2006/relationships/hyperlink" Target="https://docs.github.com/en/get-started/writing-on-github/getting-started-with-writing-and-formatting-on-github/basic-writing-and-formatting-syntax" TargetMode="External"/><Relationship Id="rId7" Type="http://schemas.openxmlformats.org/officeDocument/2006/relationships/hyperlink" Target="https://www.programiz.com/python-programming/docstrings" TargetMode="External"/><Relationship Id="rId2" Type="http://schemas.openxmlformats.org/officeDocument/2006/relationships/hyperlink" Target="https://en.wikipedia.org/wiki/Markdow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reecodecamp.org/news/how-to-write-a-good-readme-file/" TargetMode="External"/><Relationship Id="rId11" Type="http://schemas.openxmlformats.org/officeDocument/2006/relationships/hyperlink" Target="https://docs.python.org/3/library/unittest.html" TargetMode="External"/><Relationship Id="rId5" Type="http://schemas.openxmlformats.org/officeDocument/2006/relationships/hyperlink" Target="https://www.makeareadme.com/" TargetMode="External"/><Relationship Id="rId10" Type="http://schemas.openxmlformats.org/officeDocument/2006/relationships/hyperlink" Target="https://pypi.org/project/progress/" TargetMode="External"/><Relationship Id="rId4" Type="http://schemas.openxmlformats.org/officeDocument/2006/relationships/hyperlink" Target="https://dillinger.io/" TargetMode="External"/><Relationship Id="rId9" Type="http://schemas.openxmlformats.org/officeDocument/2006/relationships/hyperlink" Target="https://numpy.org/doc/stable/user/numpy-for-matlab-users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GB" sz="4800">
                <a:solidFill>
                  <a:srgbClr val="FFFFFF"/>
                </a:solidFill>
              </a:rPr>
              <a:t>EEP5C22 Computational Methods</a:t>
            </a:r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1" dirty="0"/>
              <a:t>Assignment II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1" dirty="0" err="1"/>
              <a:t>Unittests</a:t>
            </a:r>
            <a:r>
              <a:rPr lang="en-GB" b="1" dirty="0"/>
              <a:t> in Python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1" dirty="0"/>
              <a:t>Comments or Docstrings in Python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1" dirty="0"/>
              <a:t>How to write a Readme File</a:t>
            </a:r>
          </a:p>
          <a:p>
            <a:pPr algn="l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93041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C17A-2AE6-A8C0-B891-67F556DF5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Task – Median Filter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522A98-1104-C9A7-D5C2-3EEDB2EBD5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9828"/>
                <a:ext cx="10515600" cy="532674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IE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Create a </a:t>
                </a:r>
                <a:r>
                  <a:rPr lang="en-IE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Github</a:t>
                </a:r>
                <a:r>
                  <a:rPr lang="en-IE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project – private at first.</a:t>
                </a:r>
              </a:p>
              <a:p>
                <a:r>
                  <a:rPr lang="en-IE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Create in Python an audio restoration project based on the median filter:</a:t>
                </a:r>
              </a:p>
              <a:p>
                <a:r>
                  <a:rPr lang="en-IE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Your median python routine should take as input arguments:</a:t>
                </a:r>
              </a:p>
              <a:p>
                <a:pPr lvl="1"/>
                <a:r>
                  <a:rPr lang="en-I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the &lt;</a:t>
                </a:r>
                <a:r>
                  <a:rPr lang="en-I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degraded.wav</a:t>
                </a:r>
                <a:r>
                  <a:rPr lang="en-IE" dirty="0">
                    <a:latin typeface="Calibri" panose="020F0502020204030204" pitchFamily="34" charset="0"/>
                    <a:cs typeface="Calibri" panose="020F0502020204030204" pitchFamily="34" charset="0"/>
                  </a:rPr>
                  <a:t>&gt;: this is the audio file you corrupted from a clean audio &lt;</a:t>
                </a:r>
                <a:r>
                  <a:rPr lang="en-I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clean.wav</a:t>
                </a:r>
                <a:r>
                  <a:rPr lang="en-IE" dirty="0">
                    <a:latin typeface="Calibri" panose="020F0502020204030204" pitchFamily="34" charset="0"/>
                    <a:cs typeface="Calibri" panose="020F0502020204030204" pitchFamily="34" charset="0"/>
                  </a:rPr>
                  <a:t>&gt; (you can use the same audio file from Assignment I)</a:t>
                </a:r>
              </a:p>
              <a:p>
                <a:pPr lvl="1"/>
                <a:r>
                  <a:rPr lang="en-IE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&lt;</a:t>
                </a:r>
                <a:r>
                  <a:rPr lang="en-I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detectionfile.wav</a:t>
                </a:r>
                <a:r>
                  <a:rPr lang="en-IE" dirty="0">
                    <a:latin typeface="Calibri" panose="020F0502020204030204" pitchFamily="34" charset="0"/>
                    <a:cs typeface="Calibri" panose="020F0502020204030204" pitchFamily="34" charset="0"/>
                  </a:rPr>
                  <a:t>&gt;: you can use the same from Assignment I. This file gives parameter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/>
                        </m:ctrlPr>
                      </m:sSubPr>
                      <m:e>
                        <m:r>
                          <a:rPr lang="en-IE"/>
                          <m:t>𝑏</m:t>
                        </m:r>
                      </m:e>
                      <m:sub>
                        <m:r>
                          <a:rPr lang="en-IE"/>
                          <m:t>𝑘</m:t>
                        </m:r>
                      </m:sub>
                    </m:sSub>
                  </m:oMath>
                </a14:m>
                <a:r>
                  <a:rPr lang="en-I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the median filter</a:t>
                </a:r>
              </a:p>
              <a:p>
                <a:pPr lvl="1"/>
                <a:r>
                  <a:rPr lang="en-IE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&lt;</a:t>
                </a:r>
                <a:r>
                  <a:rPr lang="en-I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filterlength</a:t>
                </a:r>
                <a:r>
                  <a:rPr lang="en-IE" dirty="0">
                    <a:latin typeface="Calibri" panose="020F0502020204030204" pitchFamily="34" charset="0"/>
                    <a:cs typeface="Calibri" panose="020F0502020204030204" pitchFamily="34" charset="0"/>
                  </a:rPr>
                  <a:t>&gt;: should check that the input length is ODD and report an error if not. </a:t>
                </a:r>
              </a:p>
              <a:p>
                <a:pPr lvl="1"/>
                <a:r>
                  <a:rPr lang="en-IE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 &lt;</a:t>
                </a:r>
                <a:r>
                  <a:rPr lang="en-I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outputfile.wav</a:t>
                </a:r>
                <a:r>
                  <a:rPr lang="en-IE" dirty="0">
                    <a:latin typeface="Calibri" panose="020F0502020204030204" pitchFamily="34" charset="0"/>
                    <a:cs typeface="Calibri" panose="020F0502020204030204" pitchFamily="34" charset="0"/>
                  </a:rPr>
                  <a:t>&gt;: the restored audio file</a:t>
                </a:r>
              </a:p>
              <a:p>
                <a:r>
                  <a:rPr lang="en-IE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It should display a progress update (X % complete) while it is running</a:t>
                </a:r>
              </a:p>
              <a:p>
                <a:r>
                  <a:rPr lang="en-IE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It should print  “Done” when it ends</a:t>
                </a:r>
              </a:p>
              <a:p>
                <a:r>
                  <a:rPr lang="en-IE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code should generate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sz="2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IE" sz="2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𝑟</m:t>
                        </m:r>
                      </m:e>
                      <m:sub>
                        <m:r>
                          <a:rPr lang="en-IE" sz="2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E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i.e. replace every corrupted sample with the median filtered signal at that location. </a:t>
                </a:r>
              </a:p>
              <a:p>
                <a:r>
                  <a:rPr lang="en-IE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Your code should contain tests (</a:t>
                </a:r>
                <a:r>
                  <a:rPr lang="en-IE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unittests</a:t>
                </a:r>
                <a:r>
                  <a:rPr lang="en-IE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that verify that your median filter is doing the right thing</a:t>
                </a:r>
              </a:p>
              <a:p>
                <a:r>
                  <a:rPr lang="en-IE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Compute the MSE between the </a:t>
                </a:r>
                <a:r>
                  <a:rPr lang="en-IE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clean.wav</a:t>
                </a:r>
                <a:r>
                  <a:rPr lang="en-IE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the </a:t>
                </a:r>
                <a:r>
                  <a:rPr lang="en-IE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output.wav</a:t>
                </a:r>
                <a:endParaRPr lang="en-IE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522A98-1104-C9A7-D5C2-3EEDB2EBD5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9828"/>
                <a:ext cx="10515600" cy="5326743"/>
              </a:xfrm>
              <a:blipFill>
                <a:blip r:embed="rId2"/>
                <a:stretch>
                  <a:fillRect l="-724" t="-2381" b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2037E3B4-A424-9F32-51A1-31A81A38E06E}"/>
              </a:ext>
            </a:extLst>
          </p:cNvPr>
          <p:cNvSpPr txBox="1">
            <a:spLocks/>
          </p:cNvSpPr>
          <p:nvPr/>
        </p:nvSpPr>
        <p:spPr>
          <a:xfrm>
            <a:off x="10261601" y="1349828"/>
            <a:ext cx="3265714" cy="4404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IE" sz="2800" dirty="0">
                <a:highlight>
                  <a:srgbClr val="FFFF00"/>
                </a:highlight>
              </a:rPr>
              <a:t>Deadline: 29/11/2022</a:t>
            </a:r>
          </a:p>
          <a:p>
            <a:r>
              <a:rPr lang="en-IE" sz="2800" dirty="0">
                <a:highlight>
                  <a:srgbClr val="FFFF00"/>
                </a:highlight>
              </a:rPr>
              <a:t>Assessment: 30/11/2022</a:t>
            </a:r>
          </a:p>
        </p:txBody>
      </p:sp>
    </p:spTree>
    <p:extLst>
      <p:ext uri="{BB962C8B-B14F-4D97-AF65-F5344CB8AC3E}">
        <p14:creationId xmlns:p14="http://schemas.microsoft.com/office/powerpoint/2010/main" val="1717466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C17A-2AE6-A8C0-B891-67F556DF5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Task – Cubic Splines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22A98-1104-C9A7-D5C2-3EEDB2EBD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 fontScale="92500"/>
          </a:bodyPr>
          <a:lstStyle/>
          <a:p>
            <a:r>
              <a:rPr lang="en-IE" sz="2400" dirty="0">
                <a:latin typeface="Calibri" panose="020F0502020204030204" pitchFamily="34" charset="0"/>
                <a:cs typeface="Calibri" panose="020F0502020204030204" pitchFamily="34" charset="0"/>
              </a:rPr>
              <a:t>Follow the exact same process as with the median filter, but this time use the cubic splines.</a:t>
            </a:r>
          </a:p>
          <a:p>
            <a:r>
              <a:rPr lang="en-IE" sz="2400" dirty="0">
                <a:latin typeface="Calibri" panose="020F0502020204030204" pitchFamily="34" charset="0"/>
                <a:cs typeface="Calibri" panose="020F0502020204030204" pitchFamily="34" charset="0"/>
              </a:rPr>
              <a:t>Compare MSE and execution time for the two different interpolators.</a:t>
            </a:r>
          </a:p>
          <a:p>
            <a:r>
              <a:rPr lang="en-IE" sz="2400" dirty="0">
                <a:latin typeface="Calibri" panose="020F0502020204030204" pitchFamily="34" charset="0"/>
                <a:cs typeface="Calibri" panose="020F0502020204030204" pitchFamily="34" charset="0"/>
              </a:rPr>
              <a:t>FOR THIS EXERCISE YOU ARE NOT ALLOWED TO USE THE MEDIAN() FUNCTION IN NUMPY. But you can use it to test your code if you want.</a:t>
            </a:r>
          </a:p>
          <a:p>
            <a:r>
              <a:rPr lang="en-IE" sz="2400" dirty="0">
                <a:latin typeface="Calibri" panose="020F0502020204030204" pitchFamily="34" charset="0"/>
                <a:cs typeface="Calibri" panose="020F0502020204030204" pitchFamily="34" charset="0"/>
              </a:rPr>
              <a:t>You are allowed to use a </a:t>
            </a:r>
            <a:r>
              <a:rPr lang="en-I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numpy</a:t>
            </a:r>
            <a:r>
              <a:rPr lang="en-IE" sz="2400" dirty="0">
                <a:latin typeface="Calibri" panose="020F0502020204030204" pitchFamily="34" charset="0"/>
                <a:cs typeface="Calibri" panose="020F0502020204030204" pitchFamily="34" charset="0"/>
              </a:rPr>
              <a:t> function for the cubic splines interpolation.</a:t>
            </a:r>
          </a:p>
          <a:p>
            <a:r>
              <a:rPr lang="en-IE" sz="2400" dirty="0">
                <a:latin typeface="Calibri" panose="020F0502020204030204" pitchFamily="34" charset="0"/>
                <a:cs typeface="Calibri" panose="020F0502020204030204" pitchFamily="34" charset="0"/>
              </a:rPr>
              <a:t>You MUST apply autopep8 formatting</a:t>
            </a:r>
          </a:p>
          <a:p>
            <a:r>
              <a:rPr lang="en-IE" sz="2400" i="1" dirty="0">
                <a:latin typeface="Calibri" panose="020F0502020204030204" pitchFamily="34" charset="0"/>
                <a:cs typeface="Calibri" panose="020F0502020204030204" pitchFamily="34" charset="0"/>
              </a:rPr>
              <a:t>Optional : Your programme can </a:t>
            </a:r>
            <a:r>
              <a:rPr lang="en-IE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autoplay</a:t>
            </a:r>
            <a:r>
              <a:rPr lang="en-IE" sz="2400" i="1" dirty="0">
                <a:latin typeface="Calibri" panose="020F0502020204030204" pitchFamily="34" charset="0"/>
                <a:cs typeface="Calibri" panose="020F0502020204030204" pitchFamily="34" charset="0"/>
              </a:rPr>
              <a:t> the degraded and restored audio files after execution completion.</a:t>
            </a:r>
          </a:p>
          <a:p>
            <a:r>
              <a:rPr lang="en-IE" sz="2400" dirty="0">
                <a:latin typeface="Calibri" panose="020F0502020204030204" pitchFamily="34" charset="0"/>
                <a:cs typeface="Calibri" panose="020F0502020204030204" pitchFamily="34" charset="0"/>
              </a:rPr>
              <a:t>Create a Readme file that follows the structure from the template.</a:t>
            </a:r>
          </a:p>
          <a:p>
            <a:r>
              <a:rPr lang="en-IE" sz="2400" dirty="0">
                <a:latin typeface="Calibri" panose="020F0502020204030204" pitchFamily="34" charset="0"/>
                <a:cs typeface="Calibri" panose="020F0502020204030204" pitchFamily="34" charset="0"/>
              </a:rPr>
              <a:t>Apply version control during the development and push the code to your </a:t>
            </a:r>
            <a:r>
              <a:rPr lang="en-I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en-IE" sz="2400" dirty="0">
                <a:latin typeface="Calibri" panose="020F0502020204030204" pitchFamily="34" charset="0"/>
                <a:cs typeface="Calibri" panose="020F0502020204030204" pitchFamily="34" charset="0"/>
              </a:rPr>
              <a:t> project.</a:t>
            </a:r>
          </a:p>
          <a:p>
            <a:r>
              <a:rPr lang="en-IE" sz="2400" b="1" dirty="0">
                <a:latin typeface="Calibri" panose="020F0502020204030204" pitchFamily="34" charset="0"/>
                <a:cs typeface="Calibri" panose="020F0502020204030204" pitchFamily="34" charset="0"/>
              </a:rPr>
              <a:t>Submit your finalised files and make the project Public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0348D04-D2D6-4049-9811-4CF5E33BD93A}"/>
              </a:ext>
            </a:extLst>
          </p:cNvPr>
          <p:cNvSpPr txBox="1">
            <a:spLocks/>
          </p:cNvSpPr>
          <p:nvPr/>
        </p:nvSpPr>
        <p:spPr>
          <a:xfrm>
            <a:off x="10261601" y="1349828"/>
            <a:ext cx="3265714" cy="4404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IE" sz="2800" dirty="0">
                <a:highlight>
                  <a:srgbClr val="FFFF00"/>
                </a:highlight>
              </a:rPr>
              <a:t>Deadline: 29/11/2022</a:t>
            </a:r>
          </a:p>
          <a:p>
            <a:r>
              <a:rPr lang="en-IE" sz="2800" dirty="0">
                <a:highlight>
                  <a:srgbClr val="FFFF00"/>
                </a:highlight>
              </a:rPr>
              <a:t>Assessment: 30/11/2022</a:t>
            </a:r>
          </a:p>
        </p:txBody>
      </p:sp>
    </p:spTree>
    <p:extLst>
      <p:ext uri="{BB962C8B-B14F-4D97-AF65-F5344CB8AC3E}">
        <p14:creationId xmlns:p14="http://schemas.microsoft.com/office/powerpoint/2010/main" val="844044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D271CA-189F-41D1-37D7-FA9A300B4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  <a:latin typeface="Calibri"/>
                <a:cs typeface="Calibri"/>
              </a:rPr>
              <a:t>Unit Testing in Python</a:t>
            </a:r>
            <a:endParaRPr lang="en-US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012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95A6-969D-D1BA-FA65-7491064DE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FF4D9-9EE6-0E09-19CF-AB19EB7F4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supports test automation;</a:t>
            </a:r>
          </a:p>
          <a:p>
            <a:r>
              <a:rPr lang="en-GB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sharing of setup and shutdown code for tests</a:t>
            </a:r>
          </a:p>
          <a:p>
            <a:r>
              <a:rPr lang="en-GB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aggregation of tests into collections</a:t>
            </a:r>
          </a:p>
          <a:p>
            <a:r>
              <a:rPr lang="en-GB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independence of the tests from the reporting framework.</a:t>
            </a:r>
          </a:p>
          <a:p>
            <a:endParaRPr lang="en-GB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b="0" i="0" dirty="0">
                <a:solidFill>
                  <a:srgbClr val="05192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developers are expected to write automated test scripts, which ensures that each and every section or a unit meets its design and behaves as expected.</a:t>
            </a:r>
            <a:endParaRPr lang="en-GB" b="0" i="0" dirty="0">
              <a:solidFill>
                <a:srgbClr val="22222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507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9F79E8D-8B1C-717D-71AB-D8DB5438E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66"/>
          <a:stretch/>
        </p:blipFill>
        <p:spPr>
          <a:xfrm>
            <a:off x="5648510" y="2000910"/>
            <a:ext cx="6543490" cy="379662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D6A7D2-BED1-288D-12FD-6ABB727724FE}"/>
              </a:ext>
            </a:extLst>
          </p:cNvPr>
          <p:cNvSpPr txBox="1"/>
          <p:nvPr/>
        </p:nvSpPr>
        <p:spPr>
          <a:xfrm>
            <a:off x="664029" y="1897248"/>
            <a:ext cx="4731657" cy="3751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Usually, a separate file is used for unit testing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three individual tests are defined with methods whose names start with the letters </a:t>
            </a:r>
            <a:r>
              <a:rPr lang="en-GB" sz="2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  <a:r>
              <a:rPr lang="en-GB" sz="24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naming convention informs the test runner about which methods represent tests.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7F344E9-EB13-29B1-A224-EB6944D2B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3606756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9ECD7-3813-3B6C-F7D8-D2C2EA692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Example of Unit Testing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8F1B386-28FE-D72C-B1DD-42E5555B3D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302829" cy="5133091"/>
          </a:xfrm>
        </p:spPr>
      </p:pic>
    </p:spTree>
    <p:extLst>
      <p:ext uri="{BB962C8B-B14F-4D97-AF65-F5344CB8AC3E}">
        <p14:creationId xmlns:p14="http://schemas.microsoft.com/office/powerpoint/2010/main" val="2137155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9ECD7-3813-3B6C-F7D8-D2C2EA692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Example of Unit Test</a:t>
            </a:r>
          </a:p>
        </p:txBody>
      </p:sp>
      <p:pic>
        <p:nvPicPr>
          <p:cNvPr id="6" name="Content Placeholder 3" descr="Text&#10;&#10;Description automatically generated with medium confidence">
            <a:extLst>
              <a:ext uri="{FF2B5EF4-FFF2-40B4-BE49-F238E27FC236}">
                <a16:creationId xmlns:a16="http://schemas.microsoft.com/office/drawing/2014/main" id="{B04E93A8-8FC4-FBF9-CE12-77E71C80E7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01" y="2825523"/>
            <a:ext cx="11513998" cy="171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88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D271CA-189F-41D1-37D7-FA9A300B4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  <a:latin typeface="Calibri"/>
                <a:cs typeface="Calibri"/>
              </a:rPr>
              <a:t>Comments and Docstrings in Python</a:t>
            </a:r>
            <a:endParaRPr lang="en-US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035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9ECD7-3813-3B6C-F7D8-D2C2EA692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Comments or Docstrings?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CE59E2B5-2A6B-D743-9D2A-6510105F0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857" y="1309819"/>
            <a:ext cx="7692571" cy="54119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3961A9-B9CF-D000-D106-85A9B9DAD4A7}"/>
              </a:ext>
            </a:extLst>
          </p:cNvPr>
          <p:cNvSpPr txBox="1"/>
          <p:nvPr/>
        </p:nvSpPr>
        <p:spPr>
          <a:xfrm>
            <a:off x="838200" y="1492666"/>
            <a:ext cx="1872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comments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AE4652-1259-1B2F-2F77-5310DDF06006}"/>
              </a:ext>
            </a:extLst>
          </p:cNvPr>
          <p:cNvSpPr txBox="1"/>
          <p:nvPr/>
        </p:nvSpPr>
        <p:spPr>
          <a:xfrm>
            <a:off x="7120203" y="2259579"/>
            <a:ext cx="1872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docstrings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667411-0D4A-F644-0FC1-C8432FB7BDB8}"/>
              </a:ext>
            </a:extLst>
          </p:cNvPr>
          <p:cNvSpPr txBox="1"/>
          <p:nvPr/>
        </p:nvSpPr>
        <p:spPr>
          <a:xfrm>
            <a:off x="1091251" y="5548181"/>
            <a:ext cx="1872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comments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824E61-E248-0C43-6FD1-A513019D6093}"/>
              </a:ext>
            </a:extLst>
          </p:cNvPr>
          <p:cNvSpPr txBox="1"/>
          <p:nvPr/>
        </p:nvSpPr>
        <p:spPr>
          <a:xfrm>
            <a:off x="7533860" y="3754198"/>
            <a:ext cx="1872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docstrings</a:t>
            </a:r>
          </a:p>
        </p:txBody>
      </p:sp>
    </p:spTree>
    <p:extLst>
      <p:ext uri="{BB962C8B-B14F-4D97-AF65-F5344CB8AC3E}">
        <p14:creationId xmlns:p14="http://schemas.microsoft.com/office/powerpoint/2010/main" val="230888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CA06364-59BD-E493-6425-D5878D1B7D71}"/>
              </a:ext>
            </a:extLst>
          </p:cNvPr>
          <p:cNvSpPr/>
          <p:nvPr/>
        </p:nvSpPr>
        <p:spPr>
          <a:xfrm>
            <a:off x="838200" y="1690688"/>
            <a:ext cx="10515600" cy="1738312"/>
          </a:xfrm>
          <a:prstGeom prst="rect">
            <a:avLst/>
          </a:prstGeom>
          <a:solidFill>
            <a:schemeClr val="accent6">
              <a:lumMod val="60000"/>
              <a:lumOff val="40000"/>
              <a:alpha val="53835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E12B9E-71E0-2277-C06A-6978E9862BD1}"/>
              </a:ext>
            </a:extLst>
          </p:cNvPr>
          <p:cNvSpPr/>
          <p:nvPr/>
        </p:nvSpPr>
        <p:spPr>
          <a:xfrm>
            <a:off x="838200" y="3657375"/>
            <a:ext cx="10515600" cy="2519588"/>
          </a:xfrm>
          <a:prstGeom prst="rect">
            <a:avLst/>
          </a:prstGeom>
          <a:solidFill>
            <a:schemeClr val="accent2">
              <a:lumMod val="60000"/>
              <a:lumOff val="40000"/>
              <a:alpha val="53835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D271CA-189F-41D1-37D7-FA9A300B4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 algn="l"/>
            <a:r>
              <a:rPr lang="en-US" sz="4800" dirty="0">
                <a:latin typeface="Calibri"/>
                <a:cs typeface="Calibri"/>
              </a:rPr>
              <a:t>Comments or Docstrings?</a:t>
            </a:r>
            <a:endParaRPr lang="en-US" sz="48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236D5E0-419E-DD5F-04EC-FA47F403A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Comments for preamble of the document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Comments on specific lines of code - 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help programmers better understand the intent and functionality of the program. </a:t>
            </a:r>
          </a:p>
          <a:p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Comments are completely ignored by the Python interpreter.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Docstrings for general description of scripts and functions</a:t>
            </a:r>
          </a:p>
          <a:p>
            <a:pPr algn="l"/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Typically used right after the definition of a function, method, class, or module. </a:t>
            </a:r>
          </a:p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Docstrings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are used to document our code.</a:t>
            </a:r>
          </a:p>
          <a:p>
            <a:pPr algn="l"/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can access these docstrings </a:t>
            </a:r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usin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 print(</a:t>
            </a:r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myFunction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.__doc__) attribute or </a:t>
            </a:r>
          </a:p>
          <a:p>
            <a:pPr lvl="1"/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through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import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myFunction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then help(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myFunction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263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D271CA-189F-41D1-37D7-FA9A300B4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  <a:latin typeface="Calibri"/>
                <a:cs typeface="Calibri"/>
              </a:rPr>
              <a:t>Introduction to Assignment II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72254D-0B24-BEA9-E84A-9B63F2296A53}"/>
              </a:ext>
            </a:extLst>
          </p:cNvPr>
          <p:cNvSpPr txBox="1"/>
          <p:nvPr/>
        </p:nvSpPr>
        <p:spPr>
          <a:xfrm>
            <a:off x="664028" y="4717210"/>
            <a:ext cx="72498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Audio Restoration using different interpolation methods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1518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62F97-3415-5B9F-5134-D5795FF24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using docstrings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7DC9776E-40FC-08A7-4B61-17FFC7EE44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1864065"/>
            <a:ext cx="5791200" cy="3606800"/>
          </a:xfr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F69A843-D810-DAFF-8DA0-F9749B5F0962}"/>
              </a:ext>
            </a:extLst>
          </p:cNvPr>
          <p:cNvGrpSpPr/>
          <p:nvPr/>
        </p:nvGrpSpPr>
        <p:grpSpPr>
          <a:xfrm>
            <a:off x="6394580" y="3532415"/>
            <a:ext cx="5797419" cy="2186214"/>
            <a:chOff x="6394580" y="3532415"/>
            <a:chExt cx="5797419" cy="2186214"/>
          </a:xfrm>
        </p:grpSpPr>
        <p:pic>
          <p:nvPicPr>
            <p:cNvPr id="7" name="Picture 6" descr="Graphical user interface&#10;&#10;Description automatically generated with medium confidence">
              <a:extLst>
                <a:ext uri="{FF2B5EF4-FFF2-40B4-BE49-F238E27FC236}">
                  <a16:creationId xmlns:a16="http://schemas.microsoft.com/office/drawing/2014/main" id="{CF9DB84F-9F2F-C6D7-E42C-A46F5D767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4580" y="3976915"/>
              <a:ext cx="5797419" cy="1741714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C4B184A-3DC7-1431-F234-3CC3FC03B763}"/>
                </a:ext>
              </a:extLst>
            </p:cNvPr>
            <p:cNvGrpSpPr/>
            <p:nvPr/>
          </p:nvGrpSpPr>
          <p:grpSpPr>
            <a:xfrm>
              <a:off x="6394580" y="3532415"/>
              <a:ext cx="5797419" cy="444500"/>
              <a:chOff x="6394580" y="3532415"/>
              <a:chExt cx="5797419" cy="44450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8DB3B91-15BE-3FE3-E793-05F4549BC5D4}"/>
                  </a:ext>
                </a:extLst>
              </p:cNvPr>
              <p:cNvSpPr/>
              <p:nvPr/>
            </p:nvSpPr>
            <p:spPr>
              <a:xfrm>
                <a:off x="6394580" y="3532415"/>
                <a:ext cx="5797419" cy="444500"/>
              </a:xfrm>
              <a:prstGeom prst="rect">
                <a:avLst/>
              </a:prstGeom>
              <a:solidFill>
                <a:srgbClr val="1E1E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Picture 8" descr="Text&#10;&#10;Description automatically generated">
                <a:extLst>
                  <a:ext uri="{FF2B5EF4-FFF2-40B4-BE49-F238E27FC236}">
                    <a16:creationId xmlns:a16="http://schemas.microsoft.com/office/drawing/2014/main" id="{8EAE098C-FB58-F70B-1D04-77F78DC750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94580" y="3532415"/>
                <a:ext cx="3251200" cy="4445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74665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D271CA-189F-41D1-37D7-FA9A300B4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  <a:latin typeface="Calibri"/>
                <a:cs typeface="Calibri"/>
              </a:rPr>
              <a:t>Readme files</a:t>
            </a:r>
            <a:endParaRPr lang="en-US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630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CA437-A571-A881-836D-78FFC3AD5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Markdown Language to write - it </a:t>
            </a:r>
            <a:r>
              <a:rPr lang="en-GB" dirty="0"/>
              <a:t>is a text-to-HTML conversion tool for web writers.</a:t>
            </a:r>
            <a:endParaRPr lang="en-US" dirty="0"/>
          </a:p>
          <a:p>
            <a:endParaRPr lang="en-US" dirty="0"/>
          </a:p>
          <a:p>
            <a:r>
              <a:rPr lang="en-US" dirty="0"/>
              <a:t>Can be written in VS Code editor</a:t>
            </a:r>
          </a:p>
          <a:p>
            <a:endParaRPr lang="en-US" dirty="0"/>
          </a:p>
          <a:p>
            <a:r>
              <a:rPr lang="en-US" dirty="0"/>
              <a:t>You can render them through VS Code before pushing on </a:t>
            </a:r>
            <a:r>
              <a:rPr lang="en-US" dirty="0" err="1"/>
              <a:t>Github</a:t>
            </a:r>
            <a:r>
              <a:rPr lang="en-US" dirty="0"/>
              <a:t>  (right click on the file and select Preview)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3AA7697-D64A-75E8-43A1-6F42C5A85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Readme Files – Basics to Include</a:t>
            </a:r>
          </a:p>
        </p:txBody>
      </p:sp>
    </p:spTree>
    <p:extLst>
      <p:ext uri="{BB962C8B-B14F-4D97-AF65-F5344CB8AC3E}">
        <p14:creationId xmlns:p14="http://schemas.microsoft.com/office/powerpoint/2010/main" val="1647471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A5C98-FC01-A065-C870-AE50C3FE3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Readme Files – Basics to Include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B05636-DFC6-FAA6-B24A-BA4ED18BA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 Project's Title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A0A2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describes the whole project in one sentence, and helps people understand 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A0A2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A0A2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the main goal and aim of the project 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500" b="1" dirty="0">
                <a:latin typeface="Calibri" panose="020F0502020204030204" pitchFamily="34" charset="0"/>
                <a:cs typeface="Calibri" panose="020F0502020204030204" pitchFamily="34" charset="0"/>
              </a:rPr>
              <a:t>2. Project Description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A0A2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Your description is an extremely important aspect of your project. It gives more information on the algorithms, design, and methodology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851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BF3A2-E021-A8EE-376F-104FBD56D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6985825-4D69-0E59-641E-C01267D43B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45" y="2529464"/>
            <a:ext cx="11918709" cy="2484913"/>
          </a:xfrm>
        </p:spPr>
      </p:pic>
    </p:spTree>
    <p:extLst>
      <p:ext uri="{BB962C8B-B14F-4D97-AF65-F5344CB8AC3E}">
        <p14:creationId xmlns:p14="http://schemas.microsoft.com/office/powerpoint/2010/main" val="2975832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A5C98-FC01-A065-C870-AE50C3FE3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Readme Files – Basics to Include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B05636-DFC6-FAA6-B24A-BA4ED18BA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500" b="1" dirty="0">
                <a:latin typeface="Calibri" panose="020F0502020204030204" pitchFamily="34" charset="0"/>
                <a:cs typeface="Calibri" panose="020F0502020204030204" pitchFamily="34" charset="0"/>
              </a:rPr>
              <a:t>3.</a:t>
            </a:r>
            <a:r>
              <a:rPr lang="en-US" altLang="en-US" sz="4100" b="1" dirty="0">
                <a:latin typeface="Calibri" panose="020F0502020204030204" pitchFamily="34" charset="0"/>
                <a:cs typeface="Calibri" panose="020F0502020204030204" pitchFamily="34" charset="0"/>
              </a:rPr>
              <a:t> How to Install and Run the Project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A0A2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You should include a </a:t>
            </a:r>
            <a:r>
              <a:rPr lang="en-US" altLang="en-US" sz="3600" dirty="0">
                <a:solidFill>
                  <a:srgbClr val="0A0A2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 with the requirements/dependencies or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A0A2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include the steps required to install your project.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A0A2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Provide a step-by-step description of how to get the development environment set and running. Give also a demo file or examples to run.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0A0A2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b="1" dirty="0">
                <a:latin typeface="Calibri" panose="020F0502020204030204" pitchFamily="34" charset="0"/>
                <a:cs typeface="Calibri" panose="020F0502020204030204" pitchFamily="34" charset="0"/>
              </a:rPr>
              <a:t>4. Include Credits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0A0A2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you worked on the project as a team or an organization, list your collaborators/team members.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0A0A2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Also include references you used that might help others to build that particular project.</a:t>
            </a:r>
          </a:p>
        </p:txBody>
      </p:sp>
    </p:spTree>
    <p:extLst>
      <p:ext uri="{BB962C8B-B14F-4D97-AF65-F5344CB8AC3E}">
        <p14:creationId xmlns:p14="http://schemas.microsoft.com/office/powerpoint/2010/main" val="21779001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44A21-42EC-BF73-CD2B-715A17BB6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 descr="Graphical user interface, text, application, Teams&#10;&#10;Description automatically generated">
            <a:extLst>
              <a:ext uri="{FF2B5EF4-FFF2-40B4-BE49-F238E27FC236}">
                <a16:creationId xmlns:a16="http://schemas.microsoft.com/office/drawing/2014/main" id="{456C6EC8-7A26-EB3E-1878-A5E1C27B4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1" y="1534106"/>
            <a:ext cx="11016342" cy="5047428"/>
          </a:xfrm>
        </p:spPr>
      </p:pic>
    </p:spTree>
    <p:extLst>
      <p:ext uri="{BB962C8B-B14F-4D97-AF65-F5344CB8AC3E}">
        <p14:creationId xmlns:p14="http://schemas.microsoft.com/office/powerpoint/2010/main" val="20431815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47C7-46D9-5E17-6AF1-19CBB2F73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30C21-251D-BD3C-D623-A09ADB6DD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hlinkClick r:id="rId2"/>
              </a:rPr>
              <a:t>https://en.wikipedia.org/wiki/Markdown</a:t>
            </a:r>
            <a:endParaRPr lang="en-US" dirty="0"/>
          </a:p>
          <a:p>
            <a:r>
              <a:rPr lang="en-US" dirty="0">
                <a:hlinkClick r:id="rId3"/>
              </a:rPr>
              <a:t>https://docs.github.com/en/get-started/writing-on-github/getting-started-with-writing-and-formatting-on-github/basic-writing-and-formatting-syntax</a:t>
            </a:r>
            <a:endParaRPr lang="en-US" dirty="0"/>
          </a:p>
          <a:p>
            <a:r>
              <a:rPr lang="en-US" sz="2900" dirty="0"/>
              <a:t>Online Readme Editors: </a:t>
            </a:r>
            <a:r>
              <a:rPr lang="en-US" sz="2900" dirty="0">
                <a:hlinkClick r:id="rId4"/>
              </a:rPr>
              <a:t>https://dillinger.io/</a:t>
            </a:r>
            <a:r>
              <a:rPr lang="en-US" sz="2900" dirty="0"/>
              <a:t> , </a:t>
            </a:r>
            <a:r>
              <a:rPr lang="en-US" dirty="0">
                <a:hlinkClick r:id="rId5"/>
              </a:rPr>
              <a:t>https://www.makeareadme.com</a:t>
            </a:r>
            <a:endParaRPr lang="en-US" dirty="0"/>
          </a:p>
          <a:p>
            <a:r>
              <a:rPr lang="en-US" dirty="0">
                <a:hlinkClick r:id="rId6"/>
              </a:rPr>
              <a:t>https://www.freecodecamp.org/news/how-to-write-a-good-readme-file/</a:t>
            </a:r>
            <a:endParaRPr lang="en-US" dirty="0"/>
          </a:p>
          <a:p>
            <a:r>
              <a:rPr lang="en-US" dirty="0">
                <a:hlinkClick r:id="rId7"/>
              </a:rPr>
              <a:t>Docstrings: https://www.programiz.com/python-programming/docstrings</a:t>
            </a:r>
            <a:endParaRPr lang="en-US" dirty="0"/>
          </a:p>
          <a:p>
            <a:r>
              <a:rPr lang="en-IE" dirty="0">
                <a:hlinkClick r:id="rId8"/>
              </a:rPr>
              <a:t>https://numpy.org/doc/stable/user/quickstart.html</a:t>
            </a:r>
            <a:endParaRPr lang="en-IE" dirty="0"/>
          </a:p>
          <a:p>
            <a:r>
              <a:rPr lang="en-IE" dirty="0" err="1"/>
              <a:t>Numpy</a:t>
            </a:r>
            <a:r>
              <a:rPr lang="en-IE" dirty="0"/>
              <a:t> for </a:t>
            </a:r>
            <a:r>
              <a:rPr lang="en-IE" dirty="0" err="1"/>
              <a:t>matlab</a:t>
            </a:r>
            <a:r>
              <a:rPr lang="en-IE" dirty="0"/>
              <a:t> users </a:t>
            </a:r>
            <a:r>
              <a:rPr lang="en-IE" dirty="0">
                <a:hlinkClick r:id="rId9"/>
              </a:rPr>
              <a:t>https://numpy.org/doc/stable/user/numpy-for-matlab-users.html</a:t>
            </a:r>
            <a:endParaRPr lang="en-IE" dirty="0"/>
          </a:p>
          <a:p>
            <a:r>
              <a:rPr lang="en-IE" dirty="0"/>
              <a:t>Progress bars: </a:t>
            </a:r>
            <a:r>
              <a:rPr lang="en-IE" dirty="0">
                <a:hlinkClick r:id="rId10"/>
              </a:rPr>
              <a:t>https://pypi.org/project/progress/</a:t>
            </a:r>
            <a:endParaRPr lang="en-IE" dirty="0"/>
          </a:p>
          <a:p>
            <a:r>
              <a:rPr lang="en-IE" b="1" dirty="0"/>
              <a:t>Audio Basics in Python: </a:t>
            </a:r>
            <a:r>
              <a:rPr lang="en-IE" dirty="0"/>
              <a:t>https://</a:t>
            </a:r>
            <a:r>
              <a:rPr lang="en-IE" dirty="0" err="1"/>
              <a:t>www.it-jim.com</a:t>
            </a:r>
            <a:r>
              <a:rPr lang="en-IE" dirty="0"/>
              <a:t>/blog/audio-processing-basics-in-python/</a:t>
            </a:r>
          </a:p>
          <a:p>
            <a:r>
              <a:rPr lang="en-IE" b="1" dirty="0" err="1"/>
              <a:t>Unittesting</a:t>
            </a:r>
            <a:r>
              <a:rPr lang="en-IE" dirty="0"/>
              <a:t>: </a:t>
            </a:r>
          </a:p>
          <a:p>
            <a:pPr lvl="1"/>
            <a:r>
              <a:rPr lang="en-IE" dirty="0">
                <a:hlinkClick r:id="rId11"/>
              </a:rPr>
              <a:t>https://docs.python.org/3/library/unittest.html</a:t>
            </a:r>
            <a:endParaRPr lang="en-IE" dirty="0"/>
          </a:p>
          <a:p>
            <a:pPr lvl="1"/>
            <a:r>
              <a:rPr lang="en-IE" dirty="0"/>
              <a:t>https://</a:t>
            </a:r>
            <a:r>
              <a:rPr lang="en-IE" dirty="0" err="1"/>
              <a:t>colab.research.google.com</a:t>
            </a:r>
            <a:r>
              <a:rPr lang="en-IE" dirty="0"/>
              <a:t>/</a:t>
            </a:r>
            <a:r>
              <a:rPr lang="en-IE" dirty="0" err="1"/>
              <a:t>github</a:t>
            </a:r>
            <a:r>
              <a:rPr lang="en-IE" dirty="0"/>
              <a:t>/</a:t>
            </a:r>
            <a:r>
              <a:rPr lang="en-IE" dirty="0" err="1"/>
              <a:t>damorimRG</a:t>
            </a:r>
            <a:r>
              <a:rPr lang="en-IE" dirty="0"/>
              <a:t>/</a:t>
            </a:r>
            <a:r>
              <a:rPr lang="en-IE" dirty="0" err="1"/>
              <a:t>practical_testing_book</a:t>
            </a:r>
            <a:r>
              <a:rPr lang="en-IE" dirty="0"/>
              <a:t>/blob/master/</a:t>
            </a:r>
            <a:r>
              <a:rPr lang="en-IE" dirty="0" err="1"/>
              <a:t>testgranularity</a:t>
            </a:r>
            <a:r>
              <a:rPr lang="en-IE" dirty="0"/>
              <a:t>/</a:t>
            </a:r>
            <a:r>
              <a:rPr lang="en-IE" dirty="0" err="1"/>
              <a:t>unittesting.ipynb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21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F1B4-30ED-4FF5-9177-599647140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1600" y="132897"/>
            <a:ext cx="2307772" cy="389617"/>
          </a:xfrm>
        </p:spPr>
        <p:txBody>
          <a:bodyPr>
            <a:normAutofit fontScale="90000"/>
          </a:bodyPr>
          <a:lstStyle/>
          <a:p>
            <a:r>
              <a:rPr lang="en-IE" dirty="0">
                <a:highlight>
                  <a:srgbClr val="FFFF00"/>
                </a:highlight>
              </a:rPr>
              <a:t>Reminder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FC173C-21EE-4E80-B319-A6AA3AD6B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885" y="1347047"/>
            <a:ext cx="8682229" cy="551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300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DC325-1DB4-4301-BAC8-B9CB60B22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Median - An alterative interpolator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61035-2303-4452-9A85-64E4E52C9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We didn’t have to propose that the model for the signal was AR. We could have instead tried to use a simpler idea : filter the signal in such a way that we reject outliers.</a:t>
            </a:r>
          </a:p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39AFD7-5068-4BFF-AC1B-F52E78A9E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192" y="3307976"/>
            <a:ext cx="8637418" cy="330237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3D81BF5-138F-4225-B5C4-31DEF41CCDFF}"/>
              </a:ext>
            </a:extLst>
          </p:cNvPr>
          <p:cNvCxnSpPr/>
          <p:nvPr/>
        </p:nvCxnSpPr>
        <p:spPr>
          <a:xfrm>
            <a:off x="2942291" y="5983194"/>
            <a:ext cx="2050586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FCE42B3-EAF1-45E1-8F19-54EDCC041728}"/>
              </a:ext>
            </a:extLst>
          </p:cNvPr>
          <p:cNvSpPr txBox="1"/>
          <p:nvPr/>
        </p:nvSpPr>
        <p:spPr>
          <a:xfrm>
            <a:off x="2942291" y="560476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D28C12-0348-454E-B96D-05D80D4B3719}"/>
              </a:ext>
            </a:extLst>
          </p:cNvPr>
          <p:cNvCxnSpPr>
            <a:cxnSpLocks/>
          </p:cNvCxnSpPr>
          <p:nvPr/>
        </p:nvCxnSpPr>
        <p:spPr>
          <a:xfrm flipV="1">
            <a:off x="2459318" y="3671047"/>
            <a:ext cx="0" cy="2303045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A9C86EC-0E5E-49B7-B3C3-2C080FA7831B}"/>
                  </a:ext>
                </a:extLst>
              </p:cNvPr>
              <p:cNvSpPr txBox="1"/>
              <p:nvPr/>
            </p:nvSpPr>
            <p:spPr>
              <a:xfrm>
                <a:off x="2480246" y="3742765"/>
                <a:ext cx="2928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A9C86EC-0E5E-49B7-B3C3-2C080FA78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246" y="3742765"/>
                <a:ext cx="292837" cy="276999"/>
              </a:xfrm>
              <a:prstGeom prst="rect">
                <a:avLst/>
              </a:prstGeom>
              <a:blipFill>
                <a:blip r:embed="rId3"/>
                <a:stretch>
                  <a:fillRect l="-20833" r="-6250" b="-26667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5D584D3-AEB5-4C98-B8D0-7E8F68AF53D4}"/>
              </a:ext>
            </a:extLst>
          </p:cNvPr>
          <p:cNvSpPr txBox="1"/>
          <p:nvPr/>
        </p:nvSpPr>
        <p:spPr>
          <a:xfrm>
            <a:off x="7334250" y="3024716"/>
            <a:ext cx="4019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This sample is an “outlier” in the distribution of nearby samples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FFFF01-0479-496C-A021-BC416B51CF8B}"/>
              </a:ext>
            </a:extLst>
          </p:cNvPr>
          <p:cNvCxnSpPr/>
          <p:nvPr/>
        </p:nvCxnSpPr>
        <p:spPr>
          <a:xfrm flipH="1">
            <a:off x="7061200" y="3742765"/>
            <a:ext cx="469900" cy="258529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C9714187-FCF1-3D87-6E68-B991A4CB5320}"/>
              </a:ext>
            </a:extLst>
          </p:cNvPr>
          <p:cNvSpPr txBox="1">
            <a:spLocks/>
          </p:cNvSpPr>
          <p:nvPr/>
        </p:nvSpPr>
        <p:spPr>
          <a:xfrm>
            <a:off x="-106450" y="106476"/>
            <a:ext cx="2449653" cy="4404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IE" sz="4000" dirty="0">
                <a:highlight>
                  <a:srgbClr val="FFFF00"/>
                </a:highlight>
              </a:rPr>
              <a:t>Reminder</a:t>
            </a:r>
          </a:p>
        </p:txBody>
      </p:sp>
    </p:spTree>
    <p:extLst>
      <p:ext uri="{BB962C8B-B14F-4D97-AF65-F5344CB8AC3E}">
        <p14:creationId xmlns:p14="http://schemas.microsoft.com/office/powerpoint/2010/main" val="1206716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CE993-B967-1568-6983-E2326CBE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Splines – Another Interpolator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A7DBA-01EB-3A59-027D-F5526DB18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39857" cy="4667250"/>
          </a:xfrm>
        </p:spPr>
        <p:txBody>
          <a:bodyPr>
            <a:normAutofit/>
          </a:bodyPr>
          <a:lstStyle/>
          <a:p>
            <a:r>
              <a:rPr lang="en-US" dirty="0"/>
              <a:t>Concept similar to piecewise polynomial interpolation, but can be controllable by using “knots”</a:t>
            </a:r>
          </a:p>
          <a:p>
            <a:r>
              <a:rPr lang="en-GB" dirty="0"/>
              <a:t>In polynomial regression, we had to choose the degree</a:t>
            </a:r>
          </a:p>
          <a:p>
            <a:r>
              <a:rPr lang="en-GB" dirty="0"/>
              <a:t>For cubic splines, we need to choose the knots</a:t>
            </a:r>
          </a:p>
          <a:p>
            <a:endParaRPr lang="en-US" dirty="0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53B46161-E13D-4BD7-4492-1256F9B9F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721" y="1442158"/>
            <a:ext cx="3716565" cy="530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920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CE993-B967-1568-6983-E2326CBE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Splines – Another Interpolator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A7DBA-01EB-3A59-027D-F5526DB18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Concept similar to piecewise polynomial interpolation, but can be controllable by using “knots”</a:t>
            </a:r>
          </a:p>
          <a:p>
            <a:r>
              <a:rPr lang="en-GB" dirty="0"/>
              <a:t>In polynomial regression, we had to choose the degree</a:t>
            </a:r>
          </a:p>
          <a:p>
            <a:r>
              <a:rPr lang="en-GB" dirty="0"/>
              <a:t>For cubic splines, we need to choose the knots</a:t>
            </a:r>
          </a:p>
          <a:p>
            <a:r>
              <a:rPr lang="en-GB" dirty="0"/>
              <a:t>How complex is a cubic spline with K knots? 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en-GB" dirty="0"/>
              <a:t>A cubic spline with K knots is as complex as a polynomial of degree K + 3.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0782E8-8D70-D915-A7AD-0459D178E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606" y="4377869"/>
            <a:ext cx="6448878" cy="63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105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CE993-B967-1568-6983-E2326CBE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Splines – Another Interpolator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C9832B-0DDD-07A5-722E-FC3BC1EED7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2739" y="1825625"/>
            <a:ext cx="88465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391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CE993-B967-1568-6983-E2326CBE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Splines – Another Interpolator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D92A0F-E1BA-B11C-A4A8-EB2345295A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7748" y="1825625"/>
            <a:ext cx="895650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939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F4FE5-9024-B1E2-EBAF-1B88CB238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DB2273-843E-DEA1-610F-819331794C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7750" y="1924844"/>
            <a:ext cx="100965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57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68A036B1212D48B2F81DDCEAB883AB" ma:contentTypeVersion="13" ma:contentTypeDescription="Create a new document." ma:contentTypeScope="" ma:versionID="a5c95e1f63e5c4e3939d69a8c3021ce0">
  <xsd:schema xmlns:xsd="http://www.w3.org/2001/XMLSchema" xmlns:xs="http://www.w3.org/2001/XMLSchema" xmlns:p="http://schemas.microsoft.com/office/2006/metadata/properties" xmlns:ns3="1e456fd4-601e-47ca-b3bb-cce94d91aa65" xmlns:ns4="f3466e24-de48-469c-8ee8-6f27d2bf2918" targetNamespace="http://schemas.microsoft.com/office/2006/metadata/properties" ma:root="true" ma:fieldsID="820419fcd6c3b6c0e414059daa93b159" ns3:_="" ns4:_="">
    <xsd:import namespace="1e456fd4-601e-47ca-b3bb-cce94d91aa65"/>
    <xsd:import namespace="f3466e24-de48-469c-8ee8-6f27d2bf291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456fd4-601e-47ca-b3bb-cce94d91aa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466e24-de48-469c-8ee8-6f27d2bf291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A58262E-2597-4463-BB6B-9B10BBD0BD7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85F525A-7925-42BB-80E6-8DCFAB937387}">
  <ds:schemaRefs>
    <ds:schemaRef ds:uri="1e456fd4-601e-47ca-b3bb-cce94d91aa65"/>
    <ds:schemaRef ds:uri="f3466e24-de48-469c-8ee8-6f27d2bf291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F89615B-DDC9-43B0-A56B-C08BFF6CB635}">
  <ds:schemaRefs>
    <ds:schemaRef ds:uri="1e456fd4-601e-47ca-b3bb-cce94d91aa65"/>
    <ds:schemaRef ds:uri="f3466e24-de48-469c-8ee8-6f27d2bf291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9512</TotalTime>
  <Words>1177</Words>
  <Application>Microsoft Macintosh PowerPoint</Application>
  <PresentationFormat>Widescreen</PresentationFormat>
  <Paragraphs>126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Cambria Math</vt:lpstr>
      <vt:lpstr>Office Theme</vt:lpstr>
      <vt:lpstr>EEP5C22 Computational Methods</vt:lpstr>
      <vt:lpstr>Introduction to Assignment II</vt:lpstr>
      <vt:lpstr>Reminder</vt:lpstr>
      <vt:lpstr>Median - An alterative interpolator</vt:lpstr>
      <vt:lpstr>Splines – Another Interpolator</vt:lpstr>
      <vt:lpstr>Splines – Another Interpolator</vt:lpstr>
      <vt:lpstr>Splines – Another Interpolator</vt:lpstr>
      <vt:lpstr>Splines – Another Interpolator</vt:lpstr>
      <vt:lpstr>Another Example</vt:lpstr>
      <vt:lpstr>First Task – Median Filter</vt:lpstr>
      <vt:lpstr>Second Task – Cubic Splines Filter</vt:lpstr>
      <vt:lpstr>Unit Testing in Python</vt:lpstr>
      <vt:lpstr>Unit Testing</vt:lpstr>
      <vt:lpstr>Unit Testing</vt:lpstr>
      <vt:lpstr>Example of Unit Testing</vt:lpstr>
      <vt:lpstr>Example of Unit Test</vt:lpstr>
      <vt:lpstr>Comments and Docstrings in Python</vt:lpstr>
      <vt:lpstr>Comments or Docstrings?</vt:lpstr>
      <vt:lpstr>Comments or Docstrings?</vt:lpstr>
      <vt:lpstr>Example of using docstrings</vt:lpstr>
      <vt:lpstr>Readme files</vt:lpstr>
      <vt:lpstr>Readme Files – Basics to Include</vt:lpstr>
      <vt:lpstr>Readme Files – Basics to Include</vt:lpstr>
      <vt:lpstr>Example</vt:lpstr>
      <vt:lpstr>Readme Files – Basics to Include</vt:lpstr>
      <vt:lpstr>Example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Engineering</dc:title>
  <dc:creator>ack</dc:creator>
  <cp:lastModifiedBy>Angeliki Katsenou</cp:lastModifiedBy>
  <cp:revision>11</cp:revision>
  <cp:lastPrinted>2018-02-18T16:44:47Z</cp:lastPrinted>
  <dcterms:modified xsi:type="dcterms:W3CDTF">2022-11-22T01:03:22Z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0x0101006268A036B1212D48B2F81DDCEAB883AB</vt:lpwstr>
  </property>
</Properties>
</file>