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5315188" cy="32042100"/>
  <p:notesSz cx="32461200" cy="65379600"/>
  <p:defaultTextStyle>
    <a:defPPr>
      <a:defRPr lang="zh-TW"/>
    </a:defPPr>
    <a:lvl1pPr algn="just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just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just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just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just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300"/>
    <a:srgbClr val="FFCCFF"/>
    <a:srgbClr val="241CCE"/>
    <a:srgbClr val="FFCCCC"/>
    <a:srgbClr val="100274"/>
    <a:srgbClr val="FFD869"/>
    <a:srgbClr val="1603A1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 autoAdjust="0"/>
    <p:restoredTop sz="94660" autoAdjust="0"/>
  </p:normalViewPr>
  <p:slideViewPr>
    <p:cSldViewPr snapToGrid="0">
      <p:cViewPr varScale="1">
        <p:scale>
          <a:sx n="23" d="100"/>
          <a:sy n="23" d="100"/>
        </p:scale>
        <p:origin x="-552" y="-144"/>
      </p:cViewPr>
      <p:guideLst>
        <p:guide orient="horz" pos="18366"/>
        <p:guide pos="2798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202583" cy="303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61886" tIns="280949" rIns="561886" bIns="280949" numCol="1" anchor="t" anchorCtr="0" compatLnSpc="1">
            <a:prstTxWarp prst="textNoShape">
              <a:avLst/>
            </a:prstTxWarp>
          </a:bodyPr>
          <a:lstStyle>
            <a:lvl1pPr algn="l" defTabSz="5628338" eaLnBrk="1" hangingPunct="1">
              <a:defRPr kumimoji="1" sz="75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418345" y="0"/>
            <a:ext cx="14194515" cy="303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61886" tIns="280949" rIns="561886" bIns="280949" numCol="1" anchor="t" anchorCtr="0" compatLnSpc="1">
            <a:prstTxWarp prst="textNoShape">
              <a:avLst/>
            </a:prstTxWarp>
          </a:bodyPr>
          <a:lstStyle>
            <a:lvl1pPr algn="r" defTabSz="5628338" eaLnBrk="1" hangingPunct="1">
              <a:defRPr kumimoji="1" sz="75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1856070"/>
            <a:ext cx="14202583" cy="354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61886" tIns="280949" rIns="561886" bIns="280949" numCol="1" anchor="b" anchorCtr="0" compatLnSpc="1">
            <a:prstTxWarp prst="textNoShape">
              <a:avLst/>
            </a:prstTxWarp>
          </a:bodyPr>
          <a:lstStyle>
            <a:lvl1pPr algn="l" defTabSz="5628338" eaLnBrk="1" hangingPunct="1">
              <a:defRPr kumimoji="1" sz="75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8418345" y="61856070"/>
            <a:ext cx="14194515" cy="354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61886" tIns="280949" rIns="561886" bIns="280949" numCol="1" anchor="b" anchorCtr="0" compatLnSpc="1">
            <a:prstTxWarp prst="textNoShape">
              <a:avLst/>
            </a:prstTxWarp>
          </a:bodyPr>
          <a:lstStyle>
            <a:lvl1pPr algn="r" defTabSz="5628338" eaLnBrk="1" hangingPunct="1">
              <a:defRPr kumimoji="1" sz="7500"/>
            </a:lvl1pPr>
          </a:lstStyle>
          <a:p>
            <a:fld id="{B807A052-24A8-4381-95B9-90982E210F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202583" cy="303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61886" tIns="280949" rIns="561886" bIns="280949" numCol="1" anchor="t" anchorCtr="0" compatLnSpc="1">
            <a:prstTxWarp prst="textNoShape">
              <a:avLst/>
            </a:prstTxWarp>
          </a:bodyPr>
          <a:lstStyle>
            <a:lvl1pPr algn="l" defTabSz="5628338" eaLnBrk="1" hangingPunct="1">
              <a:defRPr kumimoji="1" sz="75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418345" y="0"/>
            <a:ext cx="14194515" cy="303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61886" tIns="280949" rIns="561886" bIns="280949" numCol="1" anchor="t" anchorCtr="0" compatLnSpc="1">
            <a:prstTxWarp prst="textNoShape">
              <a:avLst/>
            </a:prstTxWarp>
          </a:bodyPr>
          <a:lstStyle>
            <a:lvl1pPr algn="r" defTabSz="5628338" eaLnBrk="1" hangingPunct="1">
              <a:defRPr kumimoji="1" sz="75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82650" y="5070475"/>
            <a:ext cx="34394775" cy="24322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17376" y="30918677"/>
            <a:ext cx="23790897" cy="2941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61886" tIns="280949" rIns="561886" bIns="280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1856070"/>
            <a:ext cx="14202583" cy="354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61886" tIns="280949" rIns="561886" bIns="280949" numCol="1" anchor="b" anchorCtr="0" compatLnSpc="1">
            <a:prstTxWarp prst="textNoShape">
              <a:avLst/>
            </a:prstTxWarp>
          </a:bodyPr>
          <a:lstStyle>
            <a:lvl1pPr algn="l" defTabSz="5628338" eaLnBrk="1" hangingPunct="1">
              <a:defRPr kumimoji="1" sz="75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418345" y="61856070"/>
            <a:ext cx="14194515" cy="354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61886" tIns="280949" rIns="561886" bIns="280949" numCol="1" anchor="b" anchorCtr="0" compatLnSpc="1">
            <a:prstTxWarp prst="textNoShape">
              <a:avLst/>
            </a:prstTxWarp>
          </a:bodyPr>
          <a:lstStyle>
            <a:lvl1pPr algn="r" defTabSz="5628338" eaLnBrk="1" hangingPunct="1">
              <a:defRPr kumimoji="1" sz="7500"/>
            </a:lvl1pPr>
          </a:lstStyle>
          <a:p>
            <a:fld id="{A9604285-C650-40C1-9536-4788FF299B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A59DC-277F-4F5E-82DC-32DDD7BF993F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838" y="9953625"/>
            <a:ext cx="38517512" cy="68691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7675" y="18157825"/>
            <a:ext cx="31719838" cy="8188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363" y="1282700"/>
            <a:ext cx="40784462" cy="5340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5363" y="7477125"/>
            <a:ext cx="40784462" cy="2114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54900" y="1282700"/>
            <a:ext cx="10194925" cy="273399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5363" y="1282700"/>
            <a:ext cx="30437137" cy="27339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363" y="1282700"/>
            <a:ext cx="40784462" cy="5340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5363" y="7477125"/>
            <a:ext cx="20315237" cy="21145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733000" y="7477125"/>
            <a:ext cx="20316825" cy="10496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2733000" y="18126075"/>
            <a:ext cx="20316825" cy="10496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363" y="1282700"/>
            <a:ext cx="40784462" cy="5340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363" y="7477125"/>
            <a:ext cx="40784462" cy="21145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813" y="20589875"/>
            <a:ext cx="38517512" cy="6364288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9813" y="13581063"/>
            <a:ext cx="38517512" cy="70088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363" y="1282700"/>
            <a:ext cx="40784462" cy="5340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5363" y="7477125"/>
            <a:ext cx="20315237" cy="211455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33000" y="7477125"/>
            <a:ext cx="20316825" cy="211455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363" y="1282700"/>
            <a:ext cx="40784462" cy="534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63" y="7172325"/>
            <a:ext cx="20023137" cy="2989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5363" y="10161588"/>
            <a:ext cx="20023137" cy="184610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018750" y="7172325"/>
            <a:ext cx="20031075" cy="2989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018750" y="10161588"/>
            <a:ext cx="20031075" cy="184610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363" y="1282700"/>
            <a:ext cx="40784462" cy="5340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363" y="1276350"/>
            <a:ext cx="14908212" cy="54292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0" y="1276350"/>
            <a:ext cx="25333325" cy="273462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5363" y="6705600"/>
            <a:ext cx="14908212" cy="21917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063" y="22429788"/>
            <a:ext cx="27189112" cy="2647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82063" y="2862263"/>
            <a:ext cx="27189112" cy="19226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2063" y="25077738"/>
            <a:ext cx="27189112" cy="3760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1603A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81"/>
          <p:cNvSpPr>
            <a:spLocks noChangeArrowheads="1"/>
          </p:cNvSpPr>
          <p:nvPr userDrawn="1"/>
        </p:nvSpPr>
        <p:spPr bwMode="auto">
          <a:xfrm>
            <a:off x="0" y="0"/>
            <a:ext cx="45315188" cy="3204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13104813" y="10133013"/>
            <a:ext cx="915987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19600" rtl="0" fontAlgn="base">
        <a:spcBef>
          <a:spcPct val="0"/>
        </a:spcBef>
        <a:spcAft>
          <a:spcPct val="0"/>
        </a:spcAft>
        <a:defRPr kumimoji="1" sz="21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419600" rtl="0" fontAlgn="base">
        <a:spcBef>
          <a:spcPct val="0"/>
        </a:spcBef>
        <a:spcAft>
          <a:spcPct val="0"/>
        </a:spcAft>
        <a:defRPr kumimoji="1" sz="213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defTabSz="4419600" rtl="0" fontAlgn="base">
        <a:spcBef>
          <a:spcPct val="0"/>
        </a:spcBef>
        <a:spcAft>
          <a:spcPct val="0"/>
        </a:spcAft>
        <a:defRPr kumimoji="1" sz="213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defTabSz="4419600" rtl="0" fontAlgn="base">
        <a:spcBef>
          <a:spcPct val="0"/>
        </a:spcBef>
        <a:spcAft>
          <a:spcPct val="0"/>
        </a:spcAft>
        <a:defRPr kumimoji="1" sz="213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defTabSz="4419600" rtl="0" fontAlgn="base">
        <a:spcBef>
          <a:spcPct val="0"/>
        </a:spcBef>
        <a:spcAft>
          <a:spcPct val="0"/>
        </a:spcAft>
        <a:defRPr kumimoji="1" sz="213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defTabSz="4419600" rtl="0" fontAlgn="base">
        <a:spcBef>
          <a:spcPct val="0"/>
        </a:spcBef>
        <a:spcAft>
          <a:spcPct val="0"/>
        </a:spcAft>
        <a:defRPr kumimoji="1" sz="213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defTabSz="4419600" rtl="0" fontAlgn="base">
        <a:spcBef>
          <a:spcPct val="0"/>
        </a:spcBef>
        <a:spcAft>
          <a:spcPct val="0"/>
        </a:spcAft>
        <a:defRPr kumimoji="1" sz="213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defTabSz="4419600" rtl="0" fontAlgn="base">
        <a:spcBef>
          <a:spcPct val="0"/>
        </a:spcBef>
        <a:spcAft>
          <a:spcPct val="0"/>
        </a:spcAft>
        <a:defRPr kumimoji="1" sz="213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defTabSz="4419600" rtl="0" fontAlgn="base">
        <a:spcBef>
          <a:spcPct val="0"/>
        </a:spcBef>
        <a:spcAft>
          <a:spcPct val="0"/>
        </a:spcAft>
        <a:defRPr kumimoji="1" sz="213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1655763" indent="-1655763" algn="l" defTabSz="4419600" rtl="0" fontAlgn="base">
        <a:spcBef>
          <a:spcPct val="20000"/>
        </a:spcBef>
        <a:spcAft>
          <a:spcPct val="0"/>
        </a:spcAft>
        <a:buChar char="•"/>
        <a:defRPr kumimoji="1" sz="15500">
          <a:solidFill>
            <a:schemeClr val="tx1"/>
          </a:solidFill>
          <a:latin typeface="+mn-lt"/>
          <a:ea typeface="+mn-ea"/>
          <a:cs typeface="+mn-cs"/>
        </a:defRPr>
      </a:lvl1pPr>
      <a:lvl2pPr marL="3590925" indent="-1379538" algn="l" defTabSz="4419600" rtl="0" fontAlgn="base">
        <a:spcBef>
          <a:spcPct val="20000"/>
        </a:spcBef>
        <a:spcAft>
          <a:spcPct val="0"/>
        </a:spcAft>
        <a:buChar char="–"/>
        <a:defRPr kumimoji="1" sz="13600">
          <a:solidFill>
            <a:schemeClr val="tx1"/>
          </a:solidFill>
          <a:latin typeface="+mn-lt"/>
          <a:ea typeface="+mn-ea"/>
        </a:defRPr>
      </a:lvl2pPr>
      <a:lvl3pPr marL="5524500" indent="-1104900" algn="l" defTabSz="4419600" rtl="0" fontAlgn="base">
        <a:spcBef>
          <a:spcPct val="20000"/>
        </a:spcBef>
        <a:spcAft>
          <a:spcPct val="0"/>
        </a:spcAft>
        <a:buChar char="•"/>
        <a:defRPr kumimoji="1" sz="11600">
          <a:solidFill>
            <a:schemeClr val="tx1"/>
          </a:solidFill>
          <a:latin typeface="+mn-lt"/>
          <a:ea typeface="+mn-ea"/>
        </a:defRPr>
      </a:lvl3pPr>
      <a:lvl4pPr marL="7734300" indent="-1104900" algn="l" defTabSz="4419600" rtl="0" fontAlgn="base">
        <a:spcBef>
          <a:spcPct val="20000"/>
        </a:spcBef>
        <a:spcAft>
          <a:spcPct val="0"/>
        </a:spcAft>
        <a:buChar char="–"/>
        <a:defRPr kumimoji="1" sz="9700">
          <a:solidFill>
            <a:schemeClr val="tx1"/>
          </a:solidFill>
          <a:latin typeface="+mn-lt"/>
          <a:ea typeface="+mn-ea"/>
        </a:defRPr>
      </a:lvl4pPr>
      <a:lvl5pPr marL="9945688" indent="-1106488" algn="l" defTabSz="4419600" rtl="0" fontAlgn="base">
        <a:spcBef>
          <a:spcPct val="20000"/>
        </a:spcBef>
        <a:spcAft>
          <a:spcPct val="0"/>
        </a:spcAft>
        <a:buChar char="»"/>
        <a:defRPr kumimoji="1" sz="9700">
          <a:solidFill>
            <a:schemeClr val="tx1"/>
          </a:solidFill>
          <a:latin typeface="+mn-lt"/>
          <a:ea typeface="+mn-ea"/>
        </a:defRPr>
      </a:lvl5pPr>
      <a:lvl6pPr marL="10402888" indent="-1106488" algn="l" defTabSz="4419600" rtl="0" fontAlgn="base">
        <a:spcBef>
          <a:spcPct val="20000"/>
        </a:spcBef>
        <a:spcAft>
          <a:spcPct val="0"/>
        </a:spcAft>
        <a:buChar char="»"/>
        <a:defRPr kumimoji="1" sz="9700">
          <a:solidFill>
            <a:schemeClr val="tx1"/>
          </a:solidFill>
          <a:latin typeface="+mn-lt"/>
          <a:ea typeface="+mn-ea"/>
        </a:defRPr>
      </a:lvl6pPr>
      <a:lvl7pPr marL="10860088" indent="-1106488" algn="l" defTabSz="4419600" rtl="0" fontAlgn="base">
        <a:spcBef>
          <a:spcPct val="20000"/>
        </a:spcBef>
        <a:spcAft>
          <a:spcPct val="0"/>
        </a:spcAft>
        <a:buChar char="»"/>
        <a:defRPr kumimoji="1" sz="9700">
          <a:solidFill>
            <a:schemeClr val="tx1"/>
          </a:solidFill>
          <a:latin typeface="+mn-lt"/>
          <a:ea typeface="+mn-ea"/>
        </a:defRPr>
      </a:lvl7pPr>
      <a:lvl8pPr marL="11317288" indent="-1106488" algn="l" defTabSz="4419600" rtl="0" fontAlgn="base">
        <a:spcBef>
          <a:spcPct val="20000"/>
        </a:spcBef>
        <a:spcAft>
          <a:spcPct val="0"/>
        </a:spcAft>
        <a:buChar char="»"/>
        <a:defRPr kumimoji="1" sz="9700">
          <a:solidFill>
            <a:schemeClr val="tx1"/>
          </a:solidFill>
          <a:latin typeface="+mn-lt"/>
          <a:ea typeface="+mn-ea"/>
        </a:defRPr>
      </a:lvl8pPr>
      <a:lvl9pPr marL="11774488" indent="-1106488" algn="l" defTabSz="4419600" rtl="0" fontAlgn="base">
        <a:spcBef>
          <a:spcPct val="20000"/>
        </a:spcBef>
        <a:spcAft>
          <a:spcPct val="0"/>
        </a:spcAft>
        <a:buChar char="»"/>
        <a:defRPr kumimoji="1" sz="9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gb.chinabroadcast.cn/7383/2005/07/05/664@608629_7.htm" TargetMode="External"/><Relationship Id="rId13" Type="http://schemas.openxmlformats.org/officeDocument/2006/relationships/image" Target="../media/image9.wmf"/><Relationship Id="rId18" Type="http://schemas.openxmlformats.org/officeDocument/2006/relationships/image" Target="../media/image14.png"/><Relationship Id="rId26" Type="http://schemas.openxmlformats.org/officeDocument/2006/relationships/image" Target="../media/image22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8.wmf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jpeg"/><Relationship Id="rId14" Type="http://schemas.openxmlformats.org/officeDocument/2006/relationships/image" Target="../media/image10.wm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100274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8" name="Text Box 298"/>
          <p:cNvSpPr txBox="1">
            <a:spLocks noChangeArrowheads="1"/>
          </p:cNvSpPr>
          <p:nvPr/>
        </p:nvSpPr>
        <p:spPr bwMode="auto">
          <a:xfrm>
            <a:off x="30614938" y="7073900"/>
            <a:ext cx="13892212" cy="24380825"/>
          </a:xfrm>
          <a:prstGeom prst="rect">
            <a:avLst/>
          </a:prstGeom>
          <a:solidFill>
            <a:srgbClr val="FFFFFF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359937" tIns="359937" rIns="359937" bIns="359937"/>
          <a:lstStyle/>
          <a:p>
            <a:pPr marL="542925" indent="-458788" defTabSz="731838" eaLnBrk="1" hangingPunct="1"/>
            <a:endParaRPr kumimoji="1" lang="en-US" sz="1400"/>
          </a:p>
        </p:txBody>
      </p:sp>
      <p:sp>
        <p:nvSpPr>
          <p:cNvPr id="5854" name="Text Box 734"/>
          <p:cNvSpPr txBox="1">
            <a:spLocks noChangeArrowheads="1"/>
          </p:cNvSpPr>
          <p:nvPr/>
        </p:nvSpPr>
        <p:spPr bwMode="auto">
          <a:xfrm>
            <a:off x="15632113" y="7050088"/>
            <a:ext cx="13893800" cy="24414162"/>
          </a:xfrm>
          <a:prstGeom prst="rect">
            <a:avLst/>
          </a:prstGeom>
          <a:solidFill>
            <a:schemeClr val="bg1"/>
          </a:solidFill>
          <a:ln w="1270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359937" tIns="359937" rIns="359937" bIns="359937"/>
          <a:lstStyle/>
          <a:p>
            <a:pPr marL="457200" indent="-457200" defTabSz="731838" eaLnBrk="1" hangingPunct="1">
              <a:spcBef>
                <a:spcPct val="50000"/>
              </a:spcBef>
            </a:pPr>
            <a:endParaRPr kumimoji="1" lang="en-US" sz="360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871538" y="8180388"/>
            <a:ext cx="13812837" cy="2322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359937" tIns="359937" rIns="359937" bIns="359937"/>
          <a:lstStyle/>
          <a:p>
            <a:pPr defTabSz="731838">
              <a:buClr>
                <a:srgbClr val="008000"/>
              </a:buClr>
              <a:buFont typeface="Wingdings" pitchFamily="2" charset="2"/>
              <a:buNone/>
            </a:pPr>
            <a:endParaRPr kumimoji="1" lang="en-US" altLang="zh-CN" sz="3600"/>
          </a:p>
        </p:txBody>
      </p:sp>
      <p:sp>
        <p:nvSpPr>
          <p:cNvPr id="5559" name="Rectangle 439"/>
          <p:cNvSpPr>
            <a:spLocks noChangeArrowheads="1"/>
          </p:cNvSpPr>
          <p:nvPr/>
        </p:nvSpPr>
        <p:spPr bwMode="auto">
          <a:xfrm>
            <a:off x="620713" y="862013"/>
            <a:ext cx="44008675" cy="6005512"/>
          </a:xfrm>
          <a:prstGeom prst="rect">
            <a:avLst/>
          </a:prstGeom>
          <a:gradFill rotWithShape="0">
            <a:gsLst>
              <a:gs pos="0">
                <a:srgbClr val="F2B300">
                  <a:gamma/>
                  <a:tint val="0"/>
                  <a:invGamma/>
                </a:srgbClr>
              </a:gs>
              <a:gs pos="100000">
                <a:srgbClr val="F2B300"/>
              </a:gs>
            </a:gsLst>
            <a:path path="shape">
              <a:fillToRect l="50000" t="50000" r="50000" b="50000"/>
            </a:path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2488" y="1282700"/>
            <a:ext cx="43402250" cy="534035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9700" dirty="0"/>
              <a:t>Learning Auto-Structured Regressor from Uncertain Nonnegative </a:t>
            </a:r>
            <a:r>
              <a:rPr lang="en-US" altLang="zh-TW" sz="9700" dirty="0" smtClean="0"/>
              <a:t>Labels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sz="2000" dirty="0" smtClean="0">
                <a:solidFill>
                  <a:srgbClr val="000000"/>
                </a:solidFill>
              </a:rPr>
              <a:t>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altLang="zh-CN" sz="5400" b="1" dirty="0" smtClean="0">
                <a:solidFill>
                  <a:schemeClr val="tx1"/>
                </a:solidFill>
              </a:rPr>
              <a:t>Shuicheng </a:t>
            </a:r>
            <a:r>
              <a:rPr lang="en-US" altLang="zh-CN" sz="5400" b="1" dirty="0">
                <a:solidFill>
                  <a:schemeClr val="tx1"/>
                </a:solidFill>
              </a:rPr>
              <a:t>Yan,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5400" b="1" dirty="0">
                <a:solidFill>
                  <a:schemeClr val="tx1"/>
                </a:solidFill>
              </a:rPr>
              <a:t>Huan Wang</a:t>
            </a:r>
            <a:r>
              <a:rPr lang="en-US" altLang="zh-TW" sz="5400" b="1" dirty="0">
                <a:solidFill>
                  <a:schemeClr val="tx1"/>
                </a:solidFill>
              </a:rPr>
              <a:t>,</a:t>
            </a:r>
            <a:r>
              <a:rPr lang="en-US" altLang="zh-CN" sz="5400" b="1" dirty="0">
                <a:solidFill>
                  <a:schemeClr val="tx1"/>
                </a:solidFill>
              </a:rPr>
              <a:t> Xiaoou Tang, Thomas S. Huang </a:t>
            </a:r>
            <a:r>
              <a:rPr lang="en-US" altLang="zh-TW" sz="4800" b="1" dirty="0">
                <a:solidFill>
                  <a:schemeClr val="tx1"/>
                </a:solidFill>
              </a:rPr>
              <a:t/>
            </a:r>
            <a:br>
              <a:rPr lang="en-US" altLang="zh-TW" sz="4800" b="1" dirty="0">
                <a:solidFill>
                  <a:schemeClr val="tx1"/>
                </a:solidFill>
              </a:rPr>
            </a:br>
            <a:endParaRPr lang="en-US" altLang="zh-TW" sz="4800" b="1" dirty="0">
              <a:solidFill>
                <a:schemeClr val="tx1"/>
              </a:solidFill>
            </a:endParaRPr>
          </a:p>
        </p:txBody>
      </p:sp>
      <p:graphicFrame>
        <p:nvGraphicFramePr>
          <p:cNvPr id="27661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2339638" y="17960975"/>
          <a:ext cx="165100" cy="177800"/>
        </p:xfrm>
        <a:graphic>
          <a:graphicData uri="http://schemas.openxmlformats.org/presentationml/2006/ole">
            <p:oleObj spid="_x0000_s43361" name="Equation" r:id="rId4" imgW="164880" imgH="177480" progId="Equation.DSMT4">
              <p:embed/>
            </p:oleObj>
          </a:graphicData>
        </a:graphic>
      </p:graphicFrame>
      <p:graphicFrame>
        <p:nvGraphicFramePr>
          <p:cNvPr id="3" name="Content Placeholder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808863" y="12636500"/>
          <a:ext cx="165100" cy="177800"/>
        </p:xfrm>
        <a:graphic>
          <a:graphicData uri="http://schemas.openxmlformats.org/presentationml/2006/ole">
            <p:oleObj spid="_x0000_s43355" name="Equation" r:id="rId5" imgW="164880" imgH="177480" progId="Equation.DSMT4">
              <p:embed/>
            </p:oleObj>
          </a:graphicData>
        </a:graphic>
      </p:graphicFrame>
      <p:sp>
        <p:nvSpPr>
          <p:cNvPr id="43051" name="Rectangle 43"/>
          <p:cNvSpPr>
            <a:spLocks noChangeArrowheads="1"/>
          </p:cNvSpPr>
          <p:nvPr/>
        </p:nvSpPr>
        <p:spPr bwMode="auto">
          <a:xfrm>
            <a:off x="0" y="0"/>
            <a:ext cx="453151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3059" name="Picture 5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38225" y="2901950"/>
            <a:ext cx="4570413" cy="354012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</p:pic>
      <p:graphicFrame>
        <p:nvGraphicFramePr>
          <p:cNvPr id="43366" name="Group 358"/>
          <p:cNvGraphicFramePr>
            <a:graphicFrameLocks noGrp="1"/>
          </p:cNvGraphicFramePr>
          <p:nvPr/>
        </p:nvGraphicFramePr>
        <p:xfrm>
          <a:off x="12332286" y="4011613"/>
          <a:ext cx="9488488" cy="2560272"/>
        </p:xfrm>
        <a:graphic>
          <a:graphicData uri="http://schemas.openxmlformats.org/drawingml/2006/table">
            <a:tbl>
              <a:tblPr/>
              <a:tblGrid>
                <a:gridCol w="9488488"/>
              </a:tblGrid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Beckman Institute and ECE Department</a:t>
                      </a: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endParaRPr kumimoji="1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28" marR="91428" marT="45714" marB="4571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University of Illinois at Urbana-Champaign</a:t>
                      </a: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endParaRPr kumimoji="1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28" marR="91428" marT="45714" marB="4571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it-IT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405 N. Mathews Ave., Urbana, IL 61801</a:t>
                      </a:r>
                      <a:endParaRPr kumimoji="1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28" marR="91428" marT="45714" marB="4571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             </a:t>
                      </a:r>
                      <a:r>
                        <a:rPr kumimoji="1" lang="en-US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CN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scyan</a:t>
                      </a:r>
                      <a:r>
                        <a:rPr kumimoji="1" lang="en-US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@ifp.uiuc.edu</a:t>
                      </a:r>
                    </a:p>
                  </a:txBody>
                  <a:tcPr marL="91428" marR="91428" marT="45714" marB="4571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01" name="Text Box 281"/>
          <p:cNvSpPr txBox="1">
            <a:spLocks noChangeArrowheads="1"/>
          </p:cNvSpPr>
          <p:nvPr/>
        </p:nvSpPr>
        <p:spPr bwMode="auto">
          <a:xfrm>
            <a:off x="841375" y="7053263"/>
            <a:ext cx="13866813" cy="1454150"/>
          </a:xfrm>
          <a:prstGeom prst="rect">
            <a:avLst/>
          </a:prstGeom>
          <a:gradFill rotWithShape="0">
            <a:gsLst>
              <a:gs pos="0">
                <a:srgbClr val="1603A1"/>
              </a:gs>
              <a:gs pos="100000">
                <a:srgbClr val="F2B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424" tIns="45712" rIns="91424" bIns="45712"/>
          <a:lstStyle/>
          <a:p>
            <a:pPr algn="ctr" defTabSz="915988"/>
            <a:r>
              <a:rPr lang="en-US" altLang="zh-CN" sz="6400" b="1" dirty="0">
                <a:solidFill>
                  <a:srgbClr val="FFFFFF"/>
                </a:solidFill>
                <a:ea typeface="宋体" pitchFamily="2" charset="-122"/>
              </a:rPr>
              <a:t>Learning with Uncertain Labels </a:t>
            </a:r>
          </a:p>
        </p:txBody>
      </p:sp>
      <p:sp>
        <p:nvSpPr>
          <p:cNvPr id="43153" name="Text Box 145"/>
          <p:cNvSpPr txBox="1">
            <a:spLocks noChangeArrowheads="1"/>
          </p:cNvSpPr>
          <p:nvPr/>
        </p:nvSpPr>
        <p:spPr bwMode="auto">
          <a:xfrm>
            <a:off x="15652750" y="7023100"/>
            <a:ext cx="13866813" cy="1454150"/>
          </a:xfrm>
          <a:prstGeom prst="rect">
            <a:avLst/>
          </a:prstGeom>
          <a:gradFill rotWithShape="0">
            <a:gsLst>
              <a:gs pos="0">
                <a:srgbClr val="1603A1"/>
              </a:gs>
              <a:gs pos="100000">
                <a:srgbClr val="F2B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424" tIns="45712" rIns="91424" bIns="45712"/>
          <a:lstStyle/>
          <a:p>
            <a:pPr algn="ctr" defTabSz="915988"/>
            <a:r>
              <a:rPr lang="en-US" altLang="zh-CN" sz="6400" b="1" dirty="0" smtClean="0">
                <a:solidFill>
                  <a:srgbClr val="FFFFFF"/>
                </a:solidFill>
                <a:ea typeface="宋体" pitchFamily="2" charset="-122"/>
              </a:rPr>
              <a:t>Mathematical  Formulation</a:t>
            </a:r>
            <a:endParaRPr lang="en-US" altLang="zh-CN" sz="6400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3157" name="Text Box 149"/>
          <p:cNvSpPr txBox="1">
            <a:spLocks noChangeArrowheads="1"/>
          </p:cNvSpPr>
          <p:nvPr/>
        </p:nvSpPr>
        <p:spPr bwMode="auto">
          <a:xfrm>
            <a:off x="876300" y="22161500"/>
            <a:ext cx="13793788" cy="1454150"/>
          </a:xfrm>
          <a:prstGeom prst="rect">
            <a:avLst/>
          </a:prstGeom>
          <a:gradFill rotWithShape="0">
            <a:gsLst>
              <a:gs pos="0">
                <a:srgbClr val="1603A1"/>
              </a:gs>
              <a:gs pos="100000">
                <a:srgbClr val="F2B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424" tIns="45712" rIns="91424" bIns="45712"/>
          <a:lstStyle/>
          <a:p>
            <a:pPr algn="ctr" defTabSz="915988"/>
            <a:r>
              <a:rPr lang="en-US" altLang="zh-CN" sz="6400" b="1" dirty="0" smtClean="0">
                <a:solidFill>
                  <a:srgbClr val="FFFFFF"/>
                </a:solidFill>
                <a:ea typeface="宋体" pitchFamily="2" charset="-122"/>
              </a:rPr>
              <a:t>Flowchart </a:t>
            </a:r>
            <a:endParaRPr lang="en-US" altLang="zh-CN" sz="6400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3161" name="Text Box 153"/>
          <p:cNvSpPr txBox="1">
            <a:spLocks noChangeArrowheads="1"/>
          </p:cNvSpPr>
          <p:nvPr/>
        </p:nvSpPr>
        <p:spPr bwMode="auto">
          <a:xfrm>
            <a:off x="15641638" y="19712851"/>
            <a:ext cx="13876337" cy="1454150"/>
          </a:xfrm>
          <a:prstGeom prst="rect">
            <a:avLst/>
          </a:prstGeom>
          <a:gradFill rotWithShape="0">
            <a:gsLst>
              <a:gs pos="0">
                <a:srgbClr val="1603A1"/>
              </a:gs>
              <a:gs pos="100000">
                <a:srgbClr val="F2B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424" tIns="45712" rIns="91424" bIns="45712"/>
          <a:lstStyle/>
          <a:p>
            <a:pPr algn="ctr" defTabSz="915988"/>
            <a:r>
              <a:rPr lang="en-US" altLang="zh-CN" sz="6400" b="1" dirty="0" smtClean="0">
                <a:solidFill>
                  <a:srgbClr val="FFFFFF"/>
                </a:solidFill>
                <a:ea typeface="宋体" pitchFamily="2" charset="-122"/>
              </a:rPr>
              <a:t>Iterative Procedure</a:t>
            </a:r>
            <a:endParaRPr lang="en-US" altLang="zh-CN" sz="6400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3179" name="Text Box 171"/>
          <p:cNvSpPr txBox="1">
            <a:spLocks noChangeArrowheads="1"/>
          </p:cNvSpPr>
          <p:nvPr/>
        </p:nvSpPr>
        <p:spPr bwMode="auto">
          <a:xfrm>
            <a:off x="30614938" y="7062788"/>
            <a:ext cx="13904912" cy="1454150"/>
          </a:xfrm>
          <a:prstGeom prst="rect">
            <a:avLst/>
          </a:prstGeom>
          <a:gradFill rotWithShape="0">
            <a:gsLst>
              <a:gs pos="0">
                <a:srgbClr val="1603A1"/>
              </a:gs>
              <a:gs pos="100000">
                <a:srgbClr val="F2B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424" tIns="45712" rIns="91424" bIns="45712"/>
          <a:lstStyle/>
          <a:p>
            <a:pPr algn="ctr" defTabSz="915988"/>
            <a:r>
              <a:rPr lang="en-US" altLang="zh-CN" sz="6400" b="1" dirty="0" smtClean="0">
                <a:solidFill>
                  <a:srgbClr val="FFFFFF"/>
                </a:solidFill>
                <a:ea typeface="宋体" pitchFamily="2" charset="-122"/>
              </a:rPr>
              <a:t>Evaluation Criteria</a:t>
            </a:r>
            <a:endParaRPr lang="en-US" altLang="zh-CN" sz="6400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3182" name="Text Box 174"/>
          <p:cNvSpPr txBox="1">
            <a:spLocks noChangeArrowheads="1"/>
          </p:cNvSpPr>
          <p:nvPr/>
        </p:nvSpPr>
        <p:spPr bwMode="auto">
          <a:xfrm>
            <a:off x="30621288" y="11030635"/>
            <a:ext cx="13876337" cy="1454150"/>
          </a:xfrm>
          <a:prstGeom prst="rect">
            <a:avLst/>
          </a:prstGeom>
          <a:gradFill rotWithShape="0">
            <a:gsLst>
              <a:gs pos="0">
                <a:srgbClr val="1603A1"/>
              </a:gs>
              <a:gs pos="100000">
                <a:srgbClr val="F2B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424" tIns="45712" rIns="91424" bIns="45712"/>
          <a:lstStyle/>
          <a:p>
            <a:pPr algn="ctr" defTabSz="915988"/>
            <a:r>
              <a:rPr lang="en-US" altLang="zh-CN" sz="6400" b="1" dirty="0" smtClean="0">
                <a:solidFill>
                  <a:srgbClr val="FFFFFF"/>
                </a:solidFill>
                <a:ea typeface="宋体" pitchFamily="2" charset="-122"/>
              </a:rPr>
              <a:t>Experiment Results</a:t>
            </a:r>
            <a:endParaRPr lang="en-US" altLang="zh-CN" sz="6400" b="1" dirty="0">
              <a:solidFill>
                <a:srgbClr val="FFFFFF"/>
              </a:solidFill>
              <a:ea typeface="宋体" pitchFamily="2" charset="-122"/>
            </a:endParaRPr>
          </a:p>
        </p:txBody>
      </p:sp>
      <p:graphicFrame>
        <p:nvGraphicFramePr>
          <p:cNvPr id="43425" name="Group 417"/>
          <p:cNvGraphicFramePr>
            <a:graphicFrameLocks noGrp="1"/>
          </p:cNvGraphicFramePr>
          <p:nvPr>
            <p:ph sz="quarter" idx="3"/>
          </p:nvPr>
        </p:nvGraphicFramePr>
        <p:xfrm>
          <a:off x="24022636" y="4160838"/>
          <a:ext cx="10882313" cy="2560272"/>
        </p:xfrm>
        <a:graphic>
          <a:graphicData uri="http://schemas.openxmlformats.org/drawingml/2006/table">
            <a:tbl>
              <a:tblPr/>
              <a:tblGrid>
                <a:gridCol w="10882313"/>
              </a:tblGrid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Department of Information Engineering </a:t>
                      </a:r>
                      <a:endParaRPr kumimoji="1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28" marR="91428" marT="45714" marB="4571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  Chinese </a:t>
                      </a:r>
                      <a:r>
                        <a:rPr kumimoji="1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University of </a:t>
                      </a: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Hong Kong </a:t>
                      </a:r>
                      <a:endParaRPr kumimoji="1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28" marR="91428" marT="45714" marB="4571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              Shatin, Hong Kong</a:t>
                      </a:r>
                      <a:endParaRPr kumimoji="1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28" marR="91428" marT="45714" marB="4571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          hwang5</a:t>
                      </a:r>
                      <a:r>
                        <a:rPr kumimoji="1" lang="en-US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@i</a:t>
                      </a:r>
                      <a:r>
                        <a:rPr kumimoji="1" lang="en-US" altLang="zh-CN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  <a:r>
                        <a:rPr kumimoji="1" lang="en-US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  <a:r>
                        <a:rPr kumimoji="1" lang="en-US" altLang="zh-CN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cuhk.edu.hk</a:t>
                      </a:r>
                      <a:endParaRPr kumimoji="1" lang="en-US" sz="3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28" marR="91428" marT="45714" marB="4571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426" name="Picture 4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14650" y="9007475"/>
            <a:ext cx="9413875" cy="42164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3427" name="Text Box 419"/>
          <p:cNvSpPr txBox="1">
            <a:spLocks noChangeArrowheads="1"/>
          </p:cNvSpPr>
          <p:nvPr/>
        </p:nvSpPr>
        <p:spPr bwMode="auto">
          <a:xfrm>
            <a:off x="1117600" y="13508473"/>
            <a:ext cx="1330483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defTabSz="915988"/>
            <a:r>
              <a:rPr kumimoji="1" lang="en-US" altLang="zh-TW" sz="3400" dirty="0"/>
              <a:t>Estimated pose labels of the three images in </a:t>
            </a:r>
            <a:r>
              <a:rPr kumimoji="1" lang="en-US" altLang="zh-CN" sz="3400" dirty="0" smtClean="0"/>
              <a:t>Pointing04 </a:t>
            </a:r>
            <a:r>
              <a:rPr kumimoji="1" lang="en-US" altLang="zh-TW" sz="3400" dirty="0" smtClean="0"/>
              <a:t>from </a:t>
            </a:r>
            <a:r>
              <a:rPr kumimoji="1" lang="en-US" altLang="zh-TW" sz="3400" dirty="0"/>
              <a:t>13</a:t>
            </a:r>
            <a:r>
              <a:rPr kumimoji="1" lang="en-US" altLang="zh-CN" sz="3400" dirty="0"/>
              <a:t> </a:t>
            </a:r>
            <a:r>
              <a:rPr kumimoji="1" lang="en-US" altLang="zh-TW" sz="3400" dirty="0"/>
              <a:t>different observers by rotating a 3D head model. We can see that</a:t>
            </a:r>
            <a:r>
              <a:rPr kumimoji="1" lang="en-US" altLang="zh-CN" sz="3400" dirty="0"/>
              <a:t> </a:t>
            </a:r>
            <a:r>
              <a:rPr kumimoji="1" lang="en-US" altLang="zh-TW" sz="3400" dirty="0"/>
              <a:t>large standard deviations exist for these labeled ground truths.</a:t>
            </a:r>
            <a:endParaRPr lang="en-US" sz="3400" dirty="0"/>
          </a:p>
        </p:txBody>
      </p:sp>
      <p:pic>
        <p:nvPicPr>
          <p:cNvPr id="270442" name="Picture 106" descr="ie050705007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38052" y="16119914"/>
            <a:ext cx="3450768" cy="295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3429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40774" y="16180381"/>
            <a:ext cx="4461893" cy="28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3" name="Text Box 419"/>
          <p:cNvSpPr txBox="1">
            <a:spLocks noChangeArrowheads="1"/>
          </p:cNvSpPr>
          <p:nvPr/>
        </p:nvSpPr>
        <p:spPr bwMode="auto">
          <a:xfrm>
            <a:off x="1272743" y="19646041"/>
            <a:ext cx="1301115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marL="514350" indent="-514350" defTabSz="915988">
              <a:buAutoNum type="arabicPeriod"/>
            </a:pPr>
            <a:r>
              <a:rPr lang="en-US" sz="3400" dirty="0" smtClean="0"/>
              <a:t>Makeup greatly affects </a:t>
            </a:r>
            <a:r>
              <a:rPr lang="en-US" sz="3400" dirty="0" smtClean="0"/>
              <a:t>observed </a:t>
            </a:r>
            <a:r>
              <a:rPr lang="en-US" sz="3400" dirty="0" smtClean="0"/>
              <a:t>age</a:t>
            </a:r>
          </a:p>
          <a:p>
            <a:pPr marL="514350" indent="-514350" defTabSz="915988">
              <a:buAutoNum type="arabicPeriod"/>
            </a:pPr>
            <a:r>
              <a:rPr lang="en-US" sz="3400" dirty="0" smtClean="0"/>
              <a:t>Living condition affects </a:t>
            </a:r>
            <a:r>
              <a:rPr lang="en-US" sz="3400" dirty="0" smtClean="0"/>
              <a:t>observed age</a:t>
            </a:r>
            <a:endParaRPr lang="en-US" sz="3400" dirty="0" smtClean="0"/>
          </a:p>
          <a:p>
            <a:pPr marL="514350" indent="-514350" defTabSz="915988">
              <a:buAutoNum type="arabicPeriod"/>
            </a:pPr>
            <a:r>
              <a:rPr lang="en-US" sz="3400" dirty="0" smtClean="0"/>
              <a:t>An integer  age </a:t>
            </a:r>
            <a:r>
              <a:rPr lang="en-US" sz="3400" i="1" dirty="0" smtClean="0"/>
              <a:t>l </a:t>
            </a:r>
            <a:r>
              <a:rPr lang="en-US" sz="3400" dirty="0" smtClean="0"/>
              <a:t>means the age within [</a:t>
            </a:r>
            <a:r>
              <a:rPr lang="en-US" sz="3400" i="1" dirty="0" smtClean="0"/>
              <a:t>l, l</a:t>
            </a:r>
            <a:r>
              <a:rPr lang="en-US" sz="3400" dirty="0" smtClean="0"/>
              <a:t>+1</a:t>
            </a:r>
            <a:r>
              <a:rPr lang="en-US" sz="3400" dirty="0" smtClean="0"/>
              <a:t>)</a:t>
            </a:r>
          </a:p>
          <a:p>
            <a:pPr marL="514350" indent="-514350" defTabSz="915988">
              <a:buAutoNum type="arabicPeriod"/>
            </a:pPr>
            <a:r>
              <a:rPr lang="en-US" sz="3400" dirty="0" smtClean="0"/>
              <a:t>Without ground truth, the age estimation is subject-dependent</a:t>
            </a:r>
            <a:endParaRPr lang="en-US" sz="3400" dirty="0"/>
          </a:p>
        </p:txBody>
      </p:sp>
      <p:sp>
        <p:nvSpPr>
          <p:cNvPr id="96" name="Oval Callout 95"/>
          <p:cNvSpPr/>
          <p:nvPr/>
        </p:nvSpPr>
        <p:spPr bwMode="auto">
          <a:xfrm>
            <a:off x="10016836" y="19119276"/>
            <a:ext cx="4904509" cy="1953490"/>
          </a:xfrm>
          <a:prstGeom prst="wedgeEllipseCallout">
            <a:avLst>
              <a:gd name="adj1" fmla="val -54761"/>
              <a:gd name="adj2" fmla="val 3224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just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Label is Uncertain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and N</a:t>
            </a:r>
            <a:r>
              <a:rPr lang="en-US" sz="3200" dirty="0" smtClean="0"/>
              <a:t>onnegative !!!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43362" name="Picture 35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28069" y="24106910"/>
            <a:ext cx="13515965" cy="627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6075458" y="9145978"/>
            <a:ext cx="6608578" cy="509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3497309" y="8707582"/>
            <a:ext cx="5794375" cy="60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Straight Connector 69"/>
          <p:cNvCxnSpPr/>
          <p:nvPr/>
        </p:nvCxnSpPr>
        <p:spPr bwMode="auto">
          <a:xfrm>
            <a:off x="15651678" y="15206351"/>
            <a:ext cx="13858504" cy="11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9528972" y="11940639"/>
            <a:ext cx="6958940" cy="35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6323624" y="15756576"/>
            <a:ext cx="533400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3490382" y="16286018"/>
            <a:ext cx="46228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3871382" y="18267218"/>
            <a:ext cx="3094038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0" name="Straight Connector 79"/>
          <p:cNvCxnSpPr/>
          <p:nvPr/>
        </p:nvCxnSpPr>
        <p:spPr bwMode="auto">
          <a:xfrm rot="16200000" flipH="1">
            <a:off x="20866100" y="17551400"/>
            <a:ext cx="4254500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354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7586901" y="22357771"/>
            <a:ext cx="9911415" cy="744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363" name="Picture 355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2923934" y="29855247"/>
            <a:ext cx="2803957" cy="64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364" name="Picture 356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2869383" y="25658618"/>
            <a:ext cx="2793237" cy="52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58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1144444" y="8688531"/>
            <a:ext cx="12792076" cy="232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367" name="Picture 359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34525818" y="16589950"/>
            <a:ext cx="5832473" cy="371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60" name="Straight Connector 59"/>
          <p:cNvCxnSpPr/>
          <p:nvPr/>
        </p:nvCxnSpPr>
        <p:spPr bwMode="auto">
          <a:xfrm rot="10800000" flipH="1">
            <a:off x="30614938" y="16396413"/>
            <a:ext cx="1389221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368" name="Picture 360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1980043" y="20606040"/>
            <a:ext cx="110299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62" name="Straight Connector 61"/>
          <p:cNvCxnSpPr/>
          <p:nvPr/>
        </p:nvCxnSpPr>
        <p:spPr bwMode="auto">
          <a:xfrm rot="10800000" flipH="1">
            <a:off x="30642647" y="27313803"/>
            <a:ext cx="1389221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369" name="Picture 36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31897346" y="23700374"/>
            <a:ext cx="11287269" cy="357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64" name="Straight Connector 63"/>
          <p:cNvCxnSpPr/>
          <p:nvPr/>
        </p:nvCxnSpPr>
        <p:spPr bwMode="auto">
          <a:xfrm rot="10800000" flipH="1">
            <a:off x="30559520" y="20414231"/>
            <a:ext cx="1389221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370" name="Picture 362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33482395" y="27504303"/>
            <a:ext cx="8496878" cy="385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33825872" y="12704617"/>
            <a:ext cx="7291388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9" name="Oval Callout 68"/>
          <p:cNvSpPr/>
          <p:nvPr/>
        </p:nvSpPr>
        <p:spPr bwMode="auto">
          <a:xfrm>
            <a:off x="41158824" y="27584403"/>
            <a:ext cx="2981757" cy="1634833"/>
          </a:xfrm>
          <a:prstGeom prst="wedgeEllipseCallout">
            <a:avLst>
              <a:gd name="adj1" fmla="val -54761"/>
              <a:gd name="adj2" fmla="val 32240"/>
            </a:avLst>
          </a:prstGeom>
          <a:solidFill>
            <a:srgbClr val="F2B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    Pose Estimation</a:t>
            </a:r>
            <a:r>
              <a:rPr lang="en-US" sz="2400" dirty="0" smtClean="0"/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Oval Callout 71"/>
          <p:cNvSpPr/>
          <p:nvPr/>
        </p:nvSpPr>
        <p:spPr bwMode="auto">
          <a:xfrm>
            <a:off x="28592751" y="23123240"/>
            <a:ext cx="2981757" cy="1634833"/>
          </a:xfrm>
          <a:prstGeom prst="wedgeEllipseCallout">
            <a:avLst>
              <a:gd name="adj1" fmla="val 55360"/>
              <a:gd name="adj2" fmla="val -23693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    Age Estimation</a:t>
            </a:r>
            <a:r>
              <a:rPr lang="en-US" sz="2400" dirty="0" smtClean="0"/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Oval Callout 78"/>
          <p:cNvSpPr/>
          <p:nvPr/>
        </p:nvSpPr>
        <p:spPr bwMode="auto">
          <a:xfrm>
            <a:off x="40189005" y="16764003"/>
            <a:ext cx="3411250" cy="1634833"/>
          </a:xfrm>
          <a:prstGeom prst="wedgeEllipseCallout">
            <a:avLst>
              <a:gd name="adj1" fmla="val -54761"/>
              <a:gd name="adj2" fmla="val 3224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 Algorithm Convergence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Oval Callout 80"/>
          <p:cNvSpPr/>
          <p:nvPr/>
        </p:nvSpPr>
        <p:spPr bwMode="auto">
          <a:xfrm>
            <a:off x="29884254" y="12635349"/>
            <a:ext cx="3463635" cy="1634833"/>
          </a:xfrm>
          <a:prstGeom prst="wedgeEllipseCallout">
            <a:avLst>
              <a:gd name="adj1" fmla="val 66160"/>
              <a:gd name="adj2" fmla="val 398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Uncertainty Effectiveness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43212" name="Picture 204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34809113" y="4770438"/>
            <a:ext cx="92329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Right Arrow 81"/>
          <p:cNvSpPr/>
          <p:nvPr/>
        </p:nvSpPr>
        <p:spPr bwMode="auto">
          <a:xfrm>
            <a:off x="22527491" y="13840690"/>
            <a:ext cx="997527" cy="49876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Right Arrow 83"/>
          <p:cNvSpPr/>
          <p:nvPr/>
        </p:nvSpPr>
        <p:spPr bwMode="auto">
          <a:xfrm>
            <a:off x="22596764" y="17609126"/>
            <a:ext cx="997527" cy="49876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Right Arrow 84"/>
          <p:cNvSpPr/>
          <p:nvPr/>
        </p:nvSpPr>
        <p:spPr bwMode="auto">
          <a:xfrm rot="7842942">
            <a:off x="22416335" y="15069828"/>
            <a:ext cx="1228911" cy="47370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CC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E2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11239</TotalTime>
  <Words>147</Words>
  <Application>Microsoft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Equation</vt:lpstr>
      <vt:lpstr>Learning Auto-Structured Regressor from Uncertain Nonnegative Labels   Shuicheng Yan,  Huan Wang, Xiaoou Tang, Thomas S. Huang  </vt:lpstr>
    </vt:vector>
  </TitlesOfParts>
  <Company>Edinburgh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‘a;kljdf’sll</dc:title>
  <dc:creator>Sallyc</dc:creator>
  <cp:lastModifiedBy>scyan</cp:lastModifiedBy>
  <cp:revision>1070</cp:revision>
  <cp:lastPrinted>2002-08-29T08:59:59Z</cp:lastPrinted>
  <dcterms:created xsi:type="dcterms:W3CDTF">2001-05-07T22:34:02Z</dcterms:created>
  <dcterms:modified xsi:type="dcterms:W3CDTF">2007-10-11T17:05:31Z</dcterms:modified>
</cp:coreProperties>
</file>