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1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97" r:id="rId3"/>
    <p:sldId id="257" r:id="rId4"/>
    <p:sldId id="259" r:id="rId5"/>
    <p:sldId id="326" r:id="rId6"/>
    <p:sldId id="286" r:id="rId7"/>
    <p:sldId id="294" r:id="rId8"/>
    <p:sldId id="324" r:id="rId9"/>
    <p:sldId id="298" r:id="rId10"/>
    <p:sldId id="299" r:id="rId11"/>
    <p:sldId id="327" r:id="rId12"/>
    <p:sldId id="302" r:id="rId13"/>
    <p:sldId id="314" r:id="rId14"/>
    <p:sldId id="312" r:id="rId15"/>
    <p:sldId id="313" r:id="rId16"/>
    <p:sldId id="315" r:id="rId17"/>
    <p:sldId id="308" r:id="rId18"/>
    <p:sldId id="303" r:id="rId19"/>
    <p:sldId id="311" r:id="rId20"/>
    <p:sldId id="261" r:id="rId21"/>
    <p:sldId id="305" r:id="rId22"/>
    <p:sldId id="306" r:id="rId23"/>
    <p:sldId id="307" r:id="rId24"/>
    <p:sldId id="309" r:id="rId25"/>
    <p:sldId id="319" r:id="rId26"/>
    <p:sldId id="320" r:id="rId27"/>
    <p:sldId id="322" r:id="rId28"/>
    <p:sldId id="323" r:id="rId29"/>
    <p:sldId id="325" r:id="rId30"/>
    <p:sldId id="328" r:id="rId31"/>
    <p:sldId id="329" r:id="rId32"/>
    <p:sldId id="330" r:id="rId33"/>
    <p:sldId id="317" r:id="rId34"/>
    <p:sldId id="281" r:id="rId35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骏" initials="李" lastIdx="5" clrIdx="0">
    <p:extLst>
      <p:ext uri="{19B8F6BF-5375-455C-9EA6-DF929625EA0E}">
        <p15:presenceInfo xmlns:p15="http://schemas.microsoft.com/office/powerpoint/2012/main" userId="746e16924c0e64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110" d="100"/>
          <a:sy n="110" d="100"/>
        </p:scale>
        <p:origin x="634" y="62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9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0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9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slide" Target="slide26.xml"/><Relationship Id="rId4" Type="http://schemas.openxmlformats.org/officeDocument/2006/relationships/slide" Target="slide9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513610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513610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513610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513610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5C557D-F01B-49ED-BEA8-3E3E10D33B87}"/>
              </a:ext>
            </a:extLst>
          </p:cNvPr>
          <p:cNvGrpSpPr/>
          <p:nvPr/>
        </p:nvGrpSpPr>
        <p:grpSpPr>
          <a:xfrm>
            <a:off x="3531325" y="3612065"/>
            <a:ext cx="2081349" cy="333440"/>
            <a:chOff x="3618785" y="3687141"/>
            <a:chExt cx="2081349" cy="333440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687141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709819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495437" y="2143964"/>
            <a:ext cx="621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一款篮球社交软件微信小程序</a:t>
            </a:r>
          </a:p>
        </p:txBody>
      </p:sp>
      <p:sp>
        <p:nvSpPr>
          <p:cNvPr id="31" name="圆角矩形 81">
            <a:extLst>
              <a:ext uri="{FF2B5EF4-FFF2-40B4-BE49-F238E27FC236}">
                <a16:creationId xmlns:a16="http://schemas.microsoft.com/office/drawing/2014/main" id="{017E4A0D-6239-41D1-AAD4-434829590C74}"/>
              </a:ext>
            </a:extLst>
          </p:cNvPr>
          <p:cNvSpPr/>
          <p:nvPr/>
        </p:nvSpPr>
        <p:spPr bwMode="auto">
          <a:xfrm>
            <a:off x="3646227" y="4218664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30A26244-73EE-4239-8899-DC33486F608E}"/>
              </a:ext>
            </a:extLst>
          </p:cNvPr>
          <p:cNvSpPr txBox="1"/>
          <p:nvPr/>
        </p:nvSpPr>
        <p:spPr>
          <a:xfrm>
            <a:off x="3581426" y="4244327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26816" y="285002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346" y="4287304"/>
            <a:ext cx="21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-G06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7B6D6F4-70C1-417D-9812-77BC60EA6F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29" y="2931721"/>
            <a:ext cx="1795696" cy="15486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0EC515-C5C5-436A-B80B-435E6A834C7A}"/>
              </a:ext>
            </a:extLst>
          </p:cNvPr>
          <p:cNvSpPr txBox="1"/>
          <p:nvPr/>
        </p:nvSpPr>
        <p:spPr>
          <a:xfrm>
            <a:off x="5912054" y="3634743"/>
            <a:ext cx="26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队名</a:t>
            </a:r>
            <a:r>
              <a:rPr lang="en-US" altLang="zh-CN" b="1" dirty="0"/>
              <a:t>:</a:t>
            </a:r>
            <a:r>
              <a:rPr lang="zh-CN" altLang="en-US" b="1" dirty="0"/>
              <a:t>不太会打加一队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054E9-CFCA-4B19-ABD2-6194467672A2}"/>
              </a:ext>
            </a:extLst>
          </p:cNvPr>
          <p:cNvSpPr txBox="1"/>
          <p:nvPr/>
        </p:nvSpPr>
        <p:spPr>
          <a:xfrm>
            <a:off x="5993567" y="2957743"/>
            <a:ext cx="88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G06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s0.bdstatic.com/70cFvHSh_Q1YnxGkpoWK1HF6hhy/it/u=4112405284,3183036642&amp;fm=26&amp;gp=0.jpg">
            <a:extLst>
              <a:ext uri="{FF2B5EF4-FFF2-40B4-BE49-F238E27FC236}">
                <a16:creationId xmlns:a16="http://schemas.microsoft.com/office/drawing/2014/main" id="{E0045A44-70AA-409F-B737-213470891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062788-5FE2-4344-B27B-6BB85E82E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0"/>
            <a:ext cx="3732103" cy="5141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342F30-3212-46A6-BAF5-260A8DDC45C8}"/>
              </a:ext>
            </a:extLst>
          </p:cNvPr>
          <p:cNvSpPr txBox="1"/>
          <p:nvPr/>
        </p:nvSpPr>
        <p:spPr>
          <a:xfrm>
            <a:off x="4587887" y="1732778"/>
            <a:ext cx="32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通过腾讯地图的</a:t>
            </a:r>
            <a:r>
              <a:rPr lang="en-US" altLang="zh-CN" b="1" dirty="0" err="1"/>
              <a:t>api</a:t>
            </a:r>
            <a:r>
              <a:rPr lang="zh-CN" altLang="en-US" b="1" dirty="0"/>
              <a:t>实现与共享单车类似的基于地图定位的显示画面，点击相应地图上的公告可以</a:t>
            </a:r>
            <a:r>
              <a:rPr lang="zh-CN" altLang="en-US" b="1"/>
              <a:t>加入该约球</a:t>
            </a:r>
            <a:r>
              <a:rPr lang="zh-CN" altLang="en-US" b="1" dirty="0"/>
              <a:t>公告。</a:t>
            </a:r>
          </a:p>
        </p:txBody>
      </p:sp>
    </p:spTree>
    <p:extLst>
      <p:ext uri="{BB962C8B-B14F-4D97-AF65-F5344CB8AC3E}">
        <p14:creationId xmlns:p14="http://schemas.microsoft.com/office/powerpoint/2010/main" val="5540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4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3" y="371030"/>
            <a:ext cx="7358445" cy="4504599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项目分工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338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132620"/>
            <a:ext cx="8686572" cy="4816148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</a:t>
            </a:r>
            <a:r>
              <a:rPr lang="en-US" altLang="zh-CN" sz="2000" b="1" dirty="0"/>
              <a:t>WBS</a:t>
            </a:r>
            <a:r>
              <a:rPr lang="zh-CN" altLang="en-US" sz="2000" b="1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40173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FE7B4-F688-4D90-B09A-51272EC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1" y="536415"/>
            <a:ext cx="7233157" cy="46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04707-96DA-4BA1-9F07-72EE3096D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5" y="564535"/>
            <a:ext cx="8914985" cy="45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9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>
            <a:extLst>
              <a:ext uri="{FF2B5EF4-FFF2-40B4-BE49-F238E27FC236}">
                <a16:creationId xmlns:a16="http://schemas.microsoft.com/office/drawing/2014/main" id="{17714D2B-F195-49E3-A92D-04A061B49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E958B-3A54-42D1-824D-FE86FF7E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931898"/>
            <a:ext cx="2819326" cy="3276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C9F868-9830-4E8C-A94E-F23579147D3B}"/>
              </a:ext>
            </a:extLst>
          </p:cNvPr>
          <p:cNvSpPr txBox="1"/>
          <p:nvPr/>
        </p:nvSpPr>
        <p:spPr>
          <a:xfrm>
            <a:off x="4267208" y="1063107"/>
            <a:ext cx="3352712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-html5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-WXML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8B155D-C959-47B4-9476-29E5A07EF04E}"/>
              </a:ext>
            </a:extLst>
          </p:cNvPr>
          <p:cNvSpPr txBox="1"/>
          <p:nvPr/>
        </p:nvSpPr>
        <p:spPr>
          <a:xfrm>
            <a:off x="1066892" y="285016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  <a:extLst>
              <a:ext uri="{FF2B5EF4-FFF2-40B4-BE49-F238E27FC236}">
                <a16:creationId xmlns:a16="http://schemas.microsoft.com/office/drawing/2014/main" id="{E1A34008-2ED5-4953-8EF3-6EFAA527612B}"/>
              </a:ext>
            </a:extLst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80358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46706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7050" y="193144"/>
            <a:ext cx="4343286" cy="670454"/>
            <a:chOff x="2894508" y="1278625"/>
            <a:chExt cx="4629899" cy="801825"/>
          </a:xfrm>
        </p:grpSpPr>
        <p:sp>
          <p:nvSpPr>
            <p:cNvPr id="5" name="矩形 4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680833" y="140195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项目开发工具概述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0043950-47CF-47CA-A817-846F17948F58}"/>
              </a:ext>
            </a:extLst>
          </p:cNvPr>
          <p:cNvSpPr/>
          <p:nvPr/>
        </p:nvSpPr>
        <p:spPr>
          <a:xfrm>
            <a:off x="1112332" y="1227656"/>
            <a:ext cx="3670632" cy="70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微信专门为开发小程序建立的集成开发环境。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9046" y="2671585"/>
            <a:ext cx="4548937" cy="813747"/>
            <a:chOff x="2911441" y="2581582"/>
            <a:chExt cx="5421507" cy="81374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98251E9-E524-459B-93A0-379E7BE25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441" y="2581582"/>
              <a:ext cx="849507" cy="774922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E5DA07-957A-4D95-80F9-0D590B2A9555}"/>
                </a:ext>
              </a:extLst>
            </p:cNvPr>
            <p:cNvSpPr/>
            <p:nvPr/>
          </p:nvSpPr>
          <p:spPr>
            <a:xfrm>
              <a:off x="3760948" y="2687699"/>
              <a:ext cx="4572000" cy="7076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：用于访问和处理数据库的标准的计算机语言。</a:t>
              </a:r>
            </a:p>
          </p:txBody>
        </p:sp>
      </p:grpSp>
      <p:grpSp>
        <p:nvGrpSpPr>
          <p:cNvPr id="16" name="组 10"/>
          <p:cNvGrpSpPr/>
          <p:nvPr/>
        </p:nvGrpSpPr>
        <p:grpSpPr>
          <a:xfrm>
            <a:off x="168747" y="3837696"/>
            <a:ext cx="4658592" cy="1019200"/>
            <a:chOff x="2906243" y="3598201"/>
            <a:chExt cx="5552196" cy="10192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0BF6EA-B83B-4FC0-8B8B-5C57BA0E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243" y="3598201"/>
              <a:ext cx="971238" cy="7677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BFB3CF-5A28-45D3-9F03-7001409C51E0}"/>
                </a:ext>
              </a:extLst>
            </p:cNvPr>
            <p:cNvSpPr/>
            <p:nvPr/>
          </p:nvSpPr>
          <p:spPr>
            <a:xfrm>
              <a:off x="3886439" y="3602123"/>
              <a:ext cx="4572000" cy="1015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：一个开源的分布式版本控制系统，可以高效处理从很小到非常大的项目版本管理。</a:t>
              </a:r>
            </a:p>
          </p:txBody>
        </p:sp>
      </p:grpSp>
      <p:grpSp>
        <p:nvGrpSpPr>
          <p:cNvPr id="19" name="组 11"/>
          <p:cNvGrpSpPr/>
          <p:nvPr/>
        </p:nvGrpSpPr>
        <p:grpSpPr>
          <a:xfrm>
            <a:off x="4724397" y="3790124"/>
            <a:ext cx="4267087" cy="838178"/>
            <a:chOff x="8275540" y="4572751"/>
            <a:chExt cx="4374154" cy="83817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1F438A3-5FB6-4300-AD48-C81783EAF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7"/>
            <a:stretch/>
          </p:blipFill>
          <p:spPr>
            <a:xfrm>
              <a:off x="8275540" y="4572751"/>
              <a:ext cx="1064382" cy="83817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D69F65-F704-4EAB-B704-5AD3EFA0D3E2}"/>
                </a:ext>
              </a:extLst>
            </p:cNvPr>
            <p:cNvSpPr/>
            <p:nvPr/>
          </p:nvSpPr>
          <p:spPr>
            <a:xfrm>
              <a:off x="9618785" y="4699452"/>
              <a:ext cx="3030909" cy="707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1999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：通用的项目管理工具软件。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9" y="2547735"/>
            <a:ext cx="950321" cy="8789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858986" y="2570671"/>
            <a:ext cx="347286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：较为普及的软件交互式页面设计软件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542" y="1243686"/>
            <a:ext cx="906933" cy="77862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80043950-47CF-47CA-A817-846F17948F58}"/>
              </a:ext>
            </a:extLst>
          </p:cNvPr>
          <p:cNvSpPr/>
          <p:nvPr/>
        </p:nvSpPr>
        <p:spPr>
          <a:xfrm>
            <a:off x="5741166" y="1207911"/>
            <a:ext cx="3438178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19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：方便地对管理信息系统进行分析设计，他几乎包括了数据库模型设计的全过程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4655926" y="836892"/>
            <a:ext cx="12270" cy="4175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C1CAB1B-5F84-4CA5-A833-7DFCF668E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56" y="1202858"/>
            <a:ext cx="981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项目团队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28110" y="51361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05627" y="562643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项目概述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37212" y="119840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14538" y="124743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项目计划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40145" y="190967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6" action="ppaction://hlinksldjump"/>
          </p:cNvPr>
          <p:cNvSpPr txBox="1"/>
          <p:nvPr/>
        </p:nvSpPr>
        <p:spPr>
          <a:xfrm>
            <a:off x="5318302" y="201486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可行性分析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34248" y="264020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5" action="ppaction://hlinksldjump"/>
          </p:cNvPr>
          <p:cNvSpPr txBox="1"/>
          <p:nvPr/>
        </p:nvSpPr>
        <p:spPr>
          <a:xfrm>
            <a:off x="5314538" y="270299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项目团队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C965AC-8371-43A0-8A9B-C1C1FEBE8981}"/>
              </a:ext>
            </a:extLst>
          </p:cNvPr>
          <p:cNvGrpSpPr/>
          <p:nvPr/>
        </p:nvGrpSpPr>
        <p:grpSpPr>
          <a:xfrm>
            <a:off x="4553514" y="3434770"/>
            <a:ext cx="470000" cy="464134"/>
            <a:chOff x="4965079" y="546100"/>
            <a:chExt cx="588369" cy="581025"/>
          </a:xfrm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FA97D809-09EA-43FA-BA9B-47E138A7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306C76C8-E6A4-4E72-9BBF-5A10734D4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49DC0D-D2EB-4875-BDDA-6FDA329FB4DD}"/>
              </a:ext>
            </a:extLst>
          </p:cNvPr>
          <p:cNvSpPr txBox="1"/>
          <p:nvPr/>
        </p:nvSpPr>
        <p:spPr>
          <a:xfrm>
            <a:off x="5305627" y="3497560"/>
            <a:ext cx="243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9" action="ppaction://hlinksldjump"/>
              </a:rPr>
              <a:t>分工以及绩效评定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D35F354-DD7F-41EB-B62C-3AB7FD29A4B6}"/>
              </a:ext>
            </a:extLst>
          </p:cNvPr>
          <p:cNvGrpSpPr/>
          <p:nvPr/>
        </p:nvGrpSpPr>
        <p:grpSpPr>
          <a:xfrm>
            <a:off x="4589661" y="4229332"/>
            <a:ext cx="470000" cy="464134"/>
            <a:chOff x="4965079" y="546100"/>
            <a:chExt cx="588369" cy="581025"/>
          </a:xfrm>
        </p:grpSpPr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1C2C5F1B-1884-4E8E-B722-8D7478A8C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A455F7EB-E07D-46E3-9DE7-AA2C38B79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06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E0EB9F0-2325-48FD-BCDA-38F4C8CCA5D0}"/>
              </a:ext>
            </a:extLst>
          </p:cNvPr>
          <p:cNvSpPr txBox="1"/>
          <p:nvPr/>
        </p:nvSpPr>
        <p:spPr>
          <a:xfrm>
            <a:off x="5410178" y="4292122"/>
            <a:ext cx="213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10" action="ppaction://hlinksldjump"/>
              </a:rPr>
              <a:t>会议记录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0" y="513610"/>
            <a:ext cx="7372761" cy="5012368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86060" y="224146"/>
            <a:ext cx="4629899" cy="801825"/>
            <a:chOff x="2894508" y="1278625"/>
            <a:chExt cx="4629899" cy="801825"/>
          </a:xfrm>
        </p:grpSpPr>
        <p:sp>
          <p:nvSpPr>
            <p:cNvPr id="7" name="矩形 6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3275498" y="1436790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项目参与人员组织结构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" y="0"/>
            <a:ext cx="7590443" cy="5141913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9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19272" y="666006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23570" y="8946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项目内部协作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06024" y="609218"/>
            <a:ext cx="3567378" cy="992892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每周至少召开一次线下面谈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且组织不定期不限次线上沟通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54836" y="1930862"/>
            <a:ext cx="3518566" cy="944885"/>
            <a:chOff x="3369875" y="1633364"/>
            <a:chExt cx="3337045" cy="738988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559976" y="1748618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微信文本及语音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81466" y="3409134"/>
            <a:ext cx="3597766" cy="1086315"/>
            <a:chOff x="3379625" y="2681273"/>
            <a:chExt cx="3337045" cy="828651"/>
          </a:xfrm>
        </p:grpSpPr>
        <p:sp>
          <p:nvSpPr>
            <p:cNvPr id="36" name="矩形 35"/>
            <p:cNvSpPr/>
            <p:nvPr/>
          </p:nvSpPr>
          <p:spPr>
            <a:xfrm>
              <a:off x="3379625" y="268127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497320" y="2726350"/>
              <a:ext cx="3022175" cy="7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将实际进度与文本项目计划及甘特图对比，调整短期工作计划及开发节奏。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54671" y="2304461"/>
            <a:ext cx="3047838" cy="2101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1626" y="687412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86824" y="86184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项目外部支持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53641" y="609217"/>
            <a:ext cx="3779349" cy="1178055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6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每周认真听取杨枨老师上课内容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每周认真听取他组展示与汇报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和杨枨老师或助教沟通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266" y="1904816"/>
            <a:ext cx="3801734" cy="1275723"/>
            <a:chOff x="3369875" y="1633364"/>
            <a:chExt cx="3437416" cy="777551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463601" y="1760998"/>
              <a:ext cx="3343690" cy="64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单方面接受杨枨老师的课堂输出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面谈听取各组长、助教的意见。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与潜在的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用户沟通（线上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线下）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03954" y="3493709"/>
            <a:ext cx="3613110" cy="968772"/>
            <a:chOff x="3365393" y="2621013"/>
            <a:chExt cx="3351277" cy="738988"/>
          </a:xfrm>
        </p:grpSpPr>
        <p:sp>
          <p:nvSpPr>
            <p:cNvPr id="36" name="矩形 35"/>
            <p:cNvSpPr/>
            <p:nvPr/>
          </p:nvSpPr>
          <p:spPr>
            <a:xfrm>
              <a:off x="3365393" y="262101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551589" y="2763887"/>
              <a:ext cx="3165081" cy="44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每周汇报时接受杨老师的指正。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每次迭代都与用户沟通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13620" y="2050250"/>
            <a:ext cx="2994680" cy="1874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分工及绩效评定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19272" y="209108"/>
            <a:ext cx="172354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分工绩效评定</a:t>
            </a:r>
            <a:endParaRPr lang="en-US" altLang="zh-CN" sz="1999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D4ED9-F0C6-474C-A297-838BAC57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8" y="609089"/>
            <a:ext cx="714375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会议记录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6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57020D-5DDF-4627-957A-7E3BB3DB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58" y="56422"/>
            <a:ext cx="4040075" cy="4989517"/>
          </a:xfrm>
          <a:prstGeom prst="rect">
            <a:avLst/>
          </a:prstGeom>
        </p:spPr>
      </p:pic>
      <p:sp>
        <p:nvSpPr>
          <p:cNvPr id="3" name="五边形 2">
            <a:extLst>
              <a:ext uri="{FF2B5EF4-FFF2-40B4-BE49-F238E27FC236}">
                <a16:creationId xmlns:a16="http://schemas.microsoft.com/office/drawing/2014/main" id="{6DC77AF1-38C2-4642-809A-D7154F1851FC}"/>
              </a:ext>
            </a:extLst>
          </p:cNvPr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52785A-DB5C-4B5A-B230-E2661CC0E47A}"/>
              </a:ext>
            </a:extLst>
          </p:cNvPr>
          <p:cNvSpPr txBox="1"/>
          <p:nvPr/>
        </p:nvSpPr>
        <p:spPr>
          <a:xfrm>
            <a:off x="533506" y="193144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964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>
            <a:extLst>
              <a:ext uri="{FF2B5EF4-FFF2-40B4-BE49-F238E27FC236}">
                <a16:creationId xmlns:a16="http://schemas.microsoft.com/office/drawing/2014/main" id="{5CDFC14E-09E8-4182-82AB-F9145C07A1A0}"/>
              </a:ext>
            </a:extLst>
          </p:cNvPr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11F88D-477F-4C6C-8361-E9FDE8B5EEA8}"/>
              </a:ext>
            </a:extLst>
          </p:cNvPr>
          <p:cNvSpPr txBox="1"/>
          <p:nvPr/>
        </p:nvSpPr>
        <p:spPr>
          <a:xfrm>
            <a:off x="762100" y="259743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2570E-D050-4181-B8E3-BFE5DB28279B}"/>
              </a:ext>
            </a:extLst>
          </p:cNvPr>
          <p:cNvSpPr txBox="1"/>
          <p:nvPr/>
        </p:nvSpPr>
        <p:spPr>
          <a:xfrm>
            <a:off x="1905070" y="894600"/>
            <a:ext cx="373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制作各类计划图</a:t>
            </a:r>
            <a:r>
              <a:rPr lang="en-US" altLang="zh-CN" b="1" dirty="0"/>
              <a:t>  169.85RMB	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FC2272-4809-49D8-9B93-A902AD2C2D92}"/>
              </a:ext>
            </a:extLst>
          </p:cNvPr>
          <p:cNvSpPr/>
          <p:nvPr/>
        </p:nvSpPr>
        <p:spPr>
          <a:xfrm>
            <a:off x="4191010" y="4231177"/>
            <a:ext cx="414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*上述结果按照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2019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年杭州市薪资水平报告里每人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33.97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元每小时的薪资水平，结合甘特图中给出的具体所需时间得出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4400B-59B4-448C-81E3-D9E2C98BBB02}"/>
              </a:ext>
            </a:extLst>
          </p:cNvPr>
          <p:cNvSpPr txBox="1"/>
          <p:nvPr/>
        </p:nvSpPr>
        <p:spPr>
          <a:xfrm>
            <a:off x="1905070" y="1417144"/>
            <a:ext cx="4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制作并修订项目计划    </a:t>
            </a:r>
            <a:r>
              <a:rPr lang="en-US" altLang="zh-CN" b="1" dirty="0"/>
              <a:t>169.85RMB	</a:t>
            </a:r>
            <a:r>
              <a:rPr lang="zh-CN" altLang="en-US" b="1" dirty="0"/>
              <a:t>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78483-21A5-4CD8-AA83-8BA08BE5638A}"/>
              </a:ext>
            </a:extLst>
          </p:cNvPr>
          <p:cNvSpPr txBox="1"/>
          <p:nvPr/>
        </p:nvSpPr>
        <p:spPr>
          <a:xfrm>
            <a:off x="1905070" y="1939689"/>
            <a:ext cx="4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服务器 </a:t>
            </a:r>
            <a:r>
              <a:rPr lang="en-US" altLang="zh-CN" b="1" dirty="0"/>
              <a:t>	 30RMB/3</a:t>
            </a:r>
            <a:r>
              <a:rPr lang="zh-CN" altLang="en-US" b="1" dirty="0"/>
              <a:t>个月</a:t>
            </a:r>
            <a:r>
              <a:rPr lang="en-US" altLang="zh-CN" b="1" dirty="0"/>
              <a:t>/</a:t>
            </a:r>
            <a:r>
              <a:rPr lang="zh-CN" altLang="en-US" b="1" dirty="0"/>
              <a:t>阿里云学生服务器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5264A4-5A91-4066-A577-677E54AC3623}"/>
              </a:ext>
            </a:extLst>
          </p:cNvPr>
          <p:cNvSpPr txBox="1"/>
          <p:nvPr/>
        </p:nvSpPr>
        <p:spPr>
          <a:xfrm>
            <a:off x="1905070" y="2468897"/>
            <a:ext cx="45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制定开发计划书     </a:t>
            </a:r>
            <a:r>
              <a:rPr lang="en-US" altLang="zh-CN" b="1" dirty="0"/>
              <a:t>271.76RMB</a:t>
            </a:r>
          </a:p>
          <a:p>
            <a:r>
              <a:rPr lang="zh-CN" altLang="en-US" b="1" dirty="0"/>
              <a:t>  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6E9024-434F-48D7-A7B7-3BE0A3268E70}"/>
              </a:ext>
            </a:extLst>
          </p:cNvPr>
          <p:cNvSpPr txBox="1"/>
          <p:nvPr/>
        </p:nvSpPr>
        <p:spPr>
          <a:xfrm>
            <a:off x="1905069" y="3001422"/>
            <a:ext cx="414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制定测试计划书      </a:t>
            </a:r>
            <a:r>
              <a:rPr lang="en-US" altLang="zh-CN" b="1" dirty="0"/>
              <a:t>271.76RMB</a:t>
            </a:r>
          </a:p>
          <a:p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83CA3-6FE5-43B6-B359-CDE5CAC0320A}"/>
              </a:ext>
            </a:extLst>
          </p:cNvPr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2BAD4B-79DE-464A-AB26-2797CE2BB5A8}"/>
              </a:ext>
            </a:extLst>
          </p:cNvPr>
          <p:cNvSpPr txBox="1"/>
          <p:nvPr/>
        </p:nvSpPr>
        <p:spPr>
          <a:xfrm>
            <a:off x="1943168" y="3573908"/>
            <a:ext cx="36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编写代码   </a:t>
            </a:r>
            <a:r>
              <a:rPr lang="en-US" altLang="zh-CN" b="1" dirty="0"/>
              <a:t>815.28RMB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ECF3C-0EC1-4201-B42E-8FFB6420BF5D}"/>
              </a:ext>
            </a:extLst>
          </p:cNvPr>
          <p:cNvSpPr txBox="1"/>
          <p:nvPr/>
        </p:nvSpPr>
        <p:spPr>
          <a:xfrm>
            <a:off x="685902" y="4462009"/>
            <a:ext cx="160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</a:t>
            </a:r>
            <a:r>
              <a:rPr lang="en-US" altLang="zh-CN" b="1"/>
              <a:t>:1728.5RMB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580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>
            <a:extLst>
              <a:ext uri="{FF2B5EF4-FFF2-40B4-BE49-F238E27FC236}">
                <a16:creationId xmlns:a16="http://schemas.microsoft.com/office/drawing/2014/main" id="{5CDFC14E-09E8-4182-82AB-F9145C07A1A0}"/>
              </a:ext>
            </a:extLst>
          </p:cNvPr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11F88D-477F-4C6C-8361-E9FDE8B5EEA8}"/>
              </a:ext>
            </a:extLst>
          </p:cNvPr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预算统计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83CA3-6FE5-43B6-B359-CDE5CAC0320A}"/>
              </a:ext>
            </a:extLst>
          </p:cNvPr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2321" y="1475530"/>
          <a:ext cx="6522390" cy="182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130">
                  <a:extLst>
                    <a:ext uri="{9D8B030D-6E8A-4147-A177-3AD203B41FA5}">
                      <a16:colId xmlns:a16="http://schemas.microsoft.com/office/drawing/2014/main" val="336081863"/>
                    </a:ext>
                  </a:extLst>
                </a:gridCol>
                <a:gridCol w="2174130">
                  <a:extLst>
                    <a:ext uri="{9D8B030D-6E8A-4147-A177-3AD203B41FA5}">
                      <a16:colId xmlns:a16="http://schemas.microsoft.com/office/drawing/2014/main" val="1013663653"/>
                    </a:ext>
                  </a:extLst>
                </a:gridCol>
                <a:gridCol w="2174130">
                  <a:extLst>
                    <a:ext uri="{9D8B030D-6E8A-4147-A177-3AD203B41FA5}">
                      <a16:colId xmlns:a16="http://schemas.microsoft.com/office/drawing/2014/main" val="4075678403"/>
                    </a:ext>
                  </a:extLst>
                </a:gridCol>
              </a:tblGrid>
              <a:tr h="3658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参与人员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时间（月）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预算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10128"/>
                  </a:ext>
                </a:extLst>
              </a:tr>
              <a:tr h="3658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李骏（组长）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24795"/>
                  </a:ext>
                </a:extLst>
              </a:tr>
              <a:tr h="1219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林豪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0013"/>
                  </a:ext>
                </a:extLst>
              </a:tr>
              <a:tr h="2438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周南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213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总共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人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8263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95644" y="589808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劳务总预算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7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>
            <a:extLst>
              <a:ext uri="{FF2B5EF4-FFF2-40B4-BE49-F238E27FC236}">
                <a16:creationId xmlns:a16="http://schemas.microsoft.com/office/drawing/2014/main" id="{5CDFC14E-09E8-4182-82AB-F9145C07A1A0}"/>
              </a:ext>
            </a:extLst>
          </p:cNvPr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11F88D-477F-4C6C-8361-E9FDE8B5EEA8}"/>
              </a:ext>
            </a:extLst>
          </p:cNvPr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预算统计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83CA3-6FE5-43B6-B359-CDE5CAC0320A}"/>
              </a:ext>
            </a:extLst>
          </p:cNvPr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609464" y="1176693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资源总预算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81268" y="1"/>
          <a:ext cx="7162733" cy="512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6">
                  <a:extLst>
                    <a:ext uri="{9D8B030D-6E8A-4147-A177-3AD203B41FA5}">
                      <a16:colId xmlns:a16="http://schemas.microsoft.com/office/drawing/2014/main" val="2415888790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369268187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823521429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378316671"/>
                    </a:ext>
                  </a:extLst>
                </a:gridCol>
                <a:gridCol w="1645070">
                  <a:extLst>
                    <a:ext uri="{9D8B030D-6E8A-4147-A177-3AD203B41FA5}">
                      <a16:colId xmlns:a16="http://schemas.microsoft.com/office/drawing/2014/main" val="1539951800"/>
                    </a:ext>
                  </a:extLst>
                </a:gridCol>
                <a:gridCol w="3323231">
                  <a:extLst>
                    <a:ext uri="{9D8B030D-6E8A-4147-A177-3AD203B41FA5}">
                      <a16:colId xmlns:a16="http://schemas.microsoft.com/office/drawing/2014/main" val="2060788857"/>
                    </a:ext>
                  </a:extLst>
                </a:gridCol>
              </a:tblGrid>
              <a:tr h="398821">
                <a:tc gridSpan="5"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金额（元）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63096"/>
                  </a:ext>
                </a:extLst>
              </a:tr>
              <a:tr h="465291">
                <a:tc rowSpan="2">
                  <a:txBody>
                    <a:bodyPr/>
                    <a:lstStyle/>
                    <a:p>
                      <a:r>
                        <a:rPr lang="zh-CN" altLang="en-US" sz="1100" dirty="0" smtClean="0"/>
                        <a:t>个人所需</a:t>
                      </a:r>
                      <a:r>
                        <a:rPr lang="en-US" altLang="zh-CN" sz="1100" dirty="0" smtClean="0"/>
                        <a:t>pc</a:t>
                      </a:r>
                      <a:r>
                        <a:rPr lang="zh-CN" altLang="en-US" sz="1100" dirty="0" smtClean="0"/>
                        <a:t>机</a:t>
                      </a:r>
                      <a:r>
                        <a:rPr lang="en-US" altLang="zh-CN" sz="1100" dirty="0" smtClean="0"/>
                        <a:t>4</a:t>
                      </a:r>
                      <a:r>
                        <a:rPr lang="zh-CN" altLang="en-US" sz="1100" dirty="0" smtClean="0"/>
                        <a:t>台</a:t>
                      </a:r>
                      <a:endParaRPr lang="zh-CN" alt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台笔记本，支持系统：</a:t>
                      </a:r>
                      <a:r>
                        <a:rPr lang="en-US" altLang="zh-CN" sz="1100" dirty="0" smtClean="0"/>
                        <a:t>windows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err="1" smtClean="0"/>
                        <a:t>linux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80474"/>
                  </a:ext>
                </a:extLst>
              </a:tr>
              <a:tr h="40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r>
                        <a:rPr lang="zh-CN" altLang="en-US" sz="1100" dirty="0" smtClean="0"/>
                        <a:t>台</a:t>
                      </a:r>
                      <a:r>
                        <a:rPr lang="en-US" altLang="zh-CN" sz="1100" dirty="0" smtClean="0"/>
                        <a:t>mac</a:t>
                      </a:r>
                      <a:r>
                        <a:rPr lang="zh-CN" altLang="en-US" sz="1100" dirty="0" smtClean="0"/>
                        <a:t>，支持系统：</a:t>
                      </a:r>
                      <a:r>
                        <a:rPr lang="en-US" altLang="zh-CN" sz="1100" dirty="0" err="1" smtClean="0"/>
                        <a:t>ios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74505"/>
                  </a:ext>
                </a:extLst>
              </a:tr>
              <a:tr h="465291">
                <a:tc rowSpan="2" gridSpan="3">
                  <a:txBody>
                    <a:bodyPr/>
                    <a:lstStyle/>
                    <a:p>
                      <a:r>
                        <a:rPr lang="zh-CN" altLang="en-US" sz="1100" dirty="0" smtClean="0"/>
                        <a:t>项目所需测试用手机</a:t>
                      </a:r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台</a:t>
                      </a:r>
                      <a:endParaRPr lang="zh-CN" altLang="en-US" sz="11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部手机，支持系统：</a:t>
                      </a:r>
                      <a:r>
                        <a:rPr lang="en-US" altLang="zh-CN" sz="1100" dirty="0" smtClean="0"/>
                        <a:t>Android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1176"/>
                  </a:ext>
                </a:extLst>
              </a:tr>
              <a:tr h="465291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 smtClean="0"/>
                        <a:t>一部苹果手机，支持系统：</a:t>
                      </a:r>
                      <a:r>
                        <a:rPr lang="en-US" altLang="zh-CN" sz="1100" dirty="0" err="1" smtClean="0"/>
                        <a:t>ios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11398"/>
                  </a:ext>
                </a:extLst>
              </a:tr>
              <a:tr h="717999">
                <a:tc gridSpan="2">
                  <a:txBody>
                    <a:bodyPr/>
                    <a:lstStyle/>
                    <a:p>
                      <a:r>
                        <a:rPr lang="zh-CN" altLang="en-US" sz="1100" dirty="0" smtClean="0"/>
                        <a:t>项目所需服务器租用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使用的服务器：阿里云学生服务器，时长</a:t>
                      </a:r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个月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60853"/>
                  </a:ext>
                </a:extLst>
              </a:tr>
              <a:tr h="265994">
                <a:tc rowSpan="6" gridSpan="4">
                  <a:txBody>
                    <a:bodyPr/>
                    <a:lstStyle/>
                    <a:p>
                      <a:r>
                        <a:rPr lang="zh-CN" altLang="en-US" sz="1100" dirty="0" smtClean="0"/>
                        <a:t>项目用到的软件</a:t>
                      </a:r>
                      <a:endParaRPr lang="zh-CN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GitHub Desktop</a:t>
                      </a:r>
                      <a:endParaRPr lang="zh-CN" altLang="en-US" sz="10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100" dirty="0" smtClean="0"/>
                        <a:t>因软件都是破解版或免费，总计</a:t>
                      </a:r>
                      <a:r>
                        <a:rPr lang="en-US" altLang="zh-CN" sz="1100" dirty="0" smtClean="0"/>
                        <a:t>0</a:t>
                      </a:r>
                      <a:r>
                        <a:rPr lang="zh-CN" altLang="en-US" sz="1100" dirty="0" smtClean="0"/>
                        <a:t>元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36138"/>
                  </a:ext>
                </a:extLst>
              </a:tr>
              <a:tr h="373360"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微信</a:t>
                      </a:r>
                      <a:r>
                        <a:rPr lang="en-US" altLang="zh-CN" sz="1000" dirty="0" smtClean="0"/>
                        <a:t>web</a:t>
                      </a:r>
                      <a:r>
                        <a:rPr lang="zh-CN" altLang="en-US" sz="1000" dirty="0" smtClean="0"/>
                        <a:t>开发者工具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32621"/>
                  </a:ext>
                </a:extLst>
              </a:tr>
              <a:tr h="265994"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Axure</a:t>
                      </a:r>
                      <a:r>
                        <a:rPr lang="en-US" altLang="zh-CN" sz="1000" dirty="0" smtClean="0"/>
                        <a:t> RP 8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70725"/>
                  </a:ext>
                </a:extLst>
              </a:tr>
              <a:tr h="373360"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Visual Studio Code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18627"/>
                  </a:ext>
                </a:extLst>
              </a:tr>
              <a:tr h="265994"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XMind</a:t>
                      </a:r>
                      <a:r>
                        <a:rPr lang="en-US" altLang="zh-CN" sz="1000" dirty="0" smtClean="0"/>
                        <a:t> 8 Update 7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32606"/>
                  </a:ext>
                </a:extLst>
              </a:tr>
              <a:tr h="265880"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…..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72279"/>
                  </a:ext>
                </a:extLst>
              </a:tr>
              <a:tr h="398821">
                <a:tc gridSpan="5">
                  <a:txBody>
                    <a:bodyPr/>
                    <a:lstStyle/>
                    <a:p>
                      <a:r>
                        <a:rPr lang="zh-CN" altLang="en-US" dirty="0" smtClean="0"/>
                        <a:t>总计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4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>
            <a:extLst>
              <a:ext uri="{FF2B5EF4-FFF2-40B4-BE49-F238E27FC236}">
                <a16:creationId xmlns:a16="http://schemas.microsoft.com/office/drawing/2014/main" id="{5CDFC14E-09E8-4182-82AB-F9145C07A1A0}"/>
              </a:ext>
            </a:extLst>
          </p:cNvPr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11F88D-477F-4C6C-8361-E9FDE8B5EEA8}"/>
              </a:ext>
            </a:extLst>
          </p:cNvPr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预算统计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83CA3-6FE5-43B6-B359-CDE5CAC0320A}"/>
              </a:ext>
            </a:extLst>
          </p:cNvPr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17528" y="138865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经费</a:t>
            </a:r>
            <a:r>
              <a:rPr lang="zh-CN" altLang="en-US" dirty="0" smtClean="0"/>
              <a:t>总预算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7466" y="516924"/>
          <a:ext cx="487667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67">
                  <a:extLst>
                    <a:ext uri="{9D8B030D-6E8A-4147-A177-3AD203B41FA5}">
                      <a16:colId xmlns:a16="http://schemas.microsoft.com/office/drawing/2014/main" val="2415888790"/>
                    </a:ext>
                  </a:extLst>
                </a:gridCol>
                <a:gridCol w="1219167">
                  <a:extLst>
                    <a:ext uri="{9D8B030D-6E8A-4147-A177-3AD203B41FA5}">
                      <a16:colId xmlns:a16="http://schemas.microsoft.com/office/drawing/2014/main" val="300878524"/>
                    </a:ext>
                  </a:extLst>
                </a:gridCol>
                <a:gridCol w="1219168">
                  <a:extLst>
                    <a:ext uri="{9D8B030D-6E8A-4147-A177-3AD203B41FA5}">
                      <a16:colId xmlns:a16="http://schemas.microsoft.com/office/drawing/2014/main" val="2060788857"/>
                    </a:ext>
                  </a:extLst>
                </a:gridCol>
                <a:gridCol w="1219168">
                  <a:extLst>
                    <a:ext uri="{9D8B030D-6E8A-4147-A177-3AD203B41FA5}">
                      <a16:colId xmlns:a16="http://schemas.microsoft.com/office/drawing/2014/main" val="2232321059"/>
                    </a:ext>
                  </a:extLst>
                </a:gridCol>
              </a:tblGrid>
              <a:tr h="323615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金额（元）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63096"/>
                  </a:ext>
                </a:extLst>
              </a:tr>
              <a:tr h="229228">
                <a:tc rowSpan="9">
                  <a:txBody>
                    <a:bodyPr/>
                    <a:lstStyle/>
                    <a:p>
                      <a:r>
                        <a:rPr lang="zh-CN" altLang="en-US" sz="1100" dirty="0" smtClean="0"/>
                        <a:t>办公费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制作各类计划图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169.85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zh-CN" altLang="en-US" sz="1100" dirty="0" smtClean="0"/>
                        <a:t>共</a:t>
                      </a:r>
                      <a:r>
                        <a:rPr lang="en-US" altLang="zh-CN" sz="1100" dirty="0" smtClean="0"/>
                        <a:t>1698.5</a:t>
                      </a:r>
                      <a:r>
                        <a:rPr lang="zh-CN" altLang="en-US" sz="1100" dirty="0" smtClean="0"/>
                        <a:t>元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80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制作并修订项目计划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19745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169.85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21085"/>
                  </a:ext>
                </a:extLst>
              </a:tr>
              <a:tr h="85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271.76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05968"/>
                  </a:ext>
                </a:extLst>
              </a:tr>
              <a:tr h="143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制定开发计划书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78081"/>
                  </a:ext>
                </a:extLst>
              </a:tr>
              <a:tr h="85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271.76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65945"/>
                  </a:ext>
                </a:extLst>
              </a:tr>
              <a:tr h="161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制定测试计划书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360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815.28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75682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编写代码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5617"/>
                  </a:ext>
                </a:extLst>
              </a:tr>
              <a:tr h="229228">
                <a:tc gridSpan="2">
                  <a:txBody>
                    <a:bodyPr/>
                    <a:lstStyle/>
                    <a:p>
                      <a:r>
                        <a:rPr lang="zh-CN" altLang="en-US" sz="1100" dirty="0" smtClean="0"/>
                        <a:t>差旅费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1176"/>
                  </a:ext>
                </a:extLst>
              </a:tr>
              <a:tr h="288182">
                <a:tc rowSpan="7">
                  <a:txBody>
                    <a:bodyPr/>
                    <a:lstStyle/>
                    <a:p>
                      <a:r>
                        <a:rPr lang="zh-CN" altLang="en-US" sz="1100" dirty="0" smtClean="0"/>
                        <a:t>资料费</a:t>
                      </a:r>
                      <a:endParaRPr lang="zh-CN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《</a:t>
                      </a:r>
                      <a:r>
                        <a:rPr lang="zh-CN" altLang="en-US" sz="1100" dirty="0" smtClean="0"/>
                        <a:t>你不知道的</a:t>
                      </a:r>
                      <a:r>
                        <a:rPr lang="en-US" altLang="zh-CN" sz="1100" dirty="0" smtClean="0"/>
                        <a:t>JavaScript》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CN" altLang="en-US" sz="1100" dirty="0" smtClean="0"/>
                        <a:t>共</a:t>
                      </a:r>
                      <a:r>
                        <a:rPr lang="en-US" altLang="zh-CN" sz="1100" dirty="0" smtClean="0"/>
                        <a:t>118.5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36138"/>
                  </a:ext>
                </a:extLst>
              </a:tr>
              <a:tr h="89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100" dirty="0" smtClean="0"/>
                        <a:t>39.5</a:t>
                      </a:r>
                      <a:r>
                        <a:rPr lang="zh-CN" altLang="en-US" sz="1100" dirty="0" smtClean="0"/>
                        <a:t>*</a:t>
                      </a:r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9767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《</a:t>
                      </a:r>
                      <a:r>
                        <a:rPr lang="zh-CN" altLang="en-US" sz="1100" dirty="0" smtClean="0"/>
                        <a:t>软件工程导论</a:t>
                      </a:r>
                      <a:r>
                        <a:rPr lang="en-US" altLang="zh-CN" sz="1100" dirty="0" smtClean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《21</a:t>
                      </a:r>
                      <a:r>
                        <a:rPr lang="zh-CN" altLang="en-US" sz="1100" dirty="0" smtClean="0"/>
                        <a:t>天精通微信小程序开发</a:t>
                      </a:r>
                      <a:r>
                        <a:rPr lang="en-US" altLang="zh-CN" sz="1100" dirty="0" smtClean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253"/>
                  </a:ext>
                </a:extLst>
              </a:tr>
              <a:tr h="314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71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《</a:t>
                      </a:r>
                      <a:r>
                        <a:rPr lang="zh-CN" altLang="en-US" sz="1100" dirty="0" smtClean="0"/>
                        <a:t>从零开始学微信小程序开发</a:t>
                      </a:r>
                      <a:r>
                        <a:rPr lang="en-US" altLang="zh-CN" sz="1100" dirty="0" smtClean="0"/>
                        <a:t>》</a:t>
                      </a:r>
                      <a:endParaRPr lang="zh-CN" altLang="en-US" sz="11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78218"/>
                  </a:ext>
                </a:extLst>
              </a:tr>
              <a:tr h="314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60233"/>
                  </a:ext>
                </a:extLst>
              </a:tr>
              <a:tr h="350196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总计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1817</a:t>
                      </a:r>
                      <a:r>
                        <a:rPr lang="zh-CN" altLang="en-US" dirty="0" smtClean="0"/>
                        <a:t>元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4099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24158" y="4614405"/>
            <a:ext cx="43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该项目总预算：</a:t>
            </a:r>
            <a:r>
              <a:rPr lang="en-US" altLang="zh-CN" dirty="0" smtClean="0"/>
              <a:t>0+30+1817=1847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FC2272-4809-49D8-9B93-A902AD2C2D92}"/>
              </a:ext>
            </a:extLst>
          </p:cNvPr>
          <p:cNvSpPr/>
          <p:nvPr/>
        </p:nvSpPr>
        <p:spPr>
          <a:xfrm>
            <a:off x="6248356" y="4475906"/>
            <a:ext cx="277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*上述结果按照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2019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年杭州市薪资水平报告里每人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33.97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元每小时的薪资水平，结合甘特图中给出的具体所需时间得出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项目参考资料</a:t>
            </a:r>
          </a:p>
          <a:p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0CE113-C66E-4998-BD41-CE3C3A111F21}"/>
              </a:ext>
            </a:extLst>
          </p:cNvPr>
          <p:cNvSpPr txBox="1"/>
          <p:nvPr/>
        </p:nvSpPr>
        <p:spPr>
          <a:xfrm>
            <a:off x="76318" y="1647626"/>
            <a:ext cx="8686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虎扑篮球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http://www.hupu.com/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张海藩，牟永敏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软件工程导论（第6版）. 北京:清华大学出版社，2013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郭霖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第一行代码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-Android .人民邮电出版社，2016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设计模式与开发时间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.人民邮电出版社，2015-5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E0214F-2D0D-4F9A-9459-535DB721B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78" y="-172172"/>
            <a:ext cx="9144000" cy="5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5886" y="699021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4" name="五边形 3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271" y="2985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97F7C80-9C7F-42C7-B2CF-87B926C1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>
            <a:extLst>
              <a:ext uri="{FF2B5EF4-FFF2-40B4-BE49-F238E27FC236}">
                <a16:creationId xmlns:a16="http://schemas.microsoft.com/office/drawing/2014/main" id="{4FCA0F33-4F6C-47C5-80B3-230F3695F2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</p:pic>
      <p:sp>
        <p:nvSpPr>
          <p:cNvPr id="57" name="Freeform 29">
            <a:extLst>
              <a:ext uri="{FF2B5EF4-FFF2-40B4-BE49-F238E27FC236}">
                <a16:creationId xmlns:a16="http://schemas.microsoft.com/office/drawing/2014/main" id="{1975932D-F48D-4547-8E11-FE1DE748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  <a:extLst>
              <a:ext uri="{FF2B5EF4-FFF2-40B4-BE49-F238E27FC236}">
                <a16:creationId xmlns:a16="http://schemas.microsoft.com/office/drawing/2014/main" id="{7D3BD874-42E3-478C-A020-49F3D52F9D37}"/>
              </a:ext>
            </a:extLst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46" name="五边形 45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1" y="5018488"/>
            <a:ext cx="9141178" cy="143956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六边形 6"/>
          <p:cNvSpPr/>
          <p:nvPr/>
        </p:nvSpPr>
        <p:spPr>
          <a:xfrm rot="16200000">
            <a:off x="466467" y="767798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46" y="840783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76797" y="1116511"/>
            <a:ext cx="295141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杨枨老师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篮球爱好者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42871" y="757700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项目需求对象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2192292" y="1797212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71" y="1880030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79567" y="2282947"/>
            <a:ext cx="2951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完成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软件工程基础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》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的课程目标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后续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投入使用可满足篮球爱好者的需求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079566" y="1936396"/>
            <a:ext cx="2020263" cy="369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项目设立目的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9659" y="3206164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283982" y="3057687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349861" y="314050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 bwMode="auto">
          <a:xfrm>
            <a:off x="5171257" y="3543422"/>
            <a:ext cx="295141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为每一位篮球爱好者提供舒适的野球体验及社交体验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71256" y="3196871"/>
            <a:ext cx="20202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  <p:bldP spid="10" grpId="0"/>
      <p:bldP spid="15" grpId="0" bldLvl="0" animBg="1"/>
      <p:bldP spid="16" grpId="0"/>
      <p:bldP spid="17" grpId="0"/>
      <p:bldP spid="18" grpId="0"/>
      <p:bldP spid="25" grpId="0"/>
      <p:bldP spid="12" grpId="0" bldLvl="0" animBg="1"/>
      <p:bldP spid="13" grpId="0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90FD62-CCFC-4C9F-9D7D-16B7029F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3" y="159277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1FB2DA5E-FA02-45DB-BF91-087268FC7AFF}"/>
              </a:ext>
            </a:extLst>
          </p:cNvPr>
          <p:cNvSpPr txBox="1"/>
          <p:nvPr/>
        </p:nvSpPr>
        <p:spPr>
          <a:xfrm>
            <a:off x="8458098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  <p:sp>
        <p:nvSpPr>
          <p:cNvPr id="4" name="五边形 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10" name="五边形 9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8245459" y="2471176"/>
              <a:ext cx="542269" cy="296491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用户角度项目呈现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5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E65B2E-E71F-4EBD-BF2F-CC715EB1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9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ED2E8FF9-6C80-4FED-B25D-D6CB4FD29045}"/>
              </a:ext>
            </a:extLst>
          </p:cNvPr>
          <p:cNvSpPr txBox="1"/>
          <p:nvPr/>
        </p:nvSpPr>
        <p:spPr>
          <a:xfrm>
            <a:off x="8305702" y="47494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9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362326" y="1361027"/>
            <a:ext cx="615553" cy="2964914"/>
          </a:xfrm>
          <a:prstGeom prst="rect">
            <a:avLst/>
          </a:prstGeom>
          <a:solidFill>
            <a:srgbClr val="3D73A9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用户角度项目呈现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9" name="五边形 8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8245459" y="2471176"/>
              <a:ext cx="542269" cy="332398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开发者角度项目呈现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9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1038</Words>
  <Application>Microsoft Office PowerPoint</Application>
  <PresentationFormat>自定义</PresentationFormat>
  <Paragraphs>237</Paragraphs>
  <Slides>33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Microsoft YaHei Light</vt:lpstr>
      <vt:lpstr>华文楷体</vt:lpstr>
      <vt:lpstr>宋体</vt:lpstr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林 豪</cp:lastModifiedBy>
  <cp:revision>127</cp:revision>
  <dcterms:created xsi:type="dcterms:W3CDTF">2015-06-22T07:54:00Z</dcterms:created>
  <dcterms:modified xsi:type="dcterms:W3CDTF">2019-03-23T13:37:45Z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2052-10.1.0.6490</vt:lpwstr>
  </property>
</Properties>
</file>