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4"/>
  </p:notesMasterIdLst>
  <p:handoutMasterIdLst>
    <p:handoutMasterId r:id="rId35"/>
  </p:handoutMasterIdLst>
  <p:sldIdLst>
    <p:sldId id="297" r:id="rId3"/>
    <p:sldId id="257" r:id="rId4"/>
    <p:sldId id="259" r:id="rId5"/>
    <p:sldId id="326" r:id="rId6"/>
    <p:sldId id="286" r:id="rId7"/>
    <p:sldId id="294" r:id="rId8"/>
    <p:sldId id="324" r:id="rId9"/>
    <p:sldId id="298" r:id="rId10"/>
    <p:sldId id="299" r:id="rId11"/>
    <p:sldId id="327" r:id="rId12"/>
    <p:sldId id="302" r:id="rId13"/>
    <p:sldId id="314" r:id="rId14"/>
    <p:sldId id="353" r:id="rId15"/>
    <p:sldId id="312" r:id="rId16"/>
    <p:sldId id="313" r:id="rId17"/>
    <p:sldId id="315" r:id="rId18"/>
    <p:sldId id="308" r:id="rId19"/>
    <p:sldId id="303" r:id="rId20"/>
    <p:sldId id="311" r:id="rId21"/>
    <p:sldId id="261" r:id="rId22"/>
    <p:sldId id="307" r:id="rId23"/>
    <p:sldId id="309" r:id="rId24"/>
    <p:sldId id="319" r:id="rId25"/>
    <p:sldId id="358" r:id="rId26"/>
    <p:sldId id="322" r:id="rId27"/>
    <p:sldId id="323" r:id="rId28"/>
    <p:sldId id="355" r:id="rId29"/>
    <p:sldId id="356" r:id="rId30"/>
    <p:sldId id="357" r:id="rId31"/>
    <p:sldId id="317" r:id="rId32"/>
    <p:sldId id="281" r:id="rId33"/>
  </p:sldIdLst>
  <p:sldSz cx="9144000" cy="5141913"/>
  <p:notesSz cx="6858000" cy="9144000"/>
  <p:custDataLst>
    <p:tags r:id="rId3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6">
          <p15:clr>
            <a:srgbClr val="A4A3A4"/>
          </p15:clr>
        </p15:guide>
        <p15:guide id="2" pos="2880">
          <p15:clr>
            <a:srgbClr val="A4A3A4"/>
          </p15:clr>
        </p15:guide>
        <p15:guide id="3" pos="960">
          <p15:clr>
            <a:srgbClr val="A4A3A4"/>
          </p15:clr>
        </p15:guide>
        <p15:guide id="4" pos="3840">
          <p15:clr>
            <a:srgbClr val="A4A3A4"/>
          </p15:clr>
        </p15:guide>
        <p15:guide id="5" pos="479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骏" initials="李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9900"/>
    <a:srgbClr val="969696"/>
    <a:srgbClr val="FFFFFF"/>
    <a:srgbClr val="333399"/>
    <a:srgbClr val="1848C0"/>
    <a:srgbClr val="725F42"/>
    <a:srgbClr val="957B55"/>
    <a:srgbClr val="887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0" autoAdjust="0"/>
    <p:restoredTop sz="94660"/>
  </p:normalViewPr>
  <p:slideViewPr>
    <p:cSldViewPr>
      <p:cViewPr varScale="1">
        <p:scale>
          <a:sx n="108" d="100"/>
          <a:sy n="108" d="100"/>
        </p:scale>
        <p:origin x="624" y="77"/>
      </p:cViewPr>
      <p:guideLst>
        <p:guide orient="horz" pos="2186"/>
        <p:guide pos="2880"/>
        <p:guide pos="960"/>
        <p:guide pos="3840"/>
        <p:guide pos="47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637C0-1F94-4FE6-A671-110DD2A13813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7DB20-2E87-4E5B-9441-63DB909E25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063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2B5CC-3DF7-4CFC-BB6F-C9B2D7E763A5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5ADD5-BBEB-4F93-82B1-DE7B6B4BB47C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62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62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72943-B4CB-4E58-80ED-70D4653156EC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063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2372E-91EB-4D81-B3DB-61AF1CCE9DF9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A0449-714C-4043-94B6-043E9580E464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3588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39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E23E7-F0A5-4A79-B783-89A6185DC0B7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05986-053F-4097-AEDB-E215373A85D2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363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0363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44253-E442-4C13-8EEC-A801B3F7EA1D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09ED1-3ED6-4381-8897-179CB618D6D4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3CA06-B455-459A-804D-50343EDCBDEF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7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63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FA8EF-8FBF-4045-9F2E-E626908C9988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B7C7C-798D-42C6-8C92-142E7AA39C7E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8863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878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313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57007-EEB5-4E44-BF31-920E4846DD7A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476F1-FB22-4F27-A70A-A2B54760E4AF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62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62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B703C-E1BB-4CD5-A4F8-10679600BFF0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19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2971800"/>
            <a:ext cx="4038600" cy="1620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23B1B-3B57-4F5A-83B2-F06C57B18BAE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3588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39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2C129-7450-4A17-B3DA-D1B842132156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10622-D0AB-410D-BD9B-6678D7C42A84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363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0363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76188-6D91-4C51-A641-E86C758C0381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B9886-C5F1-4CAC-B2C7-E7FF91FF14B6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04115-C947-4B3B-8BC9-A0E76F31C3BF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7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63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CFA44-D2E3-4DB0-B424-685F0DF4935D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8863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878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313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118C1-1B0D-4999-8545-95E7E76C6762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125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7E3AAC6-B715-4F06-991C-2803DC77D751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125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C18D2F1-48B6-467B-B212-24FB78A7EC95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3.xml"/><Relationship Id="rId7" Type="http://schemas.openxmlformats.org/officeDocument/2006/relationships/slide" Target="slide1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5" Type="http://schemas.openxmlformats.org/officeDocument/2006/relationships/slide" Target="slide11.xml"/><Relationship Id="rId10" Type="http://schemas.openxmlformats.org/officeDocument/2006/relationships/slide" Target="slide25.xml"/><Relationship Id="rId4" Type="http://schemas.openxmlformats.org/officeDocument/2006/relationships/slide" Target="slide9.xml"/><Relationship Id="rId9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336"/>
          <a:stretch>
            <a:fillRect/>
          </a:stretch>
        </p:blipFill>
        <p:spPr>
          <a:xfrm>
            <a:off x="30825" y="3942802"/>
            <a:ext cx="9141180" cy="121222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963295" y="513610"/>
            <a:ext cx="1503834" cy="1506875"/>
            <a:chOff x="1589596" y="810715"/>
            <a:chExt cx="2340698" cy="2345431"/>
          </a:xfrm>
        </p:grpSpPr>
        <p:grpSp>
          <p:nvGrpSpPr>
            <p:cNvPr id="36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37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9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1848C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kumimoji="0" lang="zh-CN" alt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201154" y="513610"/>
            <a:ext cx="1503834" cy="1506875"/>
            <a:chOff x="1589596" y="810715"/>
            <a:chExt cx="2340698" cy="2345431"/>
          </a:xfrm>
        </p:grpSpPr>
        <p:grpSp>
          <p:nvGrpSpPr>
            <p:cNvPr id="68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70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71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9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1848C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kumimoji="0" lang="zh-CN" alt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439013" y="513610"/>
            <a:ext cx="1503834" cy="1506875"/>
            <a:chOff x="1589596" y="810715"/>
            <a:chExt cx="2340698" cy="2345431"/>
          </a:xfrm>
        </p:grpSpPr>
        <p:grpSp>
          <p:nvGrpSpPr>
            <p:cNvPr id="73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75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76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4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1848C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kumimoji="0" lang="zh-CN" alt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5676871" y="513610"/>
            <a:ext cx="1503834" cy="1506875"/>
            <a:chOff x="1589596" y="810715"/>
            <a:chExt cx="2340698" cy="2345431"/>
          </a:xfrm>
        </p:grpSpPr>
        <p:grpSp>
          <p:nvGrpSpPr>
            <p:cNvPr id="78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80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81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9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1848C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  <a:endParaRPr kumimoji="0" lang="zh-CN" alt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531325" y="3612065"/>
            <a:ext cx="2081349" cy="333440"/>
            <a:chOff x="3618785" y="3687141"/>
            <a:chExt cx="2081349" cy="333440"/>
          </a:xfrm>
        </p:grpSpPr>
        <p:sp>
          <p:nvSpPr>
            <p:cNvPr id="82" name="圆角矩形 81"/>
            <p:cNvSpPr/>
            <p:nvPr/>
          </p:nvSpPr>
          <p:spPr bwMode="auto">
            <a:xfrm>
              <a:off x="3712028" y="3687141"/>
              <a:ext cx="1910376" cy="333440"/>
            </a:xfrm>
            <a:prstGeom prst="roundRect">
              <a:avLst/>
            </a:prstGeom>
            <a:solidFill>
              <a:srgbClr val="4147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618785" y="3709819"/>
              <a:ext cx="2081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组长：李骏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495437" y="2143964"/>
            <a:ext cx="6211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球约</a:t>
            </a:r>
            <a:r>
              <a:rPr lang="en-US" altLang="zh-CN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一款篮球社交软件微信小程序</a:t>
            </a:r>
          </a:p>
        </p:txBody>
      </p:sp>
      <p:sp>
        <p:nvSpPr>
          <p:cNvPr id="31" name="圆角矩形 81"/>
          <p:cNvSpPr/>
          <p:nvPr/>
        </p:nvSpPr>
        <p:spPr bwMode="auto">
          <a:xfrm>
            <a:off x="3646227" y="4218664"/>
            <a:ext cx="1910376" cy="333440"/>
          </a:xfrm>
          <a:prstGeom prst="roundRect">
            <a:avLst/>
          </a:prstGeom>
          <a:solidFill>
            <a:srgbClr val="41475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TextBox 82"/>
          <p:cNvSpPr txBox="1"/>
          <p:nvPr/>
        </p:nvSpPr>
        <p:spPr>
          <a:xfrm>
            <a:off x="3581426" y="4244327"/>
            <a:ext cx="2096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组员：林豪 周南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26816" y="2850022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29346" y="4287304"/>
            <a:ext cx="2133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SE2019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春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-G06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29" y="2931721"/>
            <a:ext cx="1795696" cy="154868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12054" y="3634743"/>
            <a:ext cx="263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队名</a:t>
            </a:r>
            <a:r>
              <a:rPr lang="en-US" altLang="zh-CN" b="1" dirty="0"/>
              <a:t>:</a:t>
            </a:r>
            <a:r>
              <a:rPr lang="zh-CN" altLang="en-US" b="1" dirty="0"/>
              <a:t>不太会打加一队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93567" y="2957743"/>
            <a:ext cx="88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G06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ss0.bdstatic.com/70cFvHSh_Q1YnxGkpoWK1HF6hhy/it/u=4112405284,3183036642&amp;fm=26&amp;gp=0.jpg"/>
          <p:cNvSpPr>
            <a:spLocks noChangeAspect="1" noChangeArrowheads="1"/>
          </p:cNvSpPr>
          <p:nvPr/>
        </p:nvSpPr>
        <p:spPr bwMode="auto">
          <a:xfrm>
            <a:off x="4419600" y="24177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8" y="0"/>
            <a:ext cx="3732103" cy="514191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87887" y="1732778"/>
            <a:ext cx="3276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通过腾讯地图的</a:t>
            </a:r>
            <a:r>
              <a:rPr lang="en-US" altLang="zh-CN" b="1" dirty="0" err="1"/>
              <a:t>api</a:t>
            </a:r>
            <a:r>
              <a:rPr lang="zh-CN" altLang="en-US" b="1" dirty="0"/>
              <a:t>实现与共享单车类似的基于地图定位的显示画面，点击相应地图上的公告可以</a:t>
            </a:r>
            <a:r>
              <a:rPr lang="zh-CN" altLang="en-US" b="1"/>
              <a:t>加入该约球</a:t>
            </a:r>
            <a:r>
              <a:rPr lang="zh-CN" altLang="en-US" b="1" dirty="0"/>
              <a:t>公告。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7" y="1744304"/>
            <a:ext cx="1704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4788024" y="1724906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项目计划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34408" y="2283718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0" y="0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338713" y="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项目分工</a:t>
            </a:r>
            <a:endParaRPr lang="en-US" altLang="zh-CN" sz="2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25" y="-20320"/>
            <a:ext cx="5442585" cy="5121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0" y="0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338713" y="0"/>
            <a:ext cx="17145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项目责任分配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2355215" y="-13970"/>
          <a:ext cx="4859020" cy="516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005"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FFFFFF"/>
                          </a:solidFill>
                          <a:ea typeface="等线" panose="02010600030101010101" charset="-122"/>
                        </a:rPr>
                        <a:t>项目责任分配</a:t>
                      </a:r>
                      <a:endParaRPr lang="en-US" altLang="en-US" sz="900" b="0">
                        <a:solidFill>
                          <a:srgbClr val="FFFFFF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FFFFFF"/>
                          </a:solidFill>
                          <a:ea typeface="等线" panose="02010600030101010101" charset="-122"/>
                        </a:rPr>
                        <a:t>任务名称</a:t>
                      </a:r>
                      <a:endParaRPr lang="en-US" altLang="en-US" sz="900" b="0">
                        <a:solidFill>
                          <a:srgbClr val="FFFFFF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FFFFFF"/>
                          </a:solidFill>
                          <a:ea typeface="等线" panose="02010600030101010101" charset="-122"/>
                        </a:rPr>
                        <a:t>负责人名称</a:t>
                      </a:r>
                      <a:endParaRPr lang="en-US" altLang="en-US" sz="900" b="0">
                        <a:solidFill>
                          <a:srgbClr val="FFFFFF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D0D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分析系统需求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李骏、周南、林豪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项目计划建立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李骏、周南、林豪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小组人员任务分配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李骏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绩效评定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李骏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项目文档编写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林豪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项目PPT制作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周南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项目代码编写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李骏、周南、林豪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UI设计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周南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前端开发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李骏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后端开发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周南、林豪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数据库设计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林豪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数据库管理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周南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测试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林豪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质量保证管理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李骏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后期运维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李骏、周南、林豪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0" y="132620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304912" y="136305"/>
            <a:ext cx="2332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项目计划</a:t>
            </a:r>
            <a:r>
              <a:rPr lang="en-US" altLang="zh-CN" sz="2000" b="1" dirty="0"/>
              <a:t>WBS</a:t>
            </a:r>
            <a:r>
              <a:rPr lang="zh-CN" altLang="en-US" sz="2000" b="1" dirty="0"/>
              <a:t>结构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40" y="504190"/>
            <a:ext cx="7766050" cy="4375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0" y="132620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304912" y="136305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项目计划甘特图</a:t>
            </a:r>
            <a:endParaRPr lang="en-US" altLang="zh-CN" sz="20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68B694-2188-492B-8A9B-E9F8A1BC2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422" y="564535"/>
            <a:ext cx="6731884" cy="4577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0" y="132620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304912" y="136305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项目计划甘特图</a:t>
            </a:r>
            <a:endParaRPr lang="en-US" altLang="zh-CN" sz="20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C66BFE-44B3-4EE0-AC08-85EEDFA88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415"/>
            <a:ext cx="9144000" cy="46054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7" y="1744304"/>
            <a:ext cx="1704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4788024" y="1724906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可行性分析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34408" y="2283718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VPæ¶ææé å³æ¶éè®¯APP"/>
          <p:cNvSpPr>
            <a:spLocks noChangeAspect="1" noChangeArrowheads="1"/>
          </p:cNvSpPr>
          <p:nvPr/>
        </p:nvSpPr>
        <p:spPr bwMode="auto">
          <a:xfrm>
            <a:off x="4419600" y="24177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8" y="931898"/>
            <a:ext cx="2819326" cy="327652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67208" y="1063107"/>
            <a:ext cx="3352712" cy="3015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配置代码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-JSON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前端代码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-html5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模版代码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-WXML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样式代码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-WXSS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逻辑代码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-JavaScript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  <a:p>
            <a:pPr>
              <a:lnSpc>
                <a:spcPct val="120000"/>
              </a:lnSpc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…….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66892" y="285016"/>
            <a:ext cx="2324043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有可能用到的技术</a:t>
            </a:r>
          </a:p>
        </p:txBody>
      </p:sp>
      <p:sp>
        <p:nvSpPr>
          <p:cNvPr id="9" name="文本框 8">
            <a:hlinkClick r:id="rId3" action="ppaction://hlinksldjump"/>
          </p:cNvPr>
          <p:cNvSpPr txBox="1"/>
          <p:nvPr/>
        </p:nvSpPr>
        <p:spPr>
          <a:xfrm>
            <a:off x="8000910" y="4550998"/>
            <a:ext cx="914376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" name="TextBox 5"/>
          <p:cNvSpPr txBox="1"/>
          <p:nvPr/>
        </p:nvSpPr>
        <p:spPr>
          <a:xfrm>
            <a:off x="419272" y="209108"/>
            <a:ext cx="1467068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67050" y="193144"/>
            <a:ext cx="4343286" cy="670454"/>
            <a:chOff x="2894508" y="1278625"/>
            <a:chExt cx="4629899" cy="801825"/>
          </a:xfrm>
        </p:grpSpPr>
        <p:sp>
          <p:nvSpPr>
            <p:cNvPr id="5" name="矩形 4"/>
            <p:cNvSpPr/>
            <p:nvPr/>
          </p:nvSpPr>
          <p:spPr>
            <a:xfrm>
              <a:off x="2894508" y="1278625"/>
              <a:ext cx="4629899" cy="801825"/>
            </a:xfrm>
            <a:prstGeom prst="rect">
              <a:avLst/>
            </a:prstGeom>
            <a:solidFill>
              <a:srgbClr val="3D73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9"/>
            <p:cNvSpPr txBox="1"/>
            <p:nvPr/>
          </p:nvSpPr>
          <p:spPr>
            <a:xfrm>
              <a:off x="3680833" y="1401958"/>
              <a:ext cx="3057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项目开发工具概述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1112332" y="1227656"/>
            <a:ext cx="3670632" cy="707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微信专门为开发小程序建立的集成开发环境。</a:t>
            </a:r>
          </a:p>
        </p:txBody>
      </p:sp>
      <p:grpSp>
        <p:nvGrpSpPr>
          <p:cNvPr id="13" name="组 7"/>
          <p:cNvGrpSpPr/>
          <p:nvPr/>
        </p:nvGrpSpPr>
        <p:grpSpPr>
          <a:xfrm>
            <a:off x="219046" y="2671585"/>
            <a:ext cx="4548937" cy="813747"/>
            <a:chOff x="2911441" y="2581582"/>
            <a:chExt cx="5421507" cy="813747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1441" y="2581582"/>
              <a:ext cx="849507" cy="774922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3760948" y="2687699"/>
              <a:ext cx="4572000" cy="7076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：用于访问和处理数据库的标准的计算机语言。</a:t>
              </a:r>
            </a:p>
          </p:txBody>
        </p:sp>
      </p:grpSp>
      <p:grpSp>
        <p:nvGrpSpPr>
          <p:cNvPr id="16" name="组 10"/>
          <p:cNvGrpSpPr/>
          <p:nvPr/>
        </p:nvGrpSpPr>
        <p:grpSpPr>
          <a:xfrm>
            <a:off x="168747" y="3837696"/>
            <a:ext cx="4658592" cy="1019200"/>
            <a:chOff x="2906243" y="3598201"/>
            <a:chExt cx="5552196" cy="1019200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243" y="3598201"/>
              <a:ext cx="971238" cy="767714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3886439" y="3602123"/>
              <a:ext cx="4572000" cy="101527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Git</a:t>
              </a:r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：一个开源的分布式版本控制系统，可以高效处理从很小到非常大的项目版本管理。</a:t>
              </a:r>
            </a:p>
          </p:txBody>
        </p:sp>
      </p:grpSp>
      <p:grpSp>
        <p:nvGrpSpPr>
          <p:cNvPr id="19" name="组 11"/>
          <p:cNvGrpSpPr/>
          <p:nvPr/>
        </p:nvGrpSpPr>
        <p:grpSpPr>
          <a:xfrm>
            <a:off x="4724397" y="3790124"/>
            <a:ext cx="4267087" cy="838178"/>
            <a:chOff x="8275540" y="4572751"/>
            <a:chExt cx="4374154" cy="838178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17"/>
            <a:stretch>
              <a:fillRect/>
            </a:stretch>
          </p:blipFill>
          <p:spPr>
            <a:xfrm>
              <a:off x="8275540" y="4572751"/>
              <a:ext cx="1064382" cy="838178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9618785" y="4699452"/>
              <a:ext cx="3030909" cy="7076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</a:t>
              </a:r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：通用的项目管理工具软件。</a:t>
              </a: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49" y="2547735"/>
            <a:ext cx="950321" cy="878918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5858986" y="2570671"/>
            <a:ext cx="3472865" cy="70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Axure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：较为普及的软件交互式页面设计软件</a:t>
            </a: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2542" y="1243686"/>
            <a:ext cx="906933" cy="778625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5741166" y="1207911"/>
            <a:ext cx="3438178" cy="1322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：方便地对管理信息系统进行分析设计，他几乎包括了数据库模型设计的全过程</a:t>
            </a:r>
          </a:p>
        </p:txBody>
      </p:sp>
      <p:cxnSp>
        <p:nvCxnSpPr>
          <p:cNvPr id="34" name="直接连接符 33"/>
          <p:cNvCxnSpPr/>
          <p:nvPr/>
        </p:nvCxnSpPr>
        <p:spPr bwMode="auto">
          <a:xfrm>
            <a:off x="4655926" y="836892"/>
            <a:ext cx="12270" cy="41751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256" y="1202858"/>
            <a:ext cx="981075" cy="981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0" y="0"/>
            <a:ext cx="2971842" cy="5141913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381110" y="2038354"/>
            <a:ext cx="2286000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381110" y="2830517"/>
            <a:ext cx="2286000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81110" y="203757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/>
              <a:t>目录页</a:t>
            </a:r>
          </a:p>
        </p:txBody>
      </p:sp>
      <p:sp>
        <p:nvSpPr>
          <p:cNvPr id="34" name="TextBox 33"/>
          <p:cNvSpPr txBox="1"/>
          <p:nvPr/>
        </p:nvSpPr>
        <p:spPr>
          <a:xfrm rot="21560070">
            <a:off x="383180" y="2482625"/>
            <a:ext cx="22418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1400" b="1" dirty="0">
                <a:solidFill>
                  <a:schemeClr val="bg1"/>
                </a:solidFill>
              </a:rPr>
              <a:t>CONTENTS   PAGE 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4528110" y="513610"/>
            <a:ext cx="470000" cy="464134"/>
            <a:chOff x="4965079" y="546100"/>
            <a:chExt cx="588369" cy="581025"/>
          </a:xfrm>
        </p:grpSpPr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305627" y="562643"/>
            <a:ext cx="363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hlinkClick r:id="rId3" action="ppaction://hlinksldjump"/>
              </a:rPr>
              <a:t>项目概述</a:t>
            </a: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4537212" y="1198400"/>
            <a:ext cx="470000" cy="464134"/>
            <a:chOff x="4965079" y="546100"/>
            <a:chExt cx="588369" cy="581025"/>
          </a:xfrm>
        </p:grpSpPr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02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>
            <a:hlinkClick r:id="rId4" action="ppaction://hlinksldjump"/>
          </p:cNvPr>
          <p:cNvSpPr txBox="1"/>
          <p:nvPr/>
        </p:nvSpPr>
        <p:spPr>
          <a:xfrm>
            <a:off x="5314538" y="1247433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项目计划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540145" y="1909670"/>
            <a:ext cx="470000" cy="464134"/>
            <a:chOff x="4965079" y="546100"/>
            <a:chExt cx="588369" cy="581025"/>
          </a:xfrm>
        </p:grpSpPr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3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>
            <a:hlinkClick r:id="rId6" action="ppaction://hlinksldjump"/>
          </p:cNvPr>
          <p:cNvSpPr txBox="1"/>
          <p:nvPr/>
        </p:nvSpPr>
        <p:spPr>
          <a:xfrm>
            <a:off x="5318302" y="201486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/>
              </a:rPr>
              <a:t>可行性分析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534248" y="2640208"/>
            <a:ext cx="470000" cy="464134"/>
            <a:chOff x="4965079" y="546100"/>
            <a:chExt cx="588369" cy="581025"/>
          </a:xfrm>
        </p:grpSpPr>
        <p:sp>
          <p:nvSpPr>
            <p:cNvPr id="52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04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TextBox 57">
            <a:hlinkClick r:id="rId5" action="ppaction://hlinksldjump"/>
          </p:cNvPr>
          <p:cNvSpPr txBox="1"/>
          <p:nvPr/>
        </p:nvSpPr>
        <p:spPr>
          <a:xfrm>
            <a:off x="5314538" y="2702998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 action="ppaction://hlinksldjump"/>
              </a:rPr>
              <a:t>项目团队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553514" y="3434770"/>
            <a:ext cx="470000" cy="464134"/>
            <a:chOff x="4965079" y="546100"/>
            <a:chExt cx="588369" cy="581025"/>
          </a:xfrm>
        </p:grpSpPr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05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305627" y="3497560"/>
            <a:ext cx="243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hlinkClick r:id="rId9" action="ppaction://hlinksldjump"/>
              </a:rPr>
              <a:t>分工以及绩效评定</a:t>
            </a:r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589661" y="4229332"/>
            <a:ext cx="470000" cy="464134"/>
            <a:chOff x="4965079" y="546100"/>
            <a:chExt cx="588369" cy="581025"/>
          </a:xfrm>
        </p:grpSpPr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06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410178" y="4292122"/>
            <a:ext cx="213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hlinkClick r:id="rId10" action="ppaction://hlinksldjump"/>
              </a:rPr>
              <a:t>会议记录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7" y="1744304"/>
            <a:ext cx="1704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4788024" y="1724906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项目团队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34408" y="2283718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419272" y="2091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项目团队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419272" y="666006"/>
            <a:ext cx="2880320" cy="936104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TextBox 21"/>
          <p:cNvSpPr txBox="1"/>
          <p:nvPr/>
        </p:nvSpPr>
        <p:spPr>
          <a:xfrm>
            <a:off x="523570" y="89460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项目内部协作</a:t>
            </a:r>
          </a:p>
        </p:txBody>
      </p:sp>
      <p:sp>
        <p:nvSpPr>
          <p:cNvPr id="13" name="矩形 12"/>
          <p:cNvSpPr/>
          <p:nvPr/>
        </p:nvSpPr>
        <p:spPr>
          <a:xfrm>
            <a:off x="3812049" y="984379"/>
            <a:ext cx="1099138" cy="400690"/>
          </a:xfrm>
          <a:prstGeom prst="rect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3768796" y="9707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协作模式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206024" y="609218"/>
            <a:ext cx="3567378" cy="992892"/>
            <a:chOff x="3369875" y="1633364"/>
            <a:chExt cx="3337045" cy="738988"/>
          </a:xfrm>
        </p:grpSpPr>
        <p:sp>
          <p:nvSpPr>
            <p:cNvPr id="16" name="矩形 15"/>
            <p:cNvSpPr/>
            <p:nvPr/>
          </p:nvSpPr>
          <p:spPr>
            <a:xfrm>
              <a:off x="3369875" y="1633364"/>
              <a:ext cx="3337045" cy="738988"/>
            </a:xfrm>
            <a:prstGeom prst="rect">
              <a:avLst/>
            </a:prstGeom>
            <a:solidFill>
              <a:srgbClr val="3D73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9"/>
            <p:cNvSpPr txBox="1"/>
            <p:nvPr/>
          </p:nvSpPr>
          <p:spPr>
            <a:xfrm>
              <a:off x="3497320" y="1680111"/>
              <a:ext cx="3022175" cy="585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每周至少召开一次线下面谈 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且组织不定期不限次线上沟通</a:t>
              </a:r>
            </a:p>
          </p:txBody>
        </p:sp>
      </p:grpSp>
      <p:sp>
        <p:nvSpPr>
          <p:cNvPr id="28" name="矩形 27"/>
          <p:cNvSpPr/>
          <p:nvPr/>
        </p:nvSpPr>
        <p:spPr>
          <a:xfrm>
            <a:off x="3853783" y="2220031"/>
            <a:ext cx="1099138" cy="400690"/>
          </a:xfrm>
          <a:prstGeom prst="rect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6"/>
          <p:cNvSpPr txBox="1"/>
          <p:nvPr/>
        </p:nvSpPr>
        <p:spPr>
          <a:xfrm>
            <a:off x="3791843" y="22172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沟通方式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5254836" y="1930862"/>
            <a:ext cx="3518566" cy="944885"/>
            <a:chOff x="3369875" y="1633364"/>
            <a:chExt cx="3337045" cy="738988"/>
          </a:xfrm>
        </p:grpSpPr>
        <p:sp>
          <p:nvSpPr>
            <p:cNvPr id="31" name="矩形 30"/>
            <p:cNvSpPr/>
            <p:nvPr/>
          </p:nvSpPr>
          <p:spPr>
            <a:xfrm>
              <a:off x="3369875" y="1633364"/>
              <a:ext cx="3337045" cy="738988"/>
            </a:xfrm>
            <a:prstGeom prst="rect">
              <a:avLst/>
            </a:prstGeom>
            <a:solidFill>
              <a:srgbClr val="3D73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Box 9"/>
            <p:cNvSpPr txBox="1"/>
            <p:nvPr/>
          </p:nvSpPr>
          <p:spPr>
            <a:xfrm>
              <a:off x="3559976" y="1748618"/>
              <a:ext cx="3022175" cy="585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面谈 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微信文本及语音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邮件发送</a:t>
              </a:r>
            </a:p>
          </p:txBody>
        </p:sp>
      </p:grpSp>
      <p:sp>
        <p:nvSpPr>
          <p:cNvPr id="33" name="矩形 32"/>
          <p:cNvSpPr/>
          <p:nvPr/>
        </p:nvSpPr>
        <p:spPr>
          <a:xfrm>
            <a:off x="3853783" y="3572706"/>
            <a:ext cx="1099138" cy="400690"/>
          </a:xfrm>
          <a:prstGeom prst="rect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进度校验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5281466" y="3409134"/>
            <a:ext cx="3597766" cy="1086315"/>
            <a:chOff x="3379625" y="2681273"/>
            <a:chExt cx="3337045" cy="828651"/>
          </a:xfrm>
        </p:grpSpPr>
        <p:sp>
          <p:nvSpPr>
            <p:cNvPr id="36" name="矩形 35"/>
            <p:cNvSpPr/>
            <p:nvPr/>
          </p:nvSpPr>
          <p:spPr>
            <a:xfrm>
              <a:off x="3379625" y="2681273"/>
              <a:ext cx="3337045" cy="738988"/>
            </a:xfrm>
            <a:prstGeom prst="rect">
              <a:avLst/>
            </a:prstGeom>
            <a:solidFill>
              <a:srgbClr val="3D73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9"/>
            <p:cNvSpPr txBox="1"/>
            <p:nvPr/>
          </p:nvSpPr>
          <p:spPr>
            <a:xfrm>
              <a:off x="3497320" y="2726350"/>
              <a:ext cx="3022175" cy="783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将实际进度与文本项目计划及甘特图对比，调整短期工作计划及开发节奏。</a:t>
              </a:r>
            </a:p>
          </p:txBody>
        </p:sp>
      </p:grpSp>
      <p:sp>
        <p:nvSpPr>
          <p:cNvPr id="39" name="矩形 38"/>
          <p:cNvSpPr/>
          <p:nvPr/>
        </p:nvSpPr>
        <p:spPr>
          <a:xfrm>
            <a:off x="354671" y="2304461"/>
            <a:ext cx="3047838" cy="2101242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50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25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5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 animBg="1"/>
      <p:bldP spid="6" grpId="0"/>
      <p:bldP spid="13" grpId="0" animBg="1"/>
      <p:bldP spid="14" grpId="0"/>
      <p:bldP spid="28" grpId="0" animBg="1"/>
      <p:bldP spid="29" grpId="0"/>
      <p:bldP spid="33" grpId="0" animBg="1"/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419272" y="2091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项目团队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511626" y="687412"/>
            <a:ext cx="2880320" cy="936104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TextBox 21"/>
          <p:cNvSpPr txBox="1"/>
          <p:nvPr/>
        </p:nvSpPr>
        <p:spPr>
          <a:xfrm>
            <a:off x="586824" y="861849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项目外部支持</a:t>
            </a:r>
          </a:p>
        </p:txBody>
      </p:sp>
      <p:sp>
        <p:nvSpPr>
          <p:cNvPr id="13" name="矩形 12"/>
          <p:cNvSpPr/>
          <p:nvPr/>
        </p:nvSpPr>
        <p:spPr>
          <a:xfrm>
            <a:off x="3812049" y="984379"/>
            <a:ext cx="1099138" cy="400690"/>
          </a:xfrm>
          <a:prstGeom prst="rect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3768796" y="9707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协作模式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253641" y="609217"/>
            <a:ext cx="3779349" cy="1178055"/>
            <a:chOff x="3369875" y="1633364"/>
            <a:chExt cx="3337045" cy="738988"/>
          </a:xfrm>
        </p:grpSpPr>
        <p:sp>
          <p:nvSpPr>
            <p:cNvPr id="16" name="矩形 15"/>
            <p:cNvSpPr/>
            <p:nvPr/>
          </p:nvSpPr>
          <p:spPr>
            <a:xfrm>
              <a:off x="3369875" y="1633364"/>
              <a:ext cx="3337045" cy="738988"/>
            </a:xfrm>
            <a:prstGeom prst="rect">
              <a:avLst/>
            </a:prstGeom>
            <a:solidFill>
              <a:srgbClr val="3D73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9"/>
            <p:cNvSpPr txBox="1"/>
            <p:nvPr/>
          </p:nvSpPr>
          <p:spPr>
            <a:xfrm>
              <a:off x="3497320" y="1680111"/>
              <a:ext cx="3022175" cy="618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每周认真听取杨枨老师上课内容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每周认真听取他组展示与汇报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和杨枨老师或助教沟通</a:t>
              </a:r>
            </a:p>
          </p:txBody>
        </p:sp>
      </p:grpSp>
      <p:sp>
        <p:nvSpPr>
          <p:cNvPr id="28" name="矩形 27"/>
          <p:cNvSpPr/>
          <p:nvPr/>
        </p:nvSpPr>
        <p:spPr>
          <a:xfrm>
            <a:off x="3853783" y="2220031"/>
            <a:ext cx="1099138" cy="400690"/>
          </a:xfrm>
          <a:prstGeom prst="rect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6"/>
          <p:cNvSpPr txBox="1"/>
          <p:nvPr/>
        </p:nvSpPr>
        <p:spPr>
          <a:xfrm>
            <a:off x="3791843" y="22172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沟通方式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5342266" y="1904816"/>
            <a:ext cx="3801734" cy="1275723"/>
            <a:chOff x="3369875" y="1633364"/>
            <a:chExt cx="3437416" cy="777551"/>
          </a:xfrm>
        </p:grpSpPr>
        <p:sp>
          <p:nvSpPr>
            <p:cNvPr id="31" name="矩形 30"/>
            <p:cNvSpPr/>
            <p:nvPr/>
          </p:nvSpPr>
          <p:spPr>
            <a:xfrm>
              <a:off x="3369875" y="1633364"/>
              <a:ext cx="3337045" cy="738988"/>
            </a:xfrm>
            <a:prstGeom prst="rect">
              <a:avLst/>
            </a:prstGeom>
            <a:solidFill>
              <a:srgbClr val="3D73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Box 9"/>
            <p:cNvSpPr txBox="1"/>
            <p:nvPr/>
          </p:nvSpPr>
          <p:spPr>
            <a:xfrm>
              <a:off x="3463601" y="1760998"/>
              <a:ext cx="3343690" cy="649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单方面接受杨枨老师的课堂输出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面谈听取各组长、助教的意见。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与潜在的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用户沟通（线上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线下）</a:t>
              </a:r>
            </a:p>
          </p:txBody>
        </p:sp>
      </p:grpSp>
      <p:sp>
        <p:nvSpPr>
          <p:cNvPr id="33" name="矩形 32"/>
          <p:cNvSpPr/>
          <p:nvPr/>
        </p:nvSpPr>
        <p:spPr>
          <a:xfrm>
            <a:off x="3853783" y="3572706"/>
            <a:ext cx="1099138" cy="400690"/>
          </a:xfrm>
          <a:prstGeom prst="rect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进度校验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5303954" y="3493709"/>
            <a:ext cx="3613110" cy="968772"/>
            <a:chOff x="3365393" y="2621013"/>
            <a:chExt cx="3351277" cy="738988"/>
          </a:xfrm>
        </p:grpSpPr>
        <p:sp>
          <p:nvSpPr>
            <p:cNvPr id="36" name="矩形 35"/>
            <p:cNvSpPr/>
            <p:nvPr/>
          </p:nvSpPr>
          <p:spPr>
            <a:xfrm>
              <a:off x="3365393" y="2621013"/>
              <a:ext cx="3337045" cy="738988"/>
            </a:xfrm>
            <a:prstGeom prst="rect">
              <a:avLst/>
            </a:prstGeom>
            <a:solidFill>
              <a:srgbClr val="3D73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9"/>
            <p:cNvSpPr txBox="1"/>
            <p:nvPr/>
          </p:nvSpPr>
          <p:spPr>
            <a:xfrm>
              <a:off x="3551589" y="2763887"/>
              <a:ext cx="3165081" cy="446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每周汇报时接受杨老师的指正。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每次迭代都与用户沟通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313620" y="2050250"/>
            <a:ext cx="2994680" cy="1874728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50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25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5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 animBg="1"/>
      <p:bldP spid="6" grpId="0"/>
      <p:bldP spid="13" grpId="0" animBg="1"/>
      <p:bldP spid="14" grpId="0"/>
      <p:bldP spid="28" grpId="0" animBg="1"/>
      <p:bldP spid="29" grpId="0"/>
      <p:bldP spid="33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7" y="1744304"/>
            <a:ext cx="1704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4788024" y="1724906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分工及绩效评定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34408" y="2283718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5"/>
          <p:cNvSpPr txBox="1"/>
          <p:nvPr/>
        </p:nvSpPr>
        <p:spPr>
          <a:xfrm>
            <a:off x="419272" y="209108"/>
            <a:ext cx="1723549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分工绩效评定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" y="701040"/>
            <a:ext cx="8719185" cy="4161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7" y="1744304"/>
            <a:ext cx="1704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4788024" y="1724906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会议记录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34408" y="2283718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58" y="56422"/>
            <a:ext cx="4040075" cy="4989517"/>
          </a:xfrm>
          <a:prstGeom prst="rect">
            <a:avLst/>
          </a:prstGeom>
        </p:spPr>
      </p:pic>
      <p:sp>
        <p:nvSpPr>
          <p:cNvPr id="3" name="五边形 2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3506" y="193144"/>
            <a:ext cx="137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会议记录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CD3E3B-1A5C-455B-8335-2E2CA18052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6" y="1580382"/>
            <a:ext cx="1447762" cy="10562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2"/>
          <p:cNvSpPr/>
          <p:nvPr/>
        </p:nvSpPr>
        <p:spPr>
          <a:xfrm>
            <a:off x="76318" y="208818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49846" y="268065"/>
            <a:ext cx="1904950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预算统计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057466" y="3614641"/>
            <a:ext cx="3505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02321" y="1475530"/>
          <a:ext cx="6522390" cy="1829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4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4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73">
                <a:tc>
                  <a:txBody>
                    <a:bodyPr/>
                    <a:lstStyle/>
                    <a:p>
                      <a:r>
                        <a:rPr lang="zh-CN" altLang="en-US" dirty="0"/>
                        <a:t>参与人员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时间（月）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预算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73">
                <a:tc>
                  <a:txBody>
                    <a:bodyPr/>
                    <a:lstStyle/>
                    <a:p>
                      <a:r>
                        <a:rPr lang="zh-CN" altLang="en-US" dirty="0"/>
                        <a:t>李骏（组长）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58">
                <a:tc>
                  <a:txBody>
                    <a:bodyPr/>
                    <a:lstStyle/>
                    <a:p>
                      <a:r>
                        <a:rPr lang="zh-CN" altLang="en-US" dirty="0"/>
                        <a:t>林豪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02">
                <a:tc>
                  <a:txBody>
                    <a:bodyPr/>
                    <a:lstStyle/>
                    <a:p>
                      <a:r>
                        <a:rPr lang="zh-CN" altLang="en-US" dirty="0"/>
                        <a:t>周南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zh-CN" altLang="en-US" dirty="0"/>
                        <a:t>总共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人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共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总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895644" y="589808"/>
            <a:ext cx="312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劳务总预算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2"/>
          <p:cNvSpPr/>
          <p:nvPr/>
        </p:nvSpPr>
        <p:spPr>
          <a:xfrm>
            <a:off x="76318" y="208818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49846" y="268065"/>
            <a:ext cx="1904950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预算统计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057466" y="3614641"/>
            <a:ext cx="3505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-609464" y="1176693"/>
            <a:ext cx="312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资源总预算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81268" y="1"/>
          <a:ext cx="7162733" cy="5124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2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232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8821">
                <a:tc gridSpan="5">
                  <a:txBody>
                    <a:bodyPr/>
                    <a:lstStyle/>
                    <a:p>
                      <a:r>
                        <a:rPr lang="zh-CN" altLang="en-US" dirty="0"/>
                        <a:t>项目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金额（元）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291">
                <a:tc rowSpan="2">
                  <a:txBody>
                    <a:bodyPr/>
                    <a:lstStyle/>
                    <a:p>
                      <a:r>
                        <a:rPr lang="zh-CN" altLang="en-US" sz="1100" dirty="0"/>
                        <a:t>个人所需</a:t>
                      </a:r>
                      <a:r>
                        <a:rPr lang="en-US" altLang="zh-CN" sz="1100" dirty="0"/>
                        <a:t>pc</a:t>
                      </a:r>
                      <a:r>
                        <a:rPr lang="zh-CN" altLang="en-US" sz="1100" dirty="0"/>
                        <a:t>机</a:t>
                      </a:r>
                      <a:r>
                        <a:rPr lang="en-US" altLang="zh-CN" sz="1100" dirty="0"/>
                        <a:t>4</a:t>
                      </a:r>
                      <a:r>
                        <a:rPr lang="zh-CN" altLang="en-US" sz="1100" dirty="0"/>
                        <a:t>台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100" dirty="0"/>
                        <a:t>3</a:t>
                      </a:r>
                      <a:r>
                        <a:rPr lang="zh-CN" altLang="en-US" sz="1100" dirty="0"/>
                        <a:t>台笔记本，支持系统：</a:t>
                      </a:r>
                      <a:r>
                        <a:rPr lang="en-US" altLang="zh-CN" sz="1100" dirty="0"/>
                        <a:t>windows</a:t>
                      </a:r>
                      <a:r>
                        <a:rPr lang="zh-CN" altLang="en-US" sz="1100" dirty="0"/>
                        <a:t>、</a:t>
                      </a:r>
                      <a:r>
                        <a:rPr lang="en-US" altLang="zh-CN" sz="1100" dirty="0" err="1"/>
                        <a:t>linux</a:t>
                      </a:r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0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100" dirty="0"/>
                        <a:t>1</a:t>
                      </a:r>
                      <a:r>
                        <a:rPr lang="zh-CN" altLang="en-US" sz="1100" dirty="0"/>
                        <a:t>台</a:t>
                      </a:r>
                      <a:r>
                        <a:rPr lang="en-US" altLang="zh-CN" sz="1100" dirty="0"/>
                        <a:t>mac</a:t>
                      </a:r>
                      <a:r>
                        <a:rPr lang="zh-CN" altLang="en-US" sz="1100" dirty="0"/>
                        <a:t>，支持系统：</a:t>
                      </a:r>
                      <a:r>
                        <a:rPr lang="en-US" altLang="zh-CN" sz="1100" dirty="0" err="1"/>
                        <a:t>ios</a:t>
                      </a:r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291">
                <a:tc rowSpan="2" gridSpan="3">
                  <a:txBody>
                    <a:bodyPr/>
                    <a:lstStyle/>
                    <a:p>
                      <a:r>
                        <a:rPr lang="zh-CN" altLang="en-US" sz="1100" dirty="0"/>
                        <a:t>项目所需测试用手机</a:t>
                      </a:r>
                      <a:r>
                        <a:rPr lang="en-US" altLang="zh-CN" sz="1100" dirty="0"/>
                        <a:t>3</a:t>
                      </a:r>
                      <a:r>
                        <a:rPr lang="zh-CN" altLang="en-US" sz="1100" dirty="0"/>
                        <a:t>台</a:t>
                      </a: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100" dirty="0"/>
                        <a:t>2</a:t>
                      </a:r>
                      <a:r>
                        <a:rPr lang="zh-CN" altLang="en-US" sz="1100" dirty="0"/>
                        <a:t>部手机，支持系统：</a:t>
                      </a:r>
                      <a:r>
                        <a:rPr lang="en-US" altLang="zh-CN" sz="1100" dirty="0"/>
                        <a:t>Android</a:t>
                      </a:r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291">
                <a:tc gridSpan="3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100" dirty="0"/>
                        <a:t>一部苹果手机，支持系统：</a:t>
                      </a:r>
                      <a:r>
                        <a:rPr lang="en-US" altLang="zh-CN" sz="1100" dirty="0" err="1"/>
                        <a:t>ios</a:t>
                      </a:r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999">
                <a:tc gridSpan="2">
                  <a:txBody>
                    <a:bodyPr/>
                    <a:lstStyle/>
                    <a:p>
                      <a:r>
                        <a:rPr lang="zh-CN" altLang="en-US" sz="1100" dirty="0"/>
                        <a:t>项目所需服务器租用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dirty="0"/>
                        <a:t>使用的服务器：阿里云学生服务器，时长</a:t>
                      </a:r>
                      <a:r>
                        <a:rPr lang="en-US" altLang="zh-CN" sz="1100" dirty="0"/>
                        <a:t>3</a:t>
                      </a:r>
                      <a:r>
                        <a:rPr lang="zh-CN" altLang="en-US" sz="1100" dirty="0"/>
                        <a:t>个月</a:t>
                      </a:r>
                    </a:p>
                    <a:p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30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994">
                <a:tc rowSpan="6" gridSpan="4">
                  <a:txBody>
                    <a:bodyPr/>
                    <a:lstStyle/>
                    <a:p>
                      <a:r>
                        <a:rPr lang="zh-CN" altLang="en-US" sz="1100" dirty="0"/>
                        <a:t>项目用到的软件</a:t>
                      </a:r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GitHub Desktop</a:t>
                      </a:r>
                      <a:endParaRPr lang="zh-CN" altLang="en-US" sz="1000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zh-CN" altLang="en-US" sz="1100" dirty="0"/>
                        <a:t>因软件都是破解版或免费，总计</a:t>
                      </a:r>
                      <a:r>
                        <a:rPr lang="en-US" altLang="zh-CN" sz="1100" dirty="0"/>
                        <a:t>0</a:t>
                      </a:r>
                      <a:r>
                        <a:rPr lang="zh-CN" altLang="en-US" sz="1100" dirty="0"/>
                        <a:t>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360">
                <a:tc gridSpan="4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微信</a:t>
                      </a:r>
                      <a:r>
                        <a:rPr lang="en-US" altLang="zh-CN" sz="1000" dirty="0"/>
                        <a:t>web</a:t>
                      </a:r>
                      <a:r>
                        <a:rPr lang="zh-CN" altLang="en-US" sz="1000" dirty="0"/>
                        <a:t>开发者工具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994">
                <a:tc gridSpan="4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/>
                        <a:t>Axure</a:t>
                      </a:r>
                      <a:r>
                        <a:rPr lang="en-US" altLang="zh-CN" sz="1000" dirty="0"/>
                        <a:t> RP 8</a:t>
                      </a:r>
                      <a:endParaRPr lang="zh-CN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360">
                <a:tc gridSpan="4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Visual Studio Code</a:t>
                      </a:r>
                      <a:endParaRPr lang="zh-CN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994">
                <a:tc gridSpan="4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/>
                        <a:t>XMind</a:t>
                      </a:r>
                      <a:r>
                        <a:rPr lang="en-US" altLang="zh-CN" sz="1000" dirty="0"/>
                        <a:t> 8 Update 7</a:t>
                      </a:r>
                      <a:endParaRPr lang="zh-CN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880">
                <a:tc gridSpan="4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…..</a:t>
                      </a:r>
                      <a:endParaRPr lang="zh-CN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8821">
                <a:tc gridSpan="5">
                  <a:txBody>
                    <a:bodyPr/>
                    <a:lstStyle/>
                    <a:p>
                      <a:r>
                        <a:rPr lang="zh-CN" altLang="en-US" dirty="0"/>
                        <a:t>总计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项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共</a:t>
                      </a:r>
                      <a:r>
                        <a:rPr lang="en-US" altLang="zh-CN" dirty="0"/>
                        <a:t>30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2"/>
          <p:cNvSpPr/>
          <p:nvPr/>
        </p:nvSpPr>
        <p:spPr>
          <a:xfrm>
            <a:off x="76318" y="208818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49846" y="268065"/>
            <a:ext cx="1904950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预算统计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057466" y="3614641"/>
            <a:ext cx="3505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917528" y="138865"/>
            <a:ext cx="312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经费总预算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57466" y="516924"/>
          <a:ext cx="487667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615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项目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金额（元）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228">
                <a:tc rowSpan="9">
                  <a:txBody>
                    <a:bodyPr/>
                    <a:lstStyle/>
                    <a:p>
                      <a:r>
                        <a:rPr lang="zh-CN" altLang="en-US" sz="1100" dirty="0"/>
                        <a:t>办公费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制作各类计划图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169.85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r>
                        <a:rPr lang="zh-CN" altLang="en-US" sz="1100" dirty="0"/>
                        <a:t>共</a:t>
                      </a:r>
                      <a:r>
                        <a:rPr lang="en-US" altLang="zh-CN" sz="1100" dirty="0"/>
                        <a:t>1698.5</a:t>
                      </a:r>
                      <a:r>
                        <a:rPr lang="zh-CN" altLang="en-US" sz="1100" dirty="0"/>
                        <a:t>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制作并修订项目计划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22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169.85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271.76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82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制定开发计划书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271.76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6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制定测试计划书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815.28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22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编写代码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228">
                <a:tc gridSpan="2">
                  <a:txBody>
                    <a:bodyPr/>
                    <a:lstStyle/>
                    <a:p>
                      <a:r>
                        <a:rPr lang="zh-CN" altLang="en-US" sz="1100" dirty="0"/>
                        <a:t>差旅费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182">
                <a:tc rowSpan="7">
                  <a:txBody>
                    <a:bodyPr/>
                    <a:lstStyle/>
                    <a:p>
                      <a:r>
                        <a:rPr lang="zh-CN" altLang="en-US" sz="1100" dirty="0"/>
                        <a:t>资料费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100" dirty="0"/>
                        <a:t>《</a:t>
                      </a:r>
                      <a:r>
                        <a:rPr lang="zh-CN" altLang="en-US" sz="1100" dirty="0"/>
                        <a:t>你不知道的</a:t>
                      </a:r>
                      <a:r>
                        <a:rPr lang="en-US" altLang="zh-CN" sz="1100" dirty="0"/>
                        <a:t>JavaScript》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r>
                        <a:rPr lang="zh-CN" altLang="en-US" sz="1100" dirty="0"/>
                        <a:t>共</a:t>
                      </a:r>
                      <a:r>
                        <a:rPr lang="en-US" altLang="zh-CN" sz="1100" dirty="0"/>
                        <a:t>118.5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100" dirty="0"/>
                        <a:t>39.5</a:t>
                      </a:r>
                      <a:r>
                        <a:rPr lang="zh-CN" altLang="en-US" sz="1100" dirty="0"/>
                        <a:t>*</a:t>
                      </a:r>
                      <a:r>
                        <a:rPr lang="en-US" altLang="zh-CN" sz="1100" dirty="0"/>
                        <a:t>3</a:t>
                      </a:r>
                      <a:endParaRPr lang="zh-CN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922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《</a:t>
                      </a:r>
                      <a:r>
                        <a:rPr lang="zh-CN" altLang="en-US" sz="1100" dirty="0"/>
                        <a:t>软件工程导论</a:t>
                      </a:r>
                      <a:r>
                        <a:rPr lang="en-US" altLang="zh-CN" sz="1100" dirty="0"/>
                        <a:t>》</a:t>
                      </a:r>
                      <a:endParaRPr lang="zh-CN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100" dirty="0"/>
                        <a:t>《21</a:t>
                      </a:r>
                      <a:r>
                        <a:rPr lang="zh-CN" altLang="en-US" sz="1100" dirty="0"/>
                        <a:t>天精通微信小程序开发</a:t>
                      </a:r>
                      <a:r>
                        <a:rPr lang="en-US" altLang="zh-CN" sz="1100" dirty="0"/>
                        <a:t>》</a:t>
                      </a:r>
                      <a:endParaRPr lang="zh-CN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462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dirty="0"/>
                        <a:t>《</a:t>
                      </a:r>
                      <a:r>
                        <a:rPr lang="zh-CN" altLang="en-US" sz="1100" dirty="0"/>
                        <a:t>从零开始学微信小程序开发</a:t>
                      </a:r>
                      <a:r>
                        <a:rPr lang="en-US" altLang="zh-CN" sz="1100" dirty="0"/>
                        <a:t>》</a:t>
                      </a:r>
                      <a:endParaRPr lang="zh-CN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462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50196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总计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项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共</a:t>
                      </a:r>
                      <a:r>
                        <a:rPr lang="en-US" altLang="zh-CN" dirty="0"/>
                        <a:t>1817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324158" y="4614405"/>
            <a:ext cx="434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该项目总预算：</a:t>
            </a:r>
            <a:r>
              <a:rPr lang="en-US" altLang="zh-CN" dirty="0"/>
              <a:t>0+30+1817=1847</a:t>
            </a:r>
            <a:r>
              <a:rPr lang="zh-CN" altLang="en-US" dirty="0"/>
              <a:t>元</a:t>
            </a:r>
          </a:p>
        </p:txBody>
      </p:sp>
      <p:sp>
        <p:nvSpPr>
          <p:cNvPr id="8" name="矩形 7"/>
          <p:cNvSpPr/>
          <p:nvPr/>
        </p:nvSpPr>
        <p:spPr>
          <a:xfrm>
            <a:off x="6248356" y="4475906"/>
            <a:ext cx="27742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*上述结果按照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2019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年杭州市薪资水平报告里每人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33.97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元每小时的薪资水平，结合甘特图中给出的具体所需时间得出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83768" y="1744304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占位符 3"/>
          <p:cNvSpPr txBox="1"/>
          <p:nvPr/>
        </p:nvSpPr>
        <p:spPr>
          <a:xfrm>
            <a:off x="4785077" y="1701258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项目概述</a:t>
            </a:r>
          </a:p>
        </p:txBody>
      </p:sp>
      <p:sp>
        <p:nvSpPr>
          <p:cNvPr id="14" name="矩形 13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85077" y="2630066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algn="just" eaLnBrk="1" hangingPunct="1"/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4" grpId="0" animBg="1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0" y="132620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304912" y="136305"/>
            <a:ext cx="17331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项目参考资料</a:t>
            </a:r>
          </a:p>
          <a:p>
            <a:endParaRPr lang="en-US" altLang="zh-CN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76318" y="1647626"/>
            <a:ext cx="86865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虎扑篮球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http://www.hupu.com/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张海藩，牟永敏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软件工程导论（第6版）. 北京:清华大学出版社，2013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郭霖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第一行代码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-Android .人民邮电出版社，2016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曾探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设计模式与开发时间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.人民邮电出版社，2015-5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" y="0"/>
            <a:ext cx="9141180" cy="5141913"/>
          </a:xfrm>
          <a:prstGeom prst="rect">
            <a:avLst/>
          </a:prstGeom>
        </p:spPr>
      </p:pic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026872" y="1973760"/>
            <a:ext cx="5003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THANKS FOR COMING</a:t>
            </a:r>
            <a:endParaRPr lang="zh-CN" altLang="zh-CN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078" y="-172172"/>
            <a:ext cx="9144000" cy="53140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2616698" y="3705944"/>
            <a:ext cx="609269" cy="384528"/>
          </a:xfrm>
          <a:custGeom>
            <a:avLst/>
            <a:gdLst>
              <a:gd name="T0" fmla="*/ 0 w 1113"/>
              <a:gd name="T1" fmla="*/ 0 h 757"/>
              <a:gd name="T2" fmla="*/ 1113 w 1113"/>
              <a:gd name="T3" fmla="*/ 0 h 757"/>
              <a:gd name="T4" fmla="*/ 1113 w 1113"/>
              <a:gd name="T5" fmla="*/ 685 h 757"/>
              <a:gd name="T6" fmla="*/ 249 w 1113"/>
              <a:gd name="T7" fmla="*/ 685 h 757"/>
              <a:gd name="T8" fmla="*/ 177 w 1113"/>
              <a:gd name="T9" fmla="*/ 757 h 757"/>
              <a:gd name="T10" fmla="*/ 105 w 1113"/>
              <a:gd name="T11" fmla="*/ 685 h 757"/>
              <a:gd name="T12" fmla="*/ 0 w 1113"/>
              <a:gd name="T13" fmla="*/ 685 h 757"/>
              <a:gd name="T14" fmla="*/ 0 w 1113"/>
              <a:gd name="T15" fmla="*/ 0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3" h="757">
                <a:moveTo>
                  <a:pt x="0" y="0"/>
                </a:moveTo>
                <a:lnTo>
                  <a:pt x="1113" y="0"/>
                </a:lnTo>
                <a:lnTo>
                  <a:pt x="1113" y="685"/>
                </a:lnTo>
                <a:lnTo>
                  <a:pt x="249" y="685"/>
                </a:lnTo>
                <a:lnTo>
                  <a:pt x="177" y="757"/>
                </a:lnTo>
                <a:lnTo>
                  <a:pt x="105" y="685"/>
                </a:lnTo>
                <a:lnTo>
                  <a:pt x="0" y="6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3175" cap="flat" cmpd="sng">
            <a:noFill/>
            <a:bevel/>
          </a:ln>
        </p:spPr>
        <p:txBody>
          <a:bodyPr lIns="61177" tIns="30588" rIns="61177" bIns="30588" anchor="ctr"/>
          <a:lstStyle/>
          <a:p>
            <a:pPr algn="ctr"/>
            <a:endParaRPr lang="zh-CN" altLang="en-US" sz="1125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8"/>
          <p:cNvSpPr/>
          <p:nvPr/>
        </p:nvSpPr>
        <p:spPr bwMode="auto">
          <a:xfrm>
            <a:off x="1991007" y="1461351"/>
            <a:ext cx="1870082" cy="2138425"/>
          </a:xfrm>
          <a:custGeom>
            <a:avLst/>
            <a:gdLst>
              <a:gd name="T0" fmla="*/ 133 w 3381"/>
              <a:gd name="T1" fmla="*/ 2348 h 3999"/>
              <a:gd name="T2" fmla="*/ 0 w 3381"/>
              <a:gd name="T3" fmla="*/ 1703 h 3999"/>
              <a:gd name="T4" fmla="*/ 282 w 3381"/>
              <a:gd name="T5" fmla="*/ 767 h 3999"/>
              <a:gd name="T6" fmla="*/ 1039 w 3381"/>
              <a:gd name="T7" fmla="*/ 133 h 3999"/>
              <a:gd name="T8" fmla="*/ 1689 w 3381"/>
              <a:gd name="T9" fmla="*/ 0 h 3999"/>
              <a:gd name="T10" fmla="*/ 2885 w 3381"/>
              <a:gd name="T11" fmla="*/ 495 h 3999"/>
              <a:gd name="T12" fmla="*/ 3381 w 3381"/>
              <a:gd name="T13" fmla="*/ 1691 h 3999"/>
              <a:gd name="T14" fmla="*/ 3097 w 3381"/>
              <a:gd name="T15" fmla="*/ 2624 h 3999"/>
              <a:gd name="T16" fmla="*/ 2346 w 3381"/>
              <a:gd name="T17" fmla="*/ 3248 h 3999"/>
              <a:gd name="T18" fmla="*/ 2281 w 3381"/>
              <a:gd name="T19" fmla="*/ 3304 h 3999"/>
              <a:gd name="T20" fmla="*/ 2256 w 3381"/>
              <a:gd name="T21" fmla="*/ 3388 h 3999"/>
              <a:gd name="T22" fmla="*/ 2256 w 3381"/>
              <a:gd name="T23" fmla="*/ 3718 h 3999"/>
              <a:gd name="T24" fmla="*/ 1699 w 3381"/>
              <a:gd name="T25" fmla="*/ 3999 h 3999"/>
              <a:gd name="T26" fmla="*/ 1142 w 3381"/>
              <a:gd name="T27" fmla="*/ 3718 h 3999"/>
              <a:gd name="T28" fmla="*/ 1142 w 3381"/>
              <a:gd name="T29" fmla="*/ 3388 h 3999"/>
              <a:gd name="T30" fmla="*/ 1354 w 3381"/>
              <a:gd name="T31" fmla="*/ 2691 h 3999"/>
              <a:gd name="T32" fmla="*/ 1916 w 3381"/>
              <a:gd name="T33" fmla="*/ 2226 h 3999"/>
              <a:gd name="T34" fmla="*/ 2171 w 3381"/>
              <a:gd name="T35" fmla="*/ 2011 h 3999"/>
              <a:gd name="T36" fmla="*/ 2267 w 3381"/>
              <a:gd name="T37" fmla="*/ 1691 h 3999"/>
              <a:gd name="T38" fmla="*/ 2098 w 3381"/>
              <a:gd name="T39" fmla="*/ 1283 h 3999"/>
              <a:gd name="T40" fmla="*/ 1689 w 3381"/>
              <a:gd name="T41" fmla="*/ 1113 h 3999"/>
              <a:gd name="T42" fmla="*/ 1469 w 3381"/>
              <a:gd name="T43" fmla="*/ 1155 h 3999"/>
              <a:gd name="T44" fmla="*/ 1212 w 3381"/>
              <a:gd name="T45" fmla="*/ 1375 h 3999"/>
              <a:gd name="T46" fmla="*/ 1113 w 3381"/>
              <a:gd name="T47" fmla="*/ 1703 h 3999"/>
              <a:gd name="T48" fmla="*/ 1155 w 3381"/>
              <a:gd name="T49" fmla="*/ 1918 h 3999"/>
              <a:gd name="T50" fmla="*/ 133 w 3381"/>
              <a:gd name="T51" fmla="*/ 2348 h 3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381" h="3999">
                <a:moveTo>
                  <a:pt x="133" y="2348"/>
                </a:moveTo>
                <a:cubicBezTo>
                  <a:pt x="42" y="2134"/>
                  <a:pt x="0" y="1915"/>
                  <a:pt x="0" y="1703"/>
                </a:cubicBezTo>
                <a:cubicBezTo>
                  <a:pt x="0" y="1368"/>
                  <a:pt x="102" y="1042"/>
                  <a:pt x="282" y="767"/>
                </a:cubicBezTo>
                <a:cubicBezTo>
                  <a:pt x="461" y="492"/>
                  <a:pt x="721" y="267"/>
                  <a:pt x="1039" y="133"/>
                </a:cubicBezTo>
                <a:cubicBezTo>
                  <a:pt x="1240" y="48"/>
                  <a:pt x="1459" y="0"/>
                  <a:pt x="1689" y="0"/>
                </a:cubicBezTo>
                <a:cubicBezTo>
                  <a:pt x="2156" y="0"/>
                  <a:pt x="2579" y="189"/>
                  <a:pt x="2885" y="495"/>
                </a:cubicBezTo>
                <a:cubicBezTo>
                  <a:pt x="3191" y="802"/>
                  <a:pt x="3381" y="1224"/>
                  <a:pt x="3381" y="1691"/>
                </a:cubicBezTo>
                <a:cubicBezTo>
                  <a:pt x="3381" y="2028"/>
                  <a:pt x="3278" y="2352"/>
                  <a:pt x="3097" y="2624"/>
                </a:cubicBezTo>
                <a:cubicBezTo>
                  <a:pt x="2918" y="2895"/>
                  <a:pt x="2659" y="3115"/>
                  <a:pt x="2346" y="3248"/>
                </a:cubicBezTo>
                <a:cubicBezTo>
                  <a:pt x="2320" y="3259"/>
                  <a:pt x="2298" y="3279"/>
                  <a:pt x="2281" y="3304"/>
                </a:cubicBezTo>
                <a:cubicBezTo>
                  <a:pt x="2265" y="3328"/>
                  <a:pt x="2256" y="3357"/>
                  <a:pt x="2256" y="3388"/>
                </a:cubicBezTo>
                <a:lnTo>
                  <a:pt x="2256" y="3718"/>
                </a:lnTo>
                <a:lnTo>
                  <a:pt x="1699" y="3999"/>
                </a:lnTo>
                <a:lnTo>
                  <a:pt x="1142" y="3718"/>
                </a:lnTo>
                <a:lnTo>
                  <a:pt x="1142" y="3388"/>
                </a:lnTo>
                <a:cubicBezTo>
                  <a:pt x="1142" y="3137"/>
                  <a:pt x="1219" y="2895"/>
                  <a:pt x="1354" y="2691"/>
                </a:cubicBezTo>
                <a:cubicBezTo>
                  <a:pt x="1488" y="2489"/>
                  <a:pt x="1681" y="2325"/>
                  <a:pt x="1916" y="2226"/>
                </a:cubicBezTo>
                <a:cubicBezTo>
                  <a:pt x="2020" y="2181"/>
                  <a:pt x="2108" y="2106"/>
                  <a:pt x="2171" y="2011"/>
                </a:cubicBezTo>
                <a:cubicBezTo>
                  <a:pt x="2232" y="1918"/>
                  <a:pt x="2267" y="1808"/>
                  <a:pt x="2267" y="1691"/>
                </a:cubicBezTo>
                <a:cubicBezTo>
                  <a:pt x="2267" y="1532"/>
                  <a:pt x="2203" y="1387"/>
                  <a:pt x="2098" y="1283"/>
                </a:cubicBezTo>
                <a:cubicBezTo>
                  <a:pt x="1993" y="1178"/>
                  <a:pt x="1849" y="1113"/>
                  <a:pt x="1689" y="1113"/>
                </a:cubicBezTo>
                <a:cubicBezTo>
                  <a:pt x="1606" y="1113"/>
                  <a:pt x="1532" y="1128"/>
                  <a:pt x="1469" y="1155"/>
                </a:cubicBezTo>
                <a:cubicBezTo>
                  <a:pt x="1365" y="1199"/>
                  <a:pt x="1276" y="1278"/>
                  <a:pt x="1212" y="1375"/>
                </a:cubicBezTo>
                <a:cubicBezTo>
                  <a:pt x="1149" y="1472"/>
                  <a:pt x="1113" y="1586"/>
                  <a:pt x="1113" y="1703"/>
                </a:cubicBezTo>
                <a:cubicBezTo>
                  <a:pt x="1113" y="1777"/>
                  <a:pt x="1127" y="1850"/>
                  <a:pt x="1155" y="1918"/>
                </a:cubicBezTo>
                <a:lnTo>
                  <a:pt x="133" y="2348"/>
                </a:lnTo>
                <a:close/>
              </a:path>
            </a:pathLst>
          </a:custGeom>
          <a:solidFill>
            <a:schemeClr val="accent4"/>
          </a:solidFill>
          <a:ln w="3175" cap="flat" cmpd="sng">
            <a:noFill/>
            <a:bevel/>
          </a:ln>
        </p:spPr>
        <p:txBody>
          <a:bodyPr lIns="61177" tIns="30588" rIns="61177" bIns="30588" anchor="ctr"/>
          <a:lstStyle/>
          <a:p>
            <a:pPr algn="ctr"/>
            <a:endParaRPr lang="zh-CN" altLang="en-US" sz="15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9"/>
          <p:cNvSpPr/>
          <p:nvPr/>
        </p:nvSpPr>
        <p:spPr bwMode="auto">
          <a:xfrm>
            <a:off x="2465646" y="1461352"/>
            <a:ext cx="1279490" cy="772415"/>
          </a:xfrm>
          <a:custGeom>
            <a:avLst/>
            <a:gdLst>
              <a:gd name="T0" fmla="*/ 0 w 2313"/>
              <a:gd name="T1" fmla="*/ 221 h 1445"/>
              <a:gd name="T2" fmla="*/ 179 w 2313"/>
              <a:gd name="T3" fmla="*/ 133 h 1445"/>
              <a:gd name="T4" fmla="*/ 829 w 2313"/>
              <a:gd name="T5" fmla="*/ 0 h 1445"/>
              <a:gd name="T6" fmla="*/ 2025 w 2313"/>
              <a:gd name="T7" fmla="*/ 495 h 1445"/>
              <a:gd name="T8" fmla="*/ 2313 w 2313"/>
              <a:gd name="T9" fmla="*/ 879 h 1445"/>
              <a:gd name="T10" fmla="*/ 1353 w 2313"/>
              <a:gd name="T11" fmla="*/ 1445 h 1445"/>
              <a:gd name="T12" fmla="*/ 1238 w 2313"/>
              <a:gd name="T13" fmla="*/ 1283 h 1445"/>
              <a:gd name="T14" fmla="*/ 829 w 2313"/>
              <a:gd name="T15" fmla="*/ 1113 h 1445"/>
              <a:gd name="T16" fmla="*/ 609 w 2313"/>
              <a:gd name="T17" fmla="*/ 1155 h 1445"/>
              <a:gd name="T18" fmla="*/ 552 w 2313"/>
              <a:gd name="T19" fmla="*/ 1184 h 1445"/>
              <a:gd name="T20" fmla="*/ 0 w 2313"/>
              <a:gd name="T21" fmla="*/ 221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13" h="1445">
                <a:moveTo>
                  <a:pt x="0" y="221"/>
                </a:moveTo>
                <a:cubicBezTo>
                  <a:pt x="57" y="189"/>
                  <a:pt x="117" y="159"/>
                  <a:pt x="179" y="133"/>
                </a:cubicBezTo>
                <a:cubicBezTo>
                  <a:pt x="380" y="48"/>
                  <a:pt x="599" y="0"/>
                  <a:pt x="829" y="0"/>
                </a:cubicBezTo>
                <a:cubicBezTo>
                  <a:pt x="1296" y="0"/>
                  <a:pt x="1719" y="189"/>
                  <a:pt x="2025" y="495"/>
                </a:cubicBezTo>
                <a:cubicBezTo>
                  <a:pt x="2138" y="609"/>
                  <a:pt x="2236" y="738"/>
                  <a:pt x="2313" y="879"/>
                </a:cubicBezTo>
                <a:lnTo>
                  <a:pt x="1353" y="1445"/>
                </a:lnTo>
                <a:cubicBezTo>
                  <a:pt x="1324" y="1385"/>
                  <a:pt x="1285" y="1330"/>
                  <a:pt x="1238" y="1283"/>
                </a:cubicBezTo>
                <a:cubicBezTo>
                  <a:pt x="1133" y="1178"/>
                  <a:pt x="989" y="1113"/>
                  <a:pt x="829" y="1113"/>
                </a:cubicBezTo>
                <a:cubicBezTo>
                  <a:pt x="746" y="1113"/>
                  <a:pt x="672" y="1128"/>
                  <a:pt x="609" y="1155"/>
                </a:cubicBezTo>
                <a:cubicBezTo>
                  <a:pt x="590" y="1163"/>
                  <a:pt x="570" y="1173"/>
                  <a:pt x="552" y="1184"/>
                </a:cubicBezTo>
                <a:lnTo>
                  <a:pt x="0" y="221"/>
                </a:lnTo>
                <a:close/>
              </a:path>
            </a:pathLst>
          </a:custGeom>
          <a:solidFill>
            <a:schemeClr val="accent2"/>
          </a:solidFill>
          <a:ln w="3175" cap="flat" cmpd="sng">
            <a:noFill/>
            <a:bevel/>
          </a:ln>
        </p:spPr>
        <p:txBody>
          <a:bodyPr lIns="61177" tIns="30588" rIns="61177" bIns="30588" anchor="ctr"/>
          <a:lstStyle/>
          <a:p>
            <a:pPr algn="ctr"/>
            <a:endParaRPr lang="zh-CN" altLang="en-US" sz="1875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0"/>
          <p:cNvSpPr/>
          <p:nvPr/>
        </p:nvSpPr>
        <p:spPr bwMode="auto">
          <a:xfrm>
            <a:off x="3140704" y="1893748"/>
            <a:ext cx="720385" cy="1115958"/>
          </a:xfrm>
          <a:custGeom>
            <a:avLst/>
            <a:gdLst>
              <a:gd name="T0" fmla="*/ 1061 w 1303"/>
              <a:gd name="T1" fmla="*/ 0 h 2087"/>
              <a:gd name="T2" fmla="*/ 1303 w 1303"/>
              <a:gd name="T3" fmla="*/ 872 h 2087"/>
              <a:gd name="T4" fmla="*/ 1019 w 1303"/>
              <a:gd name="T5" fmla="*/ 1805 h 2087"/>
              <a:gd name="T6" fmla="*/ 785 w 1303"/>
              <a:gd name="T7" fmla="*/ 2087 h 2087"/>
              <a:gd name="T8" fmla="*/ 0 w 1303"/>
              <a:gd name="T9" fmla="*/ 1301 h 2087"/>
              <a:gd name="T10" fmla="*/ 93 w 1303"/>
              <a:gd name="T11" fmla="*/ 1192 h 2087"/>
              <a:gd name="T12" fmla="*/ 189 w 1303"/>
              <a:gd name="T13" fmla="*/ 872 h 2087"/>
              <a:gd name="T14" fmla="*/ 101 w 1303"/>
              <a:gd name="T15" fmla="*/ 566 h 2087"/>
              <a:gd name="T16" fmla="*/ 1061 w 1303"/>
              <a:gd name="T17" fmla="*/ 0 h 2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3" h="2087">
                <a:moveTo>
                  <a:pt x="1061" y="0"/>
                </a:moveTo>
                <a:cubicBezTo>
                  <a:pt x="1214" y="255"/>
                  <a:pt x="1303" y="553"/>
                  <a:pt x="1303" y="872"/>
                </a:cubicBezTo>
                <a:cubicBezTo>
                  <a:pt x="1303" y="1209"/>
                  <a:pt x="1200" y="1533"/>
                  <a:pt x="1019" y="1805"/>
                </a:cubicBezTo>
                <a:cubicBezTo>
                  <a:pt x="952" y="1907"/>
                  <a:pt x="874" y="2001"/>
                  <a:pt x="785" y="2087"/>
                </a:cubicBezTo>
                <a:lnTo>
                  <a:pt x="0" y="1301"/>
                </a:lnTo>
                <a:cubicBezTo>
                  <a:pt x="35" y="1269"/>
                  <a:pt x="66" y="1232"/>
                  <a:pt x="93" y="1192"/>
                </a:cubicBezTo>
                <a:cubicBezTo>
                  <a:pt x="154" y="1099"/>
                  <a:pt x="189" y="989"/>
                  <a:pt x="189" y="872"/>
                </a:cubicBezTo>
                <a:cubicBezTo>
                  <a:pt x="189" y="760"/>
                  <a:pt x="157" y="655"/>
                  <a:pt x="101" y="566"/>
                </a:cubicBezTo>
                <a:lnTo>
                  <a:pt x="1061" y="0"/>
                </a:lnTo>
                <a:close/>
              </a:path>
            </a:pathLst>
          </a:custGeom>
          <a:solidFill>
            <a:srgbClr val="92D050"/>
          </a:solidFill>
          <a:ln w="3175" cap="flat" cmpd="sng">
            <a:noFill/>
            <a:bevel/>
          </a:ln>
        </p:spPr>
        <p:txBody>
          <a:bodyPr lIns="61177" tIns="30588" rIns="61177" bIns="30588" anchor="ctr"/>
          <a:lstStyle/>
          <a:p>
            <a:pPr algn="ctr"/>
            <a:endParaRPr lang="zh-CN" altLang="en-US" sz="1875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11"/>
          <p:cNvSpPr/>
          <p:nvPr/>
        </p:nvSpPr>
        <p:spPr bwMode="auto">
          <a:xfrm>
            <a:off x="1980851" y="1572437"/>
            <a:ext cx="790272" cy="1138218"/>
          </a:xfrm>
          <a:custGeom>
            <a:avLst/>
            <a:gdLst>
              <a:gd name="T0" fmla="*/ 149 w 1428"/>
              <a:gd name="T1" fmla="*/ 2129 h 2129"/>
              <a:gd name="T2" fmla="*/ 25 w 1428"/>
              <a:gd name="T3" fmla="*/ 1325 h 2129"/>
              <a:gd name="T4" fmla="*/ 296 w 1428"/>
              <a:gd name="T5" fmla="*/ 552 h 2129"/>
              <a:gd name="T6" fmla="*/ 554 w 1428"/>
              <a:gd name="T7" fmla="*/ 242 h 2129"/>
              <a:gd name="T8" fmla="*/ 880 w 1428"/>
              <a:gd name="T9" fmla="*/ 0 h 2129"/>
              <a:gd name="T10" fmla="*/ 1428 w 1428"/>
              <a:gd name="T11" fmla="*/ 965 h 2129"/>
              <a:gd name="T12" fmla="*/ 1319 w 1428"/>
              <a:gd name="T13" fmla="*/ 1046 h 2129"/>
              <a:gd name="T14" fmla="*/ 1227 w 1428"/>
              <a:gd name="T15" fmla="*/ 1157 h 2129"/>
              <a:gd name="T16" fmla="*/ 1130 w 1428"/>
              <a:gd name="T17" fmla="*/ 1429 h 2129"/>
              <a:gd name="T18" fmla="*/ 1171 w 1428"/>
              <a:gd name="T19" fmla="*/ 1699 h 2129"/>
              <a:gd name="T20" fmla="*/ 149 w 1428"/>
              <a:gd name="T21" fmla="*/ 2129 h 2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28" h="2129">
                <a:moveTo>
                  <a:pt x="149" y="2129"/>
                </a:moveTo>
                <a:cubicBezTo>
                  <a:pt x="37" y="1865"/>
                  <a:pt x="0" y="1590"/>
                  <a:pt x="25" y="1325"/>
                </a:cubicBezTo>
                <a:cubicBezTo>
                  <a:pt x="52" y="1048"/>
                  <a:pt x="147" y="782"/>
                  <a:pt x="296" y="552"/>
                </a:cubicBezTo>
                <a:cubicBezTo>
                  <a:pt x="370" y="438"/>
                  <a:pt x="457" y="334"/>
                  <a:pt x="554" y="242"/>
                </a:cubicBezTo>
                <a:cubicBezTo>
                  <a:pt x="651" y="149"/>
                  <a:pt x="761" y="68"/>
                  <a:pt x="880" y="0"/>
                </a:cubicBezTo>
                <a:lnTo>
                  <a:pt x="1428" y="965"/>
                </a:lnTo>
                <a:cubicBezTo>
                  <a:pt x="1389" y="987"/>
                  <a:pt x="1353" y="1015"/>
                  <a:pt x="1319" y="1046"/>
                </a:cubicBezTo>
                <a:cubicBezTo>
                  <a:pt x="1283" y="1080"/>
                  <a:pt x="1252" y="1117"/>
                  <a:pt x="1227" y="1157"/>
                </a:cubicBezTo>
                <a:cubicBezTo>
                  <a:pt x="1173" y="1239"/>
                  <a:pt x="1139" y="1333"/>
                  <a:pt x="1130" y="1429"/>
                </a:cubicBezTo>
                <a:cubicBezTo>
                  <a:pt x="1122" y="1519"/>
                  <a:pt x="1134" y="1611"/>
                  <a:pt x="1171" y="1699"/>
                </a:cubicBezTo>
                <a:lnTo>
                  <a:pt x="149" y="2129"/>
                </a:lnTo>
                <a:close/>
              </a:path>
            </a:pathLst>
          </a:custGeom>
          <a:solidFill>
            <a:schemeClr val="accent1"/>
          </a:solidFill>
          <a:ln w="3175" cap="flat" cmpd="sng">
            <a:noFill/>
            <a:bevel/>
          </a:ln>
        </p:spPr>
        <p:txBody>
          <a:bodyPr lIns="61177" tIns="30588" rIns="61177" bIns="30588" anchor="ctr"/>
          <a:lstStyle/>
          <a:p>
            <a:pPr algn="ctr"/>
            <a:endParaRPr lang="zh-CN" altLang="en-US" sz="1875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60868" y="1993157"/>
            <a:ext cx="225987" cy="357752"/>
          </a:xfrm>
          <a:prstGeom prst="rect">
            <a:avLst/>
          </a:prstGeom>
          <a:noFill/>
        </p:spPr>
        <p:txBody>
          <a:bodyPr wrap="square" lIns="68542" tIns="34271" rIns="68542" bIns="34271" rtlCol="0">
            <a:spAutoFit/>
          </a:bodyPr>
          <a:lstStyle/>
          <a:p>
            <a:r>
              <a:rPr lang="en-US" altLang="zh-CN" sz="1875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875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01967" y="1617410"/>
            <a:ext cx="225987" cy="357752"/>
          </a:xfrm>
          <a:prstGeom prst="rect">
            <a:avLst/>
          </a:prstGeom>
          <a:noFill/>
        </p:spPr>
        <p:txBody>
          <a:bodyPr wrap="square" lIns="68542" tIns="34271" rIns="68542" bIns="34271" rtlCol="0">
            <a:spAutoFit/>
          </a:bodyPr>
          <a:lstStyle/>
          <a:p>
            <a:r>
              <a:rPr lang="en-US" altLang="zh-CN" sz="1875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875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12117" y="2266093"/>
            <a:ext cx="225987" cy="357752"/>
          </a:xfrm>
          <a:prstGeom prst="rect">
            <a:avLst/>
          </a:prstGeom>
          <a:noFill/>
        </p:spPr>
        <p:txBody>
          <a:bodyPr wrap="square" lIns="68542" tIns="34271" rIns="68542" bIns="34271" rtlCol="0">
            <a:spAutoFit/>
          </a:bodyPr>
          <a:lstStyle/>
          <a:p>
            <a:r>
              <a:rPr lang="en-US" altLang="zh-CN" sz="1875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875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5151" y="2883550"/>
            <a:ext cx="225987" cy="357752"/>
          </a:xfrm>
          <a:prstGeom prst="rect">
            <a:avLst/>
          </a:prstGeom>
          <a:noFill/>
        </p:spPr>
        <p:txBody>
          <a:bodyPr wrap="square" lIns="68542" tIns="34271" rIns="68542" bIns="34271" rtlCol="0">
            <a:spAutoFit/>
          </a:bodyPr>
          <a:lstStyle/>
          <a:p>
            <a:r>
              <a:rPr lang="en-US" altLang="zh-CN" sz="1875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875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92075" y="1282069"/>
            <a:ext cx="2486705" cy="1058969"/>
          </a:xfrm>
          <a:prstGeom prst="rect">
            <a:avLst/>
          </a:prstGeom>
          <a:noFill/>
        </p:spPr>
        <p:txBody>
          <a:bodyPr wrap="square" lIns="61177" tIns="30588" rIns="61177" bIns="30588" rtlCol="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我想打球但找不到人？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我想打球但找不到球场？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524752" y="1384281"/>
            <a:ext cx="401166" cy="397882"/>
            <a:chOff x="6409426" y="1173624"/>
            <a:chExt cx="962086" cy="962084"/>
          </a:xfrm>
          <a:solidFill>
            <a:schemeClr val="tx2">
              <a:lumMod val="75000"/>
            </a:schemeClr>
          </a:solidFill>
        </p:grpSpPr>
        <p:sp>
          <p:nvSpPr>
            <p:cNvPr id="18" name="椭圆 17"/>
            <p:cNvSpPr/>
            <p:nvPr/>
          </p:nvSpPr>
          <p:spPr bwMode="auto">
            <a:xfrm>
              <a:off x="6409426" y="1173624"/>
              <a:ext cx="962086" cy="962084"/>
            </a:xfrm>
            <a:prstGeom prst="ellipse">
              <a:avLst/>
            </a:prstGeom>
            <a:solidFill>
              <a:schemeClr val="accent1"/>
            </a:solidFill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1200" b="1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16339" y="1282180"/>
              <a:ext cx="546387" cy="717446"/>
            </a:xfrm>
            <a:prstGeom prst="rect">
              <a:avLst/>
            </a:prstGeom>
            <a:no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rgbClr val="FFFFFF"/>
                  </a:solidFill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200" b="1" dirty="0">
                  <a:latin typeface="微软雅黑" panose="020B0503020204020204" pitchFamily="34" charset="-122"/>
                </a:rPr>
                <a:t>1</a:t>
              </a:r>
              <a:endParaRPr lang="zh-CN" altLang="en-US" sz="1200" b="1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524752" y="2213739"/>
            <a:ext cx="401166" cy="397882"/>
            <a:chOff x="6409426" y="2394908"/>
            <a:chExt cx="962086" cy="962084"/>
          </a:xfrm>
          <a:solidFill>
            <a:schemeClr val="accent1">
              <a:lumMod val="75000"/>
            </a:schemeClr>
          </a:solidFill>
        </p:grpSpPr>
        <p:sp>
          <p:nvSpPr>
            <p:cNvPr id="21" name="椭圆 20"/>
            <p:cNvSpPr/>
            <p:nvPr/>
          </p:nvSpPr>
          <p:spPr bwMode="auto">
            <a:xfrm>
              <a:off x="6409426" y="2394908"/>
              <a:ext cx="962086" cy="962084"/>
            </a:xfrm>
            <a:prstGeom prst="ellipse">
              <a:avLst/>
            </a:prstGeom>
            <a:solidFill>
              <a:schemeClr val="accent2"/>
            </a:solidFill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1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00496" y="2510335"/>
              <a:ext cx="546387" cy="717446"/>
            </a:xfrm>
            <a:prstGeom prst="rect">
              <a:avLst/>
            </a:prstGeom>
            <a:no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 sz="1600">
                  <a:solidFill>
                    <a:srgbClr val="FFFFFF"/>
                  </a:solidFill>
                  <a:latin typeface="+mn-ea"/>
                  <a:ea typeface="+mn-ea"/>
                </a:defRPr>
              </a:lvl1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524754" y="3011742"/>
            <a:ext cx="401166" cy="397882"/>
            <a:chOff x="6409426" y="3568104"/>
            <a:chExt cx="962086" cy="962084"/>
          </a:xfrm>
          <a:solidFill>
            <a:srgbClr val="92D050"/>
          </a:solidFill>
        </p:grpSpPr>
        <p:sp>
          <p:nvSpPr>
            <p:cNvPr id="24" name="椭圆 23"/>
            <p:cNvSpPr/>
            <p:nvPr/>
          </p:nvSpPr>
          <p:spPr bwMode="auto">
            <a:xfrm>
              <a:off x="6409426" y="3568104"/>
              <a:ext cx="962086" cy="962084"/>
            </a:xfrm>
            <a:prstGeom prst="ellipse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12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29988" y="3710247"/>
              <a:ext cx="546387" cy="717446"/>
            </a:xfrm>
            <a:prstGeom prst="rect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rgbClr val="FFFFFF"/>
                  </a:solidFill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200" b="1" dirty="0">
                  <a:latin typeface="微软雅黑" panose="020B0503020204020204" pitchFamily="34" charset="-122"/>
                </a:rPr>
                <a:t>3</a:t>
              </a:r>
              <a:endParaRPr lang="zh-CN" altLang="en-US" sz="1200" b="1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524754" y="3841324"/>
            <a:ext cx="401166" cy="397882"/>
            <a:chOff x="6409426" y="4869160"/>
            <a:chExt cx="962086" cy="962084"/>
          </a:xfrm>
          <a:solidFill>
            <a:schemeClr val="accent4"/>
          </a:solidFill>
        </p:grpSpPr>
        <p:sp>
          <p:nvSpPr>
            <p:cNvPr id="27" name="椭圆 26"/>
            <p:cNvSpPr/>
            <p:nvPr/>
          </p:nvSpPr>
          <p:spPr bwMode="auto">
            <a:xfrm>
              <a:off x="6409426" y="4869160"/>
              <a:ext cx="962086" cy="962084"/>
            </a:xfrm>
            <a:prstGeom prst="ellipse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1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95474" y="4996174"/>
              <a:ext cx="546387" cy="717446"/>
            </a:xfrm>
            <a:prstGeom prst="rect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 sz="1600">
                  <a:solidFill>
                    <a:srgbClr val="FFFFFF"/>
                  </a:solidFill>
                  <a:latin typeface="+mn-ea"/>
                  <a:ea typeface="+mn-ea"/>
                </a:defRPr>
              </a:lvl1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186704" y="2167112"/>
            <a:ext cx="2486706" cy="615771"/>
          </a:xfrm>
          <a:prstGeom prst="rect">
            <a:avLst/>
          </a:prstGeom>
          <a:noFill/>
        </p:spPr>
        <p:txBody>
          <a:bodyPr wrap="square" lIns="61177" tIns="30588" rIns="61177" bIns="30588" rtlCol="0">
            <a:spAutoFit/>
          </a:bodyPr>
          <a:lstStyle/>
          <a:p>
            <a:pPr algn="just" eaLnBrk="1" hangingPunct="1"/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我想提前知道跟我打球的人的信息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07500" y="2964919"/>
            <a:ext cx="2670064" cy="746897"/>
          </a:xfrm>
          <a:prstGeom prst="rect">
            <a:avLst/>
          </a:prstGeom>
          <a:noFill/>
        </p:spPr>
        <p:txBody>
          <a:bodyPr wrap="square" lIns="61177" tIns="30588" rIns="61177" bIns="30588" rtlCol="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我想通过打球来认识与我志同道合的人。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7500" y="3817112"/>
            <a:ext cx="2486705" cy="746897"/>
          </a:xfrm>
          <a:prstGeom prst="rect">
            <a:avLst/>
          </a:prstGeom>
          <a:noFill/>
        </p:spPr>
        <p:txBody>
          <a:bodyPr wrap="square" lIns="61177" tIns="30588" rIns="61177" bIns="3058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我想获得认同感和存在感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5886" y="699021"/>
            <a:ext cx="6400740" cy="36585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</a:p>
        </p:txBody>
      </p:sp>
      <p:sp>
        <p:nvSpPr>
          <p:cNvPr id="34" name="五边形 33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5"/>
          <p:cNvSpPr txBox="1"/>
          <p:nvPr/>
        </p:nvSpPr>
        <p:spPr>
          <a:xfrm>
            <a:off x="419272" y="209108"/>
            <a:ext cx="1210588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6931373" y="1116992"/>
            <a:ext cx="1696339" cy="201521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670459" y="1116992"/>
            <a:ext cx="1696339" cy="2015214"/>
          </a:xfrm>
          <a:prstGeom prst="roundRect">
            <a:avLst>
              <a:gd name="adj" fmla="val 74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732265" y="1110065"/>
            <a:ext cx="1696339" cy="201521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71351" y="1104724"/>
            <a:ext cx="1696339" cy="2015214"/>
          </a:xfrm>
          <a:prstGeom prst="roundRect">
            <a:avLst>
              <a:gd name="adj" fmla="val 74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57200" y="3276989"/>
            <a:ext cx="1830529" cy="1403081"/>
            <a:chOff x="633526" y="4371807"/>
            <a:chExt cx="2441777" cy="1871352"/>
          </a:xfrm>
        </p:grpSpPr>
        <p:sp>
          <p:nvSpPr>
            <p:cNvPr id="23" name="矩形 22"/>
            <p:cNvSpPr/>
            <p:nvPr/>
          </p:nvSpPr>
          <p:spPr>
            <a:xfrm>
              <a:off x="724753" y="5368376"/>
              <a:ext cx="2229936" cy="8747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通过该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app,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爱好者通过他人发布的公告获取周边球场信息，按需加入</a:t>
              </a:r>
            </a:p>
          </p:txBody>
        </p:sp>
        <p:sp>
          <p:nvSpPr>
            <p:cNvPr id="24" name="等腰三角形 23"/>
            <p:cNvSpPr/>
            <p:nvPr/>
          </p:nvSpPr>
          <p:spPr>
            <a:xfrm rot="5400000">
              <a:off x="617049" y="4749897"/>
              <a:ext cx="238910" cy="20595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 flipH="1">
              <a:off x="2751422" y="6058760"/>
              <a:ext cx="198058" cy="1707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45367" y="4371807"/>
              <a:ext cx="2229936" cy="862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周边球场资源一目了然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663608" y="3224950"/>
            <a:ext cx="1801476" cy="1477739"/>
            <a:chOff x="663905" y="4272232"/>
            <a:chExt cx="2403022" cy="1970927"/>
          </a:xfrm>
        </p:grpSpPr>
        <p:sp>
          <p:nvSpPr>
            <p:cNvPr id="28" name="矩形 27"/>
            <p:cNvSpPr/>
            <p:nvPr/>
          </p:nvSpPr>
          <p:spPr>
            <a:xfrm>
              <a:off x="779113" y="5257970"/>
              <a:ext cx="2229937" cy="9851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通过该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的评价系统，个人信息描述系统，等级制度，更好了解队友对手的球场信息。</a:t>
              </a: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647428" y="4639888"/>
              <a:ext cx="238910" cy="20595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16200000" flipH="1">
              <a:off x="2751422" y="6058760"/>
              <a:ext cx="198058" cy="17073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36990" y="4272232"/>
              <a:ext cx="2229937" cy="862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更好地了解同场竞技者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98584" y="3260931"/>
            <a:ext cx="1853178" cy="1708160"/>
            <a:chOff x="676137" y="4320221"/>
            <a:chExt cx="2471988" cy="2278250"/>
          </a:xfrm>
        </p:grpSpPr>
        <p:sp>
          <p:nvSpPr>
            <p:cNvPr id="33" name="矩形 32"/>
            <p:cNvSpPr/>
            <p:nvPr/>
          </p:nvSpPr>
          <p:spPr>
            <a:xfrm>
              <a:off x="779116" y="5182262"/>
              <a:ext cx="2229936" cy="14162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通过聊天室功能进行赛前沟通和赛后讨论。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通过评价系统丰富社交手段。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通过同场竞技结交篮球爱好者。</a:t>
              </a:r>
            </a:p>
          </p:txBody>
        </p:sp>
        <p:sp>
          <p:nvSpPr>
            <p:cNvPr id="34" name="等腰三角形 33"/>
            <p:cNvSpPr/>
            <p:nvPr/>
          </p:nvSpPr>
          <p:spPr>
            <a:xfrm rot="5400000">
              <a:off x="659660" y="4688247"/>
              <a:ext cx="238910" cy="205956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rot="16200000" flipH="1">
              <a:off x="2963727" y="6149371"/>
              <a:ext cx="198058" cy="170739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86525" y="4320221"/>
              <a:ext cx="2229936" cy="862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结交志同道合的人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895851" y="3324357"/>
            <a:ext cx="1826117" cy="1378332"/>
            <a:chOff x="676137" y="4548843"/>
            <a:chExt cx="2435892" cy="1694316"/>
          </a:xfrm>
        </p:grpSpPr>
        <p:sp>
          <p:nvSpPr>
            <p:cNvPr id="38" name="矩形 37"/>
            <p:cNvSpPr/>
            <p:nvPr/>
          </p:nvSpPr>
          <p:spPr>
            <a:xfrm>
              <a:off x="802630" y="5464265"/>
              <a:ext cx="2229936" cy="5541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评价制度和等级制度满足你的内心需求！</a:t>
              </a:r>
            </a:p>
          </p:txBody>
        </p:sp>
        <p:sp>
          <p:nvSpPr>
            <p:cNvPr id="39" name="等腰三角形 38"/>
            <p:cNvSpPr/>
            <p:nvPr/>
          </p:nvSpPr>
          <p:spPr>
            <a:xfrm rot="5400000">
              <a:off x="659660" y="4876887"/>
              <a:ext cx="238910" cy="20595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16200000" flipH="1">
              <a:off x="2751422" y="6058760"/>
              <a:ext cx="198058" cy="17073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882093" y="4548843"/>
              <a:ext cx="2229936" cy="862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认同感和存在感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62100" y="1603313"/>
            <a:ext cx="1066772" cy="999394"/>
            <a:chOff x="6475413" y="631826"/>
            <a:chExt cx="1298575" cy="1293813"/>
          </a:xfrm>
          <a:solidFill>
            <a:schemeClr val="accent1">
              <a:lumMod val="10000"/>
            </a:schemeClr>
          </a:solidFill>
        </p:grpSpPr>
        <p:sp>
          <p:nvSpPr>
            <p:cNvPr id="49" name="Freeform 273"/>
            <p:cNvSpPr>
              <a:spLocks noEditPoints="1"/>
            </p:cNvSpPr>
            <p:nvPr/>
          </p:nvSpPr>
          <p:spPr bwMode="auto">
            <a:xfrm>
              <a:off x="6888163" y="631826"/>
              <a:ext cx="476250" cy="1293813"/>
            </a:xfrm>
            <a:custGeom>
              <a:avLst/>
              <a:gdLst>
                <a:gd name="T0" fmla="*/ 63 w 127"/>
                <a:gd name="T1" fmla="*/ 0 h 345"/>
                <a:gd name="T2" fmla="*/ 0 w 127"/>
                <a:gd name="T3" fmla="*/ 173 h 345"/>
                <a:gd name="T4" fmla="*/ 63 w 127"/>
                <a:gd name="T5" fmla="*/ 345 h 345"/>
                <a:gd name="T6" fmla="*/ 127 w 127"/>
                <a:gd name="T7" fmla="*/ 173 h 345"/>
                <a:gd name="T8" fmla="*/ 63 w 127"/>
                <a:gd name="T9" fmla="*/ 0 h 345"/>
                <a:gd name="T10" fmla="*/ 63 w 127"/>
                <a:gd name="T11" fmla="*/ 317 h 345"/>
                <a:gd name="T12" fmla="*/ 10 w 127"/>
                <a:gd name="T13" fmla="*/ 173 h 345"/>
                <a:gd name="T14" fmla="*/ 63 w 127"/>
                <a:gd name="T15" fmla="*/ 28 h 345"/>
                <a:gd name="T16" fmla="*/ 117 w 127"/>
                <a:gd name="T17" fmla="*/ 173 h 345"/>
                <a:gd name="T18" fmla="*/ 63 w 127"/>
                <a:gd name="T19" fmla="*/ 31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345">
                  <a:moveTo>
                    <a:pt x="63" y="0"/>
                  </a:moveTo>
                  <a:cubicBezTo>
                    <a:pt x="28" y="0"/>
                    <a:pt x="0" y="77"/>
                    <a:pt x="0" y="173"/>
                  </a:cubicBezTo>
                  <a:cubicBezTo>
                    <a:pt x="0" y="268"/>
                    <a:pt x="28" y="345"/>
                    <a:pt x="63" y="345"/>
                  </a:cubicBezTo>
                  <a:cubicBezTo>
                    <a:pt x="98" y="345"/>
                    <a:pt x="127" y="268"/>
                    <a:pt x="127" y="173"/>
                  </a:cubicBezTo>
                  <a:cubicBezTo>
                    <a:pt x="127" y="77"/>
                    <a:pt x="98" y="0"/>
                    <a:pt x="63" y="0"/>
                  </a:cubicBezTo>
                  <a:close/>
                  <a:moveTo>
                    <a:pt x="63" y="317"/>
                  </a:moveTo>
                  <a:cubicBezTo>
                    <a:pt x="34" y="317"/>
                    <a:pt x="10" y="253"/>
                    <a:pt x="10" y="173"/>
                  </a:cubicBezTo>
                  <a:cubicBezTo>
                    <a:pt x="10" y="93"/>
                    <a:pt x="34" y="28"/>
                    <a:pt x="63" y="28"/>
                  </a:cubicBezTo>
                  <a:cubicBezTo>
                    <a:pt x="93" y="28"/>
                    <a:pt x="117" y="93"/>
                    <a:pt x="117" y="173"/>
                  </a:cubicBezTo>
                  <a:cubicBezTo>
                    <a:pt x="117" y="253"/>
                    <a:pt x="93" y="317"/>
                    <a:pt x="63" y="317"/>
                  </a:cubicBez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68559" tIns="34279" rIns="68559" bIns="34279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274"/>
            <p:cNvSpPr>
              <a:spLocks noEditPoints="1"/>
            </p:cNvSpPr>
            <p:nvPr/>
          </p:nvSpPr>
          <p:spPr bwMode="auto">
            <a:xfrm>
              <a:off x="6475413" y="1041401"/>
              <a:ext cx="1298575" cy="476250"/>
            </a:xfrm>
            <a:custGeom>
              <a:avLst/>
              <a:gdLst>
                <a:gd name="T0" fmla="*/ 346 w 346"/>
                <a:gd name="T1" fmla="*/ 64 h 127"/>
                <a:gd name="T2" fmla="*/ 173 w 346"/>
                <a:gd name="T3" fmla="*/ 0 h 127"/>
                <a:gd name="T4" fmla="*/ 0 w 346"/>
                <a:gd name="T5" fmla="*/ 64 h 127"/>
                <a:gd name="T6" fmla="*/ 173 w 346"/>
                <a:gd name="T7" fmla="*/ 127 h 127"/>
                <a:gd name="T8" fmla="*/ 346 w 346"/>
                <a:gd name="T9" fmla="*/ 64 h 127"/>
                <a:gd name="T10" fmla="*/ 29 w 346"/>
                <a:gd name="T11" fmla="*/ 64 h 127"/>
                <a:gd name="T12" fmla="*/ 173 w 346"/>
                <a:gd name="T13" fmla="*/ 10 h 127"/>
                <a:gd name="T14" fmla="*/ 318 w 346"/>
                <a:gd name="T15" fmla="*/ 64 h 127"/>
                <a:gd name="T16" fmla="*/ 173 w 346"/>
                <a:gd name="T17" fmla="*/ 117 h 127"/>
                <a:gd name="T18" fmla="*/ 29 w 346"/>
                <a:gd name="T19" fmla="*/ 6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6" h="127">
                  <a:moveTo>
                    <a:pt x="346" y="64"/>
                  </a:moveTo>
                  <a:cubicBezTo>
                    <a:pt x="346" y="28"/>
                    <a:pt x="269" y="0"/>
                    <a:pt x="173" y="0"/>
                  </a:cubicBezTo>
                  <a:cubicBezTo>
                    <a:pt x="78" y="0"/>
                    <a:pt x="0" y="28"/>
                    <a:pt x="0" y="64"/>
                  </a:cubicBezTo>
                  <a:cubicBezTo>
                    <a:pt x="0" y="99"/>
                    <a:pt x="78" y="127"/>
                    <a:pt x="173" y="127"/>
                  </a:cubicBezTo>
                  <a:cubicBezTo>
                    <a:pt x="269" y="127"/>
                    <a:pt x="346" y="99"/>
                    <a:pt x="346" y="64"/>
                  </a:cubicBezTo>
                  <a:close/>
                  <a:moveTo>
                    <a:pt x="29" y="64"/>
                  </a:moveTo>
                  <a:cubicBezTo>
                    <a:pt x="29" y="34"/>
                    <a:pt x="93" y="10"/>
                    <a:pt x="173" y="10"/>
                  </a:cubicBezTo>
                  <a:cubicBezTo>
                    <a:pt x="253" y="10"/>
                    <a:pt x="318" y="34"/>
                    <a:pt x="318" y="64"/>
                  </a:cubicBezTo>
                  <a:cubicBezTo>
                    <a:pt x="318" y="93"/>
                    <a:pt x="253" y="117"/>
                    <a:pt x="173" y="117"/>
                  </a:cubicBezTo>
                  <a:cubicBezTo>
                    <a:pt x="93" y="117"/>
                    <a:pt x="29" y="93"/>
                    <a:pt x="29" y="64"/>
                  </a:cubicBez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68559" tIns="34279" rIns="68559" bIns="34279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275"/>
            <p:cNvSpPr>
              <a:spLocks noEditPoints="1"/>
            </p:cNvSpPr>
            <p:nvPr/>
          </p:nvSpPr>
          <p:spPr bwMode="auto">
            <a:xfrm>
              <a:off x="6573838" y="730251"/>
              <a:ext cx="1101725" cy="1101725"/>
            </a:xfrm>
            <a:custGeom>
              <a:avLst/>
              <a:gdLst>
                <a:gd name="T0" fmla="*/ 269 w 294"/>
                <a:gd name="T1" fmla="*/ 24 h 294"/>
                <a:gd name="T2" fmla="*/ 102 w 294"/>
                <a:gd name="T3" fmla="*/ 102 h 294"/>
                <a:gd name="T4" fmla="*/ 25 w 294"/>
                <a:gd name="T5" fmla="*/ 269 h 294"/>
                <a:gd name="T6" fmla="*/ 192 w 294"/>
                <a:gd name="T7" fmla="*/ 192 h 294"/>
                <a:gd name="T8" fmla="*/ 269 w 294"/>
                <a:gd name="T9" fmla="*/ 24 h 294"/>
                <a:gd name="T10" fmla="*/ 45 w 294"/>
                <a:gd name="T11" fmla="*/ 249 h 294"/>
                <a:gd name="T12" fmla="*/ 110 w 294"/>
                <a:gd name="T13" fmla="*/ 109 h 294"/>
                <a:gd name="T14" fmla="*/ 250 w 294"/>
                <a:gd name="T15" fmla="*/ 44 h 294"/>
                <a:gd name="T16" fmla="*/ 185 w 294"/>
                <a:gd name="T17" fmla="*/ 184 h 294"/>
                <a:gd name="T18" fmla="*/ 45 w 294"/>
                <a:gd name="T19" fmla="*/ 249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294">
                  <a:moveTo>
                    <a:pt x="269" y="24"/>
                  </a:moveTo>
                  <a:cubicBezTo>
                    <a:pt x="245" y="0"/>
                    <a:pt x="170" y="34"/>
                    <a:pt x="102" y="102"/>
                  </a:cubicBezTo>
                  <a:cubicBezTo>
                    <a:pt x="35" y="169"/>
                    <a:pt x="0" y="244"/>
                    <a:pt x="25" y="269"/>
                  </a:cubicBezTo>
                  <a:cubicBezTo>
                    <a:pt x="50" y="294"/>
                    <a:pt x="125" y="259"/>
                    <a:pt x="192" y="192"/>
                  </a:cubicBezTo>
                  <a:cubicBezTo>
                    <a:pt x="260" y="124"/>
                    <a:pt x="294" y="49"/>
                    <a:pt x="269" y="24"/>
                  </a:cubicBezTo>
                  <a:close/>
                  <a:moveTo>
                    <a:pt x="45" y="249"/>
                  </a:moveTo>
                  <a:cubicBezTo>
                    <a:pt x="24" y="228"/>
                    <a:pt x="53" y="165"/>
                    <a:pt x="110" y="109"/>
                  </a:cubicBezTo>
                  <a:cubicBezTo>
                    <a:pt x="166" y="52"/>
                    <a:pt x="229" y="23"/>
                    <a:pt x="250" y="44"/>
                  </a:cubicBezTo>
                  <a:cubicBezTo>
                    <a:pt x="270" y="65"/>
                    <a:pt x="241" y="128"/>
                    <a:pt x="185" y="184"/>
                  </a:cubicBezTo>
                  <a:cubicBezTo>
                    <a:pt x="128" y="241"/>
                    <a:pt x="66" y="270"/>
                    <a:pt x="45" y="249"/>
                  </a:cubicBez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68559" tIns="34279" rIns="68559" bIns="34279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276"/>
            <p:cNvSpPr>
              <a:spLocks noEditPoints="1"/>
            </p:cNvSpPr>
            <p:nvPr/>
          </p:nvSpPr>
          <p:spPr bwMode="auto">
            <a:xfrm>
              <a:off x="6573838" y="730251"/>
              <a:ext cx="1101725" cy="1101725"/>
            </a:xfrm>
            <a:custGeom>
              <a:avLst/>
              <a:gdLst>
                <a:gd name="T0" fmla="*/ 269 w 294"/>
                <a:gd name="T1" fmla="*/ 269 h 294"/>
                <a:gd name="T2" fmla="*/ 192 w 294"/>
                <a:gd name="T3" fmla="*/ 102 h 294"/>
                <a:gd name="T4" fmla="*/ 25 w 294"/>
                <a:gd name="T5" fmla="*/ 24 h 294"/>
                <a:gd name="T6" fmla="*/ 102 w 294"/>
                <a:gd name="T7" fmla="*/ 192 h 294"/>
                <a:gd name="T8" fmla="*/ 269 w 294"/>
                <a:gd name="T9" fmla="*/ 269 h 294"/>
                <a:gd name="T10" fmla="*/ 45 w 294"/>
                <a:gd name="T11" fmla="*/ 44 h 294"/>
                <a:gd name="T12" fmla="*/ 185 w 294"/>
                <a:gd name="T13" fmla="*/ 109 h 294"/>
                <a:gd name="T14" fmla="*/ 250 w 294"/>
                <a:gd name="T15" fmla="*/ 249 h 294"/>
                <a:gd name="T16" fmla="*/ 110 w 294"/>
                <a:gd name="T17" fmla="*/ 184 h 294"/>
                <a:gd name="T18" fmla="*/ 45 w 294"/>
                <a:gd name="T19" fmla="*/ 4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294">
                  <a:moveTo>
                    <a:pt x="269" y="269"/>
                  </a:moveTo>
                  <a:cubicBezTo>
                    <a:pt x="294" y="244"/>
                    <a:pt x="260" y="169"/>
                    <a:pt x="192" y="102"/>
                  </a:cubicBezTo>
                  <a:cubicBezTo>
                    <a:pt x="125" y="34"/>
                    <a:pt x="50" y="0"/>
                    <a:pt x="25" y="24"/>
                  </a:cubicBezTo>
                  <a:cubicBezTo>
                    <a:pt x="0" y="49"/>
                    <a:pt x="35" y="124"/>
                    <a:pt x="102" y="192"/>
                  </a:cubicBezTo>
                  <a:cubicBezTo>
                    <a:pt x="170" y="259"/>
                    <a:pt x="245" y="294"/>
                    <a:pt x="269" y="269"/>
                  </a:cubicBezTo>
                  <a:close/>
                  <a:moveTo>
                    <a:pt x="45" y="44"/>
                  </a:moveTo>
                  <a:cubicBezTo>
                    <a:pt x="66" y="23"/>
                    <a:pt x="128" y="52"/>
                    <a:pt x="185" y="109"/>
                  </a:cubicBezTo>
                  <a:cubicBezTo>
                    <a:pt x="241" y="165"/>
                    <a:pt x="270" y="228"/>
                    <a:pt x="250" y="249"/>
                  </a:cubicBezTo>
                  <a:cubicBezTo>
                    <a:pt x="229" y="270"/>
                    <a:pt x="166" y="241"/>
                    <a:pt x="110" y="184"/>
                  </a:cubicBezTo>
                  <a:cubicBezTo>
                    <a:pt x="53" y="128"/>
                    <a:pt x="24" y="65"/>
                    <a:pt x="45" y="44"/>
                  </a:cubicBez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68559" tIns="34279" rIns="68559" bIns="34279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Oval 277"/>
            <p:cNvSpPr>
              <a:spLocks noChangeArrowheads="1"/>
            </p:cNvSpPr>
            <p:nvPr/>
          </p:nvSpPr>
          <p:spPr bwMode="auto">
            <a:xfrm>
              <a:off x="7027863" y="1179513"/>
              <a:ext cx="198438" cy="198438"/>
            </a:xfrm>
            <a:prstGeom prst="ellipse">
              <a:avLst/>
            </a:pr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68559" tIns="34279" rIns="68559" bIns="34279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271" y="298575"/>
            <a:ext cx="8229600" cy="77237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设计目的</a:t>
            </a: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036" y="1399799"/>
            <a:ext cx="1219042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56" name="组合 5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444" y="1501564"/>
            <a:ext cx="896516" cy="11011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</p:pic>
      <p:sp>
        <p:nvSpPr>
          <p:cNvPr id="57" name="Freeform 29"/>
          <p:cNvSpPr>
            <a:spLocks noChangeArrowheads="1"/>
          </p:cNvSpPr>
          <p:nvPr/>
        </p:nvSpPr>
        <p:spPr bwMode="auto">
          <a:xfrm>
            <a:off x="7367970" y="1599445"/>
            <a:ext cx="847685" cy="971511"/>
          </a:xfrm>
          <a:custGeom>
            <a:avLst/>
            <a:gdLst>
              <a:gd name="T0" fmla="*/ 227717 w 444"/>
              <a:gd name="T1" fmla="*/ 309157 h 462"/>
              <a:gd name="T2" fmla="*/ 227717 w 444"/>
              <a:gd name="T3" fmla="*/ 309157 h 462"/>
              <a:gd name="T4" fmla="*/ 293828 w 444"/>
              <a:gd name="T5" fmla="*/ 235767 h 462"/>
              <a:gd name="T6" fmla="*/ 406768 w 444"/>
              <a:gd name="T7" fmla="*/ 65134 h 462"/>
              <a:gd name="T8" fmla="*/ 391158 w 444"/>
              <a:gd name="T9" fmla="*/ 48621 h 462"/>
              <a:gd name="T10" fmla="*/ 317701 w 444"/>
              <a:gd name="T11" fmla="*/ 48621 h 462"/>
              <a:gd name="T12" fmla="*/ 203843 w 444"/>
              <a:gd name="T13" fmla="*/ 0 h 462"/>
              <a:gd name="T14" fmla="*/ 89985 w 444"/>
              <a:gd name="T15" fmla="*/ 48621 h 462"/>
              <a:gd name="T16" fmla="*/ 16528 w 444"/>
              <a:gd name="T17" fmla="*/ 48621 h 462"/>
              <a:gd name="T18" fmla="*/ 0 w 444"/>
              <a:gd name="T19" fmla="*/ 65134 h 462"/>
              <a:gd name="T20" fmla="*/ 113858 w 444"/>
              <a:gd name="T21" fmla="*/ 235767 h 462"/>
              <a:gd name="T22" fmla="*/ 179051 w 444"/>
              <a:gd name="T23" fmla="*/ 309157 h 462"/>
              <a:gd name="T24" fmla="*/ 179051 w 444"/>
              <a:gd name="T25" fmla="*/ 341266 h 462"/>
              <a:gd name="T26" fmla="*/ 98249 w 444"/>
              <a:gd name="T27" fmla="*/ 381630 h 462"/>
              <a:gd name="T28" fmla="*/ 203843 w 444"/>
              <a:gd name="T29" fmla="*/ 422913 h 462"/>
              <a:gd name="T30" fmla="*/ 301173 w 444"/>
              <a:gd name="T31" fmla="*/ 381630 h 462"/>
              <a:gd name="T32" fmla="*/ 227717 w 444"/>
              <a:gd name="T33" fmla="*/ 341266 h 462"/>
              <a:gd name="T34" fmla="*/ 227717 w 444"/>
              <a:gd name="T35" fmla="*/ 309157 h 462"/>
              <a:gd name="T36" fmla="*/ 293828 w 444"/>
              <a:gd name="T37" fmla="*/ 194485 h 462"/>
              <a:gd name="T38" fmla="*/ 293828 w 444"/>
              <a:gd name="T39" fmla="*/ 194485 h 462"/>
              <a:gd name="T40" fmla="*/ 317701 w 444"/>
              <a:gd name="T41" fmla="*/ 81647 h 462"/>
              <a:gd name="T42" fmla="*/ 374630 w 444"/>
              <a:gd name="T43" fmla="*/ 81647 h 462"/>
              <a:gd name="T44" fmla="*/ 293828 w 444"/>
              <a:gd name="T45" fmla="*/ 194485 h 462"/>
              <a:gd name="T46" fmla="*/ 203843 w 444"/>
              <a:gd name="T47" fmla="*/ 33026 h 462"/>
              <a:gd name="T48" fmla="*/ 203843 w 444"/>
              <a:gd name="T49" fmla="*/ 33026 h 462"/>
              <a:gd name="T50" fmla="*/ 293828 w 444"/>
              <a:gd name="T51" fmla="*/ 65134 h 462"/>
              <a:gd name="T52" fmla="*/ 203843 w 444"/>
              <a:gd name="T53" fmla="*/ 105499 h 462"/>
              <a:gd name="T54" fmla="*/ 113858 w 444"/>
              <a:gd name="T55" fmla="*/ 65134 h 462"/>
              <a:gd name="T56" fmla="*/ 203843 w 444"/>
              <a:gd name="T57" fmla="*/ 33026 h 462"/>
              <a:gd name="T58" fmla="*/ 33056 w 444"/>
              <a:gd name="T59" fmla="*/ 81647 h 462"/>
              <a:gd name="T60" fmla="*/ 33056 w 444"/>
              <a:gd name="T61" fmla="*/ 81647 h 462"/>
              <a:gd name="T62" fmla="*/ 89985 w 444"/>
              <a:gd name="T63" fmla="*/ 81647 h 462"/>
              <a:gd name="T64" fmla="*/ 113858 w 444"/>
              <a:gd name="T65" fmla="*/ 194485 h 462"/>
              <a:gd name="T66" fmla="*/ 33056 w 444"/>
              <a:gd name="T67" fmla="*/ 81647 h 46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文本框 57">
            <a:hlinkClick r:id="rId4" action="ppaction://hlinksldjump"/>
          </p:cNvPr>
          <p:cNvSpPr txBox="1"/>
          <p:nvPr/>
        </p:nvSpPr>
        <p:spPr>
          <a:xfrm>
            <a:off x="8195484" y="4701293"/>
            <a:ext cx="914376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</a:p>
        </p:txBody>
      </p:sp>
      <p:sp>
        <p:nvSpPr>
          <p:cNvPr id="46" name="五边形 45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5"/>
          <p:cNvSpPr txBox="1"/>
          <p:nvPr/>
        </p:nvSpPr>
        <p:spPr>
          <a:xfrm>
            <a:off x="419272" y="209108"/>
            <a:ext cx="1210588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11" y="5018488"/>
            <a:ext cx="9141178" cy="143956"/>
          </a:xfrm>
          <a:prstGeom prst="rect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9272" y="209108"/>
            <a:ext cx="1210588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sp>
        <p:nvSpPr>
          <p:cNvPr id="7" name="六边形 6"/>
          <p:cNvSpPr/>
          <p:nvPr/>
        </p:nvSpPr>
        <p:spPr>
          <a:xfrm rot="16200000">
            <a:off x="466467" y="767798"/>
            <a:ext cx="797120" cy="750230"/>
          </a:xfrm>
          <a:prstGeom prst="hexagon">
            <a:avLst/>
          </a:prstGeom>
          <a:solidFill>
            <a:srgbClr val="3D73A9"/>
          </a:solidFill>
          <a:ln w="158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346" y="840783"/>
            <a:ext cx="665362" cy="584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376797" y="1116511"/>
            <a:ext cx="2951417" cy="617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杨枨老师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篮球爱好者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1342871" y="757700"/>
            <a:ext cx="2020263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项目需求对象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六边形 14"/>
          <p:cNvSpPr/>
          <p:nvPr/>
        </p:nvSpPr>
        <p:spPr>
          <a:xfrm rot="16200000">
            <a:off x="2192292" y="1797212"/>
            <a:ext cx="797120" cy="750230"/>
          </a:xfrm>
          <a:prstGeom prst="hexagon">
            <a:avLst/>
          </a:prstGeom>
          <a:solidFill>
            <a:srgbClr val="3D73A9"/>
          </a:solidFill>
          <a:ln w="158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8171" y="1880030"/>
            <a:ext cx="665362" cy="584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3079567" y="2282947"/>
            <a:ext cx="29514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1.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完成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《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软件工程基础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》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的课程目标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2.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后续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APP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投入使用可满足篮球爱好者的需求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3079566" y="1936396"/>
            <a:ext cx="2020263" cy="369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项目设立目的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329659" y="3206164"/>
            <a:ext cx="2020263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六边形 11"/>
          <p:cNvSpPr/>
          <p:nvPr/>
        </p:nvSpPr>
        <p:spPr>
          <a:xfrm rot="16200000">
            <a:off x="4283982" y="3057687"/>
            <a:ext cx="797120" cy="750230"/>
          </a:xfrm>
          <a:prstGeom prst="hexagon">
            <a:avLst/>
          </a:prstGeom>
          <a:solidFill>
            <a:srgbClr val="3D73A9"/>
          </a:solidFill>
          <a:ln w="158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5"/>
          <p:cNvSpPr txBox="1"/>
          <p:nvPr/>
        </p:nvSpPr>
        <p:spPr>
          <a:xfrm>
            <a:off x="4349861" y="3140505"/>
            <a:ext cx="6591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6"/>
          <p:cNvSpPr txBox="1"/>
          <p:nvPr/>
        </p:nvSpPr>
        <p:spPr bwMode="auto">
          <a:xfrm>
            <a:off x="5171257" y="3543422"/>
            <a:ext cx="2951417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为每一位篮球爱好者提供舒适的野球体验及社交体验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5171256" y="3196871"/>
            <a:ext cx="2020263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项目最终目标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  <p:bldP spid="7" grpId="0" bldLvl="0" animBg="1"/>
      <p:bldP spid="8" grpId="0"/>
      <p:bldP spid="9" grpId="0"/>
      <p:bldP spid="10" grpId="0"/>
      <p:bldP spid="15" grpId="0" bldLvl="0" animBg="1"/>
      <p:bldP spid="16" grpId="0"/>
      <p:bldP spid="17" grpId="0"/>
      <p:bldP spid="18" grpId="0"/>
      <p:bldP spid="25" grpId="0"/>
      <p:bldP spid="12" grpId="0" bldLvl="0" animBg="1"/>
      <p:bldP spid="13" grpId="0"/>
      <p:bldP spid="14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hlinkClick r:id="rId2" action="ppaction://hlinksldjump"/>
          </p:cNvPr>
          <p:cNvSpPr txBox="1"/>
          <p:nvPr/>
        </p:nvSpPr>
        <p:spPr>
          <a:xfrm>
            <a:off x="8458098" y="4399708"/>
            <a:ext cx="914376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返回</a:t>
            </a:r>
          </a:p>
        </p:txBody>
      </p:sp>
      <p:sp>
        <p:nvSpPr>
          <p:cNvPr id="4" name="五边形 3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419272" y="209108"/>
            <a:ext cx="1210588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95364" y="914172"/>
            <a:ext cx="785941" cy="3846548"/>
            <a:chOff x="8186469" y="2024321"/>
            <a:chExt cx="692372" cy="3846548"/>
          </a:xfrm>
          <a:solidFill>
            <a:srgbClr val="3D73A9"/>
          </a:solidFill>
        </p:grpSpPr>
        <p:sp>
          <p:nvSpPr>
            <p:cNvPr id="10" name="五边形 9"/>
            <p:cNvSpPr/>
            <p:nvPr/>
          </p:nvSpPr>
          <p:spPr>
            <a:xfrm rot="16200000" flipV="1">
              <a:off x="6609381" y="3601409"/>
              <a:ext cx="3846548" cy="692372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38"/>
            <p:cNvSpPr txBox="1"/>
            <p:nvPr/>
          </p:nvSpPr>
          <p:spPr>
            <a:xfrm>
              <a:off x="8245459" y="2471176"/>
              <a:ext cx="542269" cy="2964914"/>
            </a:xfrm>
            <a:prstGeom prst="rect">
              <a:avLst/>
            </a:prstGeom>
            <a:grp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用户角度项目呈现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960" y="-156210"/>
            <a:ext cx="6056630" cy="5454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hlinkClick r:id="rId2" action="ppaction://hlinksldjump"/>
          </p:cNvPr>
          <p:cNvSpPr txBox="1"/>
          <p:nvPr/>
        </p:nvSpPr>
        <p:spPr>
          <a:xfrm>
            <a:off x="8305702" y="4749498"/>
            <a:ext cx="914376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</a:p>
        </p:txBody>
      </p:sp>
      <p:sp>
        <p:nvSpPr>
          <p:cNvPr id="5" name="五边形 4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9272" y="209108"/>
            <a:ext cx="1210588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sp>
        <p:nvSpPr>
          <p:cNvPr id="7" name="TextBox 38"/>
          <p:cNvSpPr txBox="1"/>
          <p:nvPr/>
        </p:nvSpPr>
        <p:spPr>
          <a:xfrm>
            <a:off x="362326" y="1361027"/>
            <a:ext cx="615553" cy="2964914"/>
          </a:xfrm>
          <a:prstGeom prst="rect">
            <a:avLst/>
          </a:prstGeom>
          <a:solidFill>
            <a:srgbClr val="3D73A9"/>
          </a:solidFill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用户角度项目呈现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95364" y="914172"/>
            <a:ext cx="785941" cy="3846548"/>
            <a:chOff x="8186469" y="2024321"/>
            <a:chExt cx="692372" cy="3846548"/>
          </a:xfrm>
          <a:solidFill>
            <a:srgbClr val="3D73A9"/>
          </a:solidFill>
        </p:grpSpPr>
        <p:sp>
          <p:nvSpPr>
            <p:cNvPr id="9" name="五边形 8"/>
            <p:cNvSpPr/>
            <p:nvPr/>
          </p:nvSpPr>
          <p:spPr>
            <a:xfrm rot="16200000" flipV="1">
              <a:off x="6609381" y="3601409"/>
              <a:ext cx="3846548" cy="692372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38"/>
            <p:cNvSpPr txBox="1"/>
            <p:nvPr/>
          </p:nvSpPr>
          <p:spPr>
            <a:xfrm>
              <a:off x="8245459" y="2471176"/>
              <a:ext cx="542269" cy="3323987"/>
            </a:xfrm>
            <a:prstGeom prst="rect">
              <a:avLst/>
            </a:prstGeom>
            <a:grp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开发者角度项目呈现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620" y="-130810"/>
            <a:ext cx="6019165" cy="5403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be7ae2c7-8355-48e3-be36-503729985560}"/>
</p:tagLst>
</file>

<file path=ppt/theme/theme1.xml><?xml version="1.0" encoding="utf-8"?>
<a:theme xmlns:a="http://schemas.openxmlformats.org/drawingml/2006/main" name="..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1057</Words>
  <Application>Microsoft Office PowerPoint</Application>
  <PresentationFormat>自定义</PresentationFormat>
  <Paragraphs>258</Paragraphs>
  <Slides>31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华文楷体</vt:lpstr>
      <vt:lpstr>微软雅黑</vt:lpstr>
      <vt:lpstr>微软雅黑 Light</vt:lpstr>
      <vt:lpstr>Arial</vt:lpstr>
      <vt:lpstr>Calibri</vt:lpstr>
      <vt:lpstr>..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问题描述</vt:lpstr>
      <vt:lpstr>设计目的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X-DOG</dc:creator>
  <cp:lastModifiedBy>李 骏</cp:lastModifiedBy>
  <cp:revision>135</cp:revision>
  <dcterms:created xsi:type="dcterms:W3CDTF">2015-06-22T07:54:00Z</dcterms:created>
  <dcterms:modified xsi:type="dcterms:W3CDTF">2019-03-24T03:37:45Z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2052-11.1.0.8527</vt:lpwstr>
  </property>
</Properties>
</file>