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3" r:id="rId3"/>
  </p:sldMasterIdLst>
  <p:notesMasterIdLst>
    <p:notesMasterId r:id="rId5"/>
  </p:notesMasterIdLst>
  <p:sldIdLst>
    <p:sldId id="336" r:id="rId4"/>
    <p:sldId id="258" r:id="rId6"/>
    <p:sldId id="284" r:id="rId7"/>
    <p:sldId id="370" r:id="rId8"/>
    <p:sldId id="411" r:id="rId9"/>
    <p:sldId id="373" r:id="rId10"/>
    <p:sldId id="264" r:id="rId11"/>
    <p:sldId id="338" r:id="rId12"/>
    <p:sldId id="339" r:id="rId13"/>
    <p:sldId id="340" r:id="rId14"/>
    <p:sldId id="341" r:id="rId15"/>
    <p:sldId id="420" r:id="rId16"/>
    <p:sldId id="407" r:id="rId17"/>
    <p:sldId id="343" r:id="rId18"/>
    <p:sldId id="269" r:id="rId19"/>
    <p:sldId id="344" r:id="rId20"/>
    <p:sldId id="345" r:id="rId21"/>
    <p:sldId id="346" r:id="rId22"/>
    <p:sldId id="414" r:id="rId23"/>
    <p:sldId id="413" r:id="rId24"/>
    <p:sldId id="371" r:id="rId25"/>
    <p:sldId id="372" r:id="rId26"/>
    <p:sldId id="292" r:id="rId27"/>
    <p:sldId id="347" r:id="rId28"/>
    <p:sldId id="350" r:id="rId29"/>
    <p:sldId id="348" r:id="rId30"/>
    <p:sldId id="417" r:id="rId31"/>
    <p:sldId id="418" r:id="rId32"/>
    <p:sldId id="419" r:id="rId33"/>
    <p:sldId id="351" r:id="rId34"/>
    <p:sldId id="267" r:id="rId35"/>
    <p:sldId id="265" r:id="rId36"/>
    <p:sldId id="275" r:id="rId37"/>
    <p:sldId id="352" r:id="rId38"/>
    <p:sldId id="268" r:id="rId39"/>
    <p:sldId id="353" r:id="rId40"/>
    <p:sldId id="415" r:id="rId41"/>
    <p:sldId id="409" r:id="rId42"/>
    <p:sldId id="293" r:id="rId43"/>
    <p:sldId id="410" r:id="rId44"/>
    <p:sldId id="354" r:id="rId45"/>
    <p:sldId id="357" r:id="rId46"/>
    <p:sldId id="355" r:id="rId47"/>
    <p:sldId id="358" r:id="rId48"/>
    <p:sldId id="356" r:id="rId49"/>
    <p:sldId id="359" r:id="rId50"/>
    <p:sldId id="360" r:id="rId51"/>
    <p:sldId id="361" r:id="rId52"/>
    <p:sldId id="295" r:id="rId53"/>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FFF"/>
    <a:srgbClr val="1DB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58" y="62"/>
      </p:cViewPr>
      <p:guideLst>
        <p:guide orient="horz" pos="2422"/>
        <p:guide pos="3914"/>
        <p:guide pos="427"/>
        <p:guide pos="7252"/>
        <p:guide orient="horz" pos="704"/>
        <p:guide orient="horz" pos="393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77.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F1D4F-7777-4EB5-BD21-A81EA6A134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37022-9A16-4691-AD9A-32407329F5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C37022-9A16-4691-AD9A-32407329F5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pattFill prst="smConfetti">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2" name="图片占位符 21"/>
          <p:cNvSpPr>
            <a:spLocks noGrp="1"/>
          </p:cNvSpPr>
          <p:nvPr>
            <p:ph type="pic" sz="quarter" idx="13"/>
          </p:nvPr>
        </p:nvSpPr>
        <p:spPr>
          <a:xfrm>
            <a:off x="1892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3" name="图片占位符 22"/>
          <p:cNvSpPr>
            <a:spLocks noGrp="1"/>
          </p:cNvSpPr>
          <p:nvPr>
            <p:ph type="pic" sz="quarter" idx="14"/>
          </p:nvPr>
        </p:nvSpPr>
        <p:spPr>
          <a:xfrm>
            <a:off x="5321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dirty="0"/>
          </a:p>
        </p:txBody>
      </p:sp>
      <p:sp>
        <p:nvSpPr>
          <p:cNvPr id="24" name="图片占位符 23"/>
          <p:cNvSpPr>
            <a:spLocks noGrp="1"/>
          </p:cNvSpPr>
          <p:nvPr>
            <p:ph type="pic" sz="quarter" idx="15"/>
          </p:nvPr>
        </p:nvSpPr>
        <p:spPr>
          <a:xfrm>
            <a:off x="8750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19" name="图片占位符 18"/>
          <p:cNvSpPr>
            <a:spLocks noGrp="1"/>
          </p:cNvSpPr>
          <p:nvPr>
            <p:ph type="pic" sz="quarter" idx="10"/>
          </p:nvPr>
        </p:nvSpPr>
        <p:spPr>
          <a:xfrm>
            <a:off x="1892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0" name="图片占位符 19"/>
          <p:cNvSpPr>
            <a:spLocks noGrp="1"/>
          </p:cNvSpPr>
          <p:nvPr>
            <p:ph type="pic" sz="quarter" idx="11"/>
          </p:nvPr>
        </p:nvSpPr>
        <p:spPr>
          <a:xfrm>
            <a:off x="5321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1" name="图片占位符 20"/>
          <p:cNvSpPr>
            <a:spLocks noGrp="1"/>
          </p:cNvSpPr>
          <p:nvPr>
            <p:ph type="pic" sz="quarter" idx="12"/>
          </p:nvPr>
        </p:nvSpPr>
        <p:spPr>
          <a:xfrm>
            <a:off x="8750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1354137" y="1841500"/>
            <a:ext cx="3895726" cy="3895726"/>
          </a:xfrm>
          <a:custGeom>
            <a:avLst/>
            <a:gdLst>
              <a:gd name="connsiteX0" fmla="*/ 1947863 w 3895726"/>
              <a:gd name="connsiteY0" fmla="*/ 0 h 3895726"/>
              <a:gd name="connsiteX1" fmla="*/ 3895726 w 3895726"/>
              <a:gd name="connsiteY1" fmla="*/ 1947863 h 3895726"/>
              <a:gd name="connsiteX2" fmla="*/ 1947863 w 3895726"/>
              <a:gd name="connsiteY2" fmla="*/ 3895726 h 3895726"/>
              <a:gd name="connsiteX3" fmla="*/ 0 w 3895726"/>
              <a:gd name="connsiteY3" fmla="*/ 1947863 h 3895726"/>
              <a:gd name="connsiteX4" fmla="*/ 1947863 w 3895726"/>
              <a:gd name="connsiteY4" fmla="*/ 0 h 3895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5726" h="3895726">
                <a:moveTo>
                  <a:pt x="1947863" y="0"/>
                </a:moveTo>
                <a:cubicBezTo>
                  <a:pt x="3023638" y="0"/>
                  <a:pt x="3895726" y="872088"/>
                  <a:pt x="3895726" y="1947863"/>
                </a:cubicBezTo>
                <a:cubicBezTo>
                  <a:pt x="3895726" y="3023638"/>
                  <a:pt x="3023638" y="3895726"/>
                  <a:pt x="1947863" y="3895726"/>
                </a:cubicBezTo>
                <a:cubicBezTo>
                  <a:pt x="872088" y="3895726"/>
                  <a:pt x="0" y="3023638"/>
                  <a:pt x="0" y="1947863"/>
                </a:cubicBezTo>
                <a:cubicBezTo>
                  <a:pt x="0" y="872088"/>
                  <a:pt x="872088" y="0"/>
                  <a:pt x="1947863"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8A310FC3-E8F7-4419-9B3B-113024C72C9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227095-920C-4295-8FEE-305A36AB349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734559"/>
            <a:ext cx="12192000" cy="4410459"/>
          </a:xfrm>
          <a:custGeom>
            <a:avLst/>
            <a:gdLst>
              <a:gd name="connsiteX0" fmla="*/ 0 w 12192000"/>
              <a:gd name="connsiteY0" fmla="*/ 0 h 4410459"/>
              <a:gd name="connsiteX1" fmla="*/ 12192000 w 12192000"/>
              <a:gd name="connsiteY1" fmla="*/ 0 h 4410459"/>
              <a:gd name="connsiteX2" fmla="*/ 12192000 w 12192000"/>
              <a:gd name="connsiteY2" fmla="*/ 4410459 h 4410459"/>
              <a:gd name="connsiteX3" fmla="*/ 0 w 12192000"/>
              <a:gd name="connsiteY3" fmla="*/ 4410459 h 4410459"/>
            </a:gdLst>
            <a:ahLst/>
            <a:cxnLst>
              <a:cxn ang="0">
                <a:pos x="connsiteX0" y="connsiteY0"/>
              </a:cxn>
              <a:cxn ang="0">
                <a:pos x="connsiteX1" y="connsiteY1"/>
              </a:cxn>
              <a:cxn ang="0">
                <a:pos x="connsiteX2" y="connsiteY2"/>
              </a:cxn>
              <a:cxn ang="0">
                <a:pos x="connsiteX3" y="connsiteY3"/>
              </a:cxn>
            </a:cxnLst>
            <a:rect l="l" t="t" r="r" b="b"/>
            <a:pathLst>
              <a:path w="12192000" h="4410459">
                <a:moveTo>
                  <a:pt x="0" y="0"/>
                </a:moveTo>
                <a:lnTo>
                  <a:pt x="12192000" y="0"/>
                </a:lnTo>
                <a:lnTo>
                  <a:pt x="12192000" y="4410459"/>
                </a:lnTo>
                <a:lnTo>
                  <a:pt x="0" y="4410459"/>
                </a:lnTo>
                <a:close/>
              </a:path>
            </a:pathLst>
          </a:custGeom>
        </p:spPr>
        <p:txBody>
          <a:bodyPr wrap="square">
            <a:noAutofit/>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9" name="图片占位符 18"/>
          <p:cNvSpPr>
            <a:spLocks noGrp="1"/>
          </p:cNvSpPr>
          <p:nvPr>
            <p:ph type="pic" sz="quarter" idx="10"/>
          </p:nvPr>
        </p:nvSpPr>
        <p:spPr>
          <a:xfrm>
            <a:off x="3832227" y="1503599"/>
            <a:ext cx="2212974" cy="2212972"/>
          </a:xfrm>
          <a:custGeom>
            <a:avLst/>
            <a:gdLst>
              <a:gd name="connsiteX0" fmla="*/ 0 w 2212974"/>
              <a:gd name="connsiteY0" fmla="*/ 0 h 2212972"/>
              <a:gd name="connsiteX1" fmla="*/ 2212974 w 2212974"/>
              <a:gd name="connsiteY1" fmla="*/ 0 h 2212972"/>
              <a:gd name="connsiteX2" fmla="*/ 2212974 w 2212974"/>
              <a:gd name="connsiteY2" fmla="*/ 2212972 h 2212972"/>
              <a:gd name="connsiteX3" fmla="*/ 0 w 2212974"/>
              <a:gd name="connsiteY3" fmla="*/ 2212972 h 2212972"/>
            </a:gdLst>
            <a:ahLst/>
            <a:cxnLst>
              <a:cxn ang="0">
                <a:pos x="connsiteX0" y="connsiteY0"/>
              </a:cxn>
              <a:cxn ang="0">
                <a:pos x="connsiteX1" y="connsiteY1"/>
              </a:cxn>
              <a:cxn ang="0">
                <a:pos x="connsiteX2" y="connsiteY2"/>
              </a:cxn>
              <a:cxn ang="0">
                <a:pos x="connsiteX3" y="connsiteY3"/>
              </a:cxn>
            </a:cxnLst>
            <a:rect l="l" t="t" r="r" b="b"/>
            <a:pathLst>
              <a:path w="2212974" h="2212972">
                <a:moveTo>
                  <a:pt x="0" y="0"/>
                </a:moveTo>
                <a:lnTo>
                  <a:pt x="2212974" y="0"/>
                </a:lnTo>
                <a:lnTo>
                  <a:pt x="2212974" y="2212972"/>
                </a:lnTo>
                <a:lnTo>
                  <a:pt x="0" y="2212972"/>
                </a:lnTo>
                <a:close/>
              </a:path>
            </a:pathLst>
          </a:custGeom>
          <a:ln w="28575">
            <a:solidFill>
              <a:schemeClr val="accent1"/>
            </a:solidFill>
          </a:ln>
        </p:spPr>
        <p:txBody>
          <a:bodyPr wrap="square">
            <a:noAutofit/>
          </a:bodyPr>
          <a:lstStyle/>
          <a:p>
            <a:endParaRPr lang="zh-CN" altLang="en-US"/>
          </a:p>
        </p:txBody>
      </p:sp>
      <p:sp>
        <p:nvSpPr>
          <p:cNvPr id="20" name="图片占位符 19"/>
          <p:cNvSpPr>
            <a:spLocks noGrp="1"/>
          </p:cNvSpPr>
          <p:nvPr>
            <p:ph type="pic" sz="quarter" idx="11"/>
          </p:nvPr>
        </p:nvSpPr>
        <p:spPr>
          <a:xfrm>
            <a:off x="6194426" y="1503599"/>
            <a:ext cx="2212974" cy="2212972"/>
          </a:xfrm>
          <a:custGeom>
            <a:avLst/>
            <a:gdLst>
              <a:gd name="connsiteX0" fmla="*/ 0 w 2212974"/>
              <a:gd name="connsiteY0" fmla="*/ 0 h 2212972"/>
              <a:gd name="connsiteX1" fmla="*/ 2212974 w 2212974"/>
              <a:gd name="connsiteY1" fmla="*/ 0 h 2212972"/>
              <a:gd name="connsiteX2" fmla="*/ 2212974 w 2212974"/>
              <a:gd name="connsiteY2" fmla="*/ 2212972 h 2212972"/>
              <a:gd name="connsiteX3" fmla="*/ 0 w 2212974"/>
              <a:gd name="connsiteY3" fmla="*/ 2212972 h 2212972"/>
            </a:gdLst>
            <a:ahLst/>
            <a:cxnLst>
              <a:cxn ang="0">
                <a:pos x="connsiteX0" y="connsiteY0"/>
              </a:cxn>
              <a:cxn ang="0">
                <a:pos x="connsiteX1" y="connsiteY1"/>
              </a:cxn>
              <a:cxn ang="0">
                <a:pos x="connsiteX2" y="connsiteY2"/>
              </a:cxn>
              <a:cxn ang="0">
                <a:pos x="connsiteX3" y="connsiteY3"/>
              </a:cxn>
            </a:cxnLst>
            <a:rect l="l" t="t" r="r" b="b"/>
            <a:pathLst>
              <a:path w="2212974" h="2212972">
                <a:moveTo>
                  <a:pt x="0" y="0"/>
                </a:moveTo>
                <a:lnTo>
                  <a:pt x="2212974" y="0"/>
                </a:lnTo>
                <a:lnTo>
                  <a:pt x="2212974" y="2212972"/>
                </a:lnTo>
                <a:lnTo>
                  <a:pt x="0" y="2212972"/>
                </a:lnTo>
                <a:close/>
              </a:path>
            </a:pathLst>
          </a:custGeom>
          <a:ln w="28575">
            <a:solidFill>
              <a:schemeClr val="accent1"/>
            </a:solidFill>
          </a:ln>
        </p:spPr>
        <p:txBody>
          <a:bodyPr wrap="square">
            <a:noAutofit/>
          </a:bodyPr>
          <a:lstStyle/>
          <a:p>
            <a:endParaRPr lang="zh-CN" altLang="en-US"/>
          </a:p>
        </p:txBody>
      </p:sp>
      <p:sp>
        <p:nvSpPr>
          <p:cNvPr id="21" name="图片占位符 20"/>
          <p:cNvSpPr>
            <a:spLocks noGrp="1"/>
          </p:cNvSpPr>
          <p:nvPr>
            <p:ph type="pic" sz="quarter" idx="12"/>
          </p:nvPr>
        </p:nvSpPr>
        <p:spPr>
          <a:xfrm>
            <a:off x="3832227" y="3865563"/>
            <a:ext cx="2212974" cy="2212972"/>
          </a:xfrm>
          <a:custGeom>
            <a:avLst/>
            <a:gdLst>
              <a:gd name="connsiteX0" fmla="*/ 0 w 2212974"/>
              <a:gd name="connsiteY0" fmla="*/ 0 h 2212972"/>
              <a:gd name="connsiteX1" fmla="*/ 2212974 w 2212974"/>
              <a:gd name="connsiteY1" fmla="*/ 0 h 2212972"/>
              <a:gd name="connsiteX2" fmla="*/ 2212974 w 2212974"/>
              <a:gd name="connsiteY2" fmla="*/ 2212972 h 2212972"/>
              <a:gd name="connsiteX3" fmla="*/ 0 w 2212974"/>
              <a:gd name="connsiteY3" fmla="*/ 2212972 h 2212972"/>
            </a:gdLst>
            <a:ahLst/>
            <a:cxnLst>
              <a:cxn ang="0">
                <a:pos x="connsiteX0" y="connsiteY0"/>
              </a:cxn>
              <a:cxn ang="0">
                <a:pos x="connsiteX1" y="connsiteY1"/>
              </a:cxn>
              <a:cxn ang="0">
                <a:pos x="connsiteX2" y="connsiteY2"/>
              </a:cxn>
              <a:cxn ang="0">
                <a:pos x="connsiteX3" y="connsiteY3"/>
              </a:cxn>
            </a:cxnLst>
            <a:rect l="l" t="t" r="r" b="b"/>
            <a:pathLst>
              <a:path w="2212974" h="2212972">
                <a:moveTo>
                  <a:pt x="0" y="0"/>
                </a:moveTo>
                <a:lnTo>
                  <a:pt x="2212974" y="0"/>
                </a:lnTo>
                <a:lnTo>
                  <a:pt x="2212974" y="2212972"/>
                </a:lnTo>
                <a:lnTo>
                  <a:pt x="0" y="2212972"/>
                </a:lnTo>
                <a:close/>
              </a:path>
            </a:pathLst>
          </a:custGeom>
          <a:ln w="28575">
            <a:solidFill>
              <a:schemeClr val="accent1"/>
            </a:solidFill>
          </a:ln>
        </p:spPr>
        <p:txBody>
          <a:bodyPr wrap="square">
            <a:noAutofit/>
          </a:bodyPr>
          <a:lstStyle/>
          <a:p>
            <a:endParaRPr lang="zh-CN" altLang="en-US"/>
          </a:p>
        </p:txBody>
      </p:sp>
      <p:sp>
        <p:nvSpPr>
          <p:cNvPr id="22" name="图片占位符 21"/>
          <p:cNvSpPr>
            <a:spLocks noGrp="1"/>
          </p:cNvSpPr>
          <p:nvPr>
            <p:ph type="pic" sz="quarter" idx="13"/>
          </p:nvPr>
        </p:nvSpPr>
        <p:spPr>
          <a:xfrm>
            <a:off x="6194426" y="3865563"/>
            <a:ext cx="2212974" cy="2212972"/>
          </a:xfrm>
          <a:custGeom>
            <a:avLst/>
            <a:gdLst>
              <a:gd name="connsiteX0" fmla="*/ 0 w 2212974"/>
              <a:gd name="connsiteY0" fmla="*/ 0 h 2212972"/>
              <a:gd name="connsiteX1" fmla="*/ 2212974 w 2212974"/>
              <a:gd name="connsiteY1" fmla="*/ 0 h 2212972"/>
              <a:gd name="connsiteX2" fmla="*/ 2212974 w 2212974"/>
              <a:gd name="connsiteY2" fmla="*/ 2212972 h 2212972"/>
              <a:gd name="connsiteX3" fmla="*/ 0 w 2212974"/>
              <a:gd name="connsiteY3" fmla="*/ 2212972 h 2212972"/>
            </a:gdLst>
            <a:ahLst/>
            <a:cxnLst>
              <a:cxn ang="0">
                <a:pos x="connsiteX0" y="connsiteY0"/>
              </a:cxn>
              <a:cxn ang="0">
                <a:pos x="connsiteX1" y="connsiteY1"/>
              </a:cxn>
              <a:cxn ang="0">
                <a:pos x="connsiteX2" y="connsiteY2"/>
              </a:cxn>
              <a:cxn ang="0">
                <a:pos x="connsiteX3" y="connsiteY3"/>
              </a:cxn>
            </a:cxnLst>
            <a:rect l="l" t="t" r="r" b="b"/>
            <a:pathLst>
              <a:path w="2212974" h="2212972">
                <a:moveTo>
                  <a:pt x="0" y="0"/>
                </a:moveTo>
                <a:lnTo>
                  <a:pt x="2212974" y="0"/>
                </a:lnTo>
                <a:lnTo>
                  <a:pt x="2212974" y="2212972"/>
                </a:lnTo>
                <a:lnTo>
                  <a:pt x="0" y="2212972"/>
                </a:lnTo>
                <a:close/>
              </a:path>
            </a:pathLst>
          </a:custGeom>
          <a:ln w="28575">
            <a:solidFill>
              <a:schemeClr val="accent1"/>
            </a:solidFill>
          </a:ln>
        </p:spPr>
        <p:txBody>
          <a:bodyPr wrap="square">
            <a:noAutofit/>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650696" y="1613694"/>
            <a:ext cx="2890608" cy="4351338"/>
          </a:xfrm>
          <a:custGeom>
            <a:avLst/>
            <a:gdLst>
              <a:gd name="connsiteX0" fmla="*/ 0 w 2890608"/>
              <a:gd name="connsiteY0" fmla="*/ 0 h 4351338"/>
              <a:gd name="connsiteX1" fmla="*/ 2890608 w 2890608"/>
              <a:gd name="connsiteY1" fmla="*/ 0 h 4351338"/>
              <a:gd name="connsiteX2" fmla="*/ 2890608 w 2890608"/>
              <a:gd name="connsiteY2" fmla="*/ 4351338 h 4351338"/>
              <a:gd name="connsiteX3" fmla="*/ 0 w 2890608"/>
              <a:gd name="connsiteY3" fmla="*/ 4351338 h 4351338"/>
            </a:gdLst>
            <a:ahLst/>
            <a:cxnLst>
              <a:cxn ang="0">
                <a:pos x="connsiteX0" y="connsiteY0"/>
              </a:cxn>
              <a:cxn ang="0">
                <a:pos x="connsiteX1" y="connsiteY1"/>
              </a:cxn>
              <a:cxn ang="0">
                <a:pos x="connsiteX2" y="connsiteY2"/>
              </a:cxn>
              <a:cxn ang="0">
                <a:pos x="connsiteX3" y="connsiteY3"/>
              </a:cxn>
            </a:cxnLst>
            <a:rect l="l" t="t" r="r" b="b"/>
            <a:pathLst>
              <a:path w="2890608" h="4351338">
                <a:moveTo>
                  <a:pt x="0" y="0"/>
                </a:moveTo>
                <a:lnTo>
                  <a:pt x="2890608" y="0"/>
                </a:lnTo>
                <a:lnTo>
                  <a:pt x="2890608" y="4351338"/>
                </a:lnTo>
                <a:lnTo>
                  <a:pt x="0" y="4351338"/>
                </a:lnTo>
                <a:close/>
              </a:path>
            </a:pathLst>
          </a:custGeom>
          <a:ln w="28575">
            <a:solidFill>
              <a:schemeClr val="accent1"/>
            </a:solidFill>
          </a:ln>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7165848" y="1848921"/>
            <a:ext cx="2414016" cy="2414016"/>
          </a:xfrm>
          <a:custGeom>
            <a:avLst/>
            <a:gdLst>
              <a:gd name="connsiteX0" fmla="*/ 1207008 w 2414016"/>
              <a:gd name="connsiteY0" fmla="*/ 0 h 2414016"/>
              <a:gd name="connsiteX1" fmla="*/ 2414016 w 2414016"/>
              <a:gd name="connsiteY1" fmla="*/ 1207008 h 2414016"/>
              <a:gd name="connsiteX2" fmla="*/ 1207008 w 2414016"/>
              <a:gd name="connsiteY2" fmla="*/ 2414016 h 2414016"/>
              <a:gd name="connsiteX3" fmla="*/ 0 w 2414016"/>
              <a:gd name="connsiteY3" fmla="*/ 1207008 h 2414016"/>
              <a:gd name="connsiteX4" fmla="*/ 1207008 w 2414016"/>
              <a:gd name="connsiteY4" fmla="*/ 0 h 241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2414016">
                <a:moveTo>
                  <a:pt x="1207008" y="0"/>
                </a:moveTo>
                <a:cubicBezTo>
                  <a:pt x="1873620" y="0"/>
                  <a:pt x="2414016" y="540396"/>
                  <a:pt x="2414016" y="1207008"/>
                </a:cubicBezTo>
                <a:cubicBezTo>
                  <a:pt x="2414016" y="1873620"/>
                  <a:pt x="1873620" y="2414016"/>
                  <a:pt x="1207008" y="2414016"/>
                </a:cubicBezTo>
                <a:cubicBezTo>
                  <a:pt x="540396" y="2414016"/>
                  <a:pt x="0" y="1873620"/>
                  <a:pt x="0" y="1207008"/>
                </a:cubicBezTo>
                <a:cubicBezTo>
                  <a:pt x="0" y="540396"/>
                  <a:pt x="540396" y="0"/>
                  <a:pt x="1207008" y="0"/>
                </a:cubicBezTo>
                <a:close/>
              </a:path>
            </a:pathLst>
          </a:custGeom>
          <a:solidFill>
            <a:schemeClr val="bg1"/>
          </a:solidFill>
          <a:ln w="57150" cap="flat" cmpd="sng" algn="ctr">
            <a:solidFill>
              <a:sysClr val="window" lastClr="FFFFFF"/>
            </a:solidFill>
            <a:prstDash val="solid"/>
            <a:miter lim="800000"/>
          </a:ln>
          <a:effectLst/>
        </p:spPr>
        <p:txBody>
          <a:bodyPr rtlCol="0" anchor="ctr"/>
          <a:lstStyle>
            <a:lvl1pPr>
              <a:defRPr lang="zh-CN" altLang="en-US" sz="1800" kern="0">
                <a:solidFill>
                  <a:prstClr val="white"/>
                </a:solidFill>
              </a:defRPr>
            </a:lvl1pPr>
          </a:lstStyle>
          <a:p>
            <a:pPr marL="0" lvl="0" algn="ctr"/>
            <a:endParaRPr lang="zh-CN" altLang="en-US"/>
          </a:p>
        </p:txBody>
      </p:sp>
      <p:sp>
        <p:nvSpPr>
          <p:cNvPr id="3" name="日期占位符 2"/>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0"/>
            <a:ext cx="12192000" cy="5969000"/>
          </a:xfrm>
          <a:custGeom>
            <a:avLst/>
            <a:gdLst>
              <a:gd name="connsiteX0" fmla="*/ 0 w 12192000"/>
              <a:gd name="connsiteY0" fmla="*/ 0 h 5410200"/>
              <a:gd name="connsiteX1" fmla="*/ 12192000 w 12192000"/>
              <a:gd name="connsiteY1" fmla="*/ 0 h 5410200"/>
              <a:gd name="connsiteX2" fmla="*/ 12192000 w 12192000"/>
              <a:gd name="connsiteY2" fmla="*/ 5410200 h 5410200"/>
              <a:gd name="connsiteX3" fmla="*/ 0 w 12192000"/>
              <a:gd name="connsiteY3" fmla="*/ 5410200 h 5410200"/>
            </a:gdLst>
            <a:ahLst/>
            <a:cxnLst>
              <a:cxn ang="0">
                <a:pos x="connsiteX0" y="connsiteY0"/>
              </a:cxn>
              <a:cxn ang="0">
                <a:pos x="connsiteX1" y="connsiteY1"/>
              </a:cxn>
              <a:cxn ang="0">
                <a:pos x="connsiteX2" y="connsiteY2"/>
              </a:cxn>
              <a:cxn ang="0">
                <a:pos x="connsiteX3" y="connsiteY3"/>
              </a:cxn>
            </a:cxnLst>
            <a:rect l="l" t="t" r="r" b="b"/>
            <a:pathLst>
              <a:path w="12192000" h="5410200">
                <a:moveTo>
                  <a:pt x="0" y="0"/>
                </a:moveTo>
                <a:lnTo>
                  <a:pt x="12192000" y="0"/>
                </a:lnTo>
                <a:lnTo>
                  <a:pt x="12192000" y="5410200"/>
                </a:lnTo>
                <a:lnTo>
                  <a:pt x="0" y="5410200"/>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7165848" y="1848921"/>
            <a:ext cx="2414016" cy="2414016"/>
          </a:xfrm>
          <a:custGeom>
            <a:avLst/>
            <a:gdLst>
              <a:gd name="connsiteX0" fmla="*/ 1207008 w 2414016"/>
              <a:gd name="connsiteY0" fmla="*/ 0 h 2414016"/>
              <a:gd name="connsiteX1" fmla="*/ 2414016 w 2414016"/>
              <a:gd name="connsiteY1" fmla="*/ 1207008 h 2414016"/>
              <a:gd name="connsiteX2" fmla="*/ 1207008 w 2414016"/>
              <a:gd name="connsiteY2" fmla="*/ 2414016 h 2414016"/>
              <a:gd name="connsiteX3" fmla="*/ 0 w 2414016"/>
              <a:gd name="connsiteY3" fmla="*/ 1207008 h 2414016"/>
              <a:gd name="connsiteX4" fmla="*/ 1207008 w 2414016"/>
              <a:gd name="connsiteY4" fmla="*/ 0 h 2414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2414016">
                <a:moveTo>
                  <a:pt x="1207008" y="0"/>
                </a:moveTo>
                <a:cubicBezTo>
                  <a:pt x="1873620" y="0"/>
                  <a:pt x="2414016" y="540396"/>
                  <a:pt x="2414016" y="1207008"/>
                </a:cubicBezTo>
                <a:cubicBezTo>
                  <a:pt x="2414016" y="1873620"/>
                  <a:pt x="1873620" y="2414016"/>
                  <a:pt x="1207008" y="2414016"/>
                </a:cubicBezTo>
                <a:cubicBezTo>
                  <a:pt x="540396" y="2414016"/>
                  <a:pt x="0" y="1873620"/>
                  <a:pt x="0" y="1207008"/>
                </a:cubicBezTo>
                <a:cubicBezTo>
                  <a:pt x="0" y="540396"/>
                  <a:pt x="540396" y="0"/>
                  <a:pt x="1207008" y="0"/>
                </a:cubicBezTo>
                <a:close/>
              </a:path>
            </a:pathLst>
          </a:custGeom>
          <a:solidFill>
            <a:schemeClr val="bg1"/>
          </a:solidFill>
          <a:ln w="57150" cap="flat" cmpd="sng" algn="ctr">
            <a:solidFill>
              <a:sysClr val="window" lastClr="FFFFFF"/>
            </a:solidFill>
            <a:prstDash val="solid"/>
            <a:miter lim="800000"/>
          </a:ln>
          <a:effectLst/>
        </p:spPr>
        <p:txBody>
          <a:bodyPr rtlCol="0" anchor="ctr"/>
          <a:lstStyle>
            <a:lvl1pPr>
              <a:defRPr lang="zh-CN" altLang="en-US" sz="1800" kern="0">
                <a:solidFill>
                  <a:prstClr val="white"/>
                </a:solidFill>
              </a:defRPr>
            </a:lvl1pPr>
          </a:lstStyle>
          <a:p>
            <a:pPr marL="0" lvl="0" algn="ctr"/>
            <a:endParaRPr lang="zh-CN" altLang="en-US"/>
          </a:p>
        </p:txBody>
      </p:sp>
      <p:sp>
        <p:nvSpPr>
          <p:cNvPr id="3" name="日期占位符 2"/>
          <p:cNvSpPr>
            <a:spLocks noGrp="1"/>
          </p:cNvSpPr>
          <p:nvPr>
            <p:ph type="dt" sz="half" idx="10"/>
          </p:nvPr>
        </p:nvSpPr>
        <p:spPr/>
        <p:txBody>
          <a:bodyPr/>
          <a:lstStyle/>
          <a:p>
            <a:fld id="{C11C4C31-3BF1-41BF-9EBE-DB8CE50D56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B5578C-1C70-460D-A561-CE4265079F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C4C31-3BF1-41BF-9EBE-DB8CE50D56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5578C-1C70-460D-A561-CE4265079F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10FC3-E8F7-4419-9B3B-113024C72C9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27095-920C-4295-8FEE-305A36AB34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jpeg"/><Relationship Id="rId18" Type="http://schemas.openxmlformats.org/officeDocument/2006/relationships/notesSlide" Target="../notesSlides/notesSlide1.xml"/><Relationship Id="rId17" Type="http://schemas.openxmlformats.org/officeDocument/2006/relationships/slideLayout" Target="../slideLayouts/slideLayout8.xml"/><Relationship Id="rId16" Type="http://schemas.openxmlformats.org/officeDocument/2006/relationships/image" Target="../media/image2.png"/><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themeOverride" Target="../theme/themeOverride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6.xml"/><Relationship Id="rId2" Type="http://schemas.openxmlformats.org/officeDocument/2006/relationships/themeOverride" Target="../theme/themeOverride8.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6.xml"/><Relationship Id="rId2" Type="http://schemas.openxmlformats.org/officeDocument/2006/relationships/themeOverride" Target="../theme/themeOverride9.xml"/><Relationship Id="rId1" Type="http://schemas.openxmlformats.org/officeDocument/2006/relationships/image" Target="../media/image17.emf"/></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44.xml"/><Relationship Id="rId4" Type="http://schemas.openxmlformats.org/officeDocument/2006/relationships/image" Target="../media/image3.jpeg"/><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hemeOverride" Target="../theme/themeOverride1.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48.xml"/><Relationship Id="rId4" Type="http://schemas.openxmlformats.org/officeDocument/2006/relationships/image" Target="../media/image3.jpe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hemeOverride" Target="../theme/themeOverride14.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52.xml"/><Relationship Id="rId4" Type="http://schemas.openxmlformats.org/officeDocument/2006/relationships/image" Target="../media/image3.jpeg"/><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hemeOverride" Target="../theme/themeOverride15.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56.xml"/><Relationship Id="rId4" Type="http://schemas.openxmlformats.org/officeDocument/2006/relationships/image" Target="../media/image3.jpeg"/><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hemeOverride" Target="../theme/themeOverride16.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60.xml"/><Relationship Id="rId4" Type="http://schemas.openxmlformats.org/officeDocument/2006/relationships/image" Target="../media/image3.jpeg"/><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vml"/><Relationship Id="rId3" Type="http://schemas.openxmlformats.org/officeDocument/2006/relationships/slideLayout" Target="../slideLayouts/slideLayout16.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2.vml"/><Relationship Id="rId3" Type="http://schemas.openxmlformats.org/officeDocument/2006/relationships/slideLayout" Target="../slideLayouts/slideLayout16.xml"/><Relationship Id="rId2" Type="http://schemas.openxmlformats.org/officeDocument/2006/relationships/image" Target="../media/image19.e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ags" Target="../tags/tag40.xml"/><Relationship Id="rId4" Type="http://schemas.openxmlformats.org/officeDocument/2006/relationships/image" Target="../media/image3.jpe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64.xml"/><Relationship Id="rId4" Type="http://schemas.openxmlformats.org/officeDocument/2006/relationships/image" Target="../media/image3.jpe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hemeOverride" Target="../theme/themeOverride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hemeOverride" Target="../theme/themeOverride18.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3.xml"/><Relationship Id="rId2" Type="http://schemas.openxmlformats.org/officeDocument/2006/relationships/themeOverride" Target="../theme/themeOverride19.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hemeOverride" Target="../theme/themeOverride2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6.xml"/><Relationship Id="rId3" Type="http://schemas.openxmlformats.org/officeDocument/2006/relationships/themeOverride" Target="../theme/themeOverride21.xml"/><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hemeOverride" Target="../theme/themeOverride22.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72.xml"/><Relationship Id="rId4" Type="http://schemas.openxmlformats.org/officeDocument/2006/relationships/image" Target="../media/image3.jpeg"/><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6.xml"/><Relationship Id="rId3" Type="http://schemas.openxmlformats.org/officeDocument/2006/relationships/themeOverride" Target="../theme/themeOverride2.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hemeOverride" Target="../theme/themeOverride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hemeOverride" Target="../theme/themeOverride2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hemeOverride" Target="../theme/themeOverride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hemeOverride" Target="../theme/themeOverride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themeOverride" Target="../theme/themeOverride2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hemeOverride" Target="../theme/themeOverride2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hemeOverride" Target="../theme/themeOverride29.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tags" Target="../tags/tag76.xml"/><Relationship Id="rId4" Type="http://schemas.openxmlformats.org/officeDocument/2006/relationships/image" Target="../media/image3.jpe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6.xml"/><Relationship Id="rId3" Type="http://schemas.openxmlformats.org/officeDocument/2006/relationships/themeOverride" Target="../theme/themeOverride30.xml"/><Relationship Id="rId2" Type="http://schemas.openxmlformats.org/officeDocument/2006/relationships/image" Target="../media/image24.png"/><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6.xml"/><Relationship Id="rId2" Type="http://schemas.openxmlformats.org/officeDocument/2006/relationships/themeOverride" Target="../theme/themeOverride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themeOverride" Target="../theme/themeOverride4.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themeOverride" Target="../theme/themeOverride5.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xml"/><Relationship Id="rId2" Type="http://schemas.openxmlformats.org/officeDocument/2006/relationships/themeOverride" Target="../theme/themeOverride6.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A_PicturePlaceholder 31"/>
          <p:cNvPicPr>
            <a:picLocks noGrp="1" noChangeAspect="1"/>
          </p:cNvPicPr>
          <p:nvPr>
            <p:ph type="pic" sz="quarter" idx="10"/>
            <p:custDataLst>
              <p:tags r:id="rId1"/>
            </p:custDataLst>
          </p:nvPr>
        </p:nvPicPr>
        <p:blipFill>
          <a:blip r:embed="rId2">
            <a:extLst>
              <a:ext uri="{28A0092B-C50C-407E-A947-70E740481C1C}">
                <a14:useLocalDpi xmlns:a14="http://schemas.microsoft.com/office/drawing/2010/main" val="0"/>
              </a:ext>
            </a:extLst>
          </a:blip>
          <a:srcRect/>
          <a:stretch>
            <a:fillRect/>
          </a:stretch>
        </p:blipFill>
        <p:spPr/>
      </p:pic>
      <p:sp>
        <p:nvSpPr>
          <p:cNvPr id="29" name="PA_矩形 28"/>
          <p:cNvSpPr/>
          <p:nvPr>
            <p:custDataLst>
              <p:tags r:id="rId3"/>
            </p:custDataLst>
          </p:nvPr>
        </p:nvSpPr>
        <p:spPr>
          <a:xfrm>
            <a:off x="0" y="-88900"/>
            <a:ext cx="12192000" cy="57023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_任意多边形 32"/>
          <p:cNvSpPr/>
          <p:nvPr>
            <p:custDataLst>
              <p:tags r:id="rId4"/>
            </p:custDataLst>
          </p:nvPr>
        </p:nvSpPr>
        <p:spPr>
          <a:xfrm>
            <a:off x="0" y="5400040"/>
            <a:ext cx="12192000" cy="1447800"/>
          </a:xfrm>
          <a:custGeom>
            <a:avLst/>
            <a:gdLst>
              <a:gd name="connsiteX0" fmla="*/ 0 w 12192000"/>
              <a:gd name="connsiteY0" fmla="*/ 0 h 1447800"/>
              <a:gd name="connsiteX1" fmla="*/ 5786629 w 12192000"/>
              <a:gd name="connsiteY1" fmla="*/ 0 h 1447800"/>
              <a:gd name="connsiteX2" fmla="*/ 6096000 w 12192000"/>
              <a:gd name="connsiteY2" fmla="*/ 292100 h 1447800"/>
              <a:gd name="connsiteX3" fmla="*/ 6405372 w 12192000"/>
              <a:gd name="connsiteY3" fmla="*/ 0 h 1447800"/>
              <a:gd name="connsiteX4" fmla="*/ 12192000 w 12192000"/>
              <a:gd name="connsiteY4" fmla="*/ 0 h 1447800"/>
              <a:gd name="connsiteX5" fmla="*/ 12192000 w 12192000"/>
              <a:gd name="connsiteY5" fmla="*/ 1447800 h 1447800"/>
              <a:gd name="connsiteX6" fmla="*/ 0 w 12192000"/>
              <a:gd name="connsiteY6" fmla="*/ 14478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47800">
                <a:moveTo>
                  <a:pt x="0" y="0"/>
                </a:moveTo>
                <a:lnTo>
                  <a:pt x="5786629" y="0"/>
                </a:lnTo>
                <a:lnTo>
                  <a:pt x="6096000" y="292100"/>
                </a:lnTo>
                <a:lnTo>
                  <a:pt x="6405372" y="0"/>
                </a:lnTo>
                <a:lnTo>
                  <a:pt x="12192000" y="0"/>
                </a:lnTo>
                <a:lnTo>
                  <a:pt x="12192000" y="1447800"/>
                </a:lnTo>
                <a:lnTo>
                  <a:pt x="0" y="144780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_文本框 7"/>
          <p:cNvSpPr txBox="1"/>
          <p:nvPr>
            <p:custDataLst>
              <p:tags r:id="rId5"/>
            </p:custDataLst>
          </p:nvPr>
        </p:nvSpPr>
        <p:spPr>
          <a:xfrm>
            <a:off x="1049655" y="3610447"/>
            <a:ext cx="10363200" cy="1420495"/>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r>
              <a:rPr lang="zh-CN" altLang="en-US" sz="7200" dirty="0"/>
              <a:t>需求工程计划</a:t>
            </a:r>
            <a:endParaRPr lang="zh-CN" altLang="en-US" sz="7200" dirty="0"/>
          </a:p>
        </p:txBody>
      </p:sp>
      <p:sp>
        <p:nvSpPr>
          <p:cNvPr id="11" name="PA_矩形 10"/>
          <p:cNvSpPr/>
          <p:nvPr>
            <p:custDataLst>
              <p:tags r:id="rId6"/>
            </p:custDataLst>
          </p:nvPr>
        </p:nvSpPr>
        <p:spPr>
          <a:xfrm>
            <a:off x="3652819" y="4965538"/>
            <a:ext cx="4886361" cy="30670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u="none" strike="noStrike" kern="1200" cap="none" spc="0" normalizeH="0" baseline="0" noProof="0" dirty="0">
                <a:ln>
                  <a:noFill/>
                </a:ln>
                <a:solidFill>
                  <a:schemeClr val="tx1">
                    <a:lumMod val="65000"/>
                    <a:lumOff val="35000"/>
                  </a:schemeClr>
                </a:solidFill>
                <a:effectLst/>
                <a:uLnTx/>
                <a:uFillTx/>
                <a:ea typeface="等线" panose="02010600030101010101" pitchFamily="2" charset="-122"/>
                <a:cs typeface="+mn-cs"/>
              </a:rPr>
              <a:t>PRD-G10 </a:t>
            </a:r>
            <a:endParaRPr kumimoji="0" lang="en-US" altLang="zh-CN" sz="1400" u="none" strike="noStrike" kern="1200" cap="none" spc="0" normalizeH="0" baseline="0" noProof="0" dirty="0">
              <a:ln>
                <a:noFill/>
              </a:ln>
              <a:solidFill>
                <a:schemeClr val="tx1">
                  <a:lumMod val="65000"/>
                  <a:lumOff val="35000"/>
                </a:schemeClr>
              </a:solidFill>
              <a:effectLst/>
              <a:uLnTx/>
              <a:uFillTx/>
              <a:ea typeface="等线" panose="02010600030101010101" pitchFamily="2" charset="-122"/>
              <a:cs typeface="+mn-cs"/>
            </a:endParaRPr>
          </a:p>
        </p:txBody>
      </p:sp>
      <p:grpSp>
        <p:nvGrpSpPr>
          <p:cNvPr id="14" name="PA_组合 13"/>
          <p:cNvGrpSpPr/>
          <p:nvPr>
            <p:custDataLst>
              <p:tags r:id="rId7"/>
            </p:custDataLst>
          </p:nvPr>
        </p:nvGrpSpPr>
        <p:grpSpPr>
          <a:xfrm>
            <a:off x="1711790" y="4182356"/>
            <a:ext cx="8768420" cy="0"/>
            <a:chOff x="1362075" y="3168234"/>
            <a:chExt cx="10835049" cy="0"/>
          </a:xfrm>
        </p:grpSpPr>
        <p:cxnSp>
          <p:nvCxnSpPr>
            <p:cNvPr id="10" name="直接连接符 9"/>
            <p:cNvCxnSpPr/>
            <p:nvPr/>
          </p:nvCxnSpPr>
          <p:spPr>
            <a:xfrm>
              <a:off x="1362075" y="3168234"/>
              <a:ext cx="2495550"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701574" y="3168234"/>
              <a:ext cx="2495550"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8980170" y="5534660"/>
            <a:ext cx="2521585" cy="1099820"/>
            <a:chOff x="7982" y="9500"/>
            <a:chExt cx="3314" cy="882"/>
          </a:xfrm>
        </p:grpSpPr>
        <p:sp>
          <p:nvSpPr>
            <p:cNvPr id="2" name="PA_圆角矩形 5"/>
            <p:cNvSpPr/>
            <p:nvPr>
              <p:custDataLst>
                <p:tags r:id="rId8"/>
              </p:custDataLst>
            </p:nvPr>
          </p:nvSpPr>
          <p:spPr>
            <a:xfrm>
              <a:off x="8059" y="9500"/>
              <a:ext cx="3237" cy="8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_文本框 6"/>
            <p:cNvSpPr txBox="1"/>
            <p:nvPr>
              <p:custDataLst>
                <p:tags r:id="rId9"/>
              </p:custDataLst>
            </p:nvPr>
          </p:nvSpPr>
          <p:spPr>
            <a:xfrm>
              <a:off x="7982" y="9559"/>
              <a:ext cx="3314" cy="666"/>
            </a:xfrm>
            <a:prstGeom prst="rect">
              <a:avLst/>
            </a:prstGeom>
            <a:noFill/>
          </p:spPr>
          <p:txBody>
            <a:bodyPr wrap="square" rtlCol="0">
              <a:spAutoFit/>
            </a:bodyPr>
            <a:lstStyle/>
            <a:p>
              <a:pPr algn="ct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组长：郭岳</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a:p>
              <a:pPr algn="ct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组员：周南</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李骏</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杨海波</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a:p>
              <a:pPr algn="ct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杨寒凌</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叶瑶毓</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nvGrpSpPr>
          <p:cNvPr id="161" name="组合 160"/>
          <p:cNvGrpSpPr/>
          <p:nvPr/>
        </p:nvGrpSpPr>
        <p:grpSpPr>
          <a:xfrm>
            <a:off x="1251585" y="2395220"/>
            <a:ext cx="9649460" cy="1550670"/>
            <a:chOff x="1009" y="3289"/>
            <a:chExt cx="17058" cy="2871"/>
          </a:xfrm>
        </p:grpSpPr>
        <p:grpSp>
          <p:nvGrpSpPr>
            <p:cNvPr id="106" name="PA_组合 35"/>
            <p:cNvGrpSpPr/>
            <p:nvPr>
              <p:custDataLst>
                <p:tags r:id="rId10"/>
              </p:custDataLst>
            </p:nvPr>
          </p:nvGrpSpPr>
          <p:grpSpPr>
            <a:xfrm>
              <a:off x="12554" y="3289"/>
              <a:ext cx="2480" cy="2781"/>
              <a:chOff x="2605616" y="689648"/>
              <a:chExt cx="1574800" cy="1766009"/>
            </a:xfrm>
          </p:grpSpPr>
          <p:sp>
            <p:nvSpPr>
              <p:cNvPr id="107" name="菱形 106"/>
              <p:cNvSpPr/>
              <p:nvPr/>
            </p:nvSpPr>
            <p:spPr>
              <a:xfrm>
                <a:off x="2605616"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菱形 107"/>
              <p:cNvSpPr/>
              <p:nvPr/>
            </p:nvSpPr>
            <p:spPr>
              <a:xfrm>
                <a:off x="2605616" y="880857"/>
                <a:ext cx="1574800" cy="15748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p:cNvSpPr txBox="1"/>
              <p:nvPr/>
            </p:nvSpPr>
            <p:spPr>
              <a:xfrm>
                <a:off x="2605616"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系</a:t>
                </a:r>
                <a:endParaRPr lang="zh-CN" altLang="en-US" sz="6000" dirty="0">
                  <a:solidFill>
                    <a:schemeClr val="bg1"/>
                  </a:solidFill>
                  <a:latin typeface="Agency FB" panose="020B0503020202020204" pitchFamily="34" charset="0"/>
                </a:endParaRPr>
              </a:p>
            </p:txBody>
          </p:sp>
        </p:grpSp>
        <p:grpSp>
          <p:nvGrpSpPr>
            <p:cNvPr id="138" name="PA_组合 36"/>
            <p:cNvGrpSpPr/>
            <p:nvPr>
              <p:custDataLst>
                <p:tags r:id="rId11"/>
              </p:custDataLst>
            </p:nvPr>
          </p:nvGrpSpPr>
          <p:grpSpPr>
            <a:xfrm>
              <a:off x="15587" y="3370"/>
              <a:ext cx="2480" cy="2781"/>
              <a:chOff x="4420658" y="689648"/>
              <a:chExt cx="1574800" cy="1766009"/>
            </a:xfrm>
          </p:grpSpPr>
          <p:sp>
            <p:nvSpPr>
              <p:cNvPr id="139" name="菱形 138"/>
              <p:cNvSpPr/>
              <p:nvPr/>
            </p:nvSpPr>
            <p:spPr>
              <a:xfrm>
                <a:off x="4420658"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菱形 139"/>
              <p:cNvSpPr/>
              <p:nvPr/>
            </p:nvSpPr>
            <p:spPr>
              <a:xfrm>
                <a:off x="4420658" y="880857"/>
                <a:ext cx="1574800" cy="15748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420658"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统</a:t>
                </a:r>
                <a:endParaRPr lang="zh-CN" altLang="en-US" sz="6000" dirty="0">
                  <a:solidFill>
                    <a:schemeClr val="bg1"/>
                  </a:solidFill>
                  <a:latin typeface="Agency FB" panose="020B0503020202020204" pitchFamily="34" charset="0"/>
                </a:endParaRPr>
              </a:p>
            </p:txBody>
          </p:sp>
        </p:grpSp>
        <p:grpSp>
          <p:nvGrpSpPr>
            <p:cNvPr id="143" name="组合 142"/>
            <p:cNvGrpSpPr/>
            <p:nvPr/>
          </p:nvGrpSpPr>
          <p:grpSpPr>
            <a:xfrm>
              <a:off x="1009" y="3376"/>
              <a:ext cx="11048" cy="2785"/>
              <a:chOff x="4074" y="1088"/>
              <a:chExt cx="11048" cy="2785"/>
            </a:xfrm>
          </p:grpSpPr>
          <p:grpSp>
            <p:nvGrpSpPr>
              <p:cNvPr id="144" name="PA_组合 36"/>
              <p:cNvGrpSpPr/>
              <p:nvPr>
                <p:custDataLst>
                  <p:tags r:id="rId12"/>
                </p:custDataLst>
              </p:nvPr>
            </p:nvGrpSpPr>
            <p:grpSpPr>
              <a:xfrm>
                <a:off x="6948" y="1088"/>
                <a:ext cx="2480" cy="2781"/>
                <a:chOff x="4420658" y="689648"/>
                <a:chExt cx="1574800" cy="1766009"/>
              </a:xfrm>
            </p:grpSpPr>
            <p:sp>
              <p:nvSpPr>
                <p:cNvPr id="145" name="菱形 144"/>
                <p:cNvSpPr/>
                <p:nvPr/>
              </p:nvSpPr>
              <p:spPr>
                <a:xfrm>
                  <a:off x="4420658"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菱形 145"/>
                <p:cNvSpPr/>
                <p:nvPr/>
              </p:nvSpPr>
              <p:spPr>
                <a:xfrm>
                  <a:off x="4420658" y="880857"/>
                  <a:ext cx="1574800" cy="15748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4420658"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例</a:t>
                  </a:r>
                  <a:endParaRPr lang="zh-CN" altLang="en-US" sz="6000" dirty="0">
                    <a:solidFill>
                      <a:schemeClr val="bg1"/>
                    </a:solidFill>
                    <a:latin typeface="Agency FB" panose="020B0503020202020204" pitchFamily="34" charset="0"/>
                  </a:endParaRPr>
                </a:p>
              </p:txBody>
            </p:sp>
          </p:grpSp>
          <p:grpSp>
            <p:nvGrpSpPr>
              <p:cNvPr id="148" name="PA_组合 35"/>
              <p:cNvGrpSpPr/>
              <p:nvPr>
                <p:custDataLst>
                  <p:tags r:id="rId13"/>
                </p:custDataLst>
              </p:nvPr>
            </p:nvGrpSpPr>
            <p:grpSpPr>
              <a:xfrm>
                <a:off x="4074" y="1089"/>
                <a:ext cx="2480" cy="2781"/>
                <a:chOff x="2605616" y="689648"/>
                <a:chExt cx="1574800" cy="1766009"/>
              </a:xfrm>
            </p:grpSpPr>
            <p:sp>
              <p:nvSpPr>
                <p:cNvPr id="149" name="菱形 148"/>
                <p:cNvSpPr/>
                <p:nvPr/>
              </p:nvSpPr>
              <p:spPr>
                <a:xfrm>
                  <a:off x="2605616"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菱形 149"/>
                <p:cNvSpPr/>
                <p:nvPr/>
              </p:nvSpPr>
              <p:spPr>
                <a:xfrm>
                  <a:off x="2605616" y="880857"/>
                  <a:ext cx="1574800" cy="15748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文本框 150"/>
                <p:cNvSpPr txBox="1"/>
                <p:nvPr/>
              </p:nvSpPr>
              <p:spPr>
                <a:xfrm>
                  <a:off x="2605616"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案</a:t>
                  </a:r>
                  <a:endParaRPr lang="zh-CN" altLang="en-US" sz="6000" dirty="0">
                    <a:solidFill>
                      <a:schemeClr val="bg1"/>
                    </a:solidFill>
                    <a:latin typeface="Agency FB" panose="020B0503020202020204" pitchFamily="34" charset="0"/>
                  </a:endParaRPr>
                </a:p>
              </p:txBody>
            </p:sp>
          </p:grpSp>
          <p:grpSp>
            <p:nvGrpSpPr>
              <p:cNvPr id="152" name="PA_组合 37"/>
              <p:cNvGrpSpPr/>
              <p:nvPr>
                <p:custDataLst>
                  <p:tags r:id="rId14"/>
                </p:custDataLst>
              </p:nvPr>
            </p:nvGrpSpPr>
            <p:grpSpPr>
              <a:xfrm>
                <a:off x="9798" y="1091"/>
                <a:ext cx="2502" cy="2781"/>
                <a:chOff x="6235700" y="689648"/>
                <a:chExt cx="1588558" cy="1766009"/>
              </a:xfrm>
            </p:grpSpPr>
            <p:sp>
              <p:nvSpPr>
                <p:cNvPr id="153" name="菱形 152"/>
                <p:cNvSpPr/>
                <p:nvPr/>
              </p:nvSpPr>
              <p:spPr>
                <a:xfrm>
                  <a:off x="6235700"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菱形 153"/>
                <p:cNvSpPr/>
                <p:nvPr/>
              </p:nvSpPr>
              <p:spPr>
                <a:xfrm>
                  <a:off x="6235700" y="880857"/>
                  <a:ext cx="1574800" cy="15748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框 154"/>
                <p:cNvSpPr txBox="1"/>
                <p:nvPr/>
              </p:nvSpPr>
              <p:spPr>
                <a:xfrm>
                  <a:off x="6249458"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教</a:t>
                  </a:r>
                  <a:endParaRPr lang="zh-CN" altLang="en-US" sz="6000" dirty="0">
                    <a:solidFill>
                      <a:schemeClr val="bg1"/>
                    </a:solidFill>
                    <a:latin typeface="Agency FB" panose="020B0503020202020204" pitchFamily="34" charset="0"/>
                  </a:endParaRPr>
                </a:p>
              </p:txBody>
            </p:sp>
          </p:grpSp>
          <p:grpSp>
            <p:nvGrpSpPr>
              <p:cNvPr id="156" name="PA_组合 38"/>
              <p:cNvGrpSpPr/>
              <p:nvPr>
                <p:custDataLst>
                  <p:tags r:id="rId15"/>
                </p:custDataLst>
              </p:nvPr>
            </p:nvGrpSpPr>
            <p:grpSpPr>
              <a:xfrm>
                <a:off x="12626" y="1093"/>
                <a:ext cx="2497" cy="2781"/>
                <a:chOff x="8040157" y="689648"/>
                <a:chExt cx="1585384" cy="1766009"/>
              </a:xfrm>
            </p:grpSpPr>
            <p:sp>
              <p:nvSpPr>
                <p:cNvPr id="157" name="菱形 156"/>
                <p:cNvSpPr/>
                <p:nvPr/>
              </p:nvSpPr>
              <p:spPr>
                <a:xfrm>
                  <a:off x="8050741" y="689648"/>
                  <a:ext cx="1574800" cy="1574800"/>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菱形 157"/>
                <p:cNvSpPr/>
                <p:nvPr/>
              </p:nvSpPr>
              <p:spPr>
                <a:xfrm>
                  <a:off x="8050741" y="880857"/>
                  <a:ext cx="1574800" cy="15748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8040157" y="1012955"/>
                  <a:ext cx="1574800" cy="1193043"/>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algn="ctr">
                    <a:lnSpc>
                      <a:spcPct val="100000"/>
                    </a:lnSpc>
                  </a:pPr>
                  <a:r>
                    <a:rPr lang="zh-CN" altLang="en-US" sz="6000" dirty="0">
                      <a:solidFill>
                        <a:schemeClr val="bg1"/>
                      </a:solidFill>
                      <a:latin typeface="Agency FB" panose="020B0503020202020204" pitchFamily="34" charset="0"/>
                    </a:rPr>
                    <a:t>学</a:t>
                  </a:r>
                  <a:endParaRPr lang="zh-CN" altLang="en-US" sz="6000" dirty="0">
                    <a:solidFill>
                      <a:schemeClr val="bg1"/>
                    </a:solidFill>
                    <a:latin typeface="Agency FB" panose="020B0503020202020204" pitchFamily="34" charset="0"/>
                  </a:endParaRPr>
                </a:p>
              </p:txBody>
            </p:sp>
          </p:grpSp>
        </p:grpSp>
      </p:grpSp>
      <p:pic>
        <p:nvPicPr>
          <p:cNvPr id="5" name="图片 2"/>
          <p:cNvPicPr/>
          <p:nvPr/>
        </p:nvPicPr>
        <p:blipFill>
          <a:blip r:embed="rId16">
            <a:extLst>
              <a:ext uri="{28A0092B-C50C-407E-A947-70E740481C1C}">
                <a14:useLocalDpi xmlns:a14="http://schemas.microsoft.com/office/drawing/2010/main" val="0"/>
              </a:ext>
            </a:extLst>
          </a:blip>
          <a:srcRect/>
          <a:stretch>
            <a:fillRect/>
          </a:stretch>
        </p:blipFill>
        <p:spPr>
          <a:xfrm>
            <a:off x="4961255" y="-24130"/>
            <a:ext cx="2701925" cy="25819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项目甘特图</a:t>
            </a:r>
            <a:r>
              <a:rPr lang="en-US" altLang="zh-CN" sz="3200" b="1" dirty="0">
                <a:solidFill>
                  <a:schemeClr val="bg1"/>
                </a:solidFill>
              </a:rPr>
              <a:t>part4</a:t>
            </a:r>
            <a:endParaRPr lang="en-US" altLang="zh-CN"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1"/>
          <a:stretch>
            <a:fillRect/>
          </a:stretch>
        </p:blipFill>
        <p:spPr>
          <a:xfrm>
            <a:off x="233680" y="1777365"/>
            <a:ext cx="11724640" cy="427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a:t>
            </a:r>
            <a:r>
              <a:rPr lang="en-US" sz="3200" b="1" dirty="0">
                <a:solidFill>
                  <a:schemeClr val="bg1"/>
                </a:solidFill>
              </a:rPr>
              <a:t>WBS</a:t>
            </a:r>
            <a:r>
              <a:rPr lang="zh-CN" altLang="en-US" sz="3200" b="1" dirty="0">
                <a:solidFill>
                  <a:schemeClr val="bg1"/>
                </a:solidFill>
              </a:rPr>
              <a:t>结构</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1" name="图片 10"/>
          <p:cNvPicPr/>
          <p:nvPr/>
        </p:nvPicPr>
        <p:blipFill>
          <a:blip r:embed="rId1"/>
          <a:stretch>
            <a:fillRect/>
          </a:stretch>
        </p:blipFill>
        <p:spPr>
          <a:xfrm>
            <a:off x="2110334" y="1431636"/>
            <a:ext cx="8400647" cy="47659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a:t>
            </a:r>
            <a:r>
              <a:rPr lang="en-US" sz="3200" b="1" dirty="0">
                <a:solidFill>
                  <a:schemeClr val="bg1"/>
                </a:solidFill>
              </a:rPr>
              <a:t>WBS</a:t>
            </a:r>
            <a:r>
              <a:rPr lang="zh-CN" altLang="en-US" sz="3200" b="1" dirty="0" smtClean="0">
                <a:solidFill>
                  <a:schemeClr val="bg1"/>
                </a:solidFill>
              </a:rPr>
              <a:t>结构输入输出</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2" name="图片 11"/>
          <p:cNvPicPr/>
          <p:nvPr/>
        </p:nvPicPr>
        <p:blipFill>
          <a:blip r:embed="rId1"/>
          <a:stretch>
            <a:fillRect/>
          </a:stretch>
        </p:blipFill>
        <p:spPr>
          <a:xfrm>
            <a:off x="2507498" y="1040101"/>
            <a:ext cx="7430829" cy="53942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a:t>
            </a:r>
            <a:r>
              <a:rPr lang="en-US" altLang="zh-CN" sz="3200" b="1" dirty="0">
                <a:solidFill>
                  <a:schemeClr val="bg1"/>
                </a:solidFill>
              </a:rPr>
              <a:t>O</a:t>
            </a:r>
            <a:r>
              <a:rPr lang="en-US" sz="3200" b="1" dirty="0">
                <a:solidFill>
                  <a:schemeClr val="bg1"/>
                </a:solidFill>
              </a:rPr>
              <a:t>BS</a:t>
            </a:r>
            <a:r>
              <a:rPr lang="zh-CN" altLang="en-US" sz="3200" b="1" dirty="0">
                <a:solidFill>
                  <a:schemeClr val="bg1"/>
                </a:solidFill>
              </a:rPr>
              <a:t>结构</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2253191" y="1317687"/>
            <a:ext cx="7140192" cy="52115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2</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项目概述</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项目概述：编写目的</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任意多边形 17"/>
          <p:cNvSpPr/>
          <p:nvPr/>
        </p:nvSpPr>
        <p:spPr>
          <a:xfrm>
            <a:off x="3736866" y="3005034"/>
            <a:ext cx="2076450" cy="2599149"/>
          </a:xfrm>
          <a:custGeom>
            <a:avLst/>
            <a:gdLst>
              <a:gd name="connsiteX0" fmla="*/ 2066925 w 2076450"/>
              <a:gd name="connsiteY0" fmla="*/ 2505075 h 2505075"/>
              <a:gd name="connsiteX1" fmla="*/ 1724025 w 2076450"/>
              <a:gd name="connsiteY1" fmla="*/ 2505075 h 2505075"/>
              <a:gd name="connsiteX2" fmla="*/ 1724025 w 2076450"/>
              <a:gd name="connsiteY2" fmla="*/ 1476375 h 2505075"/>
              <a:gd name="connsiteX3" fmla="*/ 1266825 w 2076450"/>
              <a:gd name="connsiteY3" fmla="*/ 1476375 h 2505075"/>
              <a:gd name="connsiteX4" fmla="*/ 400050 w 2076450"/>
              <a:gd name="connsiteY4" fmla="*/ 571500 h 2505075"/>
              <a:gd name="connsiteX5" fmla="*/ 0 w 2076450"/>
              <a:gd name="connsiteY5" fmla="*/ 571500 h 2505075"/>
              <a:gd name="connsiteX6" fmla="*/ 571500 w 2076450"/>
              <a:gd name="connsiteY6" fmla="*/ 0 h 2505075"/>
              <a:gd name="connsiteX7" fmla="*/ 1114425 w 2076450"/>
              <a:gd name="connsiteY7" fmla="*/ 542925 h 2505075"/>
              <a:gd name="connsiteX8" fmla="*/ 752475 w 2076450"/>
              <a:gd name="connsiteY8" fmla="*/ 542925 h 2505075"/>
              <a:gd name="connsiteX9" fmla="*/ 1638300 w 2076450"/>
              <a:gd name="connsiteY9" fmla="*/ 1104900 h 2505075"/>
              <a:gd name="connsiteX10" fmla="*/ 2076450 w 2076450"/>
              <a:gd name="connsiteY10" fmla="*/ 1428750 h 2505075"/>
              <a:gd name="connsiteX11" fmla="*/ 2066925 w 2076450"/>
              <a:gd name="connsiteY11" fmla="*/ 2505075 h 2505075"/>
              <a:gd name="connsiteX0-1" fmla="*/ 2066925 w 2076450"/>
              <a:gd name="connsiteY0-2" fmla="*/ 2505075 h 2547408"/>
              <a:gd name="connsiteX1-3" fmla="*/ 1724025 w 2076450"/>
              <a:gd name="connsiteY1-4" fmla="*/ 2505075 h 2547408"/>
              <a:gd name="connsiteX2-5" fmla="*/ 1724025 w 2076450"/>
              <a:gd name="connsiteY2-6" fmla="*/ 1476375 h 2547408"/>
              <a:gd name="connsiteX3-7" fmla="*/ 1266825 w 2076450"/>
              <a:gd name="connsiteY3-8" fmla="*/ 1476375 h 2547408"/>
              <a:gd name="connsiteX4-9" fmla="*/ 400050 w 2076450"/>
              <a:gd name="connsiteY4-10" fmla="*/ 571500 h 2547408"/>
              <a:gd name="connsiteX5-11" fmla="*/ 0 w 2076450"/>
              <a:gd name="connsiteY5-12" fmla="*/ 571500 h 2547408"/>
              <a:gd name="connsiteX6-13" fmla="*/ 571500 w 2076450"/>
              <a:gd name="connsiteY6-14" fmla="*/ 0 h 2547408"/>
              <a:gd name="connsiteX7-15" fmla="*/ 1114425 w 2076450"/>
              <a:gd name="connsiteY7-16" fmla="*/ 542925 h 2547408"/>
              <a:gd name="connsiteX8-17" fmla="*/ 752475 w 2076450"/>
              <a:gd name="connsiteY8-18" fmla="*/ 542925 h 2547408"/>
              <a:gd name="connsiteX9-19" fmla="*/ 1638300 w 2076450"/>
              <a:gd name="connsiteY9-20" fmla="*/ 1104900 h 2547408"/>
              <a:gd name="connsiteX10-21" fmla="*/ 2076450 w 2076450"/>
              <a:gd name="connsiteY10-22" fmla="*/ 1428750 h 2547408"/>
              <a:gd name="connsiteX11-23" fmla="*/ 2066925 w 2076450"/>
              <a:gd name="connsiteY11-24" fmla="*/ 2505075 h 2547408"/>
              <a:gd name="connsiteX0-25" fmla="*/ 2066925 w 2076450"/>
              <a:gd name="connsiteY0-26" fmla="*/ 2505075 h 2583817"/>
              <a:gd name="connsiteX1-27" fmla="*/ 1724025 w 2076450"/>
              <a:gd name="connsiteY1-28" fmla="*/ 2505075 h 2583817"/>
              <a:gd name="connsiteX2-29" fmla="*/ 1724025 w 2076450"/>
              <a:gd name="connsiteY2-30" fmla="*/ 1476375 h 2583817"/>
              <a:gd name="connsiteX3-31" fmla="*/ 1266825 w 2076450"/>
              <a:gd name="connsiteY3-32" fmla="*/ 1476375 h 2583817"/>
              <a:gd name="connsiteX4-33" fmla="*/ 400050 w 2076450"/>
              <a:gd name="connsiteY4-34" fmla="*/ 571500 h 2583817"/>
              <a:gd name="connsiteX5-35" fmla="*/ 0 w 2076450"/>
              <a:gd name="connsiteY5-36" fmla="*/ 571500 h 2583817"/>
              <a:gd name="connsiteX6-37" fmla="*/ 571500 w 2076450"/>
              <a:gd name="connsiteY6-38" fmla="*/ 0 h 2583817"/>
              <a:gd name="connsiteX7-39" fmla="*/ 1114425 w 2076450"/>
              <a:gd name="connsiteY7-40" fmla="*/ 542925 h 2583817"/>
              <a:gd name="connsiteX8-41" fmla="*/ 752475 w 2076450"/>
              <a:gd name="connsiteY8-42" fmla="*/ 542925 h 2583817"/>
              <a:gd name="connsiteX9-43" fmla="*/ 1638300 w 2076450"/>
              <a:gd name="connsiteY9-44" fmla="*/ 1104900 h 2583817"/>
              <a:gd name="connsiteX10-45" fmla="*/ 2076450 w 2076450"/>
              <a:gd name="connsiteY10-46" fmla="*/ 1428750 h 2583817"/>
              <a:gd name="connsiteX11-47" fmla="*/ 2066925 w 2076450"/>
              <a:gd name="connsiteY11-48" fmla="*/ 2505075 h 2583817"/>
              <a:gd name="connsiteX0-49" fmla="*/ 2066925 w 2076450"/>
              <a:gd name="connsiteY0-50" fmla="*/ 2505075 h 2599149"/>
              <a:gd name="connsiteX1-51" fmla="*/ 1724025 w 2076450"/>
              <a:gd name="connsiteY1-52" fmla="*/ 2505075 h 2599149"/>
              <a:gd name="connsiteX2-53" fmla="*/ 1724025 w 2076450"/>
              <a:gd name="connsiteY2-54" fmla="*/ 1476375 h 2599149"/>
              <a:gd name="connsiteX3-55" fmla="*/ 1266825 w 2076450"/>
              <a:gd name="connsiteY3-56" fmla="*/ 1476375 h 2599149"/>
              <a:gd name="connsiteX4-57" fmla="*/ 400050 w 2076450"/>
              <a:gd name="connsiteY4-58" fmla="*/ 571500 h 2599149"/>
              <a:gd name="connsiteX5-59" fmla="*/ 0 w 2076450"/>
              <a:gd name="connsiteY5-60" fmla="*/ 571500 h 2599149"/>
              <a:gd name="connsiteX6-61" fmla="*/ 571500 w 2076450"/>
              <a:gd name="connsiteY6-62" fmla="*/ 0 h 2599149"/>
              <a:gd name="connsiteX7-63" fmla="*/ 1114425 w 2076450"/>
              <a:gd name="connsiteY7-64" fmla="*/ 542925 h 2599149"/>
              <a:gd name="connsiteX8-65" fmla="*/ 752475 w 2076450"/>
              <a:gd name="connsiteY8-66" fmla="*/ 542925 h 2599149"/>
              <a:gd name="connsiteX9-67" fmla="*/ 1638300 w 2076450"/>
              <a:gd name="connsiteY9-68" fmla="*/ 1104900 h 2599149"/>
              <a:gd name="connsiteX10-69" fmla="*/ 2076450 w 2076450"/>
              <a:gd name="connsiteY10-70" fmla="*/ 1428750 h 2599149"/>
              <a:gd name="connsiteX11-71" fmla="*/ 2066925 w 2076450"/>
              <a:gd name="connsiteY11-72" fmla="*/ 2505075 h 2599149"/>
              <a:gd name="connsiteX0-73" fmla="*/ 2066925 w 2076450"/>
              <a:gd name="connsiteY0-74" fmla="*/ 2505075 h 2599149"/>
              <a:gd name="connsiteX1-75" fmla="*/ 1724025 w 2076450"/>
              <a:gd name="connsiteY1-76" fmla="*/ 2505075 h 2599149"/>
              <a:gd name="connsiteX2-77" fmla="*/ 1724025 w 2076450"/>
              <a:gd name="connsiteY2-78" fmla="*/ 1476375 h 2599149"/>
              <a:gd name="connsiteX3-79" fmla="*/ 1266825 w 2076450"/>
              <a:gd name="connsiteY3-80" fmla="*/ 1476375 h 2599149"/>
              <a:gd name="connsiteX4-81" fmla="*/ 400050 w 2076450"/>
              <a:gd name="connsiteY4-82" fmla="*/ 571500 h 2599149"/>
              <a:gd name="connsiteX5-83" fmla="*/ 0 w 2076450"/>
              <a:gd name="connsiteY5-84" fmla="*/ 571500 h 2599149"/>
              <a:gd name="connsiteX6-85" fmla="*/ 571500 w 2076450"/>
              <a:gd name="connsiteY6-86" fmla="*/ 0 h 2599149"/>
              <a:gd name="connsiteX7-87" fmla="*/ 1114425 w 2076450"/>
              <a:gd name="connsiteY7-88" fmla="*/ 542925 h 2599149"/>
              <a:gd name="connsiteX8-89" fmla="*/ 752475 w 2076450"/>
              <a:gd name="connsiteY8-90" fmla="*/ 542925 h 2599149"/>
              <a:gd name="connsiteX9-91" fmla="*/ 1638300 w 2076450"/>
              <a:gd name="connsiteY9-92" fmla="*/ 1104900 h 2599149"/>
              <a:gd name="connsiteX10-93" fmla="*/ 2076450 w 2076450"/>
              <a:gd name="connsiteY10-94" fmla="*/ 1428750 h 2599149"/>
              <a:gd name="connsiteX11-95" fmla="*/ 2066925 w 2076450"/>
              <a:gd name="connsiteY11-96" fmla="*/ 2505075 h 2599149"/>
              <a:gd name="connsiteX0-97" fmla="*/ 2066925 w 2076450"/>
              <a:gd name="connsiteY0-98" fmla="*/ 2505075 h 2599149"/>
              <a:gd name="connsiteX1-99" fmla="*/ 1724025 w 2076450"/>
              <a:gd name="connsiteY1-100" fmla="*/ 2505075 h 2599149"/>
              <a:gd name="connsiteX2-101" fmla="*/ 1724025 w 2076450"/>
              <a:gd name="connsiteY2-102" fmla="*/ 1476375 h 2599149"/>
              <a:gd name="connsiteX3-103" fmla="*/ 1266825 w 2076450"/>
              <a:gd name="connsiteY3-104" fmla="*/ 1476375 h 2599149"/>
              <a:gd name="connsiteX4-105" fmla="*/ 400050 w 2076450"/>
              <a:gd name="connsiteY4-106" fmla="*/ 571500 h 2599149"/>
              <a:gd name="connsiteX5-107" fmla="*/ 0 w 2076450"/>
              <a:gd name="connsiteY5-108" fmla="*/ 571500 h 2599149"/>
              <a:gd name="connsiteX6-109" fmla="*/ 571500 w 2076450"/>
              <a:gd name="connsiteY6-110" fmla="*/ 0 h 2599149"/>
              <a:gd name="connsiteX7-111" fmla="*/ 1114425 w 2076450"/>
              <a:gd name="connsiteY7-112" fmla="*/ 542925 h 2599149"/>
              <a:gd name="connsiteX8-113" fmla="*/ 752475 w 2076450"/>
              <a:gd name="connsiteY8-114" fmla="*/ 542925 h 2599149"/>
              <a:gd name="connsiteX9-115" fmla="*/ 1638300 w 2076450"/>
              <a:gd name="connsiteY9-116" fmla="*/ 1104900 h 2599149"/>
              <a:gd name="connsiteX10-117" fmla="*/ 2076450 w 2076450"/>
              <a:gd name="connsiteY10-118" fmla="*/ 1428750 h 2599149"/>
              <a:gd name="connsiteX11-119" fmla="*/ 2066925 w 2076450"/>
              <a:gd name="connsiteY11-120" fmla="*/ 2505075 h 2599149"/>
              <a:gd name="connsiteX0-121" fmla="*/ 2066925 w 2076450"/>
              <a:gd name="connsiteY0-122" fmla="*/ 2505075 h 2599149"/>
              <a:gd name="connsiteX1-123" fmla="*/ 1724025 w 2076450"/>
              <a:gd name="connsiteY1-124" fmla="*/ 2505075 h 2599149"/>
              <a:gd name="connsiteX2-125" fmla="*/ 1724025 w 2076450"/>
              <a:gd name="connsiteY2-126" fmla="*/ 1476375 h 2599149"/>
              <a:gd name="connsiteX3-127" fmla="*/ 1266825 w 2076450"/>
              <a:gd name="connsiteY3-128" fmla="*/ 1476375 h 2599149"/>
              <a:gd name="connsiteX4-129" fmla="*/ 400050 w 2076450"/>
              <a:gd name="connsiteY4-130" fmla="*/ 571500 h 2599149"/>
              <a:gd name="connsiteX5-131" fmla="*/ 0 w 2076450"/>
              <a:gd name="connsiteY5-132" fmla="*/ 571500 h 2599149"/>
              <a:gd name="connsiteX6-133" fmla="*/ 571500 w 2076450"/>
              <a:gd name="connsiteY6-134" fmla="*/ 0 h 2599149"/>
              <a:gd name="connsiteX7-135" fmla="*/ 1114425 w 2076450"/>
              <a:gd name="connsiteY7-136" fmla="*/ 542925 h 2599149"/>
              <a:gd name="connsiteX8-137" fmla="*/ 752475 w 2076450"/>
              <a:gd name="connsiteY8-138" fmla="*/ 542925 h 2599149"/>
              <a:gd name="connsiteX9-139" fmla="*/ 1638300 w 2076450"/>
              <a:gd name="connsiteY9-140" fmla="*/ 1104900 h 2599149"/>
              <a:gd name="connsiteX10-141" fmla="*/ 2076450 w 2076450"/>
              <a:gd name="connsiteY10-142" fmla="*/ 1428750 h 2599149"/>
              <a:gd name="connsiteX11-143" fmla="*/ 2066925 w 2076450"/>
              <a:gd name="connsiteY11-144" fmla="*/ 2505075 h 2599149"/>
              <a:gd name="connsiteX0-145" fmla="*/ 2066925 w 2076450"/>
              <a:gd name="connsiteY0-146" fmla="*/ 2505075 h 2599149"/>
              <a:gd name="connsiteX1-147" fmla="*/ 1724025 w 2076450"/>
              <a:gd name="connsiteY1-148" fmla="*/ 2505075 h 2599149"/>
              <a:gd name="connsiteX2-149" fmla="*/ 1724025 w 2076450"/>
              <a:gd name="connsiteY2-150" fmla="*/ 1476375 h 2599149"/>
              <a:gd name="connsiteX3-151" fmla="*/ 1266825 w 2076450"/>
              <a:gd name="connsiteY3-152" fmla="*/ 1476375 h 2599149"/>
              <a:gd name="connsiteX4-153" fmla="*/ 400050 w 2076450"/>
              <a:gd name="connsiteY4-154" fmla="*/ 571500 h 2599149"/>
              <a:gd name="connsiteX5-155" fmla="*/ 0 w 2076450"/>
              <a:gd name="connsiteY5-156" fmla="*/ 571500 h 2599149"/>
              <a:gd name="connsiteX6-157" fmla="*/ 571500 w 2076450"/>
              <a:gd name="connsiteY6-158" fmla="*/ 0 h 2599149"/>
              <a:gd name="connsiteX7-159" fmla="*/ 1114425 w 2076450"/>
              <a:gd name="connsiteY7-160" fmla="*/ 542925 h 2599149"/>
              <a:gd name="connsiteX8-161" fmla="*/ 752475 w 2076450"/>
              <a:gd name="connsiteY8-162" fmla="*/ 542925 h 2599149"/>
              <a:gd name="connsiteX9-163" fmla="*/ 1638300 w 2076450"/>
              <a:gd name="connsiteY9-164" fmla="*/ 1104900 h 2599149"/>
              <a:gd name="connsiteX10-165" fmla="*/ 2076450 w 2076450"/>
              <a:gd name="connsiteY10-166" fmla="*/ 1428750 h 2599149"/>
              <a:gd name="connsiteX11-167" fmla="*/ 2066925 w 2076450"/>
              <a:gd name="connsiteY11-168" fmla="*/ 2505075 h 2599149"/>
              <a:gd name="connsiteX0-169" fmla="*/ 2066925 w 2076450"/>
              <a:gd name="connsiteY0-170" fmla="*/ 2505075 h 2599149"/>
              <a:gd name="connsiteX1-171" fmla="*/ 1724025 w 2076450"/>
              <a:gd name="connsiteY1-172" fmla="*/ 2505075 h 2599149"/>
              <a:gd name="connsiteX2-173" fmla="*/ 1724025 w 2076450"/>
              <a:gd name="connsiteY2-174" fmla="*/ 1476375 h 2599149"/>
              <a:gd name="connsiteX3-175" fmla="*/ 1266825 w 2076450"/>
              <a:gd name="connsiteY3-176" fmla="*/ 1476375 h 2599149"/>
              <a:gd name="connsiteX4-177" fmla="*/ 400050 w 2076450"/>
              <a:gd name="connsiteY4-178" fmla="*/ 571500 h 2599149"/>
              <a:gd name="connsiteX5-179" fmla="*/ 0 w 2076450"/>
              <a:gd name="connsiteY5-180" fmla="*/ 571500 h 2599149"/>
              <a:gd name="connsiteX6-181" fmla="*/ 571500 w 2076450"/>
              <a:gd name="connsiteY6-182" fmla="*/ 0 h 2599149"/>
              <a:gd name="connsiteX7-183" fmla="*/ 1114425 w 2076450"/>
              <a:gd name="connsiteY7-184" fmla="*/ 542925 h 2599149"/>
              <a:gd name="connsiteX8-185" fmla="*/ 752475 w 2076450"/>
              <a:gd name="connsiteY8-186" fmla="*/ 542925 h 2599149"/>
              <a:gd name="connsiteX9-187" fmla="*/ 1638300 w 2076450"/>
              <a:gd name="connsiteY9-188" fmla="*/ 1104900 h 2599149"/>
              <a:gd name="connsiteX10-189" fmla="*/ 2076450 w 2076450"/>
              <a:gd name="connsiteY10-190" fmla="*/ 1428750 h 2599149"/>
              <a:gd name="connsiteX11-191" fmla="*/ 2066925 w 2076450"/>
              <a:gd name="connsiteY11-192" fmla="*/ 2505075 h 2599149"/>
              <a:gd name="connsiteX0-193" fmla="*/ 2066925 w 2076450"/>
              <a:gd name="connsiteY0-194" fmla="*/ 2505075 h 2599149"/>
              <a:gd name="connsiteX1-195" fmla="*/ 1724025 w 2076450"/>
              <a:gd name="connsiteY1-196" fmla="*/ 2505075 h 2599149"/>
              <a:gd name="connsiteX2-197" fmla="*/ 1724025 w 2076450"/>
              <a:gd name="connsiteY2-198" fmla="*/ 1476375 h 2599149"/>
              <a:gd name="connsiteX3-199" fmla="*/ 1266825 w 2076450"/>
              <a:gd name="connsiteY3-200" fmla="*/ 1476375 h 2599149"/>
              <a:gd name="connsiteX4-201" fmla="*/ 400050 w 2076450"/>
              <a:gd name="connsiteY4-202" fmla="*/ 571500 h 2599149"/>
              <a:gd name="connsiteX5-203" fmla="*/ 0 w 2076450"/>
              <a:gd name="connsiteY5-204" fmla="*/ 571500 h 2599149"/>
              <a:gd name="connsiteX6-205" fmla="*/ 571500 w 2076450"/>
              <a:gd name="connsiteY6-206" fmla="*/ 0 h 2599149"/>
              <a:gd name="connsiteX7-207" fmla="*/ 1114425 w 2076450"/>
              <a:gd name="connsiteY7-208" fmla="*/ 542925 h 2599149"/>
              <a:gd name="connsiteX8-209" fmla="*/ 752475 w 2076450"/>
              <a:gd name="connsiteY8-210" fmla="*/ 542925 h 2599149"/>
              <a:gd name="connsiteX9-211" fmla="*/ 1638300 w 2076450"/>
              <a:gd name="connsiteY9-212" fmla="*/ 1104900 h 2599149"/>
              <a:gd name="connsiteX10-213" fmla="*/ 2076450 w 2076450"/>
              <a:gd name="connsiteY10-214" fmla="*/ 1428750 h 2599149"/>
              <a:gd name="connsiteX11-215" fmla="*/ 2066925 w 2076450"/>
              <a:gd name="connsiteY11-216" fmla="*/ 2505075 h 2599149"/>
              <a:gd name="connsiteX0-217" fmla="*/ 2066925 w 2076450"/>
              <a:gd name="connsiteY0-218" fmla="*/ 2505075 h 2599149"/>
              <a:gd name="connsiteX1-219" fmla="*/ 1724025 w 2076450"/>
              <a:gd name="connsiteY1-220" fmla="*/ 2505075 h 2599149"/>
              <a:gd name="connsiteX2-221" fmla="*/ 1724025 w 2076450"/>
              <a:gd name="connsiteY2-222" fmla="*/ 1476375 h 2599149"/>
              <a:gd name="connsiteX3-223" fmla="*/ 1266825 w 2076450"/>
              <a:gd name="connsiteY3-224" fmla="*/ 1476375 h 2599149"/>
              <a:gd name="connsiteX4-225" fmla="*/ 400050 w 2076450"/>
              <a:gd name="connsiteY4-226" fmla="*/ 571500 h 2599149"/>
              <a:gd name="connsiteX5-227" fmla="*/ 0 w 2076450"/>
              <a:gd name="connsiteY5-228" fmla="*/ 571500 h 2599149"/>
              <a:gd name="connsiteX6-229" fmla="*/ 571500 w 2076450"/>
              <a:gd name="connsiteY6-230" fmla="*/ 0 h 2599149"/>
              <a:gd name="connsiteX7-231" fmla="*/ 1114425 w 2076450"/>
              <a:gd name="connsiteY7-232" fmla="*/ 542925 h 2599149"/>
              <a:gd name="connsiteX8-233" fmla="*/ 752475 w 2076450"/>
              <a:gd name="connsiteY8-234" fmla="*/ 542925 h 2599149"/>
              <a:gd name="connsiteX9-235" fmla="*/ 1638300 w 2076450"/>
              <a:gd name="connsiteY9-236" fmla="*/ 1104900 h 2599149"/>
              <a:gd name="connsiteX10-237" fmla="*/ 2076450 w 2076450"/>
              <a:gd name="connsiteY10-238" fmla="*/ 1428750 h 2599149"/>
              <a:gd name="connsiteX11-239" fmla="*/ 2066925 w 2076450"/>
              <a:gd name="connsiteY11-240" fmla="*/ 2505075 h 25991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076450" h="2599149">
                <a:moveTo>
                  <a:pt x="2066925" y="2505075"/>
                </a:moveTo>
                <a:cubicBezTo>
                  <a:pt x="2047875" y="2600325"/>
                  <a:pt x="1809750" y="2657475"/>
                  <a:pt x="1724025" y="2505075"/>
                </a:cubicBezTo>
                <a:lnTo>
                  <a:pt x="1724025" y="1476375"/>
                </a:lnTo>
                <a:lnTo>
                  <a:pt x="1266825" y="1476375"/>
                </a:lnTo>
                <a:cubicBezTo>
                  <a:pt x="873125" y="1489075"/>
                  <a:pt x="365125" y="1006475"/>
                  <a:pt x="400050" y="571500"/>
                </a:cubicBezTo>
                <a:lnTo>
                  <a:pt x="0" y="571500"/>
                </a:lnTo>
                <a:lnTo>
                  <a:pt x="571500" y="0"/>
                </a:lnTo>
                <a:lnTo>
                  <a:pt x="1114425" y="542925"/>
                </a:lnTo>
                <a:lnTo>
                  <a:pt x="752475" y="542925"/>
                </a:lnTo>
                <a:cubicBezTo>
                  <a:pt x="942975" y="1158875"/>
                  <a:pt x="1333500" y="1098550"/>
                  <a:pt x="1638300" y="1104900"/>
                </a:cubicBezTo>
                <a:cubicBezTo>
                  <a:pt x="1879600" y="1117600"/>
                  <a:pt x="2073275" y="1244600"/>
                  <a:pt x="2076450" y="1428750"/>
                </a:cubicBezTo>
                <a:lnTo>
                  <a:pt x="2066925" y="2505075"/>
                </a:lnTo>
                <a:close/>
              </a:path>
            </a:pathLst>
          </a:custGeom>
          <a:solidFill>
            <a:srgbClr val="3976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p:cNvSpPr/>
          <p:nvPr/>
        </p:nvSpPr>
        <p:spPr>
          <a:xfrm>
            <a:off x="4437794" y="1957284"/>
            <a:ext cx="1724025" cy="3648089"/>
          </a:xfrm>
          <a:custGeom>
            <a:avLst/>
            <a:gdLst>
              <a:gd name="connsiteX0" fmla="*/ 1362075 w 1724025"/>
              <a:gd name="connsiteY0" fmla="*/ 3552825 h 3552825"/>
              <a:gd name="connsiteX1" fmla="*/ 1362075 w 1724025"/>
              <a:gd name="connsiteY1" fmla="*/ 1847850 h 3552825"/>
              <a:gd name="connsiteX2" fmla="*/ 1238250 w 1724025"/>
              <a:gd name="connsiteY2" fmla="*/ 1533525 h 3552825"/>
              <a:gd name="connsiteX3" fmla="*/ 266700 w 1724025"/>
              <a:gd name="connsiteY3" fmla="*/ 561975 h 3552825"/>
              <a:gd name="connsiteX4" fmla="*/ 0 w 1724025"/>
              <a:gd name="connsiteY4" fmla="*/ 828675 h 3552825"/>
              <a:gd name="connsiteX5" fmla="*/ 0 w 1724025"/>
              <a:gd name="connsiteY5" fmla="*/ 0 h 3552825"/>
              <a:gd name="connsiteX6" fmla="*/ 809625 w 1724025"/>
              <a:gd name="connsiteY6" fmla="*/ 0 h 3552825"/>
              <a:gd name="connsiteX7" fmla="*/ 533400 w 1724025"/>
              <a:gd name="connsiteY7" fmla="*/ 276225 h 3552825"/>
              <a:gd name="connsiteX8" fmla="*/ 1381125 w 1724025"/>
              <a:gd name="connsiteY8" fmla="*/ 1123950 h 3552825"/>
              <a:gd name="connsiteX9" fmla="*/ 1724025 w 1724025"/>
              <a:gd name="connsiteY9" fmla="*/ 1676400 h 3552825"/>
              <a:gd name="connsiteX10" fmla="*/ 1724025 w 1724025"/>
              <a:gd name="connsiteY10" fmla="*/ 3543300 h 3552825"/>
              <a:gd name="connsiteX11" fmla="*/ 1362075 w 1724025"/>
              <a:gd name="connsiteY11" fmla="*/ 3552825 h 3552825"/>
              <a:gd name="connsiteX0-1" fmla="*/ 1362075 w 1724025"/>
              <a:gd name="connsiteY0-2" fmla="*/ 3552825 h 3552825"/>
              <a:gd name="connsiteX1-3" fmla="*/ 1362075 w 1724025"/>
              <a:gd name="connsiteY1-4" fmla="*/ 1847850 h 3552825"/>
              <a:gd name="connsiteX2-5" fmla="*/ 1238250 w 1724025"/>
              <a:gd name="connsiteY2-6" fmla="*/ 1533525 h 3552825"/>
              <a:gd name="connsiteX3-7" fmla="*/ 266700 w 1724025"/>
              <a:gd name="connsiteY3-8" fmla="*/ 561975 h 3552825"/>
              <a:gd name="connsiteX4-9" fmla="*/ 0 w 1724025"/>
              <a:gd name="connsiteY4-10" fmla="*/ 828675 h 3552825"/>
              <a:gd name="connsiteX5-11" fmla="*/ 0 w 1724025"/>
              <a:gd name="connsiteY5-12" fmla="*/ 0 h 3552825"/>
              <a:gd name="connsiteX6-13" fmla="*/ 809625 w 1724025"/>
              <a:gd name="connsiteY6-14" fmla="*/ 0 h 3552825"/>
              <a:gd name="connsiteX7-15" fmla="*/ 533400 w 1724025"/>
              <a:gd name="connsiteY7-16" fmla="*/ 276225 h 3552825"/>
              <a:gd name="connsiteX8-17" fmla="*/ 1381125 w 1724025"/>
              <a:gd name="connsiteY8-18" fmla="*/ 1123950 h 3552825"/>
              <a:gd name="connsiteX9-19" fmla="*/ 1724025 w 1724025"/>
              <a:gd name="connsiteY9-20" fmla="*/ 1676400 h 3552825"/>
              <a:gd name="connsiteX10-21" fmla="*/ 1724025 w 1724025"/>
              <a:gd name="connsiteY10-22" fmla="*/ 3543300 h 3552825"/>
              <a:gd name="connsiteX11-23" fmla="*/ 1362075 w 1724025"/>
              <a:gd name="connsiteY11-24" fmla="*/ 3552825 h 3552825"/>
              <a:gd name="connsiteX0-25" fmla="*/ 1362075 w 1724025"/>
              <a:gd name="connsiteY0-26" fmla="*/ 3552825 h 3552825"/>
              <a:gd name="connsiteX1-27" fmla="*/ 1362075 w 1724025"/>
              <a:gd name="connsiteY1-28" fmla="*/ 1847850 h 3552825"/>
              <a:gd name="connsiteX2-29" fmla="*/ 1238250 w 1724025"/>
              <a:gd name="connsiteY2-30" fmla="*/ 1533525 h 3552825"/>
              <a:gd name="connsiteX3-31" fmla="*/ 266700 w 1724025"/>
              <a:gd name="connsiteY3-32" fmla="*/ 561975 h 3552825"/>
              <a:gd name="connsiteX4-33" fmla="*/ 0 w 1724025"/>
              <a:gd name="connsiteY4-34" fmla="*/ 828675 h 3552825"/>
              <a:gd name="connsiteX5-35" fmla="*/ 0 w 1724025"/>
              <a:gd name="connsiteY5-36" fmla="*/ 0 h 3552825"/>
              <a:gd name="connsiteX6-37" fmla="*/ 809625 w 1724025"/>
              <a:gd name="connsiteY6-38" fmla="*/ 0 h 3552825"/>
              <a:gd name="connsiteX7-39" fmla="*/ 533400 w 1724025"/>
              <a:gd name="connsiteY7-40" fmla="*/ 276225 h 3552825"/>
              <a:gd name="connsiteX8-41" fmla="*/ 1381125 w 1724025"/>
              <a:gd name="connsiteY8-42" fmla="*/ 1123950 h 3552825"/>
              <a:gd name="connsiteX9-43" fmla="*/ 1724025 w 1724025"/>
              <a:gd name="connsiteY9-44" fmla="*/ 1676400 h 3552825"/>
              <a:gd name="connsiteX10-45" fmla="*/ 1724025 w 1724025"/>
              <a:gd name="connsiteY10-46" fmla="*/ 3543300 h 3552825"/>
              <a:gd name="connsiteX11-47" fmla="*/ 1362075 w 1724025"/>
              <a:gd name="connsiteY11-48" fmla="*/ 3552825 h 3552825"/>
              <a:gd name="connsiteX0-49" fmla="*/ 1362075 w 1724025"/>
              <a:gd name="connsiteY0-50" fmla="*/ 3552825 h 3552825"/>
              <a:gd name="connsiteX1-51" fmla="*/ 1362075 w 1724025"/>
              <a:gd name="connsiteY1-52" fmla="*/ 1847850 h 3552825"/>
              <a:gd name="connsiteX2-53" fmla="*/ 1238250 w 1724025"/>
              <a:gd name="connsiteY2-54" fmla="*/ 1533525 h 3552825"/>
              <a:gd name="connsiteX3-55" fmla="*/ 266700 w 1724025"/>
              <a:gd name="connsiteY3-56" fmla="*/ 561975 h 3552825"/>
              <a:gd name="connsiteX4-57" fmla="*/ 0 w 1724025"/>
              <a:gd name="connsiteY4-58" fmla="*/ 828675 h 3552825"/>
              <a:gd name="connsiteX5-59" fmla="*/ 0 w 1724025"/>
              <a:gd name="connsiteY5-60" fmla="*/ 0 h 3552825"/>
              <a:gd name="connsiteX6-61" fmla="*/ 809625 w 1724025"/>
              <a:gd name="connsiteY6-62" fmla="*/ 0 h 3552825"/>
              <a:gd name="connsiteX7-63" fmla="*/ 533400 w 1724025"/>
              <a:gd name="connsiteY7-64" fmla="*/ 276225 h 3552825"/>
              <a:gd name="connsiteX8-65" fmla="*/ 1381125 w 1724025"/>
              <a:gd name="connsiteY8-66" fmla="*/ 1123950 h 3552825"/>
              <a:gd name="connsiteX9-67" fmla="*/ 1724025 w 1724025"/>
              <a:gd name="connsiteY9-68" fmla="*/ 1676400 h 3552825"/>
              <a:gd name="connsiteX10-69" fmla="*/ 1724025 w 1724025"/>
              <a:gd name="connsiteY10-70" fmla="*/ 3543300 h 3552825"/>
              <a:gd name="connsiteX11-71" fmla="*/ 1362075 w 1724025"/>
              <a:gd name="connsiteY11-72" fmla="*/ 3552825 h 3552825"/>
              <a:gd name="connsiteX0-73" fmla="*/ 1362075 w 1724025"/>
              <a:gd name="connsiteY0-74" fmla="*/ 3552825 h 3552825"/>
              <a:gd name="connsiteX1-75" fmla="*/ 1362075 w 1724025"/>
              <a:gd name="connsiteY1-76" fmla="*/ 1847850 h 3552825"/>
              <a:gd name="connsiteX2-77" fmla="*/ 1238250 w 1724025"/>
              <a:gd name="connsiteY2-78" fmla="*/ 1533525 h 3552825"/>
              <a:gd name="connsiteX3-79" fmla="*/ 266700 w 1724025"/>
              <a:gd name="connsiteY3-80" fmla="*/ 561975 h 3552825"/>
              <a:gd name="connsiteX4-81" fmla="*/ 0 w 1724025"/>
              <a:gd name="connsiteY4-82" fmla="*/ 828675 h 3552825"/>
              <a:gd name="connsiteX5-83" fmla="*/ 0 w 1724025"/>
              <a:gd name="connsiteY5-84" fmla="*/ 0 h 3552825"/>
              <a:gd name="connsiteX6-85" fmla="*/ 809625 w 1724025"/>
              <a:gd name="connsiteY6-86" fmla="*/ 0 h 3552825"/>
              <a:gd name="connsiteX7-87" fmla="*/ 533400 w 1724025"/>
              <a:gd name="connsiteY7-88" fmla="*/ 276225 h 3552825"/>
              <a:gd name="connsiteX8-89" fmla="*/ 1381125 w 1724025"/>
              <a:gd name="connsiteY8-90" fmla="*/ 1123950 h 3552825"/>
              <a:gd name="connsiteX9-91" fmla="*/ 1724025 w 1724025"/>
              <a:gd name="connsiteY9-92" fmla="*/ 1676400 h 3552825"/>
              <a:gd name="connsiteX10-93" fmla="*/ 1724025 w 1724025"/>
              <a:gd name="connsiteY10-94" fmla="*/ 3543300 h 3552825"/>
              <a:gd name="connsiteX11-95" fmla="*/ 1362075 w 1724025"/>
              <a:gd name="connsiteY11-96" fmla="*/ 3552825 h 3552825"/>
              <a:gd name="connsiteX0-97" fmla="*/ 1362075 w 1724025"/>
              <a:gd name="connsiteY0-98" fmla="*/ 3552825 h 3610028"/>
              <a:gd name="connsiteX1-99" fmla="*/ 1362075 w 1724025"/>
              <a:gd name="connsiteY1-100" fmla="*/ 1847850 h 3610028"/>
              <a:gd name="connsiteX2-101" fmla="*/ 1238250 w 1724025"/>
              <a:gd name="connsiteY2-102" fmla="*/ 1533525 h 3610028"/>
              <a:gd name="connsiteX3-103" fmla="*/ 266700 w 1724025"/>
              <a:gd name="connsiteY3-104" fmla="*/ 561975 h 3610028"/>
              <a:gd name="connsiteX4-105" fmla="*/ 0 w 1724025"/>
              <a:gd name="connsiteY4-106" fmla="*/ 828675 h 3610028"/>
              <a:gd name="connsiteX5-107" fmla="*/ 0 w 1724025"/>
              <a:gd name="connsiteY5-108" fmla="*/ 0 h 3610028"/>
              <a:gd name="connsiteX6-109" fmla="*/ 809625 w 1724025"/>
              <a:gd name="connsiteY6-110" fmla="*/ 0 h 3610028"/>
              <a:gd name="connsiteX7-111" fmla="*/ 533400 w 1724025"/>
              <a:gd name="connsiteY7-112" fmla="*/ 276225 h 3610028"/>
              <a:gd name="connsiteX8-113" fmla="*/ 1381125 w 1724025"/>
              <a:gd name="connsiteY8-114" fmla="*/ 1123950 h 3610028"/>
              <a:gd name="connsiteX9-115" fmla="*/ 1724025 w 1724025"/>
              <a:gd name="connsiteY9-116" fmla="*/ 1676400 h 3610028"/>
              <a:gd name="connsiteX10-117" fmla="*/ 1724025 w 1724025"/>
              <a:gd name="connsiteY10-118" fmla="*/ 3543300 h 3610028"/>
              <a:gd name="connsiteX11-119" fmla="*/ 1362075 w 1724025"/>
              <a:gd name="connsiteY11-120" fmla="*/ 3552825 h 3610028"/>
              <a:gd name="connsiteX0-121" fmla="*/ 1362075 w 1724025"/>
              <a:gd name="connsiteY0-122" fmla="*/ 3552825 h 3648089"/>
              <a:gd name="connsiteX1-123" fmla="*/ 1362075 w 1724025"/>
              <a:gd name="connsiteY1-124" fmla="*/ 1847850 h 3648089"/>
              <a:gd name="connsiteX2-125" fmla="*/ 1238250 w 1724025"/>
              <a:gd name="connsiteY2-126" fmla="*/ 1533525 h 3648089"/>
              <a:gd name="connsiteX3-127" fmla="*/ 266700 w 1724025"/>
              <a:gd name="connsiteY3-128" fmla="*/ 561975 h 3648089"/>
              <a:gd name="connsiteX4-129" fmla="*/ 0 w 1724025"/>
              <a:gd name="connsiteY4-130" fmla="*/ 828675 h 3648089"/>
              <a:gd name="connsiteX5-131" fmla="*/ 0 w 1724025"/>
              <a:gd name="connsiteY5-132" fmla="*/ 0 h 3648089"/>
              <a:gd name="connsiteX6-133" fmla="*/ 809625 w 1724025"/>
              <a:gd name="connsiteY6-134" fmla="*/ 0 h 3648089"/>
              <a:gd name="connsiteX7-135" fmla="*/ 533400 w 1724025"/>
              <a:gd name="connsiteY7-136" fmla="*/ 276225 h 3648089"/>
              <a:gd name="connsiteX8-137" fmla="*/ 1381125 w 1724025"/>
              <a:gd name="connsiteY8-138" fmla="*/ 1123950 h 3648089"/>
              <a:gd name="connsiteX9-139" fmla="*/ 1724025 w 1724025"/>
              <a:gd name="connsiteY9-140" fmla="*/ 1676400 h 3648089"/>
              <a:gd name="connsiteX10-141" fmla="*/ 1724025 w 1724025"/>
              <a:gd name="connsiteY10-142" fmla="*/ 3543300 h 3648089"/>
              <a:gd name="connsiteX11-143" fmla="*/ 1362075 w 1724025"/>
              <a:gd name="connsiteY11-144" fmla="*/ 3552825 h 36480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724025" h="3648089">
                <a:moveTo>
                  <a:pt x="1362075" y="3552825"/>
                </a:moveTo>
                <a:lnTo>
                  <a:pt x="1362075" y="1847850"/>
                </a:lnTo>
                <a:cubicBezTo>
                  <a:pt x="1358900" y="1743075"/>
                  <a:pt x="1327150" y="1628775"/>
                  <a:pt x="1238250" y="1533525"/>
                </a:cubicBezTo>
                <a:lnTo>
                  <a:pt x="266700" y="561975"/>
                </a:lnTo>
                <a:lnTo>
                  <a:pt x="0" y="828675"/>
                </a:lnTo>
                <a:lnTo>
                  <a:pt x="0" y="0"/>
                </a:lnTo>
                <a:lnTo>
                  <a:pt x="809625" y="0"/>
                </a:lnTo>
                <a:lnTo>
                  <a:pt x="533400" y="276225"/>
                </a:lnTo>
                <a:lnTo>
                  <a:pt x="1381125" y="1123950"/>
                </a:lnTo>
                <a:cubicBezTo>
                  <a:pt x="1524000" y="1289050"/>
                  <a:pt x="1724025" y="1530350"/>
                  <a:pt x="1724025" y="1676400"/>
                </a:cubicBezTo>
                <a:lnTo>
                  <a:pt x="1724025" y="3543300"/>
                </a:lnTo>
                <a:cubicBezTo>
                  <a:pt x="1717675" y="3689350"/>
                  <a:pt x="1368425" y="3673475"/>
                  <a:pt x="1362075" y="3552825"/>
                </a:cubicBezTo>
                <a:close/>
              </a:path>
            </a:pathLst>
          </a:custGeom>
          <a:solidFill>
            <a:srgbClr val="27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a:off x="5801361" y="1662009"/>
            <a:ext cx="1114425" cy="3934177"/>
          </a:xfrm>
          <a:custGeom>
            <a:avLst/>
            <a:gdLst>
              <a:gd name="connsiteX0" fmla="*/ 742950 w 1114425"/>
              <a:gd name="connsiteY0" fmla="*/ 3838575 h 3838575"/>
              <a:gd name="connsiteX1" fmla="*/ 742950 w 1114425"/>
              <a:gd name="connsiteY1" fmla="*/ 552450 h 3838575"/>
              <a:gd name="connsiteX2" fmla="*/ 1114425 w 1114425"/>
              <a:gd name="connsiteY2" fmla="*/ 552450 h 3838575"/>
              <a:gd name="connsiteX3" fmla="*/ 561975 w 1114425"/>
              <a:gd name="connsiteY3" fmla="*/ 0 h 3838575"/>
              <a:gd name="connsiteX4" fmla="*/ 0 w 1114425"/>
              <a:gd name="connsiteY4" fmla="*/ 561975 h 3838575"/>
              <a:gd name="connsiteX5" fmla="*/ 361950 w 1114425"/>
              <a:gd name="connsiteY5" fmla="*/ 561975 h 3838575"/>
              <a:gd name="connsiteX6" fmla="*/ 361950 w 1114425"/>
              <a:gd name="connsiteY6" fmla="*/ 3829050 h 3838575"/>
              <a:gd name="connsiteX7" fmla="*/ 742950 w 1114425"/>
              <a:gd name="connsiteY7" fmla="*/ 3838575 h 3838575"/>
              <a:gd name="connsiteX0-1" fmla="*/ 742950 w 1114425"/>
              <a:gd name="connsiteY0-2" fmla="*/ 3838575 h 3898952"/>
              <a:gd name="connsiteX1-3" fmla="*/ 742950 w 1114425"/>
              <a:gd name="connsiteY1-4" fmla="*/ 552450 h 3898952"/>
              <a:gd name="connsiteX2-5" fmla="*/ 1114425 w 1114425"/>
              <a:gd name="connsiteY2-6" fmla="*/ 552450 h 3898952"/>
              <a:gd name="connsiteX3-7" fmla="*/ 561975 w 1114425"/>
              <a:gd name="connsiteY3-8" fmla="*/ 0 h 3898952"/>
              <a:gd name="connsiteX4-9" fmla="*/ 0 w 1114425"/>
              <a:gd name="connsiteY4-10" fmla="*/ 561975 h 3898952"/>
              <a:gd name="connsiteX5-11" fmla="*/ 361950 w 1114425"/>
              <a:gd name="connsiteY5-12" fmla="*/ 561975 h 3898952"/>
              <a:gd name="connsiteX6-13" fmla="*/ 361950 w 1114425"/>
              <a:gd name="connsiteY6-14" fmla="*/ 3829050 h 3898952"/>
              <a:gd name="connsiteX7-15" fmla="*/ 742950 w 1114425"/>
              <a:gd name="connsiteY7-16" fmla="*/ 3838575 h 3898952"/>
              <a:gd name="connsiteX0-17" fmla="*/ 742950 w 1114425"/>
              <a:gd name="connsiteY0-18" fmla="*/ 3838575 h 3934177"/>
              <a:gd name="connsiteX1-19" fmla="*/ 742950 w 1114425"/>
              <a:gd name="connsiteY1-20" fmla="*/ 552450 h 3934177"/>
              <a:gd name="connsiteX2-21" fmla="*/ 1114425 w 1114425"/>
              <a:gd name="connsiteY2-22" fmla="*/ 552450 h 3934177"/>
              <a:gd name="connsiteX3-23" fmla="*/ 561975 w 1114425"/>
              <a:gd name="connsiteY3-24" fmla="*/ 0 h 3934177"/>
              <a:gd name="connsiteX4-25" fmla="*/ 0 w 1114425"/>
              <a:gd name="connsiteY4-26" fmla="*/ 561975 h 3934177"/>
              <a:gd name="connsiteX5-27" fmla="*/ 361950 w 1114425"/>
              <a:gd name="connsiteY5-28" fmla="*/ 561975 h 3934177"/>
              <a:gd name="connsiteX6-29" fmla="*/ 361950 w 1114425"/>
              <a:gd name="connsiteY6-30" fmla="*/ 3829050 h 3934177"/>
              <a:gd name="connsiteX7-31" fmla="*/ 742950 w 1114425"/>
              <a:gd name="connsiteY7-32" fmla="*/ 3838575 h 393417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14425" h="3934177">
                <a:moveTo>
                  <a:pt x="742950" y="3838575"/>
                </a:moveTo>
                <a:lnTo>
                  <a:pt x="742950" y="552450"/>
                </a:lnTo>
                <a:lnTo>
                  <a:pt x="1114425" y="552450"/>
                </a:lnTo>
                <a:lnTo>
                  <a:pt x="561975" y="0"/>
                </a:lnTo>
                <a:lnTo>
                  <a:pt x="0" y="561975"/>
                </a:lnTo>
                <a:lnTo>
                  <a:pt x="361950" y="561975"/>
                </a:lnTo>
                <a:lnTo>
                  <a:pt x="361950" y="3829050"/>
                </a:lnTo>
                <a:cubicBezTo>
                  <a:pt x="346075" y="3956050"/>
                  <a:pt x="739775" y="3978275"/>
                  <a:pt x="742950" y="3838575"/>
                </a:cubicBezTo>
                <a:close/>
              </a:path>
            </a:pathLst>
          </a:custGeom>
          <a:solidFill>
            <a:srgbClr val="3976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a:off x="6539263" y="3582500"/>
            <a:ext cx="1931402" cy="2002048"/>
          </a:xfrm>
          <a:custGeom>
            <a:avLst/>
            <a:gdLst>
              <a:gd name="connsiteX0" fmla="*/ 351692 w 1914211"/>
              <a:gd name="connsiteY0" fmla="*/ 1934308 h 1939332"/>
              <a:gd name="connsiteX1" fmla="*/ 351692 w 1914211"/>
              <a:gd name="connsiteY1" fmla="*/ 854110 h 1939332"/>
              <a:gd name="connsiteX2" fmla="*/ 467248 w 1914211"/>
              <a:gd name="connsiteY2" fmla="*/ 758651 h 1939332"/>
              <a:gd name="connsiteX3" fmla="*/ 1351503 w 1914211"/>
              <a:gd name="connsiteY3" fmla="*/ 758651 h 1939332"/>
              <a:gd name="connsiteX4" fmla="*/ 1351503 w 1914211"/>
              <a:gd name="connsiteY4" fmla="*/ 1130440 h 1939332"/>
              <a:gd name="connsiteX5" fmla="*/ 1914211 w 1914211"/>
              <a:gd name="connsiteY5" fmla="*/ 557684 h 1939332"/>
              <a:gd name="connsiteX6" fmla="*/ 1356527 w 1914211"/>
              <a:gd name="connsiteY6" fmla="*/ 0 h 1939332"/>
              <a:gd name="connsiteX7" fmla="*/ 1356527 w 1914211"/>
              <a:gd name="connsiteY7" fmla="*/ 371789 h 1939332"/>
              <a:gd name="connsiteX8" fmla="*/ 437103 w 1914211"/>
              <a:gd name="connsiteY8" fmla="*/ 371789 h 1939332"/>
              <a:gd name="connsiteX9" fmla="*/ 0 w 1914211"/>
              <a:gd name="connsiteY9" fmla="*/ 668216 h 1939332"/>
              <a:gd name="connsiteX10" fmla="*/ 0 w 1914211"/>
              <a:gd name="connsiteY10" fmla="*/ 1939332 h 1939332"/>
              <a:gd name="connsiteX11" fmla="*/ 351692 w 1914211"/>
              <a:gd name="connsiteY11" fmla="*/ 1934308 h 1939332"/>
              <a:gd name="connsiteX0-1" fmla="*/ 351692 w 1914211"/>
              <a:gd name="connsiteY0-2" fmla="*/ 1934308 h 1965043"/>
              <a:gd name="connsiteX1-3" fmla="*/ 351692 w 1914211"/>
              <a:gd name="connsiteY1-4" fmla="*/ 854110 h 1965043"/>
              <a:gd name="connsiteX2-5" fmla="*/ 467248 w 1914211"/>
              <a:gd name="connsiteY2-6" fmla="*/ 758651 h 1965043"/>
              <a:gd name="connsiteX3-7" fmla="*/ 1351503 w 1914211"/>
              <a:gd name="connsiteY3-8" fmla="*/ 758651 h 1965043"/>
              <a:gd name="connsiteX4-9" fmla="*/ 1351503 w 1914211"/>
              <a:gd name="connsiteY4-10" fmla="*/ 1130440 h 1965043"/>
              <a:gd name="connsiteX5-11" fmla="*/ 1914211 w 1914211"/>
              <a:gd name="connsiteY5-12" fmla="*/ 557684 h 1965043"/>
              <a:gd name="connsiteX6-13" fmla="*/ 1356527 w 1914211"/>
              <a:gd name="connsiteY6-14" fmla="*/ 0 h 1965043"/>
              <a:gd name="connsiteX7-15" fmla="*/ 1356527 w 1914211"/>
              <a:gd name="connsiteY7-16" fmla="*/ 371789 h 1965043"/>
              <a:gd name="connsiteX8-17" fmla="*/ 437103 w 1914211"/>
              <a:gd name="connsiteY8-18" fmla="*/ 371789 h 1965043"/>
              <a:gd name="connsiteX9-19" fmla="*/ 0 w 1914211"/>
              <a:gd name="connsiteY9-20" fmla="*/ 668216 h 1965043"/>
              <a:gd name="connsiteX10-21" fmla="*/ 0 w 1914211"/>
              <a:gd name="connsiteY10-22" fmla="*/ 1939332 h 1965043"/>
              <a:gd name="connsiteX11-23" fmla="*/ 351692 w 1914211"/>
              <a:gd name="connsiteY11-24" fmla="*/ 1934308 h 1965043"/>
              <a:gd name="connsiteX0-25" fmla="*/ 351692 w 1914211"/>
              <a:gd name="connsiteY0-26" fmla="*/ 1934308 h 2002048"/>
              <a:gd name="connsiteX1-27" fmla="*/ 351692 w 1914211"/>
              <a:gd name="connsiteY1-28" fmla="*/ 854110 h 2002048"/>
              <a:gd name="connsiteX2-29" fmla="*/ 467248 w 1914211"/>
              <a:gd name="connsiteY2-30" fmla="*/ 758651 h 2002048"/>
              <a:gd name="connsiteX3-31" fmla="*/ 1351503 w 1914211"/>
              <a:gd name="connsiteY3-32" fmla="*/ 758651 h 2002048"/>
              <a:gd name="connsiteX4-33" fmla="*/ 1351503 w 1914211"/>
              <a:gd name="connsiteY4-34" fmla="*/ 1130440 h 2002048"/>
              <a:gd name="connsiteX5-35" fmla="*/ 1914211 w 1914211"/>
              <a:gd name="connsiteY5-36" fmla="*/ 557684 h 2002048"/>
              <a:gd name="connsiteX6-37" fmla="*/ 1356527 w 1914211"/>
              <a:gd name="connsiteY6-38" fmla="*/ 0 h 2002048"/>
              <a:gd name="connsiteX7-39" fmla="*/ 1356527 w 1914211"/>
              <a:gd name="connsiteY7-40" fmla="*/ 371789 h 2002048"/>
              <a:gd name="connsiteX8-41" fmla="*/ 437103 w 1914211"/>
              <a:gd name="connsiteY8-42" fmla="*/ 371789 h 2002048"/>
              <a:gd name="connsiteX9-43" fmla="*/ 0 w 1914211"/>
              <a:gd name="connsiteY9-44" fmla="*/ 668216 h 2002048"/>
              <a:gd name="connsiteX10-45" fmla="*/ 0 w 1914211"/>
              <a:gd name="connsiteY10-46" fmla="*/ 1939332 h 2002048"/>
              <a:gd name="connsiteX11-47" fmla="*/ 351692 w 1914211"/>
              <a:gd name="connsiteY11-48" fmla="*/ 1934308 h 2002048"/>
              <a:gd name="connsiteX0-49" fmla="*/ 351692 w 1914211"/>
              <a:gd name="connsiteY0-50" fmla="*/ 1934308 h 2002048"/>
              <a:gd name="connsiteX1-51" fmla="*/ 351692 w 1914211"/>
              <a:gd name="connsiteY1-52" fmla="*/ 854110 h 2002048"/>
              <a:gd name="connsiteX2-53" fmla="*/ 467248 w 1914211"/>
              <a:gd name="connsiteY2-54" fmla="*/ 758651 h 2002048"/>
              <a:gd name="connsiteX3-55" fmla="*/ 1351503 w 1914211"/>
              <a:gd name="connsiteY3-56" fmla="*/ 758651 h 2002048"/>
              <a:gd name="connsiteX4-57" fmla="*/ 1351503 w 1914211"/>
              <a:gd name="connsiteY4-58" fmla="*/ 1130440 h 2002048"/>
              <a:gd name="connsiteX5-59" fmla="*/ 1914211 w 1914211"/>
              <a:gd name="connsiteY5-60" fmla="*/ 557684 h 2002048"/>
              <a:gd name="connsiteX6-61" fmla="*/ 1356527 w 1914211"/>
              <a:gd name="connsiteY6-62" fmla="*/ 0 h 2002048"/>
              <a:gd name="connsiteX7-63" fmla="*/ 1356527 w 1914211"/>
              <a:gd name="connsiteY7-64" fmla="*/ 371789 h 2002048"/>
              <a:gd name="connsiteX8-65" fmla="*/ 437103 w 1914211"/>
              <a:gd name="connsiteY8-66" fmla="*/ 371789 h 2002048"/>
              <a:gd name="connsiteX9-67" fmla="*/ 0 w 1914211"/>
              <a:gd name="connsiteY9-68" fmla="*/ 668216 h 2002048"/>
              <a:gd name="connsiteX10-69" fmla="*/ 0 w 1914211"/>
              <a:gd name="connsiteY10-70" fmla="*/ 1939332 h 2002048"/>
              <a:gd name="connsiteX11-71" fmla="*/ 351692 w 1914211"/>
              <a:gd name="connsiteY11-72" fmla="*/ 1934308 h 2002048"/>
              <a:gd name="connsiteX0-73" fmla="*/ 351692 w 1914211"/>
              <a:gd name="connsiteY0-74" fmla="*/ 1934308 h 2002048"/>
              <a:gd name="connsiteX1-75" fmla="*/ 351692 w 1914211"/>
              <a:gd name="connsiteY1-76" fmla="*/ 854110 h 2002048"/>
              <a:gd name="connsiteX2-77" fmla="*/ 467248 w 1914211"/>
              <a:gd name="connsiteY2-78" fmla="*/ 758651 h 2002048"/>
              <a:gd name="connsiteX3-79" fmla="*/ 1351503 w 1914211"/>
              <a:gd name="connsiteY3-80" fmla="*/ 758651 h 2002048"/>
              <a:gd name="connsiteX4-81" fmla="*/ 1351503 w 1914211"/>
              <a:gd name="connsiteY4-82" fmla="*/ 1130440 h 2002048"/>
              <a:gd name="connsiteX5-83" fmla="*/ 1914211 w 1914211"/>
              <a:gd name="connsiteY5-84" fmla="*/ 557684 h 2002048"/>
              <a:gd name="connsiteX6-85" fmla="*/ 1356527 w 1914211"/>
              <a:gd name="connsiteY6-86" fmla="*/ 0 h 2002048"/>
              <a:gd name="connsiteX7-87" fmla="*/ 1356527 w 1914211"/>
              <a:gd name="connsiteY7-88" fmla="*/ 371789 h 2002048"/>
              <a:gd name="connsiteX8-89" fmla="*/ 437103 w 1914211"/>
              <a:gd name="connsiteY8-90" fmla="*/ 371789 h 2002048"/>
              <a:gd name="connsiteX9-91" fmla="*/ 0 w 1914211"/>
              <a:gd name="connsiteY9-92" fmla="*/ 668216 h 2002048"/>
              <a:gd name="connsiteX10-93" fmla="*/ 0 w 1914211"/>
              <a:gd name="connsiteY10-94" fmla="*/ 1939332 h 2002048"/>
              <a:gd name="connsiteX11-95" fmla="*/ 351692 w 1914211"/>
              <a:gd name="connsiteY11-96" fmla="*/ 1934308 h 2002048"/>
              <a:gd name="connsiteX0-97" fmla="*/ 351692 w 1914211"/>
              <a:gd name="connsiteY0-98" fmla="*/ 1934308 h 2002048"/>
              <a:gd name="connsiteX1-99" fmla="*/ 351692 w 1914211"/>
              <a:gd name="connsiteY1-100" fmla="*/ 854110 h 2002048"/>
              <a:gd name="connsiteX2-101" fmla="*/ 467248 w 1914211"/>
              <a:gd name="connsiteY2-102" fmla="*/ 758651 h 2002048"/>
              <a:gd name="connsiteX3-103" fmla="*/ 1351503 w 1914211"/>
              <a:gd name="connsiteY3-104" fmla="*/ 758651 h 2002048"/>
              <a:gd name="connsiteX4-105" fmla="*/ 1351503 w 1914211"/>
              <a:gd name="connsiteY4-106" fmla="*/ 1130440 h 2002048"/>
              <a:gd name="connsiteX5-107" fmla="*/ 1914211 w 1914211"/>
              <a:gd name="connsiteY5-108" fmla="*/ 557684 h 2002048"/>
              <a:gd name="connsiteX6-109" fmla="*/ 1356527 w 1914211"/>
              <a:gd name="connsiteY6-110" fmla="*/ 0 h 2002048"/>
              <a:gd name="connsiteX7-111" fmla="*/ 1356527 w 1914211"/>
              <a:gd name="connsiteY7-112" fmla="*/ 371789 h 2002048"/>
              <a:gd name="connsiteX8-113" fmla="*/ 437103 w 1914211"/>
              <a:gd name="connsiteY8-114" fmla="*/ 371789 h 2002048"/>
              <a:gd name="connsiteX9-115" fmla="*/ 0 w 1914211"/>
              <a:gd name="connsiteY9-116" fmla="*/ 668216 h 2002048"/>
              <a:gd name="connsiteX10-117" fmla="*/ 0 w 1914211"/>
              <a:gd name="connsiteY10-118" fmla="*/ 1939332 h 2002048"/>
              <a:gd name="connsiteX11-119" fmla="*/ 351692 w 1914211"/>
              <a:gd name="connsiteY11-120" fmla="*/ 1934308 h 2002048"/>
              <a:gd name="connsiteX0-121" fmla="*/ 351692 w 1914211"/>
              <a:gd name="connsiteY0-122" fmla="*/ 1934308 h 2002048"/>
              <a:gd name="connsiteX1-123" fmla="*/ 351692 w 1914211"/>
              <a:gd name="connsiteY1-124" fmla="*/ 854110 h 2002048"/>
              <a:gd name="connsiteX2-125" fmla="*/ 467248 w 1914211"/>
              <a:gd name="connsiteY2-126" fmla="*/ 758651 h 2002048"/>
              <a:gd name="connsiteX3-127" fmla="*/ 1351503 w 1914211"/>
              <a:gd name="connsiteY3-128" fmla="*/ 758651 h 2002048"/>
              <a:gd name="connsiteX4-129" fmla="*/ 1351503 w 1914211"/>
              <a:gd name="connsiteY4-130" fmla="*/ 1130440 h 2002048"/>
              <a:gd name="connsiteX5-131" fmla="*/ 1914211 w 1914211"/>
              <a:gd name="connsiteY5-132" fmla="*/ 557684 h 2002048"/>
              <a:gd name="connsiteX6-133" fmla="*/ 1356527 w 1914211"/>
              <a:gd name="connsiteY6-134" fmla="*/ 0 h 2002048"/>
              <a:gd name="connsiteX7-135" fmla="*/ 1356527 w 1914211"/>
              <a:gd name="connsiteY7-136" fmla="*/ 371789 h 2002048"/>
              <a:gd name="connsiteX8-137" fmla="*/ 437103 w 1914211"/>
              <a:gd name="connsiteY8-138" fmla="*/ 371789 h 2002048"/>
              <a:gd name="connsiteX9-139" fmla="*/ 0 w 1914211"/>
              <a:gd name="connsiteY9-140" fmla="*/ 668216 h 2002048"/>
              <a:gd name="connsiteX10-141" fmla="*/ 0 w 1914211"/>
              <a:gd name="connsiteY10-142" fmla="*/ 1939332 h 2002048"/>
              <a:gd name="connsiteX11-143" fmla="*/ 351692 w 1914211"/>
              <a:gd name="connsiteY11-144" fmla="*/ 1934308 h 2002048"/>
              <a:gd name="connsiteX0-145" fmla="*/ 351692 w 1914211"/>
              <a:gd name="connsiteY0-146" fmla="*/ 1934308 h 2002048"/>
              <a:gd name="connsiteX1-147" fmla="*/ 351692 w 1914211"/>
              <a:gd name="connsiteY1-148" fmla="*/ 854110 h 2002048"/>
              <a:gd name="connsiteX2-149" fmla="*/ 467248 w 1914211"/>
              <a:gd name="connsiteY2-150" fmla="*/ 758651 h 2002048"/>
              <a:gd name="connsiteX3-151" fmla="*/ 1351503 w 1914211"/>
              <a:gd name="connsiteY3-152" fmla="*/ 758651 h 2002048"/>
              <a:gd name="connsiteX4-153" fmla="*/ 1351503 w 1914211"/>
              <a:gd name="connsiteY4-154" fmla="*/ 1130440 h 2002048"/>
              <a:gd name="connsiteX5-155" fmla="*/ 1914211 w 1914211"/>
              <a:gd name="connsiteY5-156" fmla="*/ 557684 h 2002048"/>
              <a:gd name="connsiteX6-157" fmla="*/ 1356527 w 1914211"/>
              <a:gd name="connsiteY6-158" fmla="*/ 0 h 2002048"/>
              <a:gd name="connsiteX7-159" fmla="*/ 1356527 w 1914211"/>
              <a:gd name="connsiteY7-160" fmla="*/ 371789 h 2002048"/>
              <a:gd name="connsiteX8-161" fmla="*/ 437103 w 1914211"/>
              <a:gd name="connsiteY8-162" fmla="*/ 371789 h 2002048"/>
              <a:gd name="connsiteX9-163" fmla="*/ 0 w 1914211"/>
              <a:gd name="connsiteY9-164" fmla="*/ 668216 h 2002048"/>
              <a:gd name="connsiteX10-165" fmla="*/ 0 w 1914211"/>
              <a:gd name="connsiteY10-166" fmla="*/ 1939332 h 2002048"/>
              <a:gd name="connsiteX11-167" fmla="*/ 351692 w 1914211"/>
              <a:gd name="connsiteY11-168" fmla="*/ 1934308 h 2002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914211" h="2002048">
                <a:moveTo>
                  <a:pt x="351692" y="1934308"/>
                </a:moveTo>
                <a:lnTo>
                  <a:pt x="351692" y="854110"/>
                </a:lnTo>
                <a:cubicBezTo>
                  <a:pt x="350017" y="792145"/>
                  <a:pt x="383511" y="760326"/>
                  <a:pt x="467248" y="758651"/>
                </a:cubicBezTo>
                <a:lnTo>
                  <a:pt x="1351503" y="758651"/>
                </a:lnTo>
                <a:lnTo>
                  <a:pt x="1351503" y="1130440"/>
                </a:lnTo>
                <a:lnTo>
                  <a:pt x="1914211" y="557684"/>
                </a:lnTo>
                <a:lnTo>
                  <a:pt x="1356527" y="0"/>
                </a:lnTo>
                <a:lnTo>
                  <a:pt x="1356527" y="371789"/>
                </a:lnTo>
                <a:lnTo>
                  <a:pt x="437103" y="371789"/>
                </a:lnTo>
                <a:cubicBezTo>
                  <a:pt x="216039" y="385187"/>
                  <a:pt x="0" y="544286"/>
                  <a:pt x="0" y="668216"/>
                </a:cubicBezTo>
                <a:lnTo>
                  <a:pt x="0" y="1939332"/>
                </a:lnTo>
                <a:cubicBezTo>
                  <a:pt x="6699" y="2043165"/>
                  <a:pt x="355041" y="2001297"/>
                  <a:pt x="351692" y="1934308"/>
                </a:cubicBezTo>
                <a:close/>
              </a:path>
            </a:pathLst>
          </a:custGeom>
          <a:solidFill>
            <a:srgbClr val="27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8" name="组合 37"/>
          <p:cNvGrpSpPr/>
          <p:nvPr/>
        </p:nvGrpSpPr>
        <p:grpSpPr>
          <a:xfrm>
            <a:off x="5445141" y="5516808"/>
            <a:ext cx="1457011" cy="1115908"/>
            <a:chOff x="5445141" y="5516808"/>
            <a:chExt cx="1457011" cy="1115908"/>
          </a:xfrm>
        </p:grpSpPr>
        <p:sp>
          <p:nvSpPr>
            <p:cNvPr id="15" name="任意多边形 14"/>
            <p:cNvSpPr/>
            <p:nvPr/>
          </p:nvSpPr>
          <p:spPr>
            <a:xfrm>
              <a:off x="5445141" y="5516808"/>
              <a:ext cx="1457011" cy="1038748"/>
            </a:xfrm>
            <a:custGeom>
              <a:avLst/>
              <a:gdLst>
                <a:gd name="connsiteX0" fmla="*/ 0 w 1457011"/>
                <a:gd name="connsiteY0" fmla="*/ 0 h 989763"/>
                <a:gd name="connsiteX1" fmla="*/ 1457011 w 1457011"/>
                <a:gd name="connsiteY1" fmla="*/ 0 h 989763"/>
                <a:gd name="connsiteX2" fmla="*/ 823965 w 1457011"/>
                <a:gd name="connsiteY2" fmla="*/ 989763 h 989763"/>
                <a:gd name="connsiteX3" fmla="*/ 638071 w 1457011"/>
                <a:gd name="connsiteY3" fmla="*/ 989763 h 989763"/>
                <a:gd name="connsiteX4" fmla="*/ 0 w 1457011"/>
                <a:gd name="connsiteY4" fmla="*/ 0 h 989763"/>
                <a:gd name="connsiteX0-1" fmla="*/ 0 w 1457011"/>
                <a:gd name="connsiteY0-2" fmla="*/ 0 h 1012092"/>
                <a:gd name="connsiteX1-3" fmla="*/ 1457011 w 1457011"/>
                <a:gd name="connsiteY1-4" fmla="*/ 0 h 1012092"/>
                <a:gd name="connsiteX2-5" fmla="*/ 823965 w 1457011"/>
                <a:gd name="connsiteY2-6" fmla="*/ 989763 h 1012092"/>
                <a:gd name="connsiteX3-7" fmla="*/ 638071 w 1457011"/>
                <a:gd name="connsiteY3-8" fmla="*/ 989763 h 1012092"/>
                <a:gd name="connsiteX4-9" fmla="*/ 0 w 1457011"/>
                <a:gd name="connsiteY4-10" fmla="*/ 0 h 1012092"/>
                <a:gd name="connsiteX0-11" fmla="*/ 0 w 1457011"/>
                <a:gd name="connsiteY0-12" fmla="*/ 0 h 1033278"/>
                <a:gd name="connsiteX1-13" fmla="*/ 1457011 w 1457011"/>
                <a:gd name="connsiteY1-14" fmla="*/ 0 h 1033278"/>
                <a:gd name="connsiteX2-15" fmla="*/ 823965 w 1457011"/>
                <a:gd name="connsiteY2-16" fmla="*/ 989763 h 1033278"/>
                <a:gd name="connsiteX3-17" fmla="*/ 638071 w 1457011"/>
                <a:gd name="connsiteY3-18" fmla="*/ 989763 h 1033278"/>
                <a:gd name="connsiteX4-19" fmla="*/ 0 w 1457011"/>
                <a:gd name="connsiteY4-20" fmla="*/ 0 h 1033278"/>
                <a:gd name="connsiteX0-21" fmla="*/ 0 w 1457011"/>
                <a:gd name="connsiteY0-22" fmla="*/ 0 h 1038748"/>
                <a:gd name="connsiteX1-23" fmla="*/ 1457011 w 1457011"/>
                <a:gd name="connsiteY1-24" fmla="*/ 0 h 1038748"/>
                <a:gd name="connsiteX2-25" fmla="*/ 823965 w 1457011"/>
                <a:gd name="connsiteY2-26" fmla="*/ 989763 h 1038748"/>
                <a:gd name="connsiteX3-27" fmla="*/ 638071 w 1457011"/>
                <a:gd name="connsiteY3-28" fmla="*/ 989763 h 1038748"/>
                <a:gd name="connsiteX4-29" fmla="*/ 0 w 1457011"/>
                <a:gd name="connsiteY4-30" fmla="*/ 0 h 103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57011" h="1038748">
                  <a:moveTo>
                    <a:pt x="0" y="0"/>
                  </a:moveTo>
                  <a:lnTo>
                    <a:pt x="1457011" y="0"/>
                  </a:lnTo>
                  <a:lnTo>
                    <a:pt x="823965" y="989763"/>
                  </a:lnTo>
                  <a:cubicBezTo>
                    <a:pt x="787121" y="1055076"/>
                    <a:pt x="684964" y="1055077"/>
                    <a:pt x="638071" y="989763"/>
                  </a:cubicBezTo>
                  <a:lnTo>
                    <a:pt x="0" y="0"/>
                  </a:lnTo>
                  <a:close/>
                </a:path>
              </a:pathLst>
            </a:cu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任意多边形 39"/>
            <p:cNvSpPr/>
            <p:nvPr/>
          </p:nvSpPr>
          <p:spPr>
            <a:xfrm>
              <a:off x="5826708" y="6138028"/>
              <a:ext cx="693876" cy="494688"/>
            </a:xfrm>
            <a:custGeom>
              <a:avLst/>
              <a:gdLst>
                <a:gd name="connsiteX0" fmla="*/ 0 w 1457011"/>
                <a:gd name="connsiteY0" fmla="*/ 0 h 989763"/>
                <a:gd name="connsiteX1" fmla="*/ 1457011 w 1457011"/>
                <a:gd name="connsiteY1" fmla="*/ 0 h 989763"/>
                <a:gd name="connsiteX2" fmla="*/ 823965 w 1457011"/>
                <a:gd name="connsiteY2" fmla="*/ 989763 h 989763"/>
                <a:gd name="connsiteX3" fmla="*/ 638071 w 1457011"/>
                <a:gd name="connsiteY3" fmla="*/ 989763 h 989763"/>
                <a:gd name="connsiteX4" fmla="*/ 0 w 1457011"/>
                <a:gd name="connsiteY4" fmla="*/ 0 h 989763"/>
                <a:gd name="connsiteX0-1" fmla="*/ 0 w 1457011"/>
                <a:gd name="connsiteY0-2" fmla="*/ 0 h 1012092"/>
                <a:gd name="connsiteX1-3" fmla="*/ 1457011 w 1457011"/>
                <a:gd name="connsiteY1-4" fmla="*/ 0 h 1012092"/>
                <a:gd name="connsiteX2-5" fmla="*/ 823965 w 1457011"/>
                <a:gd name="connsiteY2-6" fmla="*/ 989763 h 1012092"/>
                <a:gd name="connsiteX3-7" fmla="*/ 638071 w 1457011"/>
                <a:gd name="connsiteY3-8" fmla="*/ 989763 h 1012092"/>
                <a:gd name="connsiteX4-9" fmla="*/ 0 w 1457011"/>
                <a:gd name="connsiteY4-10" fmla="*/ 0 h 1012092"/>
                <a:gd name="connsiteX0-11" fmla="*/ 0 w 1457011"/>
                <a:gd name="connsiteY0-12" fmla="*/ 0 h 1033278"/>
                <a:gd name="connsiteX1-13" fmla="*/ 1457011 w 1457011"/>
                <a:gd name="connsiteY1-14" fmla="*/ 0 h 1033278"/>
                <a:gd name="connsiteX2-15" fmla="*/ 823965 w 1457011"/>
                <a:gd name="connsiteY2-16" fmla="*/ 989763 h 1033278"/>
                <a:gd name="connsiteX3-17" fmla="*/ 638071 w 1457011"/>
                <a:gd name="connsiteY3-18" fmla="*/ 989763 h 1033278"/>
                <a:gd name="connsiteX4-19" fmla="*/ 0 w 1457011"/>
                <a:gd name="connsiteY4-20" fmla="*/ 0 h 1033278"/>
                <a:gd name="connsiteX0-21" fmla="*/ 0 w 1457011"/>
                <a:gd name="connsiteY0-22" fmla="*/ 0 h 1038748"/>
                <a:gd name="connsiteX1-23" fmla="*/ 1457011 w 1457011"/>
                <a:gd name="connsiteY1-24" fmla="*/ 0 h 1038748"/>
                <a:gd name="connsiteX2-25" fmla="*/ 823965 w 1457011"/>
                <a:gd name="connsiteY2-26" fmla="*/ 989763 h 1038748"/>
                <a:gd name="connsiteX3-27" fmla="*/ 638071 w 1457011"/>
                <a:gd name="connsiteY3-28" fmla="*/ 989763 h 1038748"/>
                <a:gd name="connsiteX4-29" fmla="*/ 0 w 1457011"/>
                <a:gd name="connsiteY4-30" fmla="*/ 0 h 10387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57011" h="1038748">
                  <a:moveTo>
                    <a:pt x="0" y="0"/>
                  </a:moveTo>
                  <a:lnTo>
                    <a:pt x="1457011" y="0"/>
                  </a:lnTo>
                  <a:lnTo>
                    <a:pt x="823965" y="989763"/>
                  </a:lnTo>
                  <a:cubicBezTo>
                    <a:pt x="787121" y="1055076"/>
                    <a:pt x="684964" y="1055077"/>
                    <a:pt x="638071" y="989763"/>
                  </a:cubicBezTo>
                  <a:lnTo>
                    <a:pt x="0" y="0"/>
                  </a:lnTo>
                  <a:close/>
                </a:path>
              </a:pathLst>
            </a:custGeom>
            <a:solidFill>
              <a:srgbClr val="3976B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 name="文本框 15"/>
          <p:cNvSpPr txBox="1"/>
          <p:nvPr/>
        </p:nvSpPr>
        <p:spPr>
          <a:xfrm>
            <a:off x="790575" y="2337435"/>
            <a:ext cx="3024505" cy="2676525"/>
          </a:xfrm>
          <a:prstGeom prst="rect">
            <a:avLst/>
          </a:prstGeom>
          <a:noFill/>
          <a:effectLst/>
        </p:spPr>
        <p:txBody>
          <a:bodyPr wrap="square" rtlCol="0">
            <a:spAutoFit/>
          </a:bodyPr>
          <a:lstStyle/>
          <a:p>
            <a:pPr algn="ctr"/>
            <a:r>
              <a:rPr lang="zh-CN" altLang="en-US" sz="3200" b="1" dirty="0">
                <a:solidFill>
                  <a:srgbClr val="004C80"/>
                </a:solidFill>
                <a:latin typeface="微软雅黑" panose="020B0503020204020204" charset="-122"/>
                <a:ea typeface="微软雅黑" panose="020B0503020204020204" charset="-122"/>
              </a:rPr>
              <a:t>主要目的</a:t>
            </a:r>
            <a:endParaRPr lang="zh-CN" altLang="en-US" sz="3200" b="1" dirty="0">
              <a:solidFill>
                <a:srgbClr val="004C80"/>
              </a:solidFill>
              <a:latin typeface="微软雅黑" panose="020B0503020204020204" charset="-122"/>
              <a:ea typeface="微软雅黑" panose="020B0503020204020204" charset="-122"/>
            </a:endParaRPr>
          </a:p>
          <a:p>
            <a:pPr algn="ctr"/>
            <a:endParaRPr lang="zh-CN" altLang="en-US" sz="2400" b="1" dirty="0">
              <a:solidFill>
                <a:srgbClr val="004C80"/>
              </a:solidFill>
              <a:latin typeface="微软雅黑" panose="020B0503020204020204" charset="-122"/>
              <a:ea typeface="微软雅黑" panose="020B0503020204020204" charset="-122"/>
            </a:endParaRPr>
          </a:p>
          <a:p>
            <a:pPr algn="l"/>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为“案例教学系统App”的开发进行主要规划和整合，并指导整个</a:t>
            </a:r>
            <a:r>
              <a:rPr lang="zh-CN" altLang="en-US" sz="1600" b="1" dirty="0">
                <a:solidFill>
                  <a:schemeClr val="tx1"/>
                </a:solidFill>
                <a:latin typeface="微软雅黑" panose="020B0503020204020204" charset="-122"/>
                <a:ea typeface="微软雅黑" panose="020B0503020204020204" charset="-122"/>
              </a:rPr>
              <a:t>开发</a:t>
            </a:r>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过程，以确保项目团队能够按时、按质量完成项目目标，让项目团队的成员工作开展地井然有序。</a:t>
            </a:r>
            <a:endPar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
        <p:nvSpPr>
          <p:cNvPr id="35" name="文本框 34"/>
          <p:cNvSpPr txBox="1"/>
          <p:nvPr/>
        </p:nvSpPr>
        <p:spPr>
          <a:xfrm>
            <a:off x="7298055" y="1278890"/>
            <a:ext cx="4546600" cy="2953385"/>
          </a:xfrm>
          <a:prstGeom prst="rect">
            <a:avLst/>
          </a:prstGeom>
          <a:noFill/>
          <a:effectLst/>
        </p:spPr>
        <p:txBody>
          <a:bodyPr wrap="square" rtlCol="0">
            <a:spAutoFit/>
          </a:bodyPr>
          <a:lstStyle/>
          <a:p>
            <a:pPr algn="ctr"/>
            <a:r>
              <a:rPr lang="zh-CN" altLang="en-US" sz="2800" b="1" dirty="0">
                <a:solidFill>
                  <a:srgbClr val="004C80"/>
                </a:solidFill>
                <a:latin typeface="微软雅黑" panose="020B0503020204020204" charset="-122"/>
                <a:ea typeface="微软雅黑" panose="020B0503020204020204" charset="-122"/>
                <a:sym typeface="+mn-ea"/>
              </a:rPr>
              <a:t>如何编写：</a:t>
            </a:r>
            <a:endParaRPr lang="zh-CN" altLang="en-US" sz="2800" b="1" dirty="0">
              <a:solidFill>
                <a:srgbClr val="004C80"/>
              </a:solidFill>
              <a:latin typeface="微软雅黑" panose="020B0503020204020204" charset="-122"/>
              <a:ea typeface="微软雅黑" panose="020B0503020204020204" charset="-122"/>
            </a:endParaRPr>
          </a:p>
          <a:p>
            <a:pPr algn="ct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000" dirty="0">
              <a:solidFill>
                <a:schemeClr val="tx1">
                  <a:lumMod val="75000"/>
                  <a:lumOff val="25000"/>
                </a:schemeClr>
              </a:solidFill>
              <a:latin typeface="微软雅黑" panose="020B0503020204020204" charset="-122"/>
              <a:ea typeface="微软雅黑" panose="020B0503020204020204" charset="-122"/>
            </a:endParaRPr>
          </a:p>
          <a:p>
            <a:pPr algn="l"/>
            <a:r>
              <a:rPr lang="zh-CN" altLang="en-US" sz="1600" b="1" dirty="0">
                <a:latin typeface="微软雅黑" panose="020B0503020204020204" charset="-122"/>
                <a:ea typeface="微软雅黑" panose="020B0503020204020204" charset="-122"/>
              </a:rPr>
              <a:t>1.以文件化的形式</a:t>
            </a:r>
            <a:endParaRPr lang="zh-CN" altLang="en-US" sz="1600" b="1" dirty="0">
              <a:latin typeface="微软雅黑" panose="020B0503020204020204" charset="-122"/>
              <a:ea typeface="微软雅黑" panose="020B0503020204020204" charset="-122"/>
            </a:endParaRPr>
          </a:p>
          <a:p>
            <a:pPr algn="l"/>
            <a:r>
              <a:rPr lang="zh-CN" altLang="en-US" sz="1600" b="1" dirty="0">
                <a:latin typeface="微软雅黑" panose="020B0503020204020204" charset="-122"/>
                <a:ea typeface="微软雅黑" panose="020B0503020204020204" charset="-122"/>
              </a:rPr>
              <a:t>2.项目生存周期内的工作任务范围、各项工作的任务分解、项目团队组织结构、各团队成员的工作责任、团队内外沟通协作方式、开发进度、经费预算、项目内外环境条件、风险对策等内容做出安排</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pPr algn="ctr"/>
            <a:endParaRPr lang="en-US" altLang="zh-CN" sz="1200" dirty="0">
              <a:solidFill>
                <a:schemeClr val="tx1">
                  <a:lumMod val="75000"/>
                  <a:lumOff val="25000"/>
                </a:schemeClr>
              </a:solidFill>
              <a:latin typeface="微软雅黑" panose="020B0503020204020204" charset="-122"/>
              <a:ea typeface="微软雅黑" panose="020B0503020204020204" charset="-122"/>
            </a:endParaRPr>
          </a:p>
          <a:p>
            <a:endParaRPr lang="en-US" altLang="zh-CN" sz="3200" b="1"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35"/>
          <p:cNvSpPr txBox="1"/>
          <p:nvPr/>
        </p:nvSpPr>
        <p:spPr>
          <a:xfrm>
            <a:off x="7114540" y="4446270"/>
            <a:ext cx="4149090" cy="1691640"/>
          </a:xfrm>
          <a:prstGeom prst="rect">
            <a:avLst/>
          </a:prstGeom>
          <a:noFill/>
          <a:effectLst/>
        </p:spPr>
        <p:txBody>
          <a:bodyPr wrap="square" rtlCol="0">
            <a:spAutoFit/>
          </a:bodyPr>
          <a:lstStyle/>
          <a:p>
            <a:pPr algn="ctr"/>
            <a:r>
              <a:rPr lang="zh-CN" altLang="en-US" dirty="0">
                <a:solidFill>
                  <a:srgbClr val="004C80"/>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04C80"/>
                </a:solidFill>
                <a:latin typeface="微软雅黑" panose="020B0503020204020204" charset="-122"/>
                <a:ea typeface="微软雅黑" panose="020B0503020204020204" charset="-122"/>
              </a:rPr>
              <a:t>意义</a:t>
            </a:r>
            <a:endParaRPr lang="zh-CN" altLang="en-US" sz="2400" b="1" dirty="0">
              <a:solidFill>
                <a:srgbClr val="004C80"/>
              </a:solidFill>
              <a:latin typeface="微软雅黑" panose="020B0503020204020204" charset="-122"/>
              <a:ea typeface="微软雅黑" panose="020B0503020204020204" charset="-122"/>
            </a:endParaRPr>
          </a:p>
          <a:p>
            <a:pPr algn="l"/>
            <a:r>
              <a:rPr lang="zh-CN" altLang="en-US" sz="16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a:t>
            </a:r>
            <a:r>
              <a:rPr lang="zh-CN" altLang="en-US" sz="1600" b="1" dirty="0">
                <a:latin typeface="微软雅黑" panose="020B0503020204020204" charset="-122"/>
                <a:ea typeface="微软雅黑" panose="020B0503020204020204" charset="-122"/>
              </a:rPr>
              <a:t>作为项目团队成员以及项目干系人之间的共识与约定，它又是项目生命周期内的所有项目活动的行动基础、项目团队开展和检查项目工作的依据。</a:t>
            </a:r>
            <a:endParaRPr lang="zh-CN" altLang="en-US" sz="1600" b="1" dirty="0">
              <a:latin typeface="微软雅黑" panose="020B0503020204020204" charset="-122"/>
              <a:ea typeface="微软雅黑" panose="020B0503020204020204" charset="-122"/>
            </a:endParaRPr>
          </a:p>
          <a:p>
            <a:endParaRPr lang="en-US" altLang="zh-CN" sz="16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项目概述：业务机遇</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0" name="文本框 99"/>
          <p:cNvSpPr txBox="1"/>
          <p:nvPr/>
        </p:nvSpPr>
        <p:spPr>
          <a:xfrm>
            <a:off x="1496695" y="3771900"/>
            <a:ext cx="9475470" cy="2306955"/>
          </a:xfrm>
          <a:prstGeom prst="rect">
            <a:avLst/>
          </a:prstGeom>
          <a:noFill/>
          <a:ln w="9525">
            <a:noFill/>
          </a:ln>
        </p:spPr>
        <p:txBody>
          <a:bodyPr wrap="square">
            <a:spAutoFit/>
          </a:bodyPr>
          <a:lstStyle/>
          <a:p>
            <a:pPr indent="266700"/>
            <a:r>
              <a:rPr lang="en-US" altLang="zh-CN"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以教师为中心教学方法</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在很长一段时间内占据着国内外绝大多数课堂。这种以教师为中心的教学模式的突出表现在于</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教师是整个学习过程的中心</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，在课堂上，学习资源和学生以及课堂都是围绕着教师开展的。然而这种做法却也有它的弊端，教师在选取教材的同时</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扼杀了学生对于该门课程学习的知识面</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，从某种意义上来说也</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扼杀了学生的某种创造性</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，其次，对于工科性学科来说，这种通过传授知识点的教学方法也并不适用。这种</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实验性质强的工科性学科</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往往只有</a:t>
            </a:r>
            <a:r>
              <a:rPr lang="zh-CN" altLang="en-US" b="1" u="sng"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采用案例教学法</a:t>
            </a: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才能起到良好的教学效果。</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indent="266700"/>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因此，我们提出基于项目的案例教学系统App，通过对工程类项目化案例的还原，从而最终达到学生再次实践项目的效果。</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flipH="1">
            <a:off x="4204845" y="1643679"/>
            <a:ext cx="2899693" cy="1730961"/>
            <a:chOff x="153987" y="1955800"/>
            <a:chExt cx="2079626" cy="1241425"/>
          </a:xfrm>
          <a:solidFill>
            <a:srgbClr val="5B9BD5"/>
          </a:solidFill>
        </p:grpSpPr>
        <p:sp>
          <p:nvSpPr>
            <p:cNvPr id="3" name="Freeform 71"/>
            <p:cNvSpPr/>
            <p:nvPr/>
          </p:nvSpPr>
          <p:spPr bwMode="auto">
            <a:xfrm>
              <a:off x="1558925" y="2286000"/>
              <a:ext cx="312738" cy="238125"/>
            </a:xfrm>
            <a:custGeom>
              <a:avLst/>
              <a:gdLst>
                <a:gd name="T0" fmla="*/ 79 w 83"/>
                <a:gd name="T1" fmla="*/ 25 h 63"/>
                <a:gd name="T2" fmla="*/ 59 w 83"/>
                <a:gd name="T3" fmla="*/ 14 h 63"/>
                <a:gd name="T4" fmla="*/ 3 w 83"/>
                <a:gd name="T5" fmla="*/ 28 h 63"/>
                <a:gd name="T6" fmla="*/ 0 w 83"/>
                <a:gd name="T7" fmla="*/ 31 h 63"/>
                <a:gd name="T8" fmla="*/ 1 w 83"/>
                <a:gd name="T9" fmla="*/ 33 h 63"/>
                <a:gd name="T10" fmla="*/ 37 w 83"/>
                <a:gd name="T11" fmla="*/ 57 h 63"/>
                <a:gd name="T12" fmla="*/ 54 w 83"/>
                <a:gd name="T13" fmla="*/ 44 h 63"/>
                <a:gd name="T14" fmla="*/ 83 w 83"/>
                <a:gd name="T15" fmla="*/ 28 h 63"/>
                <a:gd name="T16" fmla="*/ 79 w 83"/>
                <a:gd name="T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79" y="25"/>
                  </a:moveTo>
                  <a:cubicBezTo>
                    <a:pt x="74" y="21"/>
                    <a:pt x="65" y="17"/>
                    <a:pt x="59" y="14"/>
                  </a:cubicBezTo>
                  <a:cubicBezTo>
                    <a:pt x="35" y="0"/>
                    <a:pt x="23" y="14"/>
                    <a:pt x="3" y="28"/>
                  </a:cubicBezTo>
                  <a:cubicBezTo>
                    <a:pt x="1" y="29"/>
                    <a:pt x="1" y="30"/>
                    <a:pt x="0" y="31"/>
                  </a:cubicBezTo>
                  <a:cubicBezTo>
                    <a:pt x="0" y="32"/>
                    <a:pt x="1" y="32"/>
                    <a:pt x="1" y="33"/>
                  </a:cubicBezTo>
                  <a:cubicBezTo>
                    <a:pt x="1" y="33"/>
                    <a:pt x="37" y="57"/>
                    <a:pt x="37" y="57"/>
                  </a:cubicBezTo>
                  <a:cubicBezTo>
                    <a:pt x="45" y="63"/>
                    <a:pt x="51" y="47"/>
                    <a:pt x="54" y="44"/>
                  </a:cubicBezTo>
                  <a:cubicBezTo>
                    <a:pt x="61" y="36"/>
                    <a:pt x="71" y="28"/>
                    <a:pt x="83" y="28"/>
                  </a:cubicBezTo>
                  <a:cubicBezTo>
                    <a:pt x="82" y="27"/>
                    <a:pt x="81" y="26"/>
                    <a:pt x="7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0" name="Freeform 72"/>
            <p:cNvSpPr/>
            <p:nvPr/>
          </p:nvSpPr>
          <p:spPr bwMode="auto">
            <a:xfrm>
              <a:off x="2019300" y="2482850"/>
              <a:ext cx="214313" cy="177800"/>
            </a:xfrm>
            <a:custGeom>
              <a:avLst/>
              <a:gdLst>
                <a:gd name="T0" fmla="*/ 48 w 57"/>
                <a:gd name="T1" fmla="*/ 46 h 47"/>
                <a:gd name="T2" fmla="*/ 53 w 57"/>
                <a:gd name="T3" fmla="*/ 47 h 47"/>
                <a:gd name="T4" fmla="*/ 54 w 57"/>
                <a:gd name="T5" fmla="*/ 42 h 47"/>
                <a:gd name="T6" fmla="*/ 55 w 57"/>
                <a:gd name="T7" fmla="*/ 36 h 47"/>
                <a:gd name="T8" fmla="*/ 57 w 57"/>
                <a:gd name="T9" fmla="*/ 19 h 47"/>
                <a:gd name="T10" fmla="*/ 57 w 57"/>
                <a:gd name="T11" fmla="*/ 18 h 47"/>
                <a:gd name="T12" fmla="*/ 46 w 57"/>
                <a:gd name="T13" fmla="*/ 15 h 47"/>
                <a:gd name="T14" fmla="*/ 16 w 57"/>
                <a:gd name="T15" fmla="*/ 1 h 47"/>
                <a:gd name="T16" fmla="*/ 13 w 57"/>
                <a:gd name="T17" fmla="*/ 1 h 47"/>
                <a:gd name="T18" fmla="*/ 11 w 57"/>
                <a:gd name="T19" fmla="*/ 2 h 47"/>
                <a:gd name="T20" fmla="*/ 0 w 57"/>
                <a:gd name="T21" fmla="*/ 25 h 47"/>
                <a:gd name="T22" fmla="*/ 0 w 57"/>
                <a:gd name="T23" fmla="*/ 27 h 47"/>
                <a:gd name="T24" fmla="*/ 2 w 57"/>
                <a:gd name="T25" fmla="*/ 29 h 47"/>
                <a:gd name="T26" fmla="*/ 28 w 57"/>
                <a:gd name="T27" fmla="*/ 41 h 47"/>
                <a:gd name="T28" fmla="*/ 48 w 57"/>
                <a:gd name="T2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48" y="46"/>
                  </a:moveTo>
                  <a:cubicBezTo>
                    <a:pt x="49" y="46"/>
                    <a:pt x="51" y="47"/>
                    <a:pt x="53" y="47"/>
                  </a:cubicBezTo>
                  <a:cubicBezTo>
                    <a:pt x="53" y="47"/>
                    <a:pt x="54" y="43"/>
                    <a:pt x="54" y="42"/>
                  </a:cubicBezTo>
                  <a:cubicBezTo>
                    <a:pt x="54" y="40"/>
                    <a:pt x="54" y="38"/>
                    <a:pt x="55" y="36"/>
                  </a:cubicBezTo>
                  <a:cubicBezTo>
                    <a:pt x="55" y="31"/>
                    <a:pt x="57" y="25"/>
                    <a:pt x="57" y="19"/>
                  </a:cubicBezTo>
                  <a:cubicBezTo>
                    <a:pt x="57" y="18"/>
                    <a:pt x="57" y="18"/>
                    <a:pt x="57" y="18"/>
                  </a:cubicBezTo>
                  <a:cubicBezTo>
                    <a:pt x="54" y="16"/>
                    <a:pt x="49" y="17"/>
                    <a:pt x="46" y="15"/>
                  </a:cubicBezTo>
                  <a:cubicBezTo>
                    <a:pt x="35" y="11"/>
                    <a:pt x="26" y="6"/>
                    <a:pt x="16" y="1"/>
                  </a:cubicBezTo>
                  <a:cubicBezTo>
                    <a:pt x="15" y="1"/>
                    <a:pt x="14" y="0"/>
                    <a:pt x="13" y="1"/>
                  </a:cubicBezTo>
                  <a:cubicBezTo>
                    <a:pt x="12" y="1"/>
                    <a:pt x="11" y="1"/>
                    <a:pt x="11" y="2"/>
                  </a:cubicBezTo>
                  <a:cubicBezTo>
                    <a:pt x="0" y="25"/>
                    <a:pt x="0" y="25"/>
                    <a:pt x="0" y="25"/>
                  </a:cubicBezTo>
                  <a:cubicBezTo>
                    <a:pt x="0" y="26"/>
                    <a:pt x="0" y="26"/>
                    <a:pt x="0" y="27"/>
                  </a:cubicBezTo>
                  <a:cubicBezTo>
                    <a:pt x="1" y="28"/>
                    <a:pt x="1" y="28"/>
                    <a:pt x="2" y="29"/>
                  </a:cubicBezTo>
                  <a:cubicBezTo>
                    <a:pt x="11" y="33"/>
                    <a:pt x="19" y="38"/>
                    <a:pt x="28" y="41"/>
                  </a:cubicBezTo>
                  <a:cubicBezTo>
                    <a:pt x="34" y="44"/>
                    <a:pt x="41" y="45"/>
                    <a:pt x="48"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1" name="Oval 73"/>
            <p:cNvSpPr>
              <a:spLocks noChangeArrowheads="1"/>
            </p:cNvSpPr>
            <p:nvPr/>
          </p:nvSpPr>
          <p:spPr bwMode="auto">
            <a:xfrm>
              <a:off x="360363" y="1955800"/>
              <a:ext cx="290513" cy="292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 name="Freeform 74"/>
            <p:cNvSpPr/>
            <p:nvPr/>
          </p:nvSpPr>
          <p:spPr bwMode="auto">
            <a:xfrm>
              <a:off x="334963" y="2206625"/>
              <a:ext cx="527050" cy="990600"/>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39" name="Freeform 75"/>
            <p:cNvSpPr/>
            <p:nvPr/>
          </p:nvSpPr>
          <p:spPr bwMode="auto">
            <a:xfrm>
              <a:off x="153987" y="2297113"/>
              <a:ext cx="334963" cy="234950"/>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5" name="Freeform 76"/>
            <p:cNvSpPr/>
            <p:nvPr/>
          </p:nvSpPr>
          <p:spPr bwMode="auto">
            <a:xfrm>
              <a:off x="609600" y="2209800"/>
              <a:ext cx="539750" cy="238125"/>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1" name="Freeform 77"/>
            <p:cNvSpPr/>
            <p:nvPr/>
          </p:nvSpPr>
          <p:spPr bwMode="auto">
            <a:xfrm>
              <a:off x="681038" y="2546350"/>
              <a:ext cx="381000" cy="450850"/>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2" name="Freeform 78"/>
            <p:cNvSpPr/>
            <p:nvPr/>
          </p:nvSpPr>
          <p:spPr bwMode="auto">
            <a:xfrm>
              <a:off x="914400" y="2860675"/>
              <a:ext cx="430213" cy="169863"/>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3" name="Freeform 79"/>
            <p:cNvSpPr>
              <a:spLocks noEditPoints="1"/>
            </p:cNvSpPr>
            <p:nvPr/>
          </p:nvSpPr>
          <p:spPr bwMode="auto">
            <a:xfrm>
              <a:off x="1039813" y="2286000"/>
              <a:ext cx="511175" cy="539750"/>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4" name="Freeform 80"/>
            <p:cNvSpPr/>
            <p:nvPr/>
          </p:nvSpPr>
          <p:spPr bwMode="auto">
            <a:xfrm>
              <a:off x="1931988" y="2300288"/>
              <a:ext cx="222250" cy="139700"/>
            </a:xfrm>
            <a:custGeom>
              <a:avLst/>
              <a:gdLst>
                <a:gd name="T0" fmla="*/ 38 w 59"/>
                <a:gd name="T1" fmla="*/ 2 h 37"/>
                <a:gd name="T2" fmla="*/ 36 w 59"/>
                <a:gd name="T3" fmla="*/ 3 h 37"/>
                <a:gd name="T4" fmla="*/ 27 w 59"/>
                <a:gd name="T5" fmla="*/ 6 h 37"/>
                <a:gd name="T6" fmla="*/ 15 w 59"/>
                <a:gd name="T7" fmla="*/ 5 h 37"/>
                <a:gd name="T8" fmla="*/ 9 w 59"/>
                <a:gd name="T9" fmla="*/ 0 h 37"/>
                <a:gd name="T10" fmla="*/ 0 w 59"/>
                <a:gd name="T11" fmla="*/ 2 h 37"/>
                <a:gd name="T12" fmla="*/ 0 w 59"/>
                <a:gd name="T13" fmla="*/ 7 h 37"/>
                <a:gd name="T14" fmla="*/ 32 w 59"/>
                <a:gd name="T15" fmla="*/ 35 h 37"/>
                <a:gd name="T16" fmla="*/ 54 w 59"/>
                <a:gd name="T17" fmla="*/ 33 h 37"/>
                <a:gd name="T18" fmla="*/ 59 w 59"/>
                <a:gd name="T19" fmla="*/ 32 h 37"/>
                <a:gd name="T20" fmla="*/ 38 w 59"/>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37">
                  <a:moveTo>
                    <a:pt x="38" y="2"/>
                  </a:moveTo>
                  <a:cubicBezTo>
                    <a:pt x="37" y="3"/>
                    <a:pt x="36" y="3"/>
                    <a:pt x="36" y="3"/>
                  </a:cubicBezTo>
                  <a:cubicBezTo>
                    <a:pt x="33" y="4"/>
                    <a:pt x="30" y="5"/>
                    <a:pt x="27" y="6"/>
                  </a:cubicBezTo>
                  <a:cubicBezTo>
                    <a:pt x="23" y="6"/>
                    <a:pt x="18" y="6"/>
                    <a:pt x="15" y="5"/>
                  </a:cubicBezTo>
                  <a:cubicBezTo>
                    <a:pt x="12" y="4"/>
                    <a:pt x="10" y="2"/>
                    <a:pt x="9" y="0"/>
                  </a:cubicBezTo>
                  <a:cubicBezTo>
                    <a:pt x="6" y="1"/>
                    <a:pt x="3" y="2"/>
                    <a:pt x="0" y="2"/>
                  </a:cubicBezTo>
                  <a:cubicBezTo>
                    <a:pt x="0" y="4"/>
                    <a:pt x="0" y="5"/>
                    <a:pt x="0" y="7"/>
                  </a:cubicBezTo>
                  <a:cubicBezTo>
                    <a:pt x="3" y="21"/>
                    <a:pt x="19" y="33"/>
                    <a:pt x="32" y="35"/>
                  </a:cubicBezTo>
                  <a:cubicBezTo>
                    <a:pt x="39" y="37"/>
                    <a:pt x="47" y="36"/>
                    <a:pt x="54" y="33"/>
                  </a:cubicBezTo>
                  <a:cubicBezTo>
                    <a:pt x="56" y="33"/>
                    <a:pt x="57" y="32"/>
                    <a:pt x="59" y="32"/>
                  </a:cubicBezTo>
                  <a:cubicBezTo>
                    <a:pt x="51" y="23"/>
                    <a:pt x="44" y="12"/>
                    <a:pt x="3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45" name="Freeform 81"/>
            <p:cNvSpPr/>
            <p:nvPr/>
          </p:nvSpPr>
          <p:spPr bwMode="auto">
            <a:xfrm>
              <a:off x="631825" y="2100263"/>
              <a:ext cx="449263" cy="136525"/>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项目概述：业务目标</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3" name="组合 82"/>
          <p:cNvGrpSpPr/>
          <p:nvPr/>
        </p:nvGrpSpPr>
        <p:grpSpPr>
          <a:xfrm>
            <a:off x="2246630" y="2317750"/>
            <a:ext cx="1338580" cy="823595"/>
            <a:chOff x="10068485" y="2892752"/>
            <a:chExt cx="667176" cy="648070"/>
          </a:xfrm>
        </p:grpSpPr>
        <p:sp>
          <p:nvSpPr>
            <p:cNvPr id="84" name="Oval 77"/>
            <p:cNvSpPr/>
            <p:nvPr/>
          </p:nvSpPr>
          <p:spPr>
            <a:xfrm>
              <a:off x="10068485" y="2892752"/>
              <a:ext cx="667176" cy="648070"/>
            </a:xfrm>
            <a:prstGeom prst="ellipse">
              <a:avLst/>
            </a:prstGeom>
            <a:solidFill>
              <a:srgbClr val="275081"/>
            </a:solidFill>
            <a:ln w="25400" cap="flat" cmpd="sng" algn="ctr">
              <a:noFill/>
              <a:prstDash val="solid"/>
            </a:ln>
            <a:effectLst/>
          </p:spPr>
          <p:txBody>
            <a:bodyPr rtlCol="0" anchor="ctr"/>
            <a:lstStyle/>
            <a:p>
              <a:pPr marL="0" marR="0" lvl="0" indent="0" algn="ctr" defTabSz="1373505" eaLnBrk="1" fontAlgn="auto" latinLnBrk="0" hangingPunct="1">
                <a:lnSpc>
                  <a:spcPct val="100000"/>
                </a:lnSpc>
                <a:spcBef>
                  <a:spcPts val="0"/>
                </a:spcBef>
                <a:spcAft>
                  <a:spcPts val="0"/>
                </a:spcAft>
                <a:buClrTx/>
                <a:buSzTx/>
                <a:buFontTx/>
                <a:buNone/>
                <a:defRPr/>
              </a:pPr>
              <a:endParaRPr kumimoji="0" lang="en-US" sz="3725" b="0" i="0" u="none" strike="noStrike" kern="0" cap="none" spc="0" normalizeH="0" baseline="0" noProof="0" dirty="0">
                <a:ln>
                  <a:noFill/>
                </a:ln>
                <a:solidFill>
                  <a:srgbClr val="9BB955">
                    <a:lumMod val="50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5" name="Freeform 245"/>
            <p:cNvSpPr/>
            <p:nvPr/>
          </p:nvSpPr>
          <p:spPr bwMode="auto">
            <a:xfrm>
              <a:off x="10249237" y="3063953"/>
              <a:ext cx="305671" cy="30566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w="9525">
              <a:noFill/>
              <a:round/>
            </a:ln>
          </p:spPr>
          <p:txBody>
            <a:bodyPr vert="horz" wrap="square" lIns="121682" tIns="60841" rIns="121682" bIns="60841" numCol="1" anchor="t" anchorCtr="0" compatLnSpc="1"/>
            <a:lstStyle/>
            <a:p>
              <a:pPr marL="0" marR="0" lvl="0" indent="0" defTabSz="1373505" eaLnBrk="1" fontAlgn="auto" latinLnBrk="0" hangingPunct="1">
                <a:lnSpc>
                  <a:spcPct val="100000"/>
                </a:lnSpc>
                <a:spcBef>
                  <a:spcPts val="0"/>
                </a:spcBef>
                <a:spcAft>
                  <a:spcPts val="0"/>
                </a:spcAft>
                <a:buClrTx/>
                <a:buSzTx/>
                <a:buFontTx/>
                <a:buNone/>
                <a:defRPr/>
              </a:pPr>
              <a:endParaRPr kumimoji="0" lang="en-US" sz="3545" b="0" i="0" u="none" strike="noStrike" kern="0" cap="none" spc="0" normalizeH="0" baseline="0" noProof="0" dirty="0">
                <a:ln>
                  <a:noFill/>
                </a:ln>
                <a:solidFill>
                  <a:srgbClr val="262626"/>
                </a:solidFill>
                <a:effectLst/>
                <a:uLnTx/>
                <a:uFillTx/>
                <a:latin typeface="Arial" panose="020B0604020202020204" pitchFamily="34" charset="0"/>
                <a:ea typeface="微软雅黑" panose="020B0503020204020204" charset="-122"/>
                <a:sym typeface="Arial" panose="020B0604020202020204" pitchFamily="34" charset="0"/>
              </a:endParaRPr>
            </a:p>
          </p:txBody>
        </p:sp>
      </p:grpSp>
      <p:grpSp>
        <p:nvGrpSpPr>
          <p:cNvPr id="86" name="组合 85"/>
          <p:cNvGrpSpPr/>
          <p:nvPr/>
        </p:nvGrpSpPr>
        <p:grpSpPr>
          <a:xfrm>
            <a:off x="2246630" y="4684395"/>
            <a:ext cx="1338580" cy="823595"/>
            <a:chOff x="10068485" y="4574826"/>
            <a:chExt cx="667176" cy="648070"/>
          </a:xfrm>
        </p:grpSpPr>
        <p:sp>
          <p:nvSpPr>
            <p:cNvPr id="87" name="Oval 80"/>
            <p:cNvSpPr/>
            <p:nvPr/>
          </p:nvSpPr>
          <p:spPr>
            <a:xfrm>
              <a:off x="10068485" y="4574826"/>
              <a:ext cx="667176" cy="648070"/>
            </a:xfrm>
            <a:prstGeom prst="ellipse">
              <a:avLst/>
            </a:prstGeom>
            <a:solidFill>
              <a:srgbClr val="275081"/>
            </a:solidFill>
            <a:ln w="25400" cap="flat" cmpd="sng" algn="ctr">
              <a:noFill/>
              <a:prstDash val="solid"/>
            </a:ln>
            <a:effectLst/>
          </p:spPr>
          <p:txBody>
            <a:bodyPr rtlCol="0" anchor="ctr"/>
            <a:lstStyle/>
            <a:p>
              <a:pPr marL="0" marR="0" lvl="0" indent="0" algn="ctr" defTabSz="1373505" eaLnBrk="1" fontAlgn="auto" latinLnBrk="0" hangingPunct="1">
                <a:lnSpc>
                  <a:spcPct val="100000"/>
                </a:lnSpc>
                <a:spcBef>
                  <a:spcPts val="0"/>
                </a:spcBef>
                <a:spcAft>
                  <a:spcPts val="0"/>
                </a:spcAft>
                <a:buClrTx/>
                <a:buSzTx/>
                <a:buFontTx/>
                <a:buNone/>
                <a:defRPr/>
              </a:pPr>
              <a:endParaRPr kumimoji="0" lang="en-US" sz="4260" b="0" i="0" u="none" strike="noStrike" kern="0" cap="none" spc="0" normalizeH="0" baseline="0" noProof="0" dirty="0">
                <a:ln>
                  <a:noFill/>
                </a:ln>
                <a:solidFill>
                  <a:srgbClr val="BE382C">
                    <a:lumMod val="50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8" name="Freeform 81"/>
            <p:cNvSpPr>
              <a:spLocks noEditPoints="1"/>
            </p:cNvSpPr>
            <p:nvPr/>
          </p:nvSpPr>
          <p:spPr bwMode="auto">
            <a:xfrm>
              <a:off x="10265355" y="4699127"/>
              <a:ext cx="273435" cy="399468"/>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rgbClr val="FFFFFF"/>
            </a:solidFill>
            <a:ln w="9525">
              <a:noFill/>
              <a:round/>
            </a:ln>
          </p:spPr>
          <p:txBody>
            <a:bodyPr vert="horz" wrap="square" lIns="121682" tIns="60841" rIns="121682" bIns="60841" numCol="1" anchor="t" anchorCtr="0" compatLnSpc="1"/>
            <a:lstStyle/>
            <a:p>
              <a:pPr marL="0" marR="0" lvl="0" indent="0" defTabSz="1373505" eaLnBrk="1" fontAlgn="auto" latinLnBrk="0" hangingPunct="1">
                <a:lnSpc>
                  <a:spcPct val="100000"/>
                </a:lnSpc>
                <a:spcBef>
                  <a:spcPts val="0"/>
                </a:spcBef>
                <a:spcAft>
                  <a:spcPts val="0"/>
                </a:spcAft>
                <a:buClrTx/>
                <a:buSzTx/>
                <a:buFontTx/>
                <a:buNone/>
                <a:defRPr/>
              </a:pPr>
              <a:endParaRPr kumimoji="0" lang="en-US" sz="3545" b="0" i="0" u="none" strike="noStrike" kern="0" cap="none" spc="0" normalizeH="0" baseline="0" noProof="0" dirty="0">
                <a:ln>
                  <a:noFill/>
                </a:ln>
                <a:solidFill>
                  <a:srgbClr val="262626"/>
                </a:solidFill>
                <a:effectLst/>
                <a:uLnTx/>
                <a:uFillTx/>
                <a:latin typeface="Arial" panose="020B0604020202020204" pitchFamily="34" charset="0"/>
                <a:ea typeface="微软雅黑" panose="020B0503020204020204" charset="-122"/>
                <a:sym typeface="Arial" panose="020B0604020202020204" pitchFamily="34" charset="0"/>
              </a:endParaRPr>
            </a:p>
          </p:txBody>
        </p:sp>
      </p:grpSp>
      <p:grpSp>
        <p:nvGrpSpPr>
          <p:cNvPr id="89" name="组合 88"/>
          <p:cNvGrpSpPr/>
          <p:nvPr/>
        </p:nvGrpSpPr>
        <p:grpSpPr>
          <a:xfrm>
            <a:off x="2225040" y="1169035"/>
            <a:ext cx="1360170" cy="823595"/>
            <a:chOff x="10068485" y="2051716"/>
            <a:chExt cx="667176" cy="648070"/>
          </a:xfrm>
        </p:grpSpPr>
        <p:sp>
          <p:nvSpPr>
            <p:cNvPr id="90" name="Oval 83"/>
            <p:cNvSpPr/>
            <p:nvPr/>
          </p:nvSpPr>
          <p:spPr>
            <a:xfrm>
              <a:off x="10068485" y="2051716"/>
              <a:ext cx="667176" cy="648070"/>
            </a:xfrm>
            <a:prstGeom prst="ellipse">
              <a:avLst/>
            </a:prstGeom>
            <a:solidFill>
              <a:srgbClr val="3976BD"/>
            </a:solidFill>
            <a:ln w="25400" cap="flat" cmpd="sng" algn="ctr">
              <a:noFill/>
              <a:prstDash val="solid"/>
            </a:ln>
            <a:effectLst/>
          </p:spPr>
          <p:txBody>
            <a:bodyPr rtlCol="0" anchor="ctr"/>
            <a:lstStyle/>
            <a:p>
              <a:pPr marL="0" marR="0" lvl="0" indent="0" algn="ctr" defTabSz="1373505" eaLnBrk="1" fontAlgn="auto" latinLnBrk="0" hangingPunct="1">
                <a:lnSpc>
                  <a:spcPct val="100000"/>
                </a:lnSpc>
                <a:spcBef>
                  <a:spcPts val="0"/>
                </a:spcBef>
                <a:spcAft>
                  <a:spcPts val="0"/>
                </a:spcAft>
                <a:buClrTx/>
                <a:buSzTx/>
                <a:buFontTx/>
                <a:buNone/>
                <a:defRPr/>
              </a:pPr>
              <a:endParaRPr kumimoji="0" lang="en-US" sz="3195" b="1" i="0" u="none" strike="noStrike" kern="0" cap="none" spc="0" normalizeH="0" baseline="0" noProof="0" dirty="0">
                <a:ln>
                  <a:noFill/>
                </a:ln>
                <a:solidFill>
                  <a:srgbClr val="15AA96">
                    <a:lumMod val="50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1" name="Freeform 217"/>
            <p:cNvSpPr>
              <a:spLocks noEditPoints="1"/>
            </p:cNvSpPr>
            <p:nvPr/>
          </p:nvSpPr>
          <p:spPr bwMode="auto">
            <a:xfrm>
              <a:off x="10227452" y="2244787"/>
              <a:ext cx="349241" cy="261929"/>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w="9525">
              <a:noFill/>
              <a:round/>
            </a:ln>
          </p:spPr>
          <p:txBody>
            <a:bodyPr vert="horz" wrap="square" lIns="121682" tIns="60841" rIns="121682" bIns="60841" numCol="1" anchor="t" anchorCtr="0" compatLnSpc="1"/>
            <a:lstStyle/>
            <a:p>
              <a:pPr marL="0" marR="0" lvl="0" indent="0" defTabSz="1373505" eaLnBrk="1" fontAlgn="auto" latinLnBrk="0" hangingPunct="1">
                <a:lnSpc>
                  <a:spcPct val="100000"/>
                </a:lnSpc>
                <a:spcBef>
                  <a:spcPts val="0"/>
                </a:spcBef>
                <a:spcAft>
                  <a:spcPts val="0"/>
                </a:spcAft>
                <a:buClrTx/>
                <a:buSzTx/>
                <a:buFontTx/>
                <a:buNone/>
                <a:defRPr/>
              </a:pPr>
              <a:endParaRPr kumimoji="0" lang="en-US" sz="3545" b="0" i="0" u="none" strike="noStrike" kern="0" cap="none" spc="0" normalizeH="0" baseline="0" noProof="0" dirty="0">
                <a:ln>
                  <a:noFill/>
                </a:ln>
                <a:solidFill>
                  <a:srgbClr val="262626"/>
                </a:solidFill>
                <a:effectLst/>
                <a:uLnTx/>
                <a:uFillTx/>
                <a:latin typeface="Arial" panose="020B0604020202020204" pitchFamily="34" charset="0"/>
                <a:ea typeface="微软雅黑" panose="020B0503020204020204" charset="-122"/>
                <a:sym typeface="Arial" panose="020B0604020202020204" pitchFamily="34" charset="0"/>
              </a:endParaRPr>
            </a:p>
          </p:txBody>
        </p:sp>
      </p:grpSp>
      <p:grpSp>
        <p:nvGrpSpPr>
          <p:cNvPr id="92" name="组合 91"/>
          <p:cNvGrpSpPr/>
          <p:nvPr/>
        </p:nvGrpSpPr>
        <p:grpSpPr>
          <a:xfrm>
            <a:off x="2246630" y="3466465"/>
            <a:ext cx="1338580" cy="823595"/>
            <a:chOff x="10068485" y="3733789"/>
            <a:chExt cx="667176" cy="648070"/>
          </a:xfrm>
        </p:grpSpPr>
        <p:sp>
          <p:nvSpPr>
            <p:cNvPr id="93" name="Oval 89"/>
            <p:cNvSpPr/>
            <p:nvPr/>
          </p:nvSpPr>
          <p:spPr>
            <a:xfrm>
              <a:off x="10068485" y="3733789"/>
              <a:ext cx="667176" cy="648070"/>
            </a:xfrm>
            <a:prstGeom prst="ellipse">
              <a:avLst/>
            </a:prstGeom>
            <a:solidFill>
              <a:srgbClr val="3976BD"/>
            </a:solidFill>
            <a:ln w="25400" cap="flat" cmpd="sng" algn="ctr">
              <a:noFill/>
              <a:prstDash val="solid"/>
            </a:ln>
            <a:effectLst/>
          </p:spPr>
          <p:txBody>
            <a:bodyPr rtlCol="0" anchor="ctr"/>
            <a:lstStyle/>
            <a:p>
              <a:pPr marL="0" marR="0" lvl="0" indent="0" algn="ctr" defTabSz="1373505" eaLnBrk="1" fontAlgn="auto" latinLnBrk="0" hangingPunct="1">
                <a:lnSpc>
                  <a:spcPct val="100000"/>
                </a:lnSpc>
                <a:spcBef>
                  <a:spcPts val="0"/>
                </a:spcBef>
                <a:spcAft>
                  <a:spcPts val="0"/>
                </a:spcAft>
                <a:buClrTx/>
                <a:buSzTx/>
                <a:buFontTx/>
                <a:buNone/>
                <a:defRPr/>
              </a:pPr>
              <a:endParaRPr kumimoji="0" lang="en-US" sz="3725" b="0" i="0" u="none" strike="noStrike" kern="0" cap="none" spc="0" normalizeH="0" baseline="0" noProof="0" dirty="0">
                <a:ln>
                  <a:noFill/>
                </a:ln>
                <a:solidFill>
                  <a:srgbClr val="F19B14">
                    <a:lumMod val="50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4" name="Freeform 56"/>
            <p:cNvSpPr>
              <a:spLocks noEditPoints="1"/>
            </p:cNvSpPr>
            <p:nvPr/>
          </p:nvSpPr>
          <p:spPr bwMode="auto">
            <a:xfrm>
              <a:off x="10242771" y="3898524"/>
              <a:ext cx="318603" cy="31860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121682" tIns="60841" rIns="121682" bIns="60841" numCol="1" anchor="t" anchorCtr="0" compatLnSpc="1"/>
            <a:lstStyle/>
            <a:p>
              <a:pPr marL="0" marR="0" lvl="0" indent="0" defTabSz="1373505" eaLnBrk="1" fontAlgn="auto" latinLnBrk="0" hangingPunct="1">
                <a:lnSpc>
                  <a:spcPct val="100000"/>
                </a:lnSpc>
                <a:spcBef>
                  <a:spcPts val="0"/>
                </a:spcBef>
                <a:spcAft>
                  <a:spcPts val="0"/>
                </a:spcAft>
                <a:buClrTx/>
                <a:buSzTx/>
                <a:buFontTx/>
                <a:buNone/>
                <a:defRPr/>
              </a:pPr>
              <a:endParaRPr kumimoji="0" lang="en-US" sz="3545" b="0" i="0" u="none" strike="noStrike" kern="0" cap="none" spc="0" normalizeH="0" baseline="0" noProof="0" dirty="0">
                <a:ln>
                  <a:noFill/>
                </a:ln>
                <a:solidFill>
                  <a:srgbClr val="262626"/>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97" name="文本框 96"/>
          <p:cNvSpPr txBox="1"/>
          <p:nvPr/>
        </p:nvSpPr>
        <p:spPr>
          <a:xfrm>
            <a:off x="4511040" y="1278890"/>
            <a:ext cx="6200140" cy="1645285"/>
          </a:xfrm>
          <a:prstGeom prst="rect">
            <a:avLst/>
          </a:prstGeom>
          <a:noFill/>
          <a:effectLst/>
        </p:spPr>
        <p:txBody>
          <a:bodyPr wrap="square" rtlCol="0">
            <a:spAutoFit/>
          </a:bodyPr>
          <a:lstStyle/>
          <a:p>
            <a:pPr algn="l"/>
            <a:r>
              <a:rPr lang="zh-CN" altLang="en-US" b="1" dirty="0">
                <a:solidFill>
                  <a:srgbClr val="004C80"/>
                </a:solidFill>
                <a:latin typeface="微软雅黑" panose="020B0503020204020204" charset="-122"/>
                <a:ea typeface="微软雅黑" panose="020B0503020204020204" charset="-122"/>
              </a:rPr>
              <a:t>目标一：</a:t>
            </a:r>
            <a:endParaRPr lang="zh-CN" altLang="en-US" b="1" dirty="0">
              <a:solidFill>
                <a:srgbClr val="004C80"/>
              </a:solidFill>
              <a:latin typeface="微软雅黑" panose="020B0503020204020204" charset="-122"/>
              <a:ea typeface="微软雅黑" panose="020B0503020204020204" charset="-122"/>
            </a:endParaRPr>
          </a:p>
          <a:p>
            <a:pPr algn="l"/>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教师可以在系统案例中进行教学讲解</a:t>
            </a:r>
            <a:endParaRPr lang="zh-CN" altLang="en-US" b="1" dirty="0">
              <a:solidFill>
                <a:srgbClr val="004C80"/>
              </a:solidFill>
              <a:latin typeface="微软雅黑" panose="020B0503020204020204" charset="-122"/>
              <a:ea typeface="微软雅黑" panose="020B0503020204020204" charset="-122"/>
            </a:endParaRPr>
          </a:p>
          <a:p>
            <a:pPr algn="l"/>
            <a:endPar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endParaRPr lang="en-US" altLang="zh-CN" dirty="0">
              <a:solidFill>
                <a:schemeClr val="tx1">
                  <a:lumMod val="75000"/>
                  <a:lumOff val="25000"/>
                </a:schemeClr>
              </a:solidFill>
              <a:latin typeface="微软雅黑" panose="020B0503020204020204" charset="-122"/>
              <a:ea typeface="微软雅黑" panose="020B0503020204020204" charset="-122"/>
            </a:endParaRPr>
          </a:p>
          <a:p>
            <a:endParaRPr lang="en-US" altLang="zh-CN" sz="1100" dirty="0">
              <a:solidFill>
                <a:schemeClr val="tx1">
                  <a:lumMod val="75000"/>
                  <a:lumOff val="25000"/>
                </a:schemeClr>
              </a:solidFill>
              <a:latin typeface="微软雅黑" panose="020B0503020204020204" charset="-122"/>
              <a:ea typeface="微软雅黑" panose="020B0503020204020204" charset="-122"/>
            </a:endParaRPr>
          </a:p>
          <a:p>
            <a:endParaRPr lang="zh-CN" altLang="en-US" sz="18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01" name="Oval 89"/>
          <p:cNvSpPr/>
          <p:nvPr/>
        </p:nvSpPr>
        <p:spPr>
          <a:xfrm>
            <a:off x="2224405" y="5755005"/>
            <a:ext cx="1338580" cy="823595"/>
          </a:xfrm>
          <a:prstGeom prst="ellipse">
            <a:avLst/>
          </a:prstGeom>
          <a:solidFill>
            <a:srgbClr val="3976BD"/>
          </a:solidFill>
          <a:ln w="25400" cap="flat" cmpd="sng" algn="ctr">
            <a:noFill/>
            <a:prstDash val="solid"/>
          </a:ln>
          <a:effectLst/>
        </p:spPr>
        <p:txBody>
          <a:bodyPr rtlCol="0" anchor="ctr"/>
          <a:lstStyle/>
          <a:p>
            <a:pPr marL="0" marR="0" lvl="0" indent="0" algn="ctr" defTabSz="1373505" eaLnBrk="1" fontAlgn="auto" latinLnBrk="0" hangingPunct="1">
              <a:lnSpc>
                <a:spcPct val="100000"/>
              </a:lnSpc>
              <a:spcBef>
                <a:spcPts val="0"/>
              </a:spcBef>
              <a:spcAft>
                <a:spcPts val="0"/>
              </a:spcAft>
              <a:buClrTx/>
              <a:buSzTx/>
              <a:buFontTx/>
              <a:buNone/>
              <a:defRPr/>
            </a:pPr>
            <a:endParaRPr kumimoji="0" lang="en-US" sz="3725" b="0" i="0" u="none" strike="noStrike" kern="0" cap="none" spc="0" normalizeH="0" baseline="0" noProof="0" dirty="0">
              <a:ln>
                <a:noFill/>
              </a:ln>
              <a:solidFill>
                <a:srgbClr val="F19B14">
                  <a:lumMod val="50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3" name="Freeform 113"/>
          <p:cNvSpPr>
            <a:spLocks noEditPoints="1"/>
          </p:cNvSpPr>
          <p:nvPr/>
        </p:nvSpPr>
        <p:spPr bwMode="auto">
          <a:xfrm>
            <a:off x="2641414" y="5951569"/>
            <a:ext cx="548018" cy="429740"/>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105874" tIns="52937" rIns="105874" bIns="52937" numCol="1" anchor="t" anchorCtr="0" compatLnSpc="1"/>
          <a:lstStyle/>
          <a:p>
            <a:pPr>
              <a:lnSpc>
                <a:spcPct val="120000"/>
              </a:lnSpc>
            </a:pPr>
            <a:endParaRPr lang="en-US" sz="660">
              <a:latin typeface="Arial" panose="020B0604020202020204" pitchFamily="34" charset="0"/>
              <a:ea typeface="微软雅黑" panose="020B0503020204020204" charset="-122"/>
              <a:cs typeface="+mn-ea"/>
              <a:sym typeface="Arial" panose="020B0604020202020204" pitchFamily="34" charset="0"/>
            </a:endParaRPr>
          </a:p>
        </p:txBody>
      </p:sp>
      <p:sp>
        <p:nvSpPr>
          <p:cNvPr id="104" name="文本框 103"/>
          <p:cNvSpPr txBox="1"/>
          <p:nvPr/>
        </p:nvSpPr>
        <p:spPr>
          <a:xfrm>
            <a:off x="4408805" y="2318385"/>
            <a:ext cx="6101080" cy="645160"/>
          </a:xfrm>
          <a:prstGeom prst="rect">
            <a:avLst/>
          </a:prstGeom>
          <a:noFill/>
        </p:spPr>
        <p:txBody>
          <a:bodyPr wrap="square" rtlCol="0" anchor="t">
            <a:spAutoFit/>
          </a:bodyPr>
          <a:lstStyle/>
          <a:p>
            <a:pPr algn="l"/>
            <a:r>
              <a:rPr lang="zh-CN" altLang="en-US" b="1" dirty="0">
                <a:solidFill>
                  <a:srgbClr val="004C80"/>
                </a:solidFill>
                <a:latin typeface="微软雅黑" panose="020B0503020204020204" charset="-122"/>
                <a:ea typeface="微软雅黑" panose="020B0503020204020204" charset="-122"/>
                <a:sym typeface="+mn-ea"/>
              </a:rPr>
              <a:t>目标二：</a:t>
            </a:r>
            <a:endParaRPr lang="zh-CN" altLang="en-US" b="1" dirty="0">
              <a:solidFill>
                <a:srgbClr val="004C80"/>
              </a:solidFill>
              <a:latin typeface="微软雅黑" panose="020B0503020204020204" charset="-122"/>
              <a:ea typeface="微软雅黑" panose="020B0503020204020204" charset="-122"/>
            </a:endParaRPr>
          </a:p>
          <a:p>
            <a:pPr algn="l"/>
            <a:r>
              <a:rPr lang="zh-CN" altLang="en-US" b="1" dirty="0">
                <a:solidFill>
                  <a:schemeClr val="tx1"/>
                </a:solidFill>
                <a:latin typeface="微软雅黑" panose="020B0503020204020204" charset="-122"/>
                <a:ea typeface="微软雅黑" panose="020B0503020204020204" charset="-122"/>
                <a:sym typeface="+mn-ea"/>
              </a:rPr>
              <a:t>教师可以给正在案例中进行实践的同学以指导性的意见</a:t>
            </a:r>
            <a:endParaRPr lang="zh-CN" altLang="en-US" b="1" dirty="0">
              <a:solidFill>
                <a:schemeClr val="tx1"/>
              </a:solidFill>
              <a:latin typeface="微软雅黑" panose="020B0503020204020204" charset="-122"/>
              <a:ea typeface="微软雅黑" panose="020B0503020204020204" charset="-122"/>
              <a:sym typeface="+mn-ea"/>
            </a:endParaRPr>
          </a:p>
        </p:txBody>
      </p:sp>
      <p:sp>
        <p:nvSpPr>
          <p:cNvPr id="107" name="文本框 106"/>
          <p:cNvSpPr txBox="1"/>
          <p:nvPr/>
        </p:nvSpPr>
        <p:spPr>
          <a:xfrm>
            <a:off x="4511040" y="4585970"/>
            <a:ext cx="6558280" cy="922020"/>
          </a:xfrm>
          <a:prstGeom prst="rect">
            <a:avLst/>
          </a:prstGeom>
          <a:noFill/>
        </p:spPr>
        <p:txBody>
          <a:bodyPr wrap="square" rtlCol="0" anchor="t">
            <a:spAutoFit/>
          </a:bodyPr>
          <a:lstStyle/>
          <a:p>
            <a:pPr algn="l"/>
            <a:r>
              <a:rPr lang="zh-CN" altLang="en-US" b="1" dirty="0">
                <a:solidFill>
                  <a:srgbClr val="004C80"/>
                </a:solidFill>
                <a:latin typeface="微软雅黑" panose="020B0503020204020204" charset="-122"/>
                <a:ea typeface="微软雅黑" panose="020B0503020204020204" charset="-122"/>
                <a:sym typeface="+mn-ea"/>
              </a:rPr>
              <a:t>目标四：</a:t>
            </a:r>
            <a:endParaRPr lang="zh-CN" altLang="en-US" b="1" dirty="0">
              <a:solidFill>
                <a:srgbClr val="004C80"/>
              </a:solidFill>
              <a:latin typeface="微软雅黑" panose="020B0503020204020204" charset="-122"/>
              <a:ea typeface="微软雅黑" panose="020B0503020204020204" charset="-122"/>
            </a:endParaRPr>
          </a:p>
          <a:p>
            <a:pPr algn="l"/>
            <a:r>
              <a:rPr lang="zh-CN" altLang="en-US" b="1" dirty="0">
                <a:solidFill>
                  <a:schemeClr val="tx1"/>
                </a:solidFill>
                <a:latin typeface="微软雅黑" panose="020B0503020204020204" charset="-122"/>
                <a:ea typeface="微软雅黑" panose="020B0503020204020204" charset="-122"/>
                <a:sym typeface="+mn-ea"/>
              </a:rPr>
              <a:t>以项目任务进度方式重现案例的整个过程并提供完整的案例原始数据</a:t>
            </a:r>
            <a:endParaRPr lang="zh-CN" altLang="en-US" b="1" dirty="0">
              <a:solidFill>
                <a:schemeClr val="tx1"/>
              </a:solidFill>
              <a:latin typeface="微软雅黑" panose="020B0503020204020204" charset="-122"/>
              <a:ea typeface="微软雅黑" panose="020B0503020204020204" charset="-122"/>
              <a:sym typeface="+mn-ea"/>
            </a:endParaRPr>
          </a:p>
        </p:txBody>
      </p:sp>
      <p:sp>
        <p:nvSpPr>
          <p:cNvPr id="108" name="文本框 107"/>
          <p:cNvSpPr txBox="1"/>
          <p:nvPr/>
        </p:nvSpPr>
        <p:spPr>
          <a:xfrm>
            <a:off x="4511040" y="5656580"/>
            <a:ext cx="6891020" cy="922020"/>
          </a:xfrm>
          <a:prstGeom prst="rect">
            <a:avLst/>
          </a:prstGeom>
          <a:noFill/>
        </p:spPr>
        <p:txBody>
          <a:bodyPr wrap="square" rtlCol="0" anchor="t">
            <a:spAutoFit/>
          </a:bodyPr>
          <a:lstStyle/>
          <a:p>
            <a:pPr algn="l"/>
            <a:r>
              <a:rPr lang="zh-CN" altLang="en-US" b="1" dirty="0">
                <a:solidFill>
                  <a:srgbClr val="004C80"/>
                </a:solidFill>
                <a:latin typeface="微软雅黑" panose="020B0503020204020204" charset="-122"/>
                <a:ea typeface="微软雅黑" panose="020B0503020204020204" charset="-122"/>
                <a:sym typeface="+mn-ea"/>
              </a:rPr>
              <a:t>目标五：</a:t>
            </a:r>
            <a:endParaRPr lang="zh-CN" altLang="en-US" b="1" dirty="0">
              <a:solidFill>
                <a:srgbClr val="004C80"/>
              </a:solidFill>
              <a:latin typeface="微软雅黑" panose="020B0503020204020204" charset="-122"/>
              <a:ea typeface="微软雅黑" panose="020B0503020204020204" charset="-122"/>
            </a:endParaRPr>
          </a:p>
          <a:p>
            <a:pPr algn="l"/>
            <a:r>
              <a:rPr lang="zh-CN" altLang="en-US" b="1" dirty="0">
                <a:solidFill>
                  <a:schemeClr val="tx1"/>
                </a:solidFill>
                <a:latin typeface="微软雅黑" panose="020B0503020204020204" charset="-122"/>
                <a:ea typeface="微软雅黑" panose="020B0503020204020204" charset="-122"/>
                <a:sym typeface="+mn-ea"/>
              </a:rPr>
              <a:t>本系统中提供软件工程开发过程中所用到的各种工具，使得学生能够提早熟悉这种团队协作和分工的环境</a:t>
            </a:r>
            <a:endParaRPr lang="zh-CN" altLang="en-US" b="1" dirty="0">
              <a:solidFill>
                <a:schemeClr val="tx1"/>
              </a:solidFill>
              <a:latin typeface="微软雅黑" panose="020B0503020204020204" charset="-122"/>
              <a:ea typeface="微软雅黑" panose="020B0503020204020204" charset="-122"/>
              <a:sym typeface="+mn-ea"/>
            </a:endParaRPr>
          </a:p>
        </p:txBody>
      </p:sp>
      <p:sp>
        <p:nvSpPr>
          <p:cNvPr id="121" name="文本框 120"/>
          <p:cNvSpPr txBox="1"/>
          <p:nvPr/>
        </p:nvSpPr>
        <p:spPr>
          <a:xfrm>
            <a:off x="4511040" y="3466465"/>
            <a:ext cx="6659245" cy="922020"/>
          </a:xfrm>
          <a:prstGeom prst="rect">
            <a:avLst/>
          </a:prstGeom>
          <a:noFill/>
        </p:spPr>
        <p:txBody>
          <a:bodyPr wrap="square" rtlCol="0" anchor="t">
            <a:spAutoFit/>
          </a:bodyPr>
          <a:lstStyle/>
          <a:p>
            <a:pPr algn="l"/>
            <a:r>
              <a:rPr lang="zh-CN" altLang="en-US" b="1" dirty="0">
                <a:solidFill>
                  <a:srgbClr val="004C80"/>
                </a:solidFill>
                <a:latin typeface="微软雅黑" panose="020B0503020204020204" charset="-122"/>
                <a:ea typeface="微软雅黑" panose="020B0503020204020204" charset="-122"/>
                <a:sym typeface="+mn-ea"/>
              </a:rPr>
              <a:t>目标三：</a:t>
            </a:r>
            <a:endParaRPr lang="zh-CN" altLang="en-US" b="1" dirty="0">
              <a:solidFill>
                <a:srgbClr val="004C80"/>
              </a:solidFill>
              <a:latin typeface="微软雅黑" panose="020B0503020204020204" charset="-122"/>
              <a:ea typeface="微软雅黑" panose="020B0503020204020204" charset="-122"/>
            </a:endParaRPr>
          </a:p>
          <a:p>
            <a:pPr algn="l"/>
            <a:r>
              <a:rPr lang="zh-CN" altLang="en-US" b="1" dirty="0">
                <a:solidFill>
                  <a:schemeClr val="tx1"/>
                </a:solidFill>
                <a:latin typeface="微软雅黑" panose="020B0503020204020204" charset="-122"/>
                <a:ea typeface="微软雅黑" panose="020B0503020204020204" charset="-122"/>
                <a:sym typeface="+mn-ea"/>
              </a:rPr>
              <a:t>学生能够在项目中选择一个角色进行扮演，如PM，需求分析员等等，贴近真实情况</a:t>
            </a:r>
            <a:endParaRPr lang="zh-CN" altLang="en-US" b="1" dirty="0">
              <a:solidFill>
                <a:schemeClr val="tx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a:t>
            </a:r>
            <a:r>
              <a:rPr lang="zh-CN" altLang="en-US" sz="3200" b="1" dirty="0" smtClean="0">
                <a:solidFill>
                  <a:schemeClr val="bg1"/>
                </a:solidFill>
              </a:rPr>
              <a:t>：</a:t>
            </a:r>
            <a:r>
              <a:rPr lang="zh-CN" altLang="en-US" sz="3200" b="1" dirty="0">
                <a:solidFill>
                  <a:schemeClr val="bg1"/>
                </a:solidFill>
              </a:rPr>
              <a:t>干系</a:t>
            </a:r>
            <a:r>
              <a:rPr lang="zh-CN" altLang="en-US" sz="3200" b="1" dirty="0" smtClean="0">
                <a:solidFill>
                  <a:schemeClr val="bg1"/>
                </a:solidFill>
              </a:rPr>
              <a:t>人</a:t>
            </a:r>
            <a:r>
              <a:rPr lang="en-US" altLang="zh-CN" sz="3200" b="1" dirty="0" smtClean="0">
                <a:solidFill>
                  <a:schemeClr val="bg1"/>
                </a:solidFill>
              </a:rPr>
              <a:t>/</a:t>
            </a:r>
            <a:r>
              <a:rPr lang="zh-CN" altLang="en-US" sz="3200" b="1" dirty="0">
                <a:solidFill>
                  <a:schemeClr val="bg1"/>
                </a:solidFill>
              </a:rPr>
              <a:t>需交付文件</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7" name="表格 6"/>
          <p:cNvGraphicFramePr>
            <a:graphicFrameLocks noGrp="1"/>
          </p:cNvGraphicFramePr>
          <p:nvPr/>
        </p:nvGraphicFramePr>
        <p:xfrm>
          <a:off x="838200" y="1906926"/>
          <a:ext cx="5584538" cy="3985875"/>
        </p:xfrm>
        <a:graphic>
          <a:graphicData uri="http://schemas.openxmlformats.org/drawingml/2006/table">
            <a:tbl>
              <a:tblPr firstRow="1" firstCol="1" bandRow="1">
                <a:tableStyleId>{5C22544A-7EE6-4342-B048-85BDC9FD1C3A}</a:tableStyleId>
              </a:tblPr>
              <a:tblGrid>
                <a:gridCol w="1184354"/>
                <a:gridCol w="1315199"/>
                <a:gridCol w="1682106"/>
                <a:gridCol w="1402879"/>
              </a:tblGrid>
              <a:tr h="344023">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积极干系人</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lnSpc>
                          <a:spcPct val="130000"/>
                        </a:lnSpc>
                        <a:spcAft>
                          <a:spcPts val="0"/>
                        </a:spcAft>
                      </a:pPr>
                      <a:r>
                        <a:rPr lang="zh-CN" sz="1050" kern="100">
                          <a:solidFill>
                            <a:schemeClr val="tx1"/>
                          </a:solidFill>
                          <a:effectLst/>
                          <a:latin typeface="华文楷体" panose="02010600040101010101" pitchFamily="2" charset="-122"/>
                          <a:ea typeface="华文楷体" panose="02010600040101010101" pitchFamily="2" charset="-122"/>
                        </a:rPr>
                        <a:t>角色</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联系方式</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所在地</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566440">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郭岳</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项目经理</a:t>
                      </a:r>
                      <a:r>
                        <a:rPr lang="en-US" sz="1100" kern="100">
                          <a:solidFill>
                            <a:schemeClr val="tx1"/>
                          </a:solidFill>
                          <a:effectLst/>
                          <a:latin typeface="华文楷体" panose="02010600040101010101" pitchFamily="2" charset="-122"/>
                          <a:ea typeface="华文楷体" panose="02010600040101010101" pitchFamily="2" charset="-122"/>
                        </a:rPr>
                        <a:t>/</a:t>
                      </a:r>
                      <a:r>
                        <a:rPr lang="zh-CN" sz="1100" kern="100">
                          <a:solidFill>
                            <a:schemeClr val="tx1"/>
                          </a:solidFill>
                          <a:effectLst/>
                          <a:latin typeface="华文楷体" panose="02010600040101010101" pitchFamily="2" charset="-122"/>
                          <a:ea typeface="华文楷体" panose="02010600040101010101" pitchFamily="2" charset="-122"/>
                        </a:rPr>
                        <a:t>需求管理人员</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00" kern="100" dirty="0">
                          <a:solidFill>
                            <a:schemeClr val="tx1"/>
                          </a:solidFill>
                          <a:effectLst/>
                          <a:latin typeface="华文楷体" panose="02010600040101010101" pitchFamily="2" charset="-122"/>
                          <a:ea typeface="华文楷体" panose="02010600040101010101" pitchFamily="2" charset="-122"/>
                        </a:rPr>
                        <a:t>31701281@stu.zucc.edu.cn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I-533</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023">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杨海波</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主要设计人员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a:solidFill>
                            <a:schemeClr val="tx1"/>
                          </a:solidFill>
                          <a:effectLst/>
                          <a:latin typeface="华文楷体" panose="02010600040101010101" pitchFamily="2" charset="-122"/>
                          <a:ea typeface="华文楷体" panose="02010600040101010101" pitchFamily="2" charset="-122"/>
                        </a:rPr>
                        <a:t>31701327</a:t>
                      </a:r>
                      <a:r>
                        <a:rPr lang="en-US" sz="1000" kern="100">
                          <a:solidFill>
                            <a:schemeClr val="tx1"/>
                          </a:solidFill>
                          <a:effectLst/>
                          <a:latin typeface="华文楷体" panose="02010600040101010101" pitchFamily="2" charset="-122"/>
                          <a:ea typeface="华文楷体" panose="02010600040101010101" pitchFamily="2" charset="-122"/>
                        </a:rPr>
                        <a:t>@stu.zucc.edu.cn</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I-</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6440">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杨寒凌</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配置管理员</a:t>
                      </a:r>
                      <a:r>
                        <a:rPr lang="en-US" sz="1100" kern="100" dirty="0">
                          <a:solidFill>
                            <a:schemeClr val="tx1"/>
                          </a:solidFill>
                          <a:effectLst/>
                          <a:latin typeface="华文楷体" panose="02010600040101010101" pitchFamily="2" charset="-122"/>
                          <a:ea typeface="华文楷体" panose="02010600040101010101" pitchFamily="2" charset="-122"/>
                        </a:rPr>
                        <a:t>/UI</a:t>
                      </a:r>
                      <a:r>
                        <a:rPr lang="zh-CN" sz="1100" kern="100" dirty="0">
                          <a:solidFill>
                            <a:schemeClr val="tx1"/>
                          </a:solidFill>
                          <a:effectLst/>
                          <a:latin typeface="华文楷体" panose="02010600040101010101" pitchFamily="2" charset="-122"/>
                          <a:ea typeface="华文楷体" panose="02010600040101010101" pitchFamily="2" charset="-122"/>
                        </a:rPr>
                        <a:t>设计员</a:t>
                      </a:r>
                      <a:r>
                        <a:rPr lang="en-US" sz="1100" kern="100" dirty="0">
                          <a:solidFill>
                            <a:schemeClr val="tx1"/>
                          </a:solidFill>
                          <a:effectLst/>
                          <a:latin typeface="华文楷体" panose="02010600040101010101" pitchFamily="2" charset="-122"/>
                          <a:ea typeface="华文楷体" panose="02010600040101010101" pitchFamily="2" charset="-122"/>
                        </a:rPr>
                        <a:t>/</a:t>
                      </a:r>
                      <a:r>
                        <a:rPr lang="zh-CN" sz="1100" kern="100" dirty="0">
                          <a:solidFill>
                            <a:schemeClr val="tx1"/>
                          </a:solidFill>
                          <a:effectLst/>
                          <a:latin typeface="华文楷体" panose="02010600040101010101" pitchFamily="2" charset="-122"/>
                          <a:ea typeface="华文楷体" panose="02010600040101010101" pitchFamily="2" charset="-122"/>
                        </a:rPr>
                        <a:t>美工</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31701328</a:t>
                      </a:r>
                      <a:r>
                        <a:rPr lang="en-US" sz="1000" kern="100" dirty="0">
                          <a:solidFill>
                            <a:schemeClr val="tx1"/>
                          </a:solidFill>
                          <a:effectLst/>
                          <a:latin typeface="华文楷体" panose="02010600040101010101" pitchFamily="2" charset="-122"/>
                          <a:ea typeface="华文楷体" panose="02010600040101010101" pitchFamily="2" charset="-122"/>
                        </a:rPr>
                        <a:t>@stu.zucc.edu.cn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I-</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023">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周南</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进度管理员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31701332@stu.zucc.edu.cn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I-610</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023">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李骏</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文档管理员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31701352@stu.zucc.edu.cn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明德</a:t>
                      </a:r>
                      <a:r>
                        <a:rPr lang="en-US" sz="1000" kern="100" dirty="0">
                          <a:solidFill>
                            <a:schemeClr val="tx1"/>
                          </a:solidFill>
                          <a:effectLst/>
                          <a:latin typeface="华文楷体" panose="02010600040101010101" pitchFamily="2" charset="-122"/>
                          <a:ea typeface="华文楷体" panose="02010600040101010101" pitchFamily="2" charset="-122"/>
                        </a:rPr>
                        <a:t>I</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4023">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叶瑶毓</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记录员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31701230@stu.zucc.edu.cn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明德</a:t>
                      </a:r>
                      <a:r>
                        <a:rPr lang="en-US" sz="1000" kern="100" dirty="0">
                          <a:solidFill>
                            <a:schemeClr val="tx1"/>
                          </a:solidFill>
                          <a:effectLst/>
                          <a:latin typeface="华文楷体" panose="02010600040101010101" pitchFamily="2" charset="-122"/>
                          <a:ea typeface="华文楷体" panose="02010600040101010101" pitchFamily="2" charset="-122"/>
                        </a:rPr>
                        <a:t>I</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6440">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杨枨</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项目提出者、批准人、评审人</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altLang="zh-CN" sz="1050" kern="100" dirty="0" smtClean="0">
                          <a:solidFill>
                            <a:schemeClr val="tx1"/>
                          </a:solidFill>
                          <a:effectLst/>
                          <a:latin typeface="华文楷体" panose="02010600040101010101" pitchFamily="2" charset="-122"/>
                          <a:ea typeface="华文楷体" panose="02010600040101010101" pitchFamily="2" charset="-122"/>
                          <a:cs typeface="宋体-简"/>
                        </a:rPr>
                        <a:t>yangc@zucc.edu.cn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理</a:t>
                      </a:r>
                      <a:r>
                        <a:rPr lang="en-US" sz="1000" kern="100" dirty="0">
                          <a:solidFill>
                            <a:schemeClr val="tx1"/>
                          </a:solidFill>
                          <a:effectLst/>
                          <a:latin typeface="华文楷体" panose="02010600040101010101" pitchFamily="2" charset="-122"/>
                          <a:ea typeface="华文楷体" panose="02010600040101010101" pitchFamily="2" charset="-122"/>
                        </a:rPr>
                        <a:t>4-504</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6440">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侯宏仑</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项目提出者、批准人、评审人</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ubilabs@zucc.edu.cn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理</a:t>
                      </a:r>
                      <a:r>
                        <a:rPr lang="en-US" sz="1000" kern="100" dirty="0">
                          <a:solidFill>
                            <a:schemeClr val="tx1"/>
                          </a:solidFill>
                          <a:effectLst/>
                          <a:latin typeface="华文楷体" panose="02010600040101010101" pitchFamily="2" charset="-122"/>
                          <a:ea typeface="华文楷体" panose="02010600040101010101" pitchFamily="2" charset="-122"/>
                        </a:rPr>
                        <a:t>4-501</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nvGraphicFramePr>
        <p:xfrm>
          <a:off x="6552047" y="2651623"/>
          <a:ext cx="5510644" cy="1948085"/>
        </p:xfrm>
        <a:graphic>
          <a:graphicData uri="http://schemas.openxmlformats.org/drawingml/2006/table">
            <a:tbl>
              <a:tblPr firstRow="1" firstCol="1" bandRow="1">
                <a:tableStyleId>{5C22544A-7EE6-4342-B048-85BDC9FD1C3A}</a:tableStyleId>
              </a:tblPr>
              <a:tblGrid>
                <a:gridCol w="1168682"/>
                <a:gridCol w="1297797"/>
                <a:gridCol w="1659849"/>
                <a:gridCol w="1384316"/>
              </a:tblGrid>
              <a:tr h="576259">
                <a:tc>
                  <a:txBody>
                    <a:bodyPr/>
                    <a:lstStyle/>
                    <a:p>
                      <a:pPr algn="just">
                        <a:lnSpc>
                          <a:spcPct val="130000"/>
                        </a:lnSpc>
                        <a:spcAft>
                          <a:spcPts val="0"/>
                        </a:spcAft>
                      </a:pPr>
                      <a:r>
                        <a:rPr lang="en-US" sz="1100" kern="100" dirty="0">
                          <a:solidFill>
                            <a:schemeClr val="tx1"/>
                          </a:solidFill>
                          <a:effectLst/>
                          <a:latin typeface="华文楷体" panose="02010600040101010101" pitchFamily="2" charset="-122"/>
                          <a:ea typeface="华文楷体" panose="02010600040101010101" pitchFamily="2" charset="-122"/>
                        </a:rPr>
                        <a:t>PRD-2019</a:t>
                      </a:r>
                      <a:r>
                        <a:rPr lang="zh-CN" sz="1100" kern="100" dirty="0">
                          <a:solidFill>
                            <a:schemeClr val="tx1"/>
                          </a:solidFill>
                          <a:effectLst/>
                          <a:latin typeface="华文楷体" panose="02010600040101010101" pitchFamily="2" charset="-122"/>
                          <a:ea typeface="华文楷体" panose="02010600040101010101" pitchFamily="2" charset="-122"/>
                        </a:rPr>
                        <a:t>全体与课人员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dirty="0">
                          <a:solidFill>
                            <a:schemeClr val="tx1"/>
                          </a:solidFill>
                          <a:effectLst/>
                          <a:latin typeface="华文楷体" panose="02010600040101010101" pitchFamily="2" charset="-122"/>
                          <a:ea typeface="华文楷体" panose="02010600040101010101" pitchFamily="2" charset="-122"/>
                        </a:rPr>
                        <a:t>课程参与人员</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a:solidFill>
                            <a:schemeClr val="tx1"/>
                          </a:solidFill>
                          <a:effectLst/>
                          <a:latin typeface="华文楷体" panose="02010600040101010101" pitchFamily="2" charset="-122"/>
                          <a:ea typeface="华文楷体" panose="02010600040101010101" pitchFamily="2" charset="-122"/>
                        </a:rPr>
                        <a:t>微信</a:t>
                      </a:r>
                      <a:r>
                        <a:rPr lang="en-US" sz="1050" kern="100">
                          <a:solidFill>
                            <a:schemeClr val="tx1"/>
                          </a:solidFill>
                          <a:effectLst/>
                          <a:latin typeface="华文楷体" panose="02010600040101010101" pitchFamily="2" charset="-122"/>
                          <a:ea typeface="华文楷体" panose="02010600040101010101" pitchFamily="2" charset="-122"/>
                        </a:rPr>
                        <a:t>PRD2019</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浙江大学城市学院</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7465">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张洛嘉</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dirty="0">
                          <a:solidFill>
                            <a:schemeClr val="tx1"/>
                          </a:solidFill>
                          <a:effectLst/>
                          <a:latin typeface="华文楷体" panose="02010600040101010101" pitchFamily="2" charset="-122"/>
                          <a:ea typeface="华文楷体" panose="02010600040101010101" pitchFamily="2" charset="-122"/>
                        </a:rPr>
                        <a:t>课程助教</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a:solidFill>
                            <a:schemeClr val="tx1"/>
                          </a:solidFill>
                          <a:effectLst/>
                          <a:latin typeface="华文楷体" panose="02010600040101010101" pitchFamily="2" charset="-122"/>
                          <a:ea typeface="华文楷体" panose="02010600040101010101" pitchFamily="2" charset="-122"/>
                        </a:rPr>
                        <a:t>31701360@stu.zucc.edu.cn</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1-616</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787">
                <a:tc>
                  <a:txBody>
                    <a:bodyPr/>
                    <a:lstStyle/>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庄朔宁</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dirty="0">
                          <a:solidFill>
                            <a:schemeClr val="tx1"/>
                          </a:solidFill>
                          <a:effectLst/>
                          <a:latin typeface="华文楷体" panose="02010600040101010101" pitchFamily="2" charset="-122"/>
                          <a:ea typeface="华文楷体" panose="02010600040101010101" pitchFamily="2" charset="-122"/>
                        </a:rPr>
                        <a:t>课程助教</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a:solidFill>
                            <a:schemeClr val="tx1"/>
                          </a:solidFill>
                          <a:effectLst/>
                          <a:latin typeface="华文楷体" panose="02010600040101010101" pitchFamily="2" charset="-122"/>
                          <a:ea typeface="华文楷体" panose="02010600040101010101" pitchFamily="2" charset="-122"/>
                        </a:rPr>
                        <a:t>31701174@stu.zucc.edu.c</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慕贤</a:t>
                      </a:r>
                      <a:r>
                        <a:rPr lang="en-US" sz="1000" kern="100" dirty="0">
                          <a:solidFill>
                            <a:schemeClr val="tx1"/>
                          </a:solidFill>
                          <a:effectLst/>
                          <a:latin typeface="华文楷体" panose="02010600040101010101" pitchFamily="2" charset="-122"/>
                          <a:ea typeface="华文楷体" panose="02010600040101010101" pitchFamily="2" charset="-122"/>
                        </a:rPr>
                        <a:t>115</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787">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黄鑫辉</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dirty="0">
                          <a:solidFill>
                            <a:schemeClr val="tx1"/>
                          </a:solidFill>
                          <a:effectLst/>
                          <a:latin typeface="华文楷体" panose="02010600040101010101" pitchFamily="2" charset="-122"/>
                          <a:ea typeface="华文楷体" panose="02010600040101010101" pitchFamily="2" charset="-122"/>
                        </a:rPr>
                        <a:t>课程助教</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31701282@stu.zucc.edu.cn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a:solidFill>
                            <a:schemeClr val="tx1"/>
                          </a:solidFill>
                          <a:effectLst/>
                          <a:latin typeface="华文楷体" panose="02010600040101010101" pitchFamily="2" charset="-122"/>
                          <a:ea typeface="华文楷体" panose="02010600040101010101" pitchFamily="2" charset="-122"/>
                        </a:rPr>
                        <a:t>明德</a:t>
                      </a:r>
                      <a:r>
                        <a:rPr lang="en-US" sz="1000" kern="100">
                          <a:solidFill>
                            <a:schemeClr val="tx1"/>
                          </a:solidFill>
                          <a:effectLst/>
                          <a:latin typeface="华文楷体" panose="02010600040101010101" pitchFamily="2" charset="-122"/>
                          <a:ea typeface="华文楷体" panose="02010600040101010101" pitchFamily="2" charset="-122"/>
                        </a:rPr>
                        <a:t>1-533</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4787">
                <a:tc>
                  <a:txBody>
                    <a:bodyPr/>
                    <a:lstStyle/>
                    <a:p>
                      <a:pPr algn="just">
                        <a:lnSpc>
                          <a:spcPct val="130000"/>
                        </a:lnSpc>
                        <a:spcAft>
                          <a:spcPts val="0"/>
                        </a:spcAft>
                      </a:pPr>
                      <a:r>
                        <a:rPr lang="zh-CN" sz="1100" kern="100">
                          <a:solidFill>
                            <a:schemeClr val="tx1"/>
                          </a:solidFill>
                          <a:effectLst/>
                          <a:latin typeface="华文楷体" panose="02010600040101010101" pitchFamily="2" charset="-122"/>
                          <a:ea typeface="华文楷体" panose="02010600040101010101" pitchFamily="2" charset="-122"/>
                        </a:rPr>
                        <a:t>张晚玥</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50" kern="100">
                          <a:solidFill>
                            <a:schemeClr val="tx1"/>
                          </a:solidFill>
                          <a:effectLst/>
                          <a:latin typeface="华文楷体" panose="02010600040101010101" pitchFamily="2" charset="-122"/>
                          <a:ea typeface="华文楷体" panose="02010600040101010101" pitchFamily="2" charset="-122"/>
                        </a:rPr>
                        <a:t>课程助教</a:t>
                      </a:r>
                      <a:endParaRPr lang="zh-CN" sz="105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050" kern="100" dirty="0">
                          <a:solidFill>
                            <a:schemeClr val="tx1"/>
                          </a:solidFill>
                          <a:effectLst/>
                          <a:latin typeface="华文楷体" panose="02010600040101010101" pitchFamily="2" charset="-122"/>
                          <a:ea typeface="华文楷体" panose="02010600040101010101" pitchFamily="2" charset="-122"/>
                        </a:rPr>
                        <a:t>31708193@stu.zucc.edu.cn</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000" kern="100" dirty="0">
                          <a:solidFill>
                            <a:schemeClr val="tx1"/>
                          </a:solidFill>
                          <a:effectLst/>
                          <a:latin typeface="华文楷体" panose="02010600040101010101" pitchFamily="2" charset="-122"/>
                          <a:ea typeface="华文楷体" panose="02010600040101010101" pitchFamily="2" charset="-122"/>
                        </a:rPr>
                        <a:t>问源</a:t>
                      </a:r>
                      <a:r>
                        <a:rPr lang="en-US" sz="1000" kern="100" dirty="0">
                          <a:solidFill>
                            <a:schemeClr val="tx1"/>
                          </a:solidFill>
                          <a:effectLst/>
                          <a:latin typeface="华文楷体" panose="02010600040101010101" pitchFamily="2" charset="-122"/>
                          <a:ea typeface="华文楷体" panose="02010600040101010101" pitchFamily="2" charset="-122"/>
                        </a:rPr>
                        <a:t>2-501</a:t>
                      </a:r>
                      <a:endParaRPr lang="zh-CN" sz="105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a:t>
            </a:r>
            <a:r>
              <a:rPr lang="zh-CN" altLang="en-US" sz="3200" b="1" dirty="0" smtClean="0">
                <a:solidFill>
                  <a:schemeClr val="bg1"/>
                </a:solidFill>
              </a:rPr>
              <a:t>：</a:t>
            </a:r>
            <a:r>
              <a:rPr lang="zh-CN" altLang="en-US" sz="3200" b="1" dirty="0">
                <a:solidFill>
                  <a:schemeClr val="bg1"/>
                </a:solidFill>
              </a:rPr>
              <a:t>干系</a:t>
            </a:r>
            <a:r>
              <a:rPr lang="zh-CN" altLang="en-US" sz="3200" b="1" dirty="0" smtClean="0">
                <a:solidFill>
                  <a:schemeClr val="bg1"/>
                </a:solidFill>
              </a:rPr>
              <a:t>人</a:t>
            </a:r>
            <a:r>
              <a:rPr lang="en-US" altLang="zh-CN" sz="3200" b="1" dirty="0" smtClean="0">
                <a:solidFill>
                  <a:schemeClr val="bg1"/>
                </a:solidFill>
              </a:rPr>
              <a:t>/</a:t>
            </a:r>
            <a:r>
              <a:rPr lang="zh-CN" altLang="en-US" sz="3200" b="1" dirty="0">
                <a:solidFill>
                  <a:schemeClr val="bg1"/>
                </a:solidFill>
              </a:rPr>
              <a:t>需交付文件</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6" name="表格 5"/>
          <p:cNvGraphicFramePr>
            <a:graphicFrameLocks noGrp="1"/>
          </p:cNvGraphicFramePr>
          <p:nvPr/>
        </p:nvGraphicFramePr>
        <p:xfrm>
          <a:off x="893054" y="2749606"/>
          <a:ext cx="5484871" cy="1887048"/>
        </p:xfrm>
        <a:graphic>
          <a:graphicData uri="http://schemas.openxmlformats.org/drawingml/2006/table">
            <a:tbl>
              <a:tblPr firstRow="1" firstCol="1" bandRow="1">
                <a:tableStyleId>{5C22544A-7EE6-4342-B048-85BDC9FD1C3A}</a:tableStyleId>
              </a:tblPr>
              <a:tblGrid>
                <a:gridCol w="1492129"/>
                <a:gridCol w="3992742"/>
              </a:tblGrid>
              <a:tr h="659896">
                <a:tc>
                  <a:txBody>
                    <a:bodyPr/>
                    <a:lstStyle/>
                    <a:p>
                      <a:pPr algn="just">
                        <a:lnSpc>
                          <a:spcPct val="130000"/>
                        </a:lnSpc>
                        <a:spcAft>
                          <a:spcPts val="0"/>
                        </a:spcAft>
                        <a:tabLst>
                          <a:tab pos="598170" algn="l"/>
                        </a:tabLst>
                      </a:pPr>
                      <a:r>
                        <a:rPr lang="en-US" sz="1600" kern="100" dirty="0">
                          <a:solidFill>
                            <a:schemeClr val="tx1"/>
                          </a:solidFill>
                          <a:effectLst/>
                          <a:latin typeface="华文楷体" panose="02010600040101010101" pitchFamily="2" charset="-122"/>
                          <a:ea typeface="华文楷体" panose="02010600040101010101" pitchFamily="2" charset="-122"/>
                        </a:rPr>
                        <a:t>	</a:t>
                      </a:r>
                      <a:r>
                        <a:rPr lang="zh-CN" sz="1400" kern="100" dirty="0">
                          <a:solidFill>
                            <a:schemeClr val="tx1"/>
                          </a:solidFill>
                          <a:effectLst/>
                          <a:latin typeface="华文楷体" panose="02010600040101010101" pitchFamily="2" charset="-122"/>
                          <a:ea typeface="华文楷体" panose="02010600040101010101" pitchFamily="2" charset="-122"/>
                        </a:rPr>
                        <a:t>内容</a:t>
                      </a:r>
                      <a:endParaRPr lang="zh-CN" sz="1600" kern="100" dirty="0">
                        <a:solidFill>
                          <a:schemeClr val="tx1"/>
                        </a:solidFill>
                        <a:effectLst/>
                        <a:latin typeface="华文楷体" panose="02010600040101010101" pitchFamily="2" charset="-122"/>
                        <a:ea typeface="华文楷体" panose="02010600040101010101" pitchFamily="2" charset="-122"/>
                      </a:endParaRPr>
                    </a:p>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类别</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933450" algn="just">
                        <a:lnSpc>
                          <a:spcPct val="130000"/>
                        </a:lnSpc>
                        <a:spcAft>
                          <a:spcPts val="0"/>
                        </a:spcAft>
                      </a:pPr>
                      <a:r>
                        <a:rPr lang="zh-CN" sz="1600" kern="100" dirty="0">
                          <a:solidFill>
                            <a:schemeClr val="tx1"/>
                          </a:solidFill>
                          <a:effectLst/>
                          <a:latin typeface="华文楷体" panose="02010600040101010101" pitchFamily="2" charset="-122"/>
                          <a:ea typeface="华文楷体" panose="02010600040101010101" pitchFamily="2" charset="-122"/>
                        </a:rPr>
                        <a:t>项目干系人</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2580">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与项目相关</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项目组成员，关键用户（杨老师，侯老师）</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3863">
                <a:tc>
                  <a:txBody>
                    <a:bodyPr/>
                    <a:lstStyle/>
                    <a:p>
                      <a:pPr algn="just">
                        <a:lnSpc>
                          <a:spcPct val="130000"/>
                        </a:lnSpc>
                        <a:spcAft>
                          <a:spcPts val="0"/>
                        </a:spcAft>
                      </a:pPr>
                      <a:r>
                        <a:rPr lang="zh-CN" sz="1200" kern="100">
                          <a:solidFill>
                            <a:schemeClr val="tx1"/>
                          </a:solidFill>
                          <a:effectLst/>
                          <a:latin typeface="华文楷体" panose="02010600040101010101" pitchFamily="2" charset="-122"/>
                          <a:ea typeface="华文楷体" panose="02010600040101010101" pitchFamily="2" charset="-122"/>
                        </a:rPr>
                        <a:t>与组织相关</a:t>
                      </a:r>
                      <a:endParaRPr lang="zh-CN" sz="16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项目经理，关键用户（杨老师，侯老师），项目团队人员，关键干系人（班助）</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0709">
                <a:tc>
                  <a:txBody>
                    <a:bodyPr/>
                    <a:lstStyle/>
                    <a:p>
                      <a:pPr algn="just">
                        <a:lnSpc>
                          <a:spcPct val="130000"/>
                        </a:lnSpc>
                        <a:spcAft>
                          <a:spcPts val="0"/>
                        </a:spcAft>
                      </a:pPr>
                      <a:r>
                        <a:rPr lang="zh-CN" sz="1200" kern="100">
                          <a:solidFill>
                            <a:schemeClr val="tx1"/>
                          </a:solidFill>
                          <a:effectLst/>
                          <a:latin typeface="华文楷体" panose="02010600040101010101" pitchFamily="2" charset="-122"/>
                          <a:ea typeface="华文楷体" panose="02010600040101010101" pitchFamily="2" charset="-122"/>
                        </a:rPr>
                        <a:t>与市场相关</a:t>
                      </a:r>
                      <a:endParaRPr lang="zh-CN" sz="16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其他用户，软件项目学习者，竞争者</a:t>
                      </a:r>
                      <a:endParaRPr lang="zh-CN" sz="16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nvGraphicFramePr>
        <p:xfrm>
          <a:off x="6624002" y="2749606"/>
          <a:ext cx="5001324" cy="1887049"/>
        </p:xfrm>
        <a:graphic>
          <a:graphicData uri="http://schemas.openxmlformats.org/drawingml/2006/table">
            <a:tbl>
              <a:tblPr firstRow="1" firstCol="1" bandRow="1">
                <a:tableStyleId>{5C22544A-7EE6-4342-B048-85BDC9FD1C3A}</a:tableStyleId>
              </a:tblPr>
              <a:tblGrid>
                <a:gridCol w="1360583"/>
                <a:gridCol w="3640741"/>
              </a:tblGrid>
              <a:tr h="696003">
                <a:tc>
                  <a:txBody>
                    <a:bodyPr/>
                    <a:lstStyle/>
                    <a:p>
                      <a:pPr algn="just">
                        <a:lnSpc>
                          <a:spcPct val="130000"/>
                        </a:lnSpc>
                        <a:spcAft>
                          <a:spcPts val="0"/>
                        </a:spcAft>
                        <a:tabLst>
                          <a:tab pos="598170" algn="l"/>
                        </a:tabLst>
                      </a:pPr>
                      <a:r>
                        <a:rPr lang="en-US" sz="1200" kern="100" dirty="0">
                          <a:solidFill>
                            <a:schemeClr val="tx1"/>
                          </a:solidFill>
                          <a:effectLst/>
                          <a:latin typeface="华文楷体" panose="02010600040101010101" pitchFamily="2" charset="-122"/>
                          <a:ea typeface="华文楷体" panose="02010600040101010101" pitchFamily="2" charset="-122"/>
                        </a:rPr>
                        <a:t>	</a:t>
                      </a:r>
                      <a:r>
                        <a:rPr lang="zh-CN" sz="1100" kern="100" dirty="0">
                          <a:solidFill>
                            <a:schemeClr val="tx1"/>
                          </a:solidFill>
                          <a:effectLst/>
                          <a:latin typeface="华文楷体" panose="02010600040101010101" pitchFamily="2" charset="-122"/>
                          <a:ea typeface="华文楷体" panose="02010600040101010101" pitchFamily="2" charset="-122"/>
                        </a:rPr>
                        <a:t>内容</a:t>
                      </a:r>
                      <a:endParaRPr lang="zh-CN" sz="1200" kern="100" dirty="0">
                        <a:solidFill>
                          <a:schemeClr val="tx1"/>
                        </a:solidFill>
                        <a:effectLst/>
                        <a:latin typeface="华文楷体" panose="02010600040101010101" pitchFamily="2" charset="-122"/>
                        <a:ea typeface="华文楷体" panose="02010600040101010101" pitchFamily="2" charset="-122"/>
                      </a:endParaRPr>
                    </a:p>
                    <a:p>
                      <a:pPr algn="just">
                        <a:lnSpc>
                          <a:spcPct val="130000"/>
                        </a:lnSpc>
                        <a:spcAft>
                          <a:spcPts val="0"/>
                        </a:spcAft>
                      </a:pPr>
                      <a:r>
                        <a:rPr lang="zh-CN" sz="1100" kern="100" dirty="0">
                          <a:solidFill>
                            <a:schemeClr val="tx1"/>
                          </a:solidFill>
                          <a:effectLst/>
                          <a:latin typeface="华文楷体" panose="02010600040101010101" pitchFamily="2" charset="-122"/>
                          <a:ea typeface="华文楷体" panose="02010600040101010101" pitchFamily="2" charset="-122"/>
                        </a:rPr>
                        <a:t>类别</a:t>
                      </a:r>
                      <a:endParaRPr lang="zh-CN" sz="12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933450"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项目干系人</a:t>
                      </a:r>
                      <a:endParaRPr lang="zh-CN" sz="12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5523">
                <a:tc>
                  <a:txBody>
                    <a:bodyPr/>
                    <a:lstStyle/>
                    <a:p>
                      <a:pPr algn="just">
                        <a:lnSpc>
                          <a:spcPct val="130000"/>
                        </a:lnSpc>
                        <a:spcAft>
                          <a:spcPts val="0"/>
                        </a:spcAft>
                      </a:pPr>
                      <a:r>
                        <a:rPr lang="zh-CN" sz="1050" kern="100" dirty="0">
                          <a:solidFill>
                            <a:schemeClr val="tx1"/>
                          </a:solidFill>
                          <a:effectLst/>
                          <a:latin typeface="华文楷体" panose="02010600040101010101" pitchFamily="2" charset="-122"/>
                          <a:ea typeface="华文楷体" panose="02010600040101010101" pitchFamily="2" charset="-122"/>
                        </a:rPr>
                        <a:t>内部</a:t>
                      </a:r>
                      <a:endParaRPr lang="zh-CN" sz="12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项目经理，项目组成员，关键用户（杨老师，侯老师）</a:t>
                      </a:r>
                      <a:endParaRPr lang="zh-CN" sz="12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5523">
                <a:tc>
                  <a:txBody>
                    <a:bodyPr/>
                    <a:lstStyle/>
                    <a:p>
                      <a:pPr algn="just">
                        <a:lnSpc>
                          <a:spcPct val="130000"/>
                        </a:lnSpc>
                        <a:spcAft>
                          <a:spcPts val="0"/>
                        </a:spcAft>
                      </a:pPr>
                      <a:r>
                        <a:rPr lang="zh-CN" sz="1200" kern="100">
                          <a:solidFill>
                            <a:schemeClr val="tx1"/>
                          </a:solidFill>
                          <a:effectLst/>
                          <a:latin typeface="华文楷体" panose="02010600040101010101" pitchFamily="2" charset="-122"/>
                          <a:ea typeface="华文楷体" panose="02010600040101010101" pitchFamily="2" charset="-122"/>
                        </a:rPr>
                        <a:t>外部</a:t>
                      </a:r>
                      <a:endParaRPr lang="zh-CN" sz="12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200" kern="100" dirty="0">
                          <a:solidFill>
                            <a:schemeClr val="tx1"/>
                          </a:solidFill>
                          <a:effectLst/>
                          <a:latin typeface="华文楷体" panose="02010600040101010101" pitchFamily="2" charset="-122"/>
                          <a:ea typeface="华文楷体" panose="02010600040101010101" pitchFamily="2" charset="-122"/>
                        </a:rPr>
                        <a:t>其他用户，关键干系人</a:t>
                      </a:r>
                      <a:r>
                        <a:rPr lang="en-US" sz="1200" kern="100" dirty="0">
                          <a:solidFill>
                            <a:schemeClr val="tx1"/>
                          </a:solidFill>
                          <a:effectLst/>
                          <a:latin typeface="华文楷体" panose="02010600040101010101" pitchFamily="2" charset="-122"/>
                          <a:ea typeface="华文楷体" panose="02010600040101010101" pitchFamily="2" charset="-122"/>
                        </a:rPr>
                        <a:t>(</a:t>
                      </a:r>
                      <a:r>
                        <a:rPr lang="zh-CN" sz="1200" kern="100" dirty="0">
                          <a:solidFill>
                            <a:schemeClr val="tx1"/>
                          </a:solidFill>
                          <a:effectLst/>
                          <a:latin typeface="华文楷体" panose="02010600040101010101" pitchFamily="2" charset="-122"/>
                          <a:ea typeface="华文楷体" panose="02010600040101010101" pitchFamily="2" charset="-122"/>
                        </a:rPr>
                        <a:t>班助</a:t>
                      </a:r>
                      <a:r>
                        <a:rPr lang="en-US" sz="1200" kern="100" dirty="0">
                          <a:solidFill>
                            <a:schemeClr val="tx1"/>
                          </a:solidFill>
                          <a:effectLst/>
                          <a:latin typeface="华文楷体" panose="02010600040101010101" pitchFamily="2" charset="-122"/>
                          <a:ea typeface="华文楷体" panose="02010600040101010101" pitchFamily="2" charset="-122"/>
                        </a:rPr>
                        <a:t>)</a:t>
                      </a:r>
                      <a:r>
                        <a:rPr lang="zh-CN" sz="1200" kern="100" dirty="0">
                          <a:solidFill>
                            <a:schemeClr val="tx1"/>
                          </a:solidFill>
                          <a:effectLst/>
                          <a:latin typeface="华文楷体" panose="02010600040101010101" pitchFamily="2" charset="-122"/>
                          <a:ea typeface="华文楷体" panose="02010600040101010101" pitchFamily="2" charset="-122"/>
                        </a:rPr>
                        <a:t>，软件项目学习者，竞争者</a:t>
                      </a:r>
                      <a:endParaRPr lang="zh-CN" sz="12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9" name="直接连接符 8"/>
          <p:cNvCxnSpPr/>
          <p:nvPr/>
        </p:nvCxnSpPr>
        <p:spPr>
          <a:xfrm>
            <a:off x="893054" y="2749606"/>
            <a:ext cx="1499164" cy="658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624002" y="2749606"/>
            <a:ext cx="1356216" cy="658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122747" y="2182152"/>
            <a:ext cx="3185487" cy="369332"/>
          </a:xfrm>
          <a:prstGeom prst="rect">
            <a:avLst/>
          </a:prstGeom>
        </p:spPr>
        <p:txBody>
          <a:bodyPr wrap="none">
            <a:spAutoFit/>
          </a:bodyPr>
          <a:lstStyle/>
          <a:p>
            <a:r>
              <a:rPr lang="zh-CN" altLang="zh-CN" kern="100" dirty="0">
                <a:latin typeface="宋体-简"/>
                <a:ea typeface="华文宋体" panose="02010600040101010101" pitchFamily="2" charset="-122"/>
                <a:cs typeface="宋体-简"/>
              </a:rPr>
              <a:t>项目，组织，市场识别干系人</a:t>
            </a:r>
            <a:endParaRPr lang="zh-CN" altLang="en-US" dirty="0"/>
          </a:p>
        </p:txBody>
      </p:sp>
      <p:sp>
        <p:nvSpPr>
          <p:cNvPr id="14" name="矩形 13"/>
          <p:cNvSpPr/>
          <p:nvPr/>
        </p:nvSpPr>
        <p:spPr>
          <a:xfrm>
            <a:off x="6624002" y="2099052"/>
            <a:ext cx="2954655" cy="452432"/>
          </a:xfrm>
          <a:prstGeom prst="rect">
            <a:avLst/>
          </a:prstGeom>
        </p:spPr>
        <p:txBody>
          <a:bodyPr wrap="none">
            <a:spAutoFit/>
          </a:bodyPr>
          <a:lstStyle/>
          <a:p>
            <a:pPr algn="just">
              <a:lnSpc>
                <a:spcPct val="130000"/>
              </a:lnSpc>
              <a:spcAft>
                <a:spcPts val="0"/>
              </a:spcAft>
            </a:pPr>
            <a:r>
              <a:rPr lang="zh-CN" altLang="zh-CN" kern="100" dirty="0">
                <a:latin typeface="宋体-简"/>
                <a:ea typeface="华文宋体" panose="02010600040101010101" pitchFamily="2" charset="-122"/>
                <a:cs typeface="宋体-简"/>
              </a:rPr>
              <a:t>按照内外部识别项目干系人</a:t>
            </a:r>
            <a:endParaRPr lang="zh-CN" altLang="zh-CN" kern="100" dirty="0">
              <a:latin typeface="宋体-简"/>
              <a:ea typeface="华文宋体" panose="02010600040101010101" pitchFamily="2" charset="-122"/>
              <a:cs typeface="宋体-简"/>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1"/>
          <p:cNvSpPr/>
          <p:nvPr>
            <p:custDataLst>
              <p:tags r:id="rId1"/>
            </p:custDataLst>
          </p:nvPr>
        </p:nvSpPr>
        <p:spPr>
          <a:xfrm>
            <a:off x="1436722" y="1778091"/>
            <a:ext cx="1840670" cy="561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FFFFFF"/>
                </a:solidFill>
                <a:effectLst/>
                <a:uLnTx/>
                <a:uFillTx/>
                <a:latin typeface="+mj-ea"/>
                <a:ea typeface="+mj-ea"/>
                <a:cs typeface="+mn-cs"/>
              </a:rPr>
              <a:t>目录</a:t>
            </a:r>
            <a:endParaRPr kumimoji="0" lang="zh-CN" altLang="en-US" sz="3600" b="1" i="0" u="none" strike="noStrike" kern="1200" cap="none" spc="0" normalizeH="0" baseline="0" noProof="0" dirty="0">
              <a:ln>
                <a:noFill/>
              </a:ln>
              <a:solidFill>
                <a:srgbClr val="FFFFFF"/>
              </a:solidFill>
              <a:effectLst/>
              <a:uLnTx/>
              <a:uFillTx/>
              <a:latin typeface="+mj-ea"/>
              <a:ea typeface="+mj-ea"/>
              <a:cs typeface="+mn-cs"/>
            </a:endParaRPr>
          </a:p>
        </p:txBody>
      </p:sp>
      <p:sp>
        <p:nvSpPr>
          <p:cNvPr id="3" name="MH_Others_2"/>
          <p:cNvSpPr txBox="1"/>
          <p:nvPr>
            <p:custDataLst>
              <p:tags r:id="rId2"/>
            </p:custDataLst>
          </p:nvPr>
        </p:nvSpPr>
        <p:spPr>
          <a:xfrm>
            <a:off x="1440990" y="2347766"/>
            <a:ext cx="1836402" cy="490403"/>
          </a:xfrm>
          <a:prstGeom prst="rect">
            <a:avLst/>
          </a:prstGeom>
          <a:noFill/>
        </p:spPr>
        <p:txBody>
          <a:bodyPr wrap="square" lIns="0" tIns="0" rIns="0" bIns="0" rtlCol="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100" normalizeH="0" baseline="0" noProof="0" dirty="0">
                <a:ln>
                  <a:noFill/>
                </a:ln>
                <a:solidFill>
                  <a:srgbClr val="B8B8B8"/>
                </a:solidFill>
                <a:effectLst/>
                <a:uLnTx/>
                <a:uFillTx/>
                <a:latin typeface="华文细黑" panose="02010600040101010101" pitchFamily="2" charset="-122"/>
                <a:ea typeface="华文细黑" panose="02010600040101010101" pitchFamily="2" charset="-122"/>
                <a:cs typeface="+mn-cs"/>
              </a:rPr>
              <a:t>CONTENTS</a:t>
            </a:r>
            <a:endParaRPr kumimoji="0" lang="zh-CN" altLang="en-US" sz="2400" b="0" i="0" u="none" strike="noStrike" kern="1200" cap="none" spc="100" normalizeH="0" baseline="0" noProof="0" dirty="0">
              <a:ln>
                <a:noFill/>
              </a:ln>
              <a:solidFill>
                <a:srgbClr val="B8B8B8"/>
              </a:solidFill>
              <a:effectLst/>
              <a:uLnTx/>
              <a:uFillTx/>
              <a:latin typeface="华文细黑" panose="02010600040101010101" pitchFamily="2" charset="-122"/>
              <a:ea typeface="华文细黑" panose="02010600040101010101" pitchFamily="2" charset="-122"/>
              <a:cs typeface="+mn-cs"/>
            </a:endParaRPr>
          </a:p>
        </p:txBody>
      </p:sp>
      <p:grpSp>
        <p:nvGrpSpPr>
          <p:cNvPr id="23" name="组合 22"/>
          <p:cNvGrpSpPr/>
          <p:nvPr/>
        </p:nvGrpSpPr>
        <p:grpSpPr>
          <a:xfrm>
            <a:off x="3897625" y="1870788"/>
            <a:ext cx="4720310" cy="476978"/>
            <a:chOff x="4423463" y="2666819"/>
            <a:chExt cx="4720310" cy="476978"/>
          </a:xfrm>
        </p:grpSpPr>
        <p:sp>
          <p:nvSpPr>
            <p:cNvPr id="4" name="MH_Entry_1"/>
            <p:cNvSpPr txBox="1">
              <a:spLocks noChangeArrowheads="1"/>
            </p:cNvSpPr>
            <p:nvPr>
              <p:custDataLst>
                <p:tags r:id="rId3"/>
              </p:custDataLst>
            </p:nvPr>
          </p:nvSpPr>
          <p:spPr bwMode="auto">
            <a:xfrm>
              <a:off x="5444978" y="2696937"/>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rPr>
                <a:t>项目相关</a:t>
              </a:r>
              <a:endPar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700" b="1" i="0" u="none" strike="noStrike" kern="1200" cap="none" spc="0" normalizeH="0" baseline="0" noProof="0" dirty="0">
                  <a:ln>
                    <a:noFill/>
                  </a:ln>
                  <a:solidFill>
                    <a:schemeClr val="tx1">
                      <a:lumMod val="65000"/>
                      <a:lumOff val="35000"/>
                    </a:schemeClr>
                  </a:solidFill>
                  <a:effectLst/>
                  <a:uLnTx/>
                  <a:uFillTx/>
                  <a:latin typeface="+mn-ea"/>
                  <a:ea typeface="+mn-ea"/>
                  <a:cs typeface="+mn-cs"/>
                </a:rPr>
                <a:t>/</a:t>
              </a:r>
              <a:r>
                <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rPr>
                <a:t>甘特图</a:t>
              </a:r>
              <a:endPar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700" b="1" i="0" u="none" strike="noStrike" kern="1200" cap="none" spc="0" normalizeH="0" baseline="0" noProof="0" dirty="0">
                  <a:ln>
                    <a:noFill/>
                  </a:ln>
                  <a:solidFill>
                    <a:schemeClr val="tx1">
                      <a:lumMod val="65000"/>
                      <a:lumOff val="35000"/>
                    </a:schemeClr>
                  </a:solidFill>
                  <a:effectLst/>
                  <a:uLnTx/>
                  <a:uFillTx/>
                  <a:latin typeface="+mn-ea"/>
                  <a:ea typeface="+mn-ea"/>
                  <a:cs typeface="+mn-cs"/>
                </a:rPr>
                <a:t>/WBS</a:t>
              </a:r>
              <a:r>
                <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rPr>
                <a:t>结构</a:t>
              </a:r>
              <a:endParaRPr kumimoji="0" lang="zh-CN" altLang="en-US" sz="17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5" name="MH_Number_1"/>
            <p:cNvSpPr/>
            <p:nvPr>
              <p:custDataLst>
                <p:tags r:id="rId4"/>
              </p:custDataLst>
            </p:nvPr>
          </p:nvSpPr>
          <p:spPr>
            <a:xfrm rot="19752126">
              <a:off x="4423463" y="2666819"/>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01</a:t>
              </a: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24" name="组合 23"/>
          <p:cNvGrpSpPr/>
          <p:nvPr/>
        </p:nvGrpSpPr>
        <p:grpSpPr>
          <a:xfrm>
            <a:off x="3896990" y="2721687"/>
            <a:ext cx="4553940" cy="476978"/>
            <a:chOff x="4423463" y="3473903"/>
            <a:chExt cx="4553940" cy="476978"/>
          </a:xfrm>
        </p:grpSpPr>
        <p:sp>
          <p:nvSpPr>
            <p:cNvPr id="6" name="MH_Entry_2"/>
            <p:cNvSpPr txBox="1">
              <a:spLocks noChangeArrowheads="1"/>
            </p:cNvSpPr>
            <p:nvPr>
              <p:custDataLst>
                <p:tags r:id="rId5"/>
              </p:custDataLst>
            </p:nvPr>
          </p:nvSpPr>
          <p:spPr bwMode="auto">
            <a:xfrm>
              <a:off x="5278608" y="3504021"/>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项目概述</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7" name="MH_Number_2"/>
            <p:cNvSpPr/>
            <p:nvPr>
              <p:custDataLst>
                <p:tags r:id="rId6"/>
              </p:custDataLst>
            </p:nvPr>
          </p:nvSpPr>
          <p:spPr>
            <a:xfrm rot="19752126">
              <a:off x="4423463" y="3473903"/>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02</a:t>
              </a: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25" name="组合 24"/>
          <p:cNvGrpSpPr/>
          <p:nvPr/>
        </p:nvGrpSpPr>
        <p:grpSpPr>
          <a:xfrm>
            <a:off x="3896990" y="4138371"/>
            <a:ext cx="4553940" cy="476978"/>
            <a:chOff x="4423463" y="4280987"/>
            <a:chExt cx="4553940" cy="476978"/>
          </a:xfrm>
        </p:grpSpPr>
        <p:sp>
          <p:nvSpPr>
            <p:cNvPr id="8" name="MH_Entry_3"/>
            <p:cNvSpPr txBox="1">
              <a:spLocks noChangeArrowheads="1"/>
            </p:cNvSpPr>
            <p:nvPr>
              <p:custDataLst>
                <p:tags r:id="rId7"/>
              </p:custDataLst>
            </p:nvPr>
          </p:nvSpPr>
          <p:spPr bwMode="auto">
            <a:xfrm>
              <a:off x="5278608" y="4311105"/>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范围管理计划</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9" name="MH_Number_3"/>
            <p:cNvSpPr/>
            <p:nvPr>
              <p:custDataLst>
                <p:tags r:id="rId8"/>
              </p:custDataLst>
            </p:nvPr>
          </p:nvSpPr>
          <p:spPr>
            <a:xfrm rot="19752126">
              <a:off x="4423463" y="4280987"/>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04</a:t>
              </a: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26" name="组合 25"/>
          <p:cNvGrpSpPr/>
          <p:nvPr/>
        </p:nvGrpSpPr>
        <p:grpSpPr>
          <a:xfrm>
            <a:off x="3896990" y="5001970"/>
            <a:ext cx="4553940" cy="476978"/>
            <a:chOff x="4423463" y="5088071"/>
            <a:chExt cx="4553940" cy="476978"/>
          </a:xfrm>
        </p:grpSpPr>
        <p:sp>
          <p:nvSpPr>
            <p:cNvPr id="10" name="MH_Entry_4"/>
            <p:cNvSpPr txBox="1">
              <a:spLocks noChangeArrowheads="1"/>
            </p:cNvSpPr>
            <p:nvPr>
              <p:custDataLst>
                <p:tags r:id="rId9"/>
              </p:custDataLst>
            </p:nvPr>
          </p:nvSpPr>
          <p:spPr bwMode="auto">
            <a:xfrm>
              <a:off x="5278608" y="5118189"/>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成本管理计划</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11" name="MH_Number_4"/>
            <p:cNvSpPr/>
            <p:nvPr>
              <p:custDataLst>
                <p:tags r:id="rId10"/>
              </p:custDataLst>
            </p:nvPr>
          </p:nvSpPr>
          <p:spPr>
            <a:xfrm rot="19752126">
              <a:off x="4423463" y="5088071"/>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05</a:t>
              </a: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16" name="矩形 1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64412" y="266700"/>
            <a:ext cx="428642" cy="428642"/>
            <a:chOff x="403991" y="266700"/>
            <a:chExt cx="428642" cy="428642"/>
          </a:xfrm>
        </p:grpSpPr>
        <p:sp>
          <p:nvSpPr>
            <p:cNvPr id="18" name="矩形 17"/>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V 形 18"/>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flipH="1">
            <a:off x="11298947" y="266700"/>
            <a:ext cx="428642" cy="428642"/>
            <a:chOff x="403991" y="266700"/>
            <a:chExt cx="428642" cy="428642"/>
          </a:xfrm>
        </p:grpSpPr>
        <p:sp>
          <p:nvSpPr>
            <p:cNvPr id="21" name="矩形 20"/>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V 形 21"/>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4" name="组合 13"/>
          <p:cNvGrpSpPr/>
          <p:nvPr/>
        </p:nvGrpSpPr>
        <p:grpSpPr>
          <a:xfrm>
            <a:off x="6745362" y="2637383"/>
            <a:ext cx="4553585" cy="476885"/>
            <a:chOff x="7183" y="8791"/>
            <a:chExt cx="7171" cy="751"/>
          </a:xfrm>
        </p:grpSpPr>
        <p:sp>
          <p:nvSpPr>
            <p:cNvPr id="12" name="MH_Entry_4"/>
            <p:cNvSpPr txBox="1">
              <a:spLocks noChangeArrowheads="1"/>
            </p:cNvSpPr>
            <p:nvPr>
              <p:custDataLst>
                <p:tags r:id="rId11"/>
              </p:custDataLst>
            </p:nvPr>
          </p:nvSpPr>
          <p:spPr bwMode="auto">
            <a:xfrm>
              <a:off x="8530" y="8838"/>
              <a:ext cx="5825"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需求管理计划</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13" name="MH_Number_4"/>
            <p:cNvSpPr/>
            <p:nvPr>
              <p:custDataLst>
                <p:tags r:id="rId12"/>
              </p:custDataLst>
            </p:nvPr>
          </p:nvSpPr>
          <p:spPr>
            <a:xfrm rot="19752126">
              <a:off x="7183" y="8791"/>
              <a:ext cx="857" cy="749"/>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rPr>
                <a:t>07</a:t>
              </a: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15" name="组合 14"/>
          <p:cNvGrpSpPr/>
          <p:nvPr/>
        </p:nvGrpSpPr>
        <p:grpSpPr>
          <a:xfrm>
            <a:off x="6753339" y="3453099"/>
            <a:ext cx="4553940" cy="476978"/>
            <a:chOff x="4423463" y="2666819"/>
            <a:chExt cx="4553940" cy="476978"/>
          </a:xfrm>
        </p:grpSpPr>
        <p:sp>
          <p:nvSpPr>
            <p:cNvPr id="27" name="MH_Entry_1"/>
            <p:cNvSpPr txBox="1">
              <a:spLocks noChangeArrowheads="1"/>
            </p:cNvSpPr>
            <p:nvPr>
              <p:custDataLst>
                <p:tags r:id="rId13"/>
              </p:custDataLst>
            </p:nvPr>
          </p:nvSpPr>
          <p:spPr bwMode="auto">
            <a:xfrm>
              <a:off x="5278608" y="2696937"/>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沟通管理计划</a:t>
              </a:r>
              <a:endParaRPr kumimoji="0" 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28" name="MH_Number_1"/>
            <p:cNvSpPr/>
            <p:nvPr>
              <p:custDataLst>
                <p:tags r:id="rId14"/>
              </p:custDataLst>
            </p:nvPr>
          </p:nvSpPr>
          <p:spPr>
            <a:xfrm rot="19752126">
              <a:off x="4423463" y="2666819"/>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rPr>
                <a:t>08</a:t>
              </a: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30" name="MH_Entry_1"/>
          <p:cNvSpPr txBox="1">
            <a:spLocks noChangeArrowheads="1"/>
          </p:cNvSpPr>
          <p:nvPr>
            <p:custDataLst>
              <p:tags r:id="rId15"/>
            </p:custDataLst>
          </p:nvPr>
        </p:nvSpPr>
        <p:spPr bwMode="auto">
          <a:xfrm>
            <a:off x="7600299" y="4300593"/>
            <a:ext cx="3698875" cy="44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风险管理计划</a:t>
            </a:r>
            <a:endParaRPr kumimoji="0" 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31" name="MH_Number_1"/>
          <p:cNvSpPr/>
          <p:nvPr>
            <p:custDataLst>
              <p:tags r:id="rId16"/>
            </p:custDataLst>
          </p:nvPr>
        </p:nvSpPr>
        <p:spPr>
          <a:xfrm rot="19752126">
            <a:off x="6760152" y="4312174"/>
            <a:ext cx="544195" cy="475615"/>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rPr>
              <a:t>09</a:t>
            </a: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nvGrpSpPr>
          <p:cNvPr id="32" name="组合 31"/>
          <p:cNvGrpSpPr/>
          <p:nvPr/>
        </p:nvGrpSpPr>
        <p:grpSpPr>
          <a:xfrm>
            <a:off x="6745007" y="5079557"/>
            <a:ext cx="4553940" cy="476978"/>
            <a:chOff x="4423463" y="2666819"/>
            <a:chExt cx="4553940" cy="476978"/>
          </a:xfrm>
        </p:grpSpPr>
        <p:sp>
          <p:nvSpPr>
            <p:cNvPr id="33" name="MH_Entry_1"/>
            <p:cNvSpPr txBox="1">
              <a:spLocks noChangeArrowheads="1"/>
            </p:cNvSpPr>
            <p:nvPr>
              <p:custDataLst>
                <p:tags r:id="rId17"/>
              </p:custDataLst>
            </p:nvPr>
          </p:nvSpPr>
          <p:spPr bwMode="auto">
            <a:xfrm>
              <a:off x="5278608" y="2696937"/>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参考资料</a:t>
              </a:r>
              <a:r>
                <a:rPr kumimoji="0" lang="en-US" altLang="zh-CN"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a:t>
              </a: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绩效评价</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34" name="MH_Number_1"/>
            <p:cNvSpPr/>
            <p:nvPr>
              <p:custDataLst>
                <p:tags r:id="rId18"/>
              </p:custDataLst>
            </p:nvPr>
          </p:nvSpPr>
          <p:spPr>
            <a:xfrm rot="19752126">
              <a:off x="4423463" y="2666819"/>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smtClean="0">
                  <a:solidFill>
                    <a:srgbClr val="FFFFFF"/>
                  </a:solidFill>
                  <a:latin typeface="等线" panose="02010600030101010101" pitchFamily="2" charset="-122"/>
                  <a:ea typeface="等线" panose="02010600030101010101" pitchFamily="2" charset="-122"/>
                </a:rPr>
                <a:t>10</a:t>
              </a: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36" name="组合 35"/>
          <p:cNvGrpSpPr/>
          <p:nvPr/>
        </p:nvGrpSpPr>
        <p:grpSpPr>
          <a:xfrm>
            <a:off x="3896990" y="3425266"/>
            <a:ext cx="4553940" cy="476978"/>
            <a:chOff x="4423463" y="4280987"/>
            <a:chExt cx="4553940" cy="476978"/>
          </a:xfrm>
        </p:grpSpPr>
        <p:sp>
          <p:nvSpPr>
            <p:cNvPr id="37" name="MH_Entry_3"/>
            <p:cNvSpPr txBox="1">
              <a:spLocks noChangeArrowheads="1"/>
            </p:cNvSpPr>
            <p:nvPr>
              <p:custDataLst>
                <p:tags r:id="rId19"/>
              </p:custDataLst>
            </p:nvPr>
          </p:nvSpPr>
          <p:spPr bwMode="auto">
            <a:xfrm>
              <a:off x="5278608" y="4311105"/>
              <a:ext cx="3698795" cy="44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rPr>
                <a:t>时间管理计划</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
          <p:nvSpPr>
            <p:cNvPr id="38" name="MH_Number_3"/>
            <p:cNvSpPr/>
            <p:nvPr>
              <p:custDataLst>
                <p:tags r:id="rId20"/>
              </p:custDataLst>
            </p:nvPr>
          </p:nvSpPr>
          <p:spPr>
            <a:xfrm rot="19752126">
              <a:off x="4423463" y="4280987"/>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03</a:t>
              </a:r>
              <a:endParaRPr kumimoji="0" lang="zh-CN" altLang="en-US"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41" name="MH_Number_4"/>
          <p:cNvSpPr/>
          <p:nvPr>
            <p:custDataLst>
              <p:tags r:id="rId21"/>
            </p:custDataLst>
          </p:nvPr>
        </p:nvSpPr>
        <p:spPr>
          <a:xfrm rot="19752126">
            <a:off x="6735079" y="1850603"/>
            <a:ext cx="544042" cy="475457"/>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180000" rIns="0" bIns="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rPr>
              <a:t>06</a:t>
            </a:r>
            <a:endParaRPr kumimoji="0" lang="zh-CN" altLang="en-US" sz="18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42" name="MH_Entry_4"/>
          <p:cNvSpPr txBox="1">
            <a:spLocks noChangeArrowheads="1"/>
          </p:cNvSpPr>
          <p:nvPr>
            <p:custDataLst>
              <p:tags r:id="rId22"/>
            </p:custDataLst>
          </p:nvPr>
        </p:nvSpPr>
        <p:spPr bwMode="auto">
          <a:xfrm>
            <a:off x="7600072" y="1900906"/>
            <a:ext cx="3698875" cy="44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smtClean="0">
                <a:solidFill>
                  <a:schemeClr val="tx1">
                    <a:lumMod val="65000"/>
                    <a:lumOff val="35000"/>
                  </a:schemeClr>
                </a:solidFill>
                <a:latin typeface="+mn-ea"/>
                <a:ea typeface="+mn-ea"/>
              </a:rPr>
              <a:t>配置系统管理</a:t>
            </a:r>
            <a:endParaRPr kumimoji="0" lang="zh-CN" altLang="en-US" sz="1800" b="1" i="0" u="none" strike="noStrike" kern="1200" cap="none" spc="0" normalizeH="0" baseline="0" noProof="0" dirty="0">
              <a:ln>
                <a:noFill/>
              </a:ln>
              <a:solidFill>
                <a:schemeClr val="tx1">
                  <a:lumMod val="65000"/>
                  <a:lumOff val="35000"/>
                </a:schemeClr>
              </a:solidFill>
              <a:effectLst/>
              <a:uLnTx/>
              <a:uFillTx/>
              <a:latin typeface="+mn-e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项目概述</a:t>
            </a:r>
            <a:r>
              <a:rPr lang="zh-CN" altLang="en-US" sz="3200" b="1" dirty="0" smtClean="0">
                <a:solidFill>
                  <a:schemeClr val="bg1"/>
                </a:solidFill>
              </a:rPr>
              <a:t>：</a:t>
            </a:r>
            <a:r>
              <a:rPr lang="zh-CN" altLang="en-US" sz="3200" b="1" dirty="0">
                <a:solidFill>
                  <a:schemeClr val="bg1"/>
                </a:solidFill>
              </a:rPr>
              <a:t>干系</a:t>
            </a:r>
            <a:r>
              <a:rPr lang="zh-CN" altLang="en-US" sz="3200" b="1" dirty="0" smtClean="0">
                <a:solidFill>
                  <a:schemeClr val="bg1"/>
                </a:solidFill>
              </a:rPr>
              <a:t>人</a:t>
            </a:r>
            <a:r>
              <a:rPr lang="en-US" altLang="zh-CN" sz="3200" b="1" dirty="0" smtClean="0">
                <a:solidFill>
                  <a:schemeClr val="bg1"/>
                </a:solidFill>
              </a:rPr>
              <a:t>/</a:t>
            </a:r>
            <a:r>
              <a:rPr lang="zh-CN" altLang="en-US" sz="3200" b="1" dirty="0">
                <a:solidFill>
                  <a:schemeClr val="bg1"/>
                </a:solidFill>
              </a:rPr>
              <a:t>需交付文件</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3" name="表格 2"/>
          <p:cNvGraphicFramePr/>
          <p:nvPr/>
        </p:nvGraphicFramePr>
        <p:xfrm>
          <a:off x="3530542" y="1158182"/>
          <a:ext cx="5638165" cy="5522595"/>
        </p:xfrm>
        <a:graphic>
          <a:graphicData uri="http://schemas.openxmlformats.org/drawingml/2006/table">
            <a:tbl>
              <a:tblPr firstRow="1" bandRow="1">
                <a:tableStyleId>{5940675A-B579-460E-94D1-54222C63F5DA}</a:tableStyleId>
              </a:tblPr>
              <a:tblGrid>
                <a:gridCol w="1555750"/>
                <a:gridCol w="2014220"/>
                <a:gridCol w="712470"/>
                <a:gridCol w="1355725"/>
              </a:tblGrid>
              <a:tr h="468630">
                <a:tc>
                  <a:txBody>
                    <a:bodyPr/>
                    <a:lstStyle/>
                    <a:p>
                      <a:pPr algn="l">
                        <a:buClrTx/>
                        <a:buSzTx/>
                        <a:buFontTx/>
                        <a:buNone/>
                      </a:pPr>
                      <a:r>
                        <a:rPr lang="en-US" sz="1600" b="1" i="0" dirty="0" err="1">
                          <a:latin typeface="华文楷体" panose="02010600040101010101" pitchFamily="2" charset="-122"/>
                          <a:ea typeface="华文楷体" panose="02010600040101010101" pitchFamily="2" charset="-122"/>
                          <a:cs typeface="微软雅黑" panose="020B0503020204020204" charset="-122"/>
                        </a:rPr>
                        <a:t>阶段</a:t>
                      </a:r>
                      <a:r>
                        <a:rPr lang="en-US" sz="1600" b="1" i="0" dirty="0">
                          <a:latin typeface="华文楷体" panose="02010600040101010101" pitchFamily="2" charset="-122"/>
                          <a:ea typeface="华文楷体" panose="02010600040101010101" pitchFamily="2" charset="-122"/>
                          <a:cs typeface="微软雅黑" panose="020B0503020204020204" charset="-122"/>
                        </a:rPr>
                        <a:t>/</a:t>
                      </a:r>
                      <a:r>
                        <a:rPr lang="en-US" sz="1600" b="1" i="0" dirty="0" err="1">
                          <a:latin typeface="华文楷体" panose="02010600040101010101" pitchFamily="2" charset="-122"/>
                          <a:ea typeface="华文楷体" panose="02010600040101010101" pitchFamily="2" charset="-122"/>
                          <a:cs typeface="微软雅黑" panose="020B0503020204020204" charset="-122"/>
                        </a:rPr>
                        <a:t>过程</a:t>
                      </a:r>
                      <a:endParaRPr lang="en-US" sz="1600" b="1"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lstStyle/>
                    <a:p>
                      <a:pPr algn="l">
                        <a:buClrTx/>
                        <a:buSzTx/>
                        <a:buFontTx/>
                        <a:buNone/>
                      </a:pPr>
                      <a:r>
                        <a:rPr lang="en-US" sz="1600" b="1" i="0" dirty="0" err="1">
                          <a:latin typeface="华文楷体" panose="02010600040101010101" pitchFamily="2" charset="-122"/>
                          <a:ea typeface="华文楷体" panose="02010600040101010101" pitchFamily="2" charset="-122"/>
                          <a:cs typeface="微软雅黑" panose="020B0503020204020204" charset="-122"/>
                        </a:rPr>
                        <a:t>交付成果名称</a:t>
                      </a:r>
                      <a:endParaRPr lang="en-US" sz="1600" b="1"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lstStyle/>
                    <a:p>
                      <a:pPr algn="l">
                        <a:buClrTx/>
                        <a:buSzTx/>
                        <a:buFontTx/>
                        <a:buNone/>
                      </a:pPr>
                      <a:r>
                        <a:rPr lang="en-US" sz="1600" b="1" i="0" dirty="0" err="1">
                          <a:latin typeface="华文楷体" panose="02010600040101010101" pitchFamily="2" charset="-122"/>
                          <a:ea typeface="华文楷体" panose="02010600040101010101" pitchFamily="2" charset="-122"/>
                          <a:cs typeface="微软雅黑" panose="020B0503020204020204" charset="-122"/>
                        </a:rPr>
                        <a:t>数量</a:t>
                      </a:r>
                      <a:endParaRPr lang="en-US" sz="1600" b="1"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lstStyle/>
                    <a:p>
                      <a:pPr algn="l">
                        <a:buClrTx/>
                        <a:buSzTx/>
                        <a:buFontTx/>
                        <a:buNone/>
                      </a:pPr>
                      <a:r>
                        <a:rPr lang="en-US" sz="1600" b="1" i="0" dirty="0" err="1">
                          <a:latin typeface="华文楷体" panose="02010600040101010101" pitchFamily="2" charset="-122"/>
                          <a:ea typeface="华文楷体" panose="02010600040101010101" pitchFamily="2" charset="-122"/>
                          <a:cs typeface="微软雅黑" panose="020B0503020204020204" charset="-122"/>
                        </a:rPr>
                        <a:t>备注</a:t>
                      </a:r>
                      <a:endParaRPr lang="en-US" sz="1600" b="1"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319405">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项目启动</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项目章程</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项目计划</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项目总体计划</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可行性分析报告</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QA计划</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软件质量保证</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256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需求</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需求开发计划</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需求变更控制文档</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需求规格说明书</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设计</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系统设计计划</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1</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概要设计说明</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1</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编码</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编程手册（本项目不交付）</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1</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测试</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测试计划</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1</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验收交付</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安装部署计划</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培训计划</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系统维护计划</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 </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项目结项</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项目总结报告</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1</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6877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3</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时间管理计划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时间管理计划</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5" name="表格 4"/>
          <p:cNvGraphicFramePr/>
          <p:nvPr/>
        </p:nvGraphicFramePr>
        <p:xfrm>
          <a:off x="1556385" y="1707746"/>
          <a:ext cx="9742562" cy="3587087"/>
        </p:xfrm>
        <a:graphic>
          <a:graphicData uri="http://schemas.openxmlformats.org/drawingml/2006/table">
            <a:tbl>
              <a:tblPr firstRow="1" bandRow="1">
                <a:tableStyleId>{5940675A-B579-460E-94D1-54222C63F5DA}</a:tableStyleId>
              </a:tblPr>
              <a:tblGrid>
                <a:gridCol w="3246674"/>
                <a:gridCol w="3246039"/>
                <a:gridCol w="3249849"/>
              </a:tblGrid>
              <a:tr h="535088">
                <a:tc>
                  <a:txBody>
                    <a:bodyPr/>
                    <a:lstStyle/>
                    <a:p>
                      <a:pPr indent="0" algn="ctr">
                        <a:buNone/>
                      </a:pPr>
                      <a:r>
                        <a:rPr lang="en-US" sz="1800" b="1" dirty="0" err="1">
                          <a:latin typeface="华文楷体" panose="02010600040101010101" pitchFamily="2" charset="-122"/>
                          <a:ea typeface="华文楷体" panose="02010600040101010101" pitchFamily="2" charset="-122"/>
                          <a:cs typeface="楷体-简" charset="0"/>
                        </a:rPr>
                        <a:t>关键时间</a:t>
                      </a:r>
                      <a:endParaRPr lang="en-US" altLang="en-US" sz="1800" b="1"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800" b="1" dirty="0" err="1">
                          <a:latin typeface="华文楷体" panose="02010600040101010101" pitchFamily="2" charset="-122"/>
                          <a:ea typeface="华文楷体" panose="02010600040101010101" pitchFamily="2" charset="-122"/>
                          <a:cs typeface="楷体-简" charset="0"/>
                        </a:rPr>
                        <a:t>里程碑</a:t>
                      </a:r>
                      <a:endParaRPr lang="en-US" altLang="en-US" sz="1800" b="1"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800" b="1" dirty="0" err="1">
                          <a:latin typeface="华文楷体" panose="02010600040101010101" pitchFamily="2" charset="-122"/>
                          <a:ea typeface="华文楷体" panose="02010600040101010101" pitchFamily="2" charset="-122"/>
                          <a:cs typeface="楷体-简" charset="0"/>
                        </a:rPr>
                        <a:t>具体要求</a:t>
                      </a:r>
                      <a:endParaRPr lang="en-US" altLang="en-US" sz="1800" b="1"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92730">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第六周结束</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修改《需求工程计划》</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完善需求工程计划</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3491">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第七周至第十周结束</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起草《软件需求规格说明书</a:t>
                      </a:r>
                      <a:r>
                        <a:rPr lang="en-US" sz="1400" b="0" dirty="0">
                          <a:latin typeface="华文楷体" panose="02010600040101010101" pitchFamily="2" charset="-122"/>
                          <a:ea typeface="华文楷体" panose="02010600040101010101" pitchFamily="2" charset="-122"/>
                          <a:cs typeface="楷体-简" charset="0"/>
                        </a:rPr>
                        <a:t>》</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收集最终用户，普通用户的需求建议，初步编写软件需求规格说明书以及原型设计</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4947">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第十一周结束</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修改《软件需求规格说明书</a:t>
                      </a:r>
                      <a:r>
                        <a:rPr lang="en-US" sz="1400" b="0" dirty="0">
                          <a:latin typeface="华文楷体" panose="02010600040101010101" pitchFamily="2" charset="-122"/>
                          <a:ea typeface="华文楷体" panose="02010600040101010101" pitchFamily="2" charset="-122"/>
                          <a:cs typeface="楷体-简" charset="0"/>
                        </a:rPr>
                        <a:t>》</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根据评审意见修改软件需求规格说明书</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4004">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第十二周结束</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起草《软件需求变更文档</a:t>
                      </a:r>
                      <a:r>
                        <a:rPr lang="en-US" sz="1400" b="0" dirty="0">
                          <a:latin typeface="华文楷体" panose="02010600040101010101" pitchFamily="2" charset="-122"/>
                          <a:ea typeface="华文楷体" panose="02010600040101010101" pitchFamily="2" charset="-122"/>
                          <a:cs typeface="楷体-简" charset="0"/>
                        </a:rPr>
                        <a:t>》</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对用户进行回访，初步撰写软件需求变更文档</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827">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第十三周结束</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华文楷体" panose="02010600040101010101" pitchFamily="2" charset="-122"/>
                          <a:ea typeface="华文楷体" panose="02010600040101010101" pitchFamily="2" charset="-122"/>
                          <a:cs typeface="楷体-简" charset="0"/>
                        </a:rPr>
                        <a:t>完善《软件需求变更文档》</a:t>
                      </a:r>
                      <a:endParaRPr lang="en-US" altLang="en-US" sz="1400" b="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dirty="0" err="1">
                          <a:latin typeface="华文楷体" panose="02010600040101010101" pitchFamily="2" charset="-122"/>
                          <a:ea typeface="华文楷体" panose="02010600040101010101" pitchFamily="2" charset="-122"/>
                          <a:cs typeface="楷体-简" charset="0"/>
                        </a:rPr>
                        <a:t>根据评审修改软件需求变更文档</a:t>
                      </a:r>
                      <a:endParaRPr lang="en-US" altLang="en-US" sz="1400" b="0" dirty="0">
                        <a:latin typeface="华文楷体" panose="02010600040101010101" pitchFamily="2" charset="-122"/>
                        <a:ea typeface="华文楷体" panose="02010600040101010101" pitchFamily="2" charset="-122"/>
                        <a:cs typeface="楷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685"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4</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范围管理计划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范围管理计划</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4" name="表格 3"/>
          <p:cNvGraphicFramePr/>
          <p:nvPr/>
        </p:nvGraphicFramePr>
        <p:xfrm>
          <a:off x="1494790" y="1013460"/>
          <a:ext cx="10130790" cy="5704205"/>
        </p:xfrm>
        <a:graphic>
          <a:graphicData uri="http://schemas.openxmlformats.org/drawingml/2006/table">
            <a:tbl>
              <a:tblPr firstRow="1" bandRow="1">
                <a:tableStyleId>{5940675A-B579-460E-94D1-54222C63F5DA}</a:tableStyleId>
              </a:tblPr>
              <a:tblGrid>
                <a:gridCol w="2235200"/>
                <a:gridCol w="7895590"/>
              </a:tblGrid>
              <a:tr h="353060">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阶段</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具体内容</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351790">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知识技能培训</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培训需求分析员 培训开发人员</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10335">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需求获取</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定义需求开发过程</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撰写前景和范围文档</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确定用户群和他们的特点</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确定核心用户代表</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与用户代表沟通以确定用例</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确定系统事件和响应</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召开专门的需求获取讨论会</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观察用户工作的过程</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检查当前系统的问题报告来进一步完善需求</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152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需求分析</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绘制关联图</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创建用户界面和技术原型</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分析需求的可行性</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确定需求的优先级</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为需求建模</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创建数据字典</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应用质量功能调配</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规格说明</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采用SRS模板</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115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需求验证</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审查需求文档</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测试需求</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定义合格标准</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918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需求管理</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定义需求变更过程</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成立变更控制有委员会</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分析需求变更的影响</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建立基线和控制需求文档的版本</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维护需求变更的历史记录</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跟踪每项需求的状态</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衡量需求的稳定性</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使用需求管理工具</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创建需求跟踪矩阵</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6005">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项目管理</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选择合适的软件开发生命周期</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根据需求制定项目计划</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需求变更时更新讨论项目的承诺</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管理与需求相关的风险以及编制风险文档</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en-US" sz="1600" b="0" dirty="0" err="1">
                          <a:latin typeface="华文楷体" panose="02010600040101010101" pitchFamily="2" charset="-122"/>
                          <a:ea typeface="华文楷体" panose="02010600040101010101" pitchFamily="2" charset="-122"/>
                          <a:cs typeface="微软雅黑" panose="020B0503020204020204" charset="-122"/>
                        </a:rPr>
                        <a:t>跟踪需求工程的投入</a:t>
                      </a:r>
                      <a:r>
                        <a:rPr lang="en-US" sz="1600" b="0" dirty="0">
                          <a:latin typeface="华文楷体" panose="02010600040101010101" pitchFamily="2" charset="-122"/>
                          <a:ea typeface="华文楷体" panose="02010600040101010101" pitchFamily="2" charset="-122"/>
                          <a:cs typeface="微软雅黑" panose="020B0503020204020204" charset="-122"/>
                        </a:rPr>
                        <a:t> </a:t>
                      </a:r>
                      <a:r>
                        <a:rPr lang="zh-CN" altLang="en-US" sz="1600" b="0" dirty="0">
                          <a:latin typeface="华文楷体" panose="02010600040101010101" pitchFamily="2" charset="-122"/>
                          <a:ea typeface="华文楷体" panose="02010600040101010101" pitchFamily="2" charset="-122"/>
                          <a:cs typeface="微软雅黑" panose="020B0503020204020204" charset="-122"/>
                        </a:rPr>
                        <a:t>从</a:t>
                      </a:r>
                      <a:r>
                        <a:rPr lang="en-US" sz="1600" b="0" dirty="0" err="1">
                          <a:latin typeface="华文楷体" panose="02010600040101010101" pitchFamily="2" charset="-122"/>
                          <a:ea typeface="华文楷体" panose="02010600040101010101" pitchFamily="2" charset="-122"/>
                          <a:cs typeface="微软雅黑" panose="020B0503020204020204" charset="-122"/>
                        </a:rPr>
                        <a:t>其他项目的需求工程中累计经验</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685"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5</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成本管理计划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成本管理计划</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2" name="表格 1"/>
          <p:cNvGraphicFramePr/>
          <p:nvPr/>
        </p:nvGraphicFramePr>
        <p:xfrm>
          <a:off x="6280727" y="935731"/>
          <a:ext cx="5344598" cy="5722095"/>
        </p:xfrm>
        <a:graphic>
          <a:graphicData uri="http://schemas.openxmlformats.org/drawingml/2006/table">
            <a:tbl>
              <a:tblPr firstRow="1" bandRow="1">
                <a:tableStyleId>{5940675A-B579-460E-94D1-54222C63F5DA}</a:tableStyleId>
              </a:tblPr>
              <a:tblGrid>
                <a:gridCol w="689728"/>
                <a:gridCol w="977728"/>
                <a:gridCol w="622334"/>
                <a:gridCol w="889274"/>
                <a:gridCol w="2165534"/>
              </a:tblGrid>
              <a:tr h="632248">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条目</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单位</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数量</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总预期经费</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备注</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717607">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开发场地成本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寝室/图书馆/理工科四号楼，大学公共资源无需支付费用。</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7607">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设备成本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小组成员自备的手机/电脑，无需额外的设备成本；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6810">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学习书籍成本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尽量下载电子版本或去学校图书馆借阅，在该项上也无需支付费用。</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7607">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服务器费用</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待定</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待定</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待定</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待定</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7607">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软件成本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err="1">
                          <a:latin typeface="华文楷体" panose="02010600040101010101" pitchFamily="2" charset="-122"/>
                          <a:ea typeface="华文楷体" panose="02010600040101010101" pitchFamily="2" charset="-122"/>
                          <a:cs typeface="微软雅黑" panose="020B0503020204020204" charset="-122"/>
                        </a:rPr>
                        <a:t>皆为开源版本或学生支持版本，无需支付费用</a:t>
                      </a:r>
                      <a:r>
                        <a:rPr lang="en-US" sz="1600" b="0" dirty="0">
                          <a:latin typeface="华文楷体" panose="02010600040101010101" pitchFamily="2" charset="-122"/>
                          <a:ea typeface="华文楷体" panose="02010600040101010101" pitchFamily="2" charset="-122"/>
                          <a:cs typeface="微软雅黑" panose="020B0503020204020204" charset="-122"/>
                        </a:rPr>
                        <a:t>。</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91169">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Team building</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600元/次</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3</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1800</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项目进行过程中预计进行3次团建。</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238">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总计</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 </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总计69691.2元</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464412" y="931161"/>
          <a:ext cx="5510530" cy="5726665"/>
        </p:xfrm>
        <a:graphic>
          <a:graphicData uri="http://schemas.openxmlformats.org/drawingml/2006/table">
            <a:tbl>
              <a:tblPr firstRow="1" bandRow="1">
                <a:tableStyleId>{5940675A-B579-460E-94D1-54222C63F5DA}</a:tableStyleId>
              </a:tblPr>
              <a:tblGrid>
                <a:gridCol w="711200"/>
                <a:gridCol w="1007745"/>
                <a:gridCol w="641985"/>
                <a:gridCol w="916940"/>
                <a:gridCol w="2232660"/>
              </a:tblGrid>
              <a:tr h="632977">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条目</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单位</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数量</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a:latin typeface="华文楷体" panose="02010600040101010101" pitchFamily="2" charset="-122"/>
                          <a:ea typeface="华文楷体" panose="02010600040101010101" pitchFamily="2" charset="-122"/>
                          <a:cs typeface="微软雅黑" panose="020B0503020204020204" charset="-122"/>
                        </a:rPr>
                        <a:t>总预期经费</a:t>
                      </a:r>
                      <a:endParaRPr lang="en-US" sz="16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600" b="1" dirty="0" err="1">
                          <a:latin typeface="华文楷体" panose="02010600040101010101" pitchFamily="2" charset="-122"/>
                          <a:ea typeface="华文楷体" panose="02010600040101010101" pitchFamily="2" charset="-122"/>
                          <a:cs typeface="微软雅黑" panose="020B0503020204020204" charset="-122"/>
                        </a:rPr>
                        <a:t>备注</a:t>
                      </a:r>
                      <a:endParaRPr 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093688">
                <a:tc>
                  <a:txBody>
                    <a:bodyPr/>
                    <a:lstStyle/>
                    <a:p>
                      <a:pPr algn="l">
                        <a:buClrTx/>
                        <a:buSzTx/>
                        <a:buFontTx/>
                        <a:buNone/>
                      </a:pPr>
                      <a:r>
                        <a:rPr lang="en-US" sz="1600" b="0">
                          <a:latin typeface="华文楷体" panose="02010600040101010101" pitchFamily="2" charset="-122"/>
                          <a:ea typeface="华文楷体" panose="02010600040101010101" pitchFamily="2" charset="-122"/>
                          <a:cs typeface="微软雅黑" panose="020B0503020204020204" charset="-122"/>
                        </a:rPr>
                        <a:t>人力成本</a:t>
                      </a:r>
                      <a:endParaRPr 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70.72元/</a:t>
                      </a:r>
                      <a:r>
                        <a:rPr lang="en-US" sz="1600" b="0" dirty="0" err="1">
                          <a:latin typeface="华文楷体" panose="02010600040101010101" pitchFamily="2" charset="-122"/>
                          <a:ea typeface="华文楷体" panose="02010600040101010101" pitchFamily="2" charset="-122"/>
                          <a:cs typeface="微软雅黑" panose="020B0503020204020204" charset="-122"/>
                        </a:rPr>
                        <a:t>小时</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6*10工时/周*16周=960工时</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67891.2元</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600" b="0" dirty="0">
                          <a:latin typeface="华文楷体" panose="02010600040101010101" pitchFamily="2" charset="-122"/>
                          <a:ea typeface="华文楷体" panose="02010600040101010101" pitchFamily="2" charset="-122"/>
                          <a:cs typeface="微软雅黑" panose="020B0503020204020204" charset="-122"/>
                        </a:rPr>
                        <a:t>根据2018年城镇非私营单位IT行业就业人员年平均工资（软件和信息技术服务业147678元）计算得时薪为70.72元。时薪计算方法：员工平均时薪与月工资收入、月计薪天数有关，计算公式为：小时工资=</a:t>
                      </a:r>
                      <a:r>
                        <a:rPr lang="en-US" sz="1600" b="0" dirty="0" err="1">
                          <a:latin typeface="华文楷体" panose="02010600040101010101" pitchFamily="2" charset="-122"/>
                          <a:ea typeface="华文楷体" panose="02010600040101010101" pitchFamily="2" charset="-122"/>
                          <a:cs typeface="微软雅黑" panose="020B0503020204020204" charset="-122"/>
                        </a:rPr>
                        <a:t>月工资收入</a:t>
                      </a:r>
                      <a:r>
                        <a:rPr lang="en-US" sz="1600" b="0" dirty="0">
                          <a:latin typeface="华文楷体" panose="02010600040101010101" pitchFamily="2" charset="-122"/>
                          <a:ea typeface="华文楷体" panose="02010600040101010101" pitchFamily="2" charset="-122"/>
                          <a:cs typeface="微软雅黑" panose="020B0503020204020204" charset="-122"/>
                        </a:rPr>
                        <a:t>÷（月计薪天数×8小时）。</a:t>
                      </a:r>
                      <a:r>
                        <a:rPr lang="en-US" sz="1600" b="0" dirty="0" err="1">
                          <a:latin typeface="华文楷体" panose="02010600040101010101" pitchFamily="2" charset="-122"/>
                          <a:ea typeface="华文楷体" panose="02010600040101010101" pitchFamily="2" charset="-122"/>
                          <a:cs typeface="微软雅黑" panose="020B0503020204020204" charset="-122"/>
                        </a:rPr>
                        <a:t>员工平均时薪与月工资收入、月计薪天数有关，其中月计薪天数的计算方法为</a:t>
                      </a:r>
                      <a:r>
                        <a:rPr lang="en-US" sz="1600" b="0" dirty="0">
                          <a:latin typeface="华文楷体" panose="02010600040101010101" pitchFamily="2" charset="-122"/>
                          <a:ea typeface="华文楷体" panose="02010600040101010101" pitchFamily="2" charset="-122"/>
                          <a:cs typeface="微软雅黑" panose="020B0503020204020204" charset="-122"/>
                        </a:rPr>
                        <a:t>：（365天－104天）÷12月=21.75天（不扣除11天的法定节假日）。按照每人每周工作10个工时一共16周（不剔除节假日）来计算。</a:t>
                      </a:r>
                      <a:endParaRPr 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685"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6</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2">
                    <a:lumMod val="50000"/>
                  </a:schemeClr>
                </a:solidFill>
              </a:rPr>
              <a:t>配置系统管理</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50590" y="109220"/>
            <a:ext cx="6690995" cy="63235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smtClean="0">
                <a:solidFill>
                  <a:schemeClr val="bg1"/>
                </a:solidFill>
              </a:rPr>
              <a:t>配置目录管理</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Rectangle 2"/>
          <p:cNvSpPr>
            <a:spLocks noChangeArrowheads="1"/>
          </p:cNvSpPr>
          <p:nvPr/>
        </p:nvSpPr>
        <p:spPr bwMode="auto">
          <a:xfrm>
            <a:off x="2244435" y="1403926"/>
            <a:ext cx="180701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244436" y="1403927"/>
          <a:ext cx="7367458" cy="3943928"/>
        </p:xfrm>
        <a:graphic>
          <a:graphicData uri="http://schemas.openxmlformats.org/presentationml/2006/ole">
            <mc:AlternateContent xmlns:mc="http://schemas.openxmlformats.org/markup-compatibility/2006">
              <mc:Choice xmlns:v="urn:schemas-microsoft-com:vml" Requires="v">
                <p:oleObj spid="_x0000_s10250" name="Visio" r:id="rId1" imgW="5763260" imgH="3091180" progId="Visio.Drawing.15">
                  <p:embed/>
                </p:oleObj>
              </mc:Choice>
              <mc:Fallback>
                <p:oleObj name="Visio" r:id="rId1" imgW="5763260" imgH="309118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436" y="1403927"/>
                        <a:ext cx="7367458" cy="3943928"/>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153092" y="64823"/>
            <a:ext cx="6690995" cy="63235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smtClean="0">
                <a:solidFill>
                  <a:schemeClr val="bg1"/>
                </a:solidFill>
              </a:rPr>
              <a:t>变更控制执行流图</a:t>
            </a:r>
            <a:endParaRPr lang="zh-CN" altLang="en-US" sz="3200" b="1" dirty="0">
              <a:solidFill>
                <a:schemeClr val="bg1"/>
              </a:solidFill>
            </a:endParaRPr>
          </a:p>
        </p:txBody>
      </p:sp>
      <p:grpSp>
        <p:nvGrpSpPr>
          <p:cNvPr id="28" name="组合 27"/>
          <p:cNvGrpSpPr/>
          <p:nvPr/>
        </p:nvGrpSpPr>
        <p:grpSpPr>
          <a:xfrm>
            <a:off x="464412"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flipH="1">
            <a:off x="11298947" y="266700"/>
            <a:ext cx="428642" cy="428642"/>
            <a:chOff x="403991" y="266700"/>
            <a:chExt cx="428642" cy="428642"/>
          </a:xfrm>
        </p:grpSpPr>
        <p:sp>
          <p:nvSpPr>
            <p:cNvPr id="32" name="矩形 31"/>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V 形 32"/>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Rectangle 2"/>
          <p:cNvSpPr>
            <a:spLocks noChangeArrowheads="1"/>
          </p:cNvSpPr>
          <p:nvPr/>
        </p:nvSpPr>
        <p:spPr bwMode="auto">
          <a:xfrm>
            <a:off x="2244435" y="1403926"/>
            <a:ext cx="180701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2724149" y="1403925"/>
            <a:ext cx="133801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450590" y="1251526"/>
          <a:ext cx="6096000" cy="5167401"/>
        </p:xfrm>
        <a:graphic>
          <a:graphicData uri="http://schemas.openxmlformats.org/presentationml/2006/ole">
            <mc:AlternateContent xmlns:mc="http://schemas.openxmlformats.org/markup-compatibility/2006">
              <mc:Choice xmlns:v="urn:schemas-microsoft-com:vml" Requires="v">
                <p:oleObj spid="_x0000_s11272" name="Visio" r:id="rId1" imgW="5621655" imgH="4758690" progId="Visio.Drawing.15">
                  <p:embed/>
                </p:oleObj>
              </mc:Choice>
              <mc:Fallback>
                <p:oleObj name="Visio" r:id="rId1" imgW="5621655" imgH="475869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90" y="1251526"/>
                        <a:ext cx="6096000" cy="5167401"/>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1</a:t>
            </a:r>
            <a:endParaRPr lang="zh-CN" altLang="en-US"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1800" y="3648710"/>
            <a:ext cx="3739515"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项目相关</a:t>
            </a:r>
            <a:r>
              <a:rPr lang="en-US" altLang="zh-CN" b="1" dirty="0">
                <a:solidFill>
                  <a:schemeClr val="tx2">
                    <a:lumMod val="50000"/>
                  </a:schemeClr>
                </a:solidFill>
              </a:rPr>
              <a:t>/</a:t>
            </a:r>
            <a:r>
              <a:rPr lang="zh-CN" altLang="en-US" b="1" dirty="0">
                <a:solidFill>
                  <a:schemeClr val="tx2">
                    <a:lumMod val="50000"/>
                  </a:schemeClr>
                </a:solidFill>
              </a:rPr>
              <a:t>甘特图</a:t>
            </a:r>
            <a:r>
              <a:rPr lang="en-US" altLang="zh-CN" b="1" dirty="0">
                <a:solidFill>
                  <a:schemeClr val="tx2">
                    <a:lumMod val="50000"/>
                  </a:schemeClr>
                </a:solidFill>
              </a:rPr>
              <a:t>/WBS</a:t>
            </a:r>
            <a:r>
              <a:rPr lang="zh-CN" altLang="en-US" b="1" dirty="0">
                <a:solidFill>
                  <a:schemeClr val="tx2">
                    <a:lumMod val="50000"/>
                  </a:schemeClr>
                </a:solidFill>
              </a:rPr>
              <a:t>结构</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6685"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7</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需求管理计划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nvGrpSpPr>
        <p:grpSpPr>
          <a:xfrm>
            <a:off x="773633" y="2570353"/>
            <a:ext cx="2840713" cy="2837661"/>
            <a:chOff x="846658" y="2167128"/>
            <a:chExt cx="2840713" cy="2837661"/>
          </a:xfrm>
        </p:grpSpPr>
        <p:grpSp>
          <p:nvGrpSpPr>
            <p:cNvPr id="17" name="Group 49"/>
            <p:cNvGrpSpPr/>
            <p:nvPr/>
          </p:nvGrpSpPr>
          <p:grpSpPr>
            <a:xfrm>
              <a:off x="2281391" y="2169724"/>
              <a:ext cx="1396632" cy="1397964"/>
              <a:chOff x="4400077" y="1716349"/>
              <a:chExt cx="1086589" cy="1087625"/>
            </a:xfrm>
          </p:grpSpPr>
          <p:sp>
            <p:nvSpPr>
              <p:cNvPr id="45" name="Freeform: Shape 60"/>
              <p:cNvSpPr/>
              <p:nvPr/>
            </p:nvSpPr>
            <p:spPr bwMode="auto">
              <a:xfrm rot="16200000">
                <a:off x="4401115" y="1724772"/>
                <a:ext cx="1078164" cy="1080239"/>
              </a:xfrm>
              <a:custGeom>
                <a:avLst/>
                <a:gdLst>
                  <a:gd name="T0" fmla="*/ 604 w 604"/>
                  <a:gd name="T1" fmla="*/ 0 h 605"/>
                  <a:gd name="T2" fmla="*/ 0 w 604"/>
                  <a:gd name="T3" fmla="*/ 605 h 605"/>
                  <a:gd name="T4" fmla="*/ 56 w 604"/>
                  <a:gd name="T5" fmla="*/ 56 h 605"/>
                  <a:gd name="T6" fmla="*/ 604 w 604"/>
                  <a:gd name="T7" fmla="*/ 0 h 605"/>
                </a:gdLst>
                <a:ahLst/>
                <a:cxnLst>
                  <a:cxn ang="0">
                    <a:pos x="T0" y="T1"/>
                  </a:cxn>
                  <a:cxn ang="0">
                    <a:pos x="T2" y="T3"/>
                  </a:cxn>
                  <a:cxn ang="0">
                    <a:pos x="T4" y="T5"/>
                  </a:cxn>
                  <a:cxn ang="0">
                    <a:pos x="T6" y="T7"/>
                  </a:cxn>
                </a:cxnLst>
                <a:rect l="0" t="0" r="r" b="b"/>
                <a:pathLst>
                  <a:path w="604" h="605">
                    <a:moveTo>
                      <a:pt x="604" y="0"/>
                    </a:moveTo>
                    <a:cubicBezTo>
                      <a:pt x="591" y="328"/>
                      <a:pt x="328" y="591"/>
                      <a:pt x="0" y="605"/>
                    </a:cubicBezTo>
                    <a:cubicBezTo>
                      <a:pt x="56" y="56"/>
                      <a:pt x="56" y="56"/>
                      <a:pt x="56" y="56"/>
                    </a:cubicBezTo>
                    <a:lnTo>
                      <a:pt x="604" y="0"/>
                    </a:lnTo>
                    <a:close/>
                  </a:path>
                </a:pathLst>
              </a:custGeom>
              <a:solidFill>
                <a:schemeClr val="tx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46" name="Freeform: Shape 61"/>
              <p:cNvSpPr/>
              <p:nvPr/>
            </p:nvSpPr>
            <p:spPr bwMode="auto">
              <a:xfrm rot="16200000">
                <a:off x="3915598" y="2207177"/>
                <a:ext cx="1081276" cy="99619"/>
              </a:xfrm>
              <a:custGeom>
                <a:avLst/>
                <a:gdLst>
                  <a:gd name="T0" fmla="*/ 96 w 1042"/>
                  <a:gd name="T1" fmla="*/ 96 h 96"/>
                  <a:gd name="T2" fmla="*/ 1042 w 1042"/>
                  <a:gd name="T3" fmla="*/ 0 h 96"/>
                  <a:gd name="T4" fmla="*/ 0 w 1042"/>
                  <a:gd name="T5" fmla="*/ 0 h 96"/>
                  <a:gd name="T6" fmla="*/ 96 w 1042"/>
                  <a:gd name="T7" fmla="*/ 96 h 96"/>
                </a:gdLst>
                <a:ahLst/>
                <a:cxnLst>
                  <a:cxn ang="0">
                    <a:pos x="T0" y="T1"/>
                  </a:cxn>
                  <a:cxn ang="0">
                    <a:pos x="T2" y="T3"/>
                  </a:cxn>
                  <a:cxn ang="0">
                    <a:pos x="T4" y="T5"/>
                  </a:cxn>
                  <a:cxn ang="0">
                    <a:pos x="T6" y="T7"/>
                  </a:cxn>
                </a:cxnLst>
                <a:rect l="0" t="0" r="r" b="b"/>
                <a:pathLst>
                  <a:path w="1042" h="96">
                    <a:moveTo>
                      <a:pt x="96" y="96"/>
                    </a:moveTo>
                    <a:lnTo>
                      <a:pt x="1042" y="0"/>
                    </a:lnTo>
                    <a:lnTo>
                      <a:pt x="0" y="0"/>
                    </a:lnTo>
                    <a:lnTo>
                      <a:pt x="96" y="96"/>
                    </a:lnTo>
                    <a:close/>
                  </a:path>
                </a:pathLst>
              </a:custGeom>
              <a:solidFill>
                <a:schemeClr val="tx2">
                  <a:lumMod val="75000"/>
                </a:schemeClr>
              </a:solidFill>
              <a:ln w="6350" cap="rnd">
                <a:noFill/>
                <a:prstDash val="solid"/>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47" name="Freeform: Shape 62"/>
              <p:cNvSpPr/>
              <p:nvPr/>
            </p:nvSpPr>
            <p:spPr bwMode="auto">
              <a:xfrm rot="16200000">
                <a:off x="4896737" y="2207694"/>
                <a:ext cx="99619" cy="1080239"/>
              </a:xfrm>
              <a:custGeom>
                <a:avLst/>
                <a:gdLst>
                  <a:gd name="T0" fmla="*/ 0 w 96"/>
                  <a:gd name="T1" fmla="*/ 0 h 1041"/>
                  <a:gd name="T2" fmla="*/ 0 w 96"/>
                  <a:gd name="T3" fmla="*/ 1041 h 1041"/>
                  <a:gd name="T4" fmla="*/ 96 w 96"/>
                  <a:gd name="T5" fmla="*/ 96 h 1041"/>
                  <a:gd name="T6" fmla="*/ 0 w 96"/>
                  <a:gd name="T7" fmla="*/ 0 h 1041"/>
                  <a:gd name="T8" fmla="*/ 0 w 96"/>
                  <a:gd name="T9" fmla="*/ 0 h 1041"/>
                </a:gdLst>
                <a:ahLst/>
                <a:cxnLst>
                  <a:cxn ang="0">
                    <a:pos x="T0" y="T1"/>
                  </a:cxn>
                  <a:cxn ang="0">
                    <a:pos x="T2" y="T3"/>
                  </a:cxn>
                  <a:cxn ang="0">
                    <a:pos x="T4" y="T5"/>
                  </a:cxn>
                  <a:cxn ang="0">
                    <a:pos x="T6" y="T7"/>
                  </a:cxn>
                  <a:cxn ang="0">
                    <a:pos x="T8" y="T9"/>
                  </a:cxn>
                </a:cxnLst>
                <a:rect l="0" t="0" r="r" b="b"/>
                <a:pathLst>
                  <a:path w="96" h="1041">
                    <a:moveTo>
                      <a:pt x="0" y="0"/>
                    </a:moveTo>
                    <a:lnTo>
                      <a:pt x="0" y="1041"/>
                    </a:lnTo>
                    <a:lnTo>
                      <a:pt x="96" y="96"/>
                    </a:lnTo>
                    <a:lnTo>
                      <a:pt x="0" y="0"/>
                    </a:lnTo>
                    <a:lnTo>
                      <a:pt x="0" y="0"/>
                    </a:lnTo>
                    <a:close/>
                  </a:path>
                </a:pathLst>
              </a:custGeom>
              <a:solidFill>
                <a:schemeClr val="tx2">
                  <a:lumMod val="75000"/>
                </a:schemeClr>
              </a:solidFill>
              <a:ln w="6350" cap="rnd">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18" name="Group 56"/>
            <p:cNvGrpSpPr/>
            <p:nvPr/>
          </p:nvGrpSpPr>
          <p:grpSpPr bwMode="auto">
            <a:xfrm>
              <a:off x="2770825" y="2791732"/>
              <a:ext cx="240777" cy="297908"/>
              <a:chOff x="0" y="0"/>
              <a:chExt cx="464" cy="573"/>
            </a:xfrm>
            <a:solidFill>
              <a:srgbClr val="FFFFFF"/>
            </a:solidFill>
          </p:grpSpPr>
          <p:sp>
            <p:nvSpPr>
              <p:cNvPr id="43" name="Freeform: Shape 58"/>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44" name="Freeform: Shape 59"/>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19" name="Oval 57"/>
            <p:cNvSpPr/>
            <p:nvPr/>
          </p:nvSpPr>
          <p:spPr>
            <a:xfrm>
              <a:off x="2580690" y="2660771"/>
              <a:ext cx="563912" cy="563912"/>
            </a:xfrm>
            <a:prstGeom prst="ellipse">
              <a:avLst/>
            </a:prstGeom>
            <a:noFill/>
            <a:ln w="12700">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nvGrpSpPr>
            <p:cNvPr id="20" name="Group 64"/>
            <p:cNvGrpSpPr/>
            <p:nvPr/>
          </p:nvGrpSpPr>
          <p:grpSpPr>
            <a:xfrm rot="16200000">
              <a:off x="845990" y="2167796"/>
              <a:ext cx="1397966" cy="1396630"/>
              <a:chOff x="5284598" y="1127125"/>
              <a:chExt cx="1663890" cy="1662301"/>
            </a:xfrm>
          </p:grpSpPr>
          <p:sp>
            <p:nvSpPr>
              <p:cNvPr id="40" name="Freeform: Shape 73"/>
              <p:cNvSpPr/>
              <p:nvPr/>
            </p:nvSpPr>
            <p:spPr bwMode="auto">
              <a:xfrm>
                <a:off x="5284598" y="1136839"/>
                <a:ext cx="1649414" cy="1652587"/>
              </a:xfrm>
              <a:custGeom>
                <a:avLst/>
                <a:gdLst>
                  <a:gd name="T0" fmla="*/ 604 w 604"/>
                  <a:gd name="T1" fmla="*/ 605 h 605"/>
                  <a:gd name="T2" fmla="*/ 56 w 604"/>
                  <a:gd name="T3" fmla="*/ 550 h 605"/>
                  <a:gd name="T4" fmla="*/ 0 w 604"/>
                  <a:gd name="T5" fmla="*/ 0 h 605"/>
                  <a:gd name="T6" fmla="*/ 604 w 604"/>
                  <a:gd name="T7" fmla="*/ 605 h 605"/>
                </a:gdLst>
                <a:ahLst/>
                <a:cxnLst>
                  <a:cxn ang="0">
                    <a:pos x="T0" y="T1"/>
                  </a:cxn>
                  <a:cxn ang="0">
                    <a:pos x="T2" y="T3"/>
                  </a:cxn>
                  <a:cxn ang="0">
                    <a:pos x="T4" y="T5"/>
                  </a:cxn>
                  <a:cxn ang="0">
                    <a:pos x="T6" y="T7"/>
                  </a:cxn>
                </a:cxnLst>
                <a:rect l="0" t="0" r="r" b="b"/>
                <a:pathLst>
                  <a:path w="604" h="605">
                    <a:moveTo>
                      <a:pt x="604" y="605"/>
                    </a:moveTo>
                    <a:cubicBezTo>
                      <a:pt x="56" y="550"/>
                      <a:pt x="56" y="550"/>
                      <a:pt x="56" y="550"/>
                    </a:cubicBezTo>
                    <a:cubicBezTo>
                      <a:pt x="0" y="0"/>
                      <a:pt x="0" y="0"/>
                      <a:pt x="0" y="0"/>
                    </a:cubicBezTo>
                    <a:cubicBezTo>
                      <a:pt x="328" y="14"/>
                      <a:pt x="591" y="277"/>
                      <a:pt x="604" y="605"/>
                    </a:cubicBezTo>
                    <a:close/>
                  </a:path>
                </a:pathLst>
              </a:custGeom>
              <a:solidFill>
                <a:schemeClr val="accent3"/>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41" name="Freeform: Shape 74"/>
              <p:cNvSpPr/>
              <p:nvPr/>
            </p:nvSpPr>
            <p:spPr bwMode="auto">
              <a:xfrm>
                <a:off x="5294313" y="2630488"/>
                <a:ext cx="1654175" cy="149225"/>
              </a:xfrm>
              <a:custGeom>
                <a:avLst/>
                <a:gdLst>
                  <a:gd name="T0" fmla="*/ 96 w 1042"/>
                  <a:gd name="T1" fmla="*/ 0 h 94"/>
                  <a:gd name="T2" fmla="*/ 1042 w 1042"/>
                  <a:gd name="T3" fmla="*/ 94 h 94"/>
                  <a:gd name="T4" fmla="*/ 0 w 1042"/>
                  <a:gd name="T5" fmla="*/ 94 h 94"/>
                  <a:gd name="T6" fmla="*/ 96 w 1042"/>
                  <a:gd name="T7" fmla="*/ 0 h 94"/>
                </a:gdLst>
                <a:ahLst/>
                <a:cxnLst>
                  <a:cxn ang="0">
                    <a:pos x="T0" y="T1"/>
                  </a:cxn>
                  <a:cxn ang="0">
                    <a:pos x="T2" y="T3"/>
                  </a:cxn>
                  <a:cxn ang="0">
                    <a:pos x="T4" y="T5"/>
                  </a:cxn>
                  <a:cxn ang="0">
                    <a:pos x="T6" y="T7"/>
                  </a:cxn>
                </a:cxnLst>
                <a:rect l="0" t="0" r="r" b="b"/>
                <a:pathLst>
                  <a:path w="1042" h="94">
                    <a:moveTo>
                      <a:pt x="96" y="0"/>
                    </a:moveTo>
                    <a:lnTo>
                      <a:pt x="1042" y="94"/>
                    </a:lnTo>
                    <a:lnTo>
                      <a:pt x="0" y="94"/>
                    </a:lnTo>
                    <a:lnTo>
                      <a:pt x="96" y="0"/>
                    </a:lnTo>
                    <a:close/>
                  </a:path>
                </a:pathLst>
              </a:custGeom>
              <a:solidFill>
                <a:schemeClr val="accent3">
                  <a:lumMod val="75000"/>
                </a:schemeClr>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42" name="Freeform: Shape 75"/>
              <p:cNvSpPr/>
              <p:nvPr/>
            </p:nvSpPr>
            <p:spPr bwMode="auto">
              <a:xfrm>
                <a:off x="5294313" y="1127125"/>
                <a:ext cx="152400" cy="1652588"/>
              </a:xfrm>
              <a:custGeom>
                <a:avLst/>
                <a:gdLst>
                  <a:gd name="T0" fmla="*/ 0 w 96"/>
                  <a:gd name="T1" fmla="*/ 1041 h 1041"/>
                  <a:gd name="T2" fmla="*/ 0 w 96"/>
                  <a:gd name="T3" fmla="*/ 0 h 1041"/>
                  <a:gd name="T4" fmla="*/ 96 w 96"/>
                  <a:gd name="T5" fmla="*/ 947 h 1041"/>
                  <a:gd name="T6" fmla="*/ 0 w 96"/>
                  <a:gd name="T7" fmla="*/ 1041 h 1041"/>
                  <a:gd name="T8" fmla="*/ 0 w 96"/>
                  <a:gd name="T9" fmla="*/ 1041 h 1041"/>
                </a:gdLst>
                <a:ahLst/>
                <a:cxnLst>
                  <a:cxn ang="0">
                    <a:pos x="T0" y="T1"/>
                  </a:cxn>
                  <a:cxn ang="0">
                    <a:pos x="T2" y="T3"/>
                  </a:cxn>
                  <a:cxn ang="0">
                    <a:pos x="T4" y="T5"/>
                  </a:cxn>
                  <a:cxn ang="0">
                    <a:pos x="T6" y="T7"/>
                  </a:cxn>
                  <a:cxn ang="0">
                    <a:pos x="T8" y="T9"/>
                  </a:cxn>
                </a:cxnLst>
                <a:rect l="0" t="0" r="r" b="b"/>
                <a:pathLst>
                  <a:path w="96" h="1041">
                    <a:moveTo>
                      <a:pt x="0" y="1041"/>
                    </a:moveTo>
                    <a:lnTo>
                      <a:pt x="0" y="0"/>
                    </a:lnTo>
                    <a:lnTo>
                      <a:pt x="96" y="947"/>
                    </a:lnTo>
                    <a:lnTo>
                      <a:pt x="0" y="1041"/>
                    </a:lnTo>
                    <a:lnTo>
                      <a:pt x="0" y="1041"/>
                    </a:lnTo>
                    <a:close/>
                  </a:path>
                </a:pathLst>
              </a:custGeom>
              <a:solidFill>
                <a:schemeClr val="accent3">
                  <a:lumMod val="75000"/>
                </a:schemeClr>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grpSp>
        <p:grpSp>
          <p:nvGrpSpPr>
            <p:cNvPr id="21" name="Group 65"/>
            <p:cNvGrpSpPr/>
            <p:nvPr/>
          </p:nvGrpSpPr>
          <p:grpSpPr bwMode="auto">
            <a:xfrm>
              <a:off x="1520015" y="2801933"/>
              <a:ext cx="297909" cy="263220"/>
              <a:chOff x="0" y="0"/>
              <a:chExt cx="575" cy="506"/>
            </a:xfrm>
            <a:solidFill>
              <a:srgbClr val="FFFFFF"/>
            </a:solidFill>
          </p:grpSpPr>
          <p:sp>
            <p:nvSpPr>
              <p:cNvPr id="38" name="Freeform: Shape 70"/>
              <p:cNvSpPr/>
              <p:nvPr/>
            </p:nvSpPr>
            <p:spPr bwMode="auto">
              <a:xfrm>
                <a:off x="184" y="120"/>
                <a:ext cx="391" cy="386"/>
              </a:xfrm>
              <a:custGeom>
                <a:avLst/>
                <a:gdLst>
                  <a:gd name="T0" fmla="*/ 0 w 21600"/>
                  <a:gd name="T1" fmla="*/ 0 h 20967"/>
                  <a:gd name="T2" fmla="*/ 0 w 21600"/>
                  <a:gd name="T3" fmla="*/ 0 h 20967"/>
                  <a:gd name="T4" fmla="*/ 0 w 21600"/>
                  <a:gd name="T5" fmla="*/ 0 h 20967"/>
                  <a:gd name="T6" fmla="*/ 0 w 21600"/>
                  <a:gd name="T7" fmla="*/ 0 h 20967"/>
                  <a:gd name="T8" fmla="*/ 0 w 21600"/>
                  <a:gd name="T9" fmla="*/ 0 h 20967"/>
                  <a:gd name="T10" fmla="*/ 0 w 21600"/>
                  <a:gd name="T11" fmla="*/ 0 h 20967"/>
                  <a:gd name="T12" fmla="*/ 0 w 21600"/>
                  <a:gd name="T13" fmla="*/ 0 h 20967"/>
                  <a:gd name="T14" fmla="*/ 0 w 21600"/>
                  <a:gd name="T15" fmla="*/ 0 h 20967"/>
                  <a:gd name="T16" fmla="*/ 0 w 21600"/>
                  <a:gd name="T17" fmla="*/ 0 h 20967"/>
                  <a:gd name="T18" fmla="*/ 0 w 21600"/>
                  <a:gd name="T19" fmla="*/ 0 h 20967"/>
                  <a:gd name="T20" fmla="*/ 0 w 21600"/>
                  <a:gd name="T21" fmla="*/ 0 h 20967"/>
                  <a:gd name="T22" fmla="*/ 0 w 21600"/>
                  <a:gd name="T23" fmla="*/ 0 h 20967"/>
                  <a:gd name="T24" fmla="*/ 0 w 21600"/>
                  <a:gd name="T25" fmla="*/ 0 h 20967"/>
                  <a:gd name="T26" fmla="*/ 0 w 21600"/>
                  <a:gd name="T27" fmla="*/ 0 h 20967"/>
                  <a:gd name="T28" fmla="*/ 0 w 21600"/>
                  <a:gd name="T29" fmla="*/ 0 h 20967"/>
                  <a:gd name="T30" fmla="*/ 0 w 21600"/>
                  <a:gd name="T31" fmla="*/ 0 h 20967"/>
                  <a:gd name="T32" fmla="*/ 0 w 21600"/>
                  <a:gd name="T33" fmla="*/ 0 h 20967"/>
                  <a:gd name="T34" fmla="*/ 0 w 21600"/>
                  <a:gd name="T35" fmla="*/ 0 h 20967"/>
                  <a:gd name="T36" fmla="*/ 0 w 21600"/>
                  <a:gd name="T37" fmla="*/ 0 h 20967"/>
                  <a:gd name="T38" fmla="*/ 0 w 21600"/>
                  <a:gd name="T39" fmla="*/ 0 h 20967"/>
                  <a:gd name="T40" fmla="*/ 0 w 21600"/>
                  <a:gd name="T41" fmla="*/ 0 h 20967"/>
                  <a:gd name="T42" fmla="*/ 0 w 21600"/>
                  <a:gd name="T43" fmla="*/ 0 h 20967"/>
                  <a:gd name="T44" fmla="*/ 0 w 21600"/>
                  <a:gd name="T45" fmla="*/ 0 h 20967"/>
                  <a:gd name="T46" fmla="*/ 0 w 21600"/>
                  <a:gd name="T47" fmla="*/ 0 h 20967"/>
                  <a:gd name="T48" fmla="*/ 0 w 21600"/>
                  <a:gd name="T49" fmla="*/ 0 h 20967"/>
                  <a:gd name="T50" fmla="*/ 0 w 21600"/>
                  <a:gd name="T51" fmla="*/ 0 h 20967"/>
                  <a:gd name="T52" fmla="*/ 0 w 21600"/>
                  <a:gd name="T53" fmla="*/ 0 h 20967"/>
                  <a:gd name="T54" fmla="*/ 0 w 21600"/>
                  <a:gd name="T55" fmla="*/ 0 h 20967"/>
                  <a:gd name="T56" fmla="*/ 0 w 21600"/>
                  <a:gd name="T57" fmla="*/ 0 h 20967"/>
                  <a:gd name="T58" fmla="*/ 0 w 21600"/>
                  <a:gd name="T59" fmla="*/ 0 h 20967"/>
                  <a:gd name="T60" fmla="*/ 0 w 21600"/>
                  <a:gd name="T61" fmla="*/ 0 h 20967"/>
                  <a:gd name="T62" fmla="*/ 0 w 21600"/>
                  <a:gd name="T63" fmla="*/ 0 h 20967"/>
                  <a:gd name="T64" fmla="*/ 0 w 21600"/>
                  <a:gd name="T65" fmla="*/ 0 h 209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0967">
                    <a:moveTo>
                      <a:pt x="20820" y="9022"/>
                    </a:moveTo>
                    <a:cubicBezTo>
                      <a:pt x="20811" y="9007"/>
                      <a:pt x="20801" y="8992"/>
                      <a:pt x="20793" y="8977"/>
                    </a:cubicBezTo>
                    <a:cubicBezTo>
                      <a:pt x="20489" y="8427"/>
                      <a:pt x="20112" y="7930"/>
                      <a:pt x="19674" y="7499"/>
                    </a:cubicBezTo>
                    <a:lnTo>
                      <a:pt x="13690" y="1617"/>
                    </a:lnTo>
                    <a:cubicBezTo>
                      <a:pt x="13666" y="1593"/>
                      <a:pt x="13643" y="1572"/>
                      <a:pt x="13622" y="1554"/>
                    </a:cubicBezTo>
                    <a:cubicBezTo>
                      <a:pt x="12860" y="827"/>
                      <a:pt x="11933" y="294"/>
                      <a:pt x="10925" y="0"/>
                    </a:cubicBezTo>
                    <a:cubicBezTo>
                      <a:pt x="12087" y="1195"/>
                      <a:pt x="12856" y="2688"/>
                      <a:pt x="13154" y="4330"/>
                    </a:cubicBezTo>
                    <a:cubicBezTo>
                      <a:pt x="13243" y="4823"/>
                      <a:pt x="13289" y="5326"/>
                      <a:pt x="13289" y="5827"/>
                    </a:cubicBezTo>
                    <a:cubicBezTo>
                      <a:pt x="13289" y="6027"/>
                      <a:pt x="13280" y="6237"/>
                      <a:pt x="13262" y="6469"/>
                    </a:cubicBezTo>
                    <a:lnTo>
                      <a:pt x="16991" y="10136"/>
                    </a:lnTo>
                    <a:cubicBezTo>
                      <a:pt x="17315" y="10454"/>
                      <a:pt x="17555" y="10856"/>
                      <a:pt x="17685" y="11298"/>
                    </a:cubicBezTo>
                    <a:cubicBezTo>
                      <a:pt x="17760" y="11551"/>
                      <a:pt x="17797" y="11814"/>
                      <a:pt x="17797" y="12082"/>
                    </a:cubicBezTo>
                    <a:cubicBezTo>
                      <a:pt x="17797" y="12378"/>
                      <a:pt x="17751" y="12669"/>
                      <a:pt x="17660" y="12949"/>
                    </a:cubicBezTo>
                    <a:cubicBezTo>
                      <a:pt x="17523" y="13371"/>
                      <a:pt x="17298" y="13738"/>
                      <a:pt x="16990" y="14040"/>
                    </a:cubicBezTo>
                    <a:lnTo>
                      <a:pt x="14559" y="16430"/>
                    </a:lnTo>
                    <a:cubicBezTo>
                      <a:pt x="14038" y="16942"/>
                      <a:pt x="13333" y="17224"/>
                      <a:pt x="12573" y="17224"/>
                    </a:cubicBezTo>
                    <a:cubicBezTo>
                      <a:pt x="11813" y="17224"/>
                      <a:pt x="11108" y="16942"/>
                      <a:pt x="10587" y="16430"/>
                    </a:cubicBezTo>
                    <a:lnTo>
                      <a:pt x="8270" y="14152"/>
                    </a:lnTo>
                    <a:lnTo>
                      <a:pt x="6770" y="12677"/>
                    </a:lnTo>
                    <a:lnTo>
                      <a:pt x="4605" y="10549"/>
                    </a:lnTo>
                    <a:cubicBezTo>
                      <a:pt x="4389" y="10338"/>
                      <a:pt x="4211" y="10088"/>
                      <a:pt x="4075" y="9805"/>
                    </a:cubicBezTo>
                    <a:cubicBezTo>
                      <a:pt x="3895" y="9434"/>
                      <a:pt x="3800" y="9016"/>
                      <a:pt x="3800" y="8598"/>
                    </a:cubicBezTo>
                    <a:cubicBezTo>
                      <a:pt x="3800" y="8316"/>
                      <a:pt x="3842" y="8037"/>
                      <a:pt x="3925" y="7769"/>
                    </a:cubicBezTo>
                    <a:cubicBezTo>
                      <a:pt x="3932" y="7746"/>
                      <a:pt x="3941" y="7722"/>
                      <a:pt x="3951" y="7698"/>
                    </a:cubicBezTo>
                    <a:lnTo>
                      <a:pt x="3965" y="7659"/>
                    </a:lnTo>
                    <a:cubicBezTo>
                      <a:pt x="4000" y="7561"/>
                      <a:pt x="4033" y="7481"/>
                      <a:pt x="4068" y="7408"/>
                    </a:cubicBezTo>
                    <a:cubicBezTo>
                      <a:pt x="4087" y="7366"/>
                      <a:pt x="4109" y="7325"/>
                      <a:pt x="4132" y="7283"/>
                    </a:cubicBezTo>
                    <a:cubicBezTo>
                      <a:pt x="4172" y="7208"/>
                      <a:pt x="4218" y="7133"/>
                      <a:pt x="4271" y="7053"/>
                    </a:cubicBezTo>
                    <a:lnTo>
                      <a:pt x="4294" y="7020"/>
                    </a:lnTo>
                    <a:cubicBezTo>
                      <a:pt x="4310" y="6997"/>
                      <a:pt x="4325" y="6972"/>
                      <a:pt x="4343" y="6949"/>
                    </a:cubicBezTo>
                    <a:cubicBezTo>
                      <a:pt x="4431" y="6831"/>
                      <a:pt x="4517" y="6731"/>
                      <a:pt x="4605" y="6646"/>
                    </a:cubicBezTo>
                    <a:lnTo>
                      <a:pt x="5532" y="5735"/>
                    </a:lnTo>
                    <a:cubicBezTo>
                      <a:pt x="5522" y="5626"/>
                      <a:pt x="5497" y="5529"/>
                      <a:pt x="5456" y="5447"/>
                    </a:cubicBezTo>
                    <a:cubicBezTo>
                      <a:pt x="5417" y="5367"/>
                      <a:pt x="5370" y="5298"/>
                      <a:pt x="5314" y="5243"/>
                    </a:cubicBezTo>
                    <a:lnTo>
                      <a:pt x="3149" y="3115"/>
                    </a:lnTo>
                    <a:lnTo>
                      <a:pt x="2990" y="2958"/>
                    </a:lnTo>
                    <a:lnTo>
                      <a:pt x="1922" y="4008"/>
                    </a:lnTo>
                    <a:cubicBezTo>
                      <a:pt x="1819" y="4110"/>
                      <a:pt x="1715" y="4219"/>
                      <a:pt x="1606" y="4344"/>
                    </a:cubicBezTo>
                    <a:cubicBezTo>
                      <a:pt x="1589" y="4362"/>
                      <a:pt x="1574" y="4381"/>
                      <a:pt x="1558" y="4400"/>
                    </a:cubicBezTo>
                    <a:lnTo>
                      <a:pt x="1524" y="4442"/>
                    </a:lnTo>
                    <a:cubicBezTo>
                      <a:pt x="1451" y="4527"/>
                      <a:pt x="1381" y="4613"/>
                      <a:pt x="1313" y="4702"/>
                    </a:cubicBezTo>
                    <a:cubicBezTo>
                      <a:pt x="1290" y="4731"/>
                      <a:pt x="1268" y="4762"/>
                      <a:pt x="1246" y="4792"/>
                    </a:cubicBezTo>
                    <a:lnTo>
                      <a:pt x="1233" y="4809"/>
                    </a:lnTo>
                    <a:cubicBezTo>
                      <a:pt x="1167" y="4901"/>
                      <a:pt x="1103" y="4993"/>
                      <a:pt x="1042" y="5088"/>
                    </a:cubicBezTo>
                    <a:lnTo>
                      <a:pt x="1026" y="5112"/>
                    </a:lnTo>
                    <a:cubicBezTo>
                      <a:pt x="1011" y="5135"/>
                      <a:pt x="996" y="5158"/>
                      <a:pt x="981" y="5179"/>
                    </a:cubicBezTo>
                    <a:cubicBezTo>
                      <a:pt x="910" y="5295"/>
                      <a:pt x="841" y="5411"/>
                      <a:pt x="779" y="5526"/>
                    </a:cubicBezTo>
                    <a:lnTo>
                      <a:pt x="769" y="5543"/>
                    </a:lnTo>
                    <a:lnTo>
                      <a:pt x="761" y="5559"/>
                    </a:lnTo>
                    <a:cubicBezTo>
                      <a:pt x="543" y="5965"/>
                      <a:pt x="369" y="6397"/>
                      <a:pt x="243" y="6846"/>
                    </a:cubicBezTo>
                    <a:cubicBezTo>
                      <a:pt x="198" y="7005"/>
                      <a:pt x="163" y="7152"/>
                      <a:pt x="134" y="7295"/>
                    </a:cubicBezTo>
                    <a:cubicBezTo>
                      <a:pt x="45" y="7730"/>
                      <a:pt x="0" y="8169"/>
                      <a:pt x="0" y="8605"/>
                    </a:cubicBezTo>
                    <a:cubicBezTo>
                      <a:pt x="0" y="8989"/>
                      <a:pt x="35" y="9375"/>
                      <a:pt x="102" y="9750"/>
                    </a:cubicBezTo>
                    <a:cubicBezTo>
                      <a:pt x="340" y="11063"/>
                      <a:pt x="970" y="12253"/>
                      <a:pt x="1921" y="13188"/>
                    </a:cubicBezTo>
                    <a:lnTo>
                      <a:pt x="3167" y="14414"/>
                    </a:lnTo>
                    <a:lnTo>
                      <a:pt x="4988" y="16203"/>
                    </a:lnTo>
                    <a:lnTo>
                      <a:pt x="7904" y="19069"/>
                    </a:lnTo>
                    <a:cubicBezTo>
                      <a:pt x="10479" y="21600"/>
                      <a:pt x="14667" y="21600"/>
                      <a:pt x="17242" y="19069"/>
                    </a:cubicBezTo>
                    <a:lnTo>
                      <a:pt x="19673" y="16679"/>
                    </a:lnTo>
                    <a:cubicBezTo>
                      <a:pt x="20506" y="15861"/>
                      <a:pt x="21099" y="14826"/>
                      <a:pt x="21391" y="13687"/>
                    </a:cubicBezTo>
                    <a:cubicBezTo>
                      <a:pt x="21529" y="13146"/>
                      <a:pt x="21600" y="12608"/>
                      <a:pt x="21600" y="12089"/>
                    </a:cubicBezTo>
                    <a:cubicBezTo>
                      <a:pt x="21600" y="11064"/>
                      <a:pt x="21349" y="10039"/>
                      <a:pt x="20876" y="9127"/>
                    </a:cubicBezTo>
                    <a:cubicBezTo>
                      <a:pt x="20870" y="9116"/>
                      <a:pt x="20865" y="9105"/>
                      <a:pt x="20860" y="9094"/>
                    </a:cubicBezTo>
                    <a:cubicBezTo>
                      <a:pt x="20856" y="9085"/>
                      <a:pt x="20852" y="9077"/>
                      <a:pt x="20847" y="9068"/>
                    </a:cubicBezTo>
                    <a:cubicBezTo>
                      <a:pt x="20839" y="9051"/>
                      <a:pt x="20830" y="9038"/>
                      <a:pt x="20820" y="9022"/>
                    </a:cubicBezTo>
                    <a:close/>
                    <a:moveTo>
                      <a:pt x="20820" y="9022"/>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39" name="Freeform: Shape 72"/>
              <p:cNvSpPr/>
              <p:nvPr/>
            </p:nvSpPr>
            <p:spPr bwMode="auto">
              <a:xfrm>
                <a:off x="0" y="0"/>
                <a:ext cx="391" cy="386"/>
              </a:xfrm>
              <a:custGeom>
                <a:avLst/>
                <a:gdLst>
                  <a:gd name="T0" fmla="*/ 0 w 21600"/>
                  <a:gd name="T1" fmla="*/ 0 h 20967"/>
                  <a:gd name="T2" fmla="*/ 0 w 21600"/>
                  <a:gd name="T3" fmla="*/ 0 h 20967"/>
                  <a:gd name="T4" fmla="*/ 0 w 21600"/>
                  <a:gd name="T5" fmla="*/ 0 h 20967"/>
                  <a:gd name="T6" fmla="*/ 0 w 21600"/>
                  <a:gd name="T7" fmla="*/ 0 h 20967"/>
                  <a:gd name="T8" fmla="*/ 0 w 21600"/>
                  <a:gd name="T9" fmla="*/ 0 h 20967"/>
                  <a:gd name="T10" fmla="*/ 0 w 21600"/>
                  <a:gd name="T11" fmla="*/ 0 h 20967"/>
                  <a:gd name="T12" fmla="*/ 0 w 21600"/>
                  <a:gd name="T13" fmla="*/ 0 h 20967"/>
                  <a:gd name="T14" fmla="*/ 0 w 21600"/>
                  <a:gd name="T15" fmla="*/ 0 h 20967"/>
                  <a:gd name="T16" fmla="*/ 0 w 21600"/>
                  <a:gd name="T17" fmla="*/ 0 h 20967"/>
                  <a:gd name="T18" fmla="*/ 0 w 21600"/>
                  <a:gd name="T19" fmla="*/ 0 h 20967"/>
                  <a:gd name="T20" fmla="*/ 0 w 21600"/>
                  <a:gd name="T21" fmla="*/ 0 h 20967"/>
                  <a:gd name="T22" fmla="*/ 0 w 21600"/>
                  <a:gd name="T23" fmla="*/ 0 h 20967"/>
                  <a:gd name="T24" fmla="*/ 0 w 21600"/>
                  <a:gd name="T25" fmla="*/ 0 h 20967"/>
                  <a:gd name="T26" fmla="*/ 0 w 21600"/>
                  <a:gd name="T27" fmla="*/ 0 h 20967"/>
                  <a:gd name="T28" fmla="*/ 0 w 21600"/>
                  <a:gd name="T29" fmla="*/ 0 h 20967"/>
                  <a:gd name="T30" fmla="*/ 0 w 21600"/>
                  <a:gd name="T31" fmla="*/ 0 h 20967"/>
                  <a:gd name="T32" fmla="*/ 0 w 21600"/>
                  <a:gd name="T33" fmla="*/ 0 h 20967"/>
                  <a:gd name="T34" fmla="*/ 0 w 21600"/>
                  <a:gd name="T35" fmla="*/ 0 h 20967"/>
                  <a:gd name="T36" fmla="*/ 0 w 21600"/>
                  <a:gd name="T37" fmla="*/ 0 h 20967"/>
                  <a:gd name="T38" fmla="*/ 0 w 21600"/>
                  <a:gd name="T39" fmla="*/ 0 h 20967"/>
                  <a:gd name="T40" fmla="*/ 0 w 21600"/>
                  <a:gd name="T41" fmla="*/ 0 h 20967"/>
                  <a:gd name="T42" fmla="*/ 0 w 21600"/>
                  <a:gd name="T43" fmla="*/ 0 h 20967"/>
                  <a:gd name="T44" fmla="*/ 0 w 21600"/>
                  <a:gd name="T45" fmla="*/ 0 h 20967"/>
                  <a:gd name="T46" fmla="*/ 0 w 21600"/>
                  <a:gd name="T47" fmla="*/ 0 h 20967"/>
                  <a:gd name="T48" fmla="*/ 0 w 21600"/>
                  <a:gd name="T49" fmla="*/ 0 h 20967"/>
                  <a:gd name="T50" fmla="*/ 0 w 21600"/>
                  <a:gd name="T51" fmla="*/ 0 h 20967"/>
                  <a:gd name="T52" fmla="*/ 0 w 21600"/>
                  <a:gd name="T53" fmla="*/ 0 h 20967"/>
                  <a:gd name="T54" fmla="*/ 0 w 21600"/>
                  <a:gd name="T55" fmla="*/ 0 h 20967"/>
                  <a:gd name="T56" fmla="*/ 0 w 21600"/>
                  <a:gd name="T57" fmla="*/ 0 h 20967"/>
                  <a:gd name="T58" fmla="*/ 0 w 21600"/>
                  <a:gd name="T59" fmla="*/ 0 h 20967"/>
                  <a:gd name="T60" fmla="*/ 0 w 21600"/>
                  <a:gd name="T61" fmla="*/ 0 h 20967"/>
                  <a:gd name="T62" fmla="*/ 0 w 21600"/>
                  <a:gd name="T63" fmla="*/ 0 h 209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0967">
                    <a:moveTo>
                      <a:pt x="19678" y="7779"/>
                    </a:moveTo>
                    <a:lnTo>
                      <a:pt x="18431" y="6554"/>
                    </a:lnTo>
                    <a:lnTo>
                      <a:pt x="16611" y="4764"/>
                    </a:lnTo>
                    <a:lnTo>
                      <a:pt x="13695" y="1897"/>
                    </a:lnTo>
                    <a:cubicBezTo>
                      <a:pt x="11121" y="-633"/>
                      <a:pt x="6932" y="-633"/>
                      <a:pt x="4358" y="1898"/>
                    </a:cubicBezTo>
                    <a:lnTo>
                      <a:pt x="1926" y="4288"/>
                    </a:lnTo>
                    <a:cubicBezTo>
                      <a:pt x="1093" y="5106"/>
                      <a:pt x="501" y="6141"/>
                      <a:pt x="209" y="7280"/>
                    </a:cubicBezTo>
                    <a:cubicBezTo>
                      <a:pt x="71" y="7821"/>
                      <a:pt x="0" y="8359"/>
                      <a:pt x="0" y="8879"/>
                    </a:cubicBezTo>
                    <a:cubicBezTo>
                      <a:pt x="0" y="9904"/>
                      <a:pt x="251" y="10928"/>
                      <a:pt x="724" y="11841"/>
                    </a:cubicBezTo>
                    <a:cubicBezTo>
                      <a:pt x="731" y="11851"/>
                      <a:pt x="735" y="11863"/>
                      <a:pt x="740" y="11874"/>
                    </a:cubicBezTo>
                    <a:cubicBezTo>
                      <a:pt x="744" y="11883"/>
                      <a:pt x="748" y="11892"/>
                      <a:pt x="753" y="11900"/>
                    </a:cubicBezTo>
                    <a:cubicBezTo>
                      <a:pt x="761" y="11915"/>
                      <a:pt x="769" y="11929"/>
                      <a:pt x="779" y="11945"/>
                    </a:cubicBezTo>
                    <a:cubicBezTo>
                      <a:pt x="788" y="11960"/>
                      <a:pt x="798" y="11975"/>
                      <a:pt x="806" y="11991"/>
                    </a:cubicBezTo>
                    <a:cubicBezTo>
                      <a:pt x="1111" y="12541"/>
                      <a:pt x="1488" y="13038"/>
                      <a:pt x="1926" y="13468"/>
                    </a:cubicBezTo>
                    <a:lnTo>
                      <a:pt x="7909" y="19350"/>
                    </a:lnTo>
                    <a:cubicBezTo>
                      <a:pt x="7934" y="19376"/>
                      <a:pt x="7956" y="19396"/>
                      <a:pt x="7978" y="19413"/>
                    </a:cubicBezTo>
                    <a:cubicBezTo>
                      <a:pt x="8740" y="20140"/>
                      <a:pt x="9666" y="20673"/>
                      <a:pt x="10674" y="20967"/>
                    </a:cubicBezTo>
                    <a:cubicBezTo>
                      <a:pt x="9513" y="19772"/>
                      <a:pt x="8744" y="18279"/>
                      <a:pt x="8446" y="16636"/>
                    </a:cubicBezTo>
                    <a:cubicBezTo>
                      <a:pt x="8357" y="16145"/>
                      <a:pt x="8311" y="15641"/>
                      <a:pt x="8311" y="15140"/>
                    </a:cubicBezTo>
                    <a:cubicBezTo>
                      <a:pt x="8311" y="14941"/>
                      <a:pt x="8320" y="14731"/>
                      <a:pt x="8338" y="14497"/>
                    </a:cubicBezTo>
                    <a:lnTo>
                      <a:pt x="4609" y="10831"/>
                    </a:lnTo>
                    <a:cubicBezTo>
                      <a:pt x="4285" y="10512"/>
                      <a:pt x="4044" y="10110"/>
                      <a:pt x="3915" y="9668"/>
                    </a:cubicBezTo>
                    <a:cubicBezTo>
                      <a:pt x="3840" y="9415"/>
                      <a:pt x="3802" y="9152"/>
                      <a:pt x="3802" y="8885"/>
                    </a:cubicBezTo>
                    <a:cubicBezTo>
                      <a:pt x="3802" y="8589"/>
                      <a:pt x="3848" y="8297"/>
                      <a:pt x="3939" y="8017"/>
                    </a:cubicBezTo>
                    <a:cubicBezTo>
                      <a:pt x="4077" y="7595"/>
                      <a:pt x="4301" y="7228"/>
                      <a:pt x="4609" y="6926"/>
                    </a:cubicBezTo>
                    <a:lnTo>
                      <a:pt x="7041" y="4536"/>
                    </a:lnTo>
                    <a:cubicBezTo>
                      <a:pt x="8118" y="3477"/>
                      <a:pt x="9936" y="3477"/>
                      <a:pt x="11012" y="4536"/>
                    </a:cubicBezTo>
                    <a:lnTo>
                      <a:pt x="13330" y="6814"/>
                    </a:lnTo>
                    <a:lnTo>
                      <a:pt x="14830" y="8289"/>
                    </a:lnTo>
                    <a:lnTo>
                      <a:pt x="16994" y="10417"/>
                    </a:lnTo>
                    <a:cubicBezTo>
                      <a:pt x="17210" y="10629"/>
                      <a:pt x="17389" y="10879"/>
                      <a:pt x="17525" y="11161"/>
                    </a:cubicBezTo>
                    <a:cubicBezTo>
                      <a:pt x="17704" y="11532"/>
                      <a:pt x="17800" y="11949"/>
                      <a:pt x="17800" y="12368"/>
                    </a:cubicBezTo>
                    <a:cubicBezTo>
                      <a:pt x="17800" y="12650"/>
                      <a:pt x="17757" y="12929"/>
                      <a:pt x="17675" y="13197"/>
                    </a:cubicBezTo>
                    <a:cubicBezTo>
                      <a:pt x="17667" y="13222"/>
                      <a:pt x="17658" y="13245"/>
                      <a:pt x="17649" y="13270"/>
                    </a:cubicBezTo>
                    <a:lnTo>
                      <a:pt x="17634" y="13307"/>
                    </a:lnTo>
                    <a:cubicBezTo>
                      <a:pt x="17599" y="13406"/>
                      <a:pt x="17566" y="13485"/>
                      <a:pt x="17532" y="13558"/>
                    </a:cubicBezTo>
                    <a:cubicBezTo>
                      <a:pt x="17512" y="13601"/>
                      <a:pt x="17489" y="13642"/>
                      <a:pt x="17467" y="13684"/>
                    </a:cubicBezTo>
                    <a:cubicBezTo>
                      <a:pt x="17427" y="13760"/>
                      <a:pt x="17380" y="13837"/>
                      <a:pt x="17329" y="13913"/>
                    </a:cubicBezTo>
                    <a:lnTo>
                      <a:pt x="17308" y="13943"/>
                    </a:lnTo>
                    <a:cubicBezTo>
                      <a:pt x="17292" y="13969"/>
                      <a:pt x="17275" y="13993"/>
                      <a:pt x="17257" y="14017"/>
                    </a:cubicBezTo>
                    <a:cubicBezTo>
                      <a:pt x="17168" y="14136"/>
                      <a:pt x="17083" y="14235"/>
                      <a:pt x="16996" y="14321"/>
                    </a:cubicBezTo>
                    <a:lnTo>
                      <a:pt x="16068" y="15232"/>
                    </a:lnTo>
                    <a:cubicBezTo>
                      <a:pt x="16078" y="15340"/>
                      <a:pt x="16103" y="15437"/>
                      <a:pt x="16144" y="15520"/>
                    </a:cubicBezTo>
                    <a:cubicBezTo>
                      <a:pt x="16183" y="15601"/>
                      <a:pt x="16230" y="15669"/>
                      <a:pt x="16286" y="15724"/>
                    </a:cubicBezTo>
                    <a:lnTo>
                      <a:pt x="18451" y="17852"/>
                    </a:lnTo>
                    <a:lnTo>
                      <a:pt x="18610" y="18009"/>
                    </a:lnTo>
                    <a:lnTo>
                      <a:pt x="19678" y="16958"/>
                    </a:lnTo>
                    <a:cubicBezTo>
                      <a:pt x="19779" y="16859"/>
                      <a:pt x="19883" y="16748"/>
                      <a:pt x="19995" y="16623"/>
                    </a:cubicBezTo>
                    <a:cubicBezTo>
                      <a:pt x="20011" y="16604"/>
                      <a:pt x="20028" y="16585"/>
                      <a:pt x="20043" y="16565"/>
                    </a:cubicBezTo>
                    <a:lnTo>
                      <a:pt x="20076" y="16526"/>
                    </a:lnTo>
                    <a:cubicBezTo>
                      <a:pt x="20149" y="16440"/>
                      <a:pt x="20219" y="16353"/>
                      <a:pt x="20286" y="16264"/>
                    </a:cubicBezTo>
                    <a:cubicBezTo>
                      <a:pt x="20314" y="16229"/>
                      <a:pt x="20340" y="16194"/>
                      <a:pt x="20366" y="16157"/>
                    </a:cubicBezTo>
                    <a:cubicBezTo>
                      <a:pt x="20434" y="16066"/>
                      <a:pt x="20497" y="15973"/>
                      <a:pt x="20559" y="15879"/>
                    </a:cubicBezTo>
                    <a:lnTo>
                      <a:pt x="20579" y="15848"/>
                    </a:lnTo>
                    <a:lnTo>
                      <a:pt x="20618" y="15787"/>
                    </a:lnTo>
                    <a:cubicBezTo>
                      <a:pt x="20690" y="15672"/>
                      <a:pt x="20758" y="15556"/>
                      <a:pt x="20821" y="15440"/>
                    </a:cubicBezTo>
                    <a:lnTo>
                      <a:pt x="20830" y="15425"/>
                    </a:lnTo>
                    <a:lnTo>
                      <a:pt x="20839" y="15407"/>
                    </a:lnTo>
                    <a:cubicBezTo>
                      <a:pt x="21057" y="15002"/>
                      <a:pt x="21231" y="14570"/>
                      <a:pt x="21358" y="14121"/>
                    </a:cubicBezTo>
                    <a:cubicBezTo>
                      <a:pt x="21401" y="13966"/>
                      <a:pt x="21436" y="13818"/>
                      <a:pt x="21466" y="13671"/>
                    </a:cubicBezTo>
                    <a:cubicBezTo>
                      <a:pt x="21555" y="13237"/>
                      <a:pt x="21600" y="12798"/>
                      <a:pt x="21600" y="12361"/>
                    </a:cubicBezTo>
                    <a:cubicBezTo>
                      <a:pt x="21600" y="11976"/>
                      <a:pt x="21565" y="11591"/>
                      <a:pt x="21498" y="11216"/>
                    </a:cubicBezTo>
                    <a:cubicBezTo>
                      <a:pt x="21258" y="9904"/>
                      <a:pt x="20629" y="8715"/>
                      <a:pt x="19678" y="7779"/>
                    </a:cubicBezTo>
                    <a:close/>
                    <a:moveTo>
                      <a:pt x="19678" y="7779"/>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22" name="Oval 66"/>
            <p:cNvSpPr/>
            <p:nvPr/>
          </p:nvSpPr>
          <p:spPr>
            <a:xfrm>
              <a:off x="1374865" y="2660769"/>
              <a:ext cx="563912" cy="563912"/>
            </a:xfrm>
            <a:prstGeom prst="ellipse">
              <a:avLst/>
            </a:prstGeom>
            <a:noFill/>
            <a:ln w="12700">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nvGrpSpPr>
            <p:cNvPr id="23" name="Group 80"/>
            <p:cNvGrpSpPr/>
            <p:nvPr/>
          </p:nvGrpSpPr>
          <p:grpSpPr>
            <a:xfrm rot="16200000">
              <a:off x="2294821" y="3612240"/>
              <a:ext cx="1392243" cy="1392856"/>
              <a:chOff x="3571044" y="2850399"/>
              <a:chExt cx="1657078" cy="1657810"/>
            </a:xfrm>
          </p:grpSpPr>
          <p:sp>
            <p:nvSpPr>
              <p:cNvPr id="35" name="Freeform: Shape 83"/>
              <p:cNvSpPr/>
              <p:nvPr/>
            </p:nvSpPr>
            <p:spPr bwMode="auto">
              <a:xfrm>
                <a:off x="3571044" y="2850399"/>
                <a:ext cx="1652588" cy="1652587"/>
              </a:xfrm>
              <a:custGeom>
                <a:avLst/>
                <a:gdLst>
                  <a:gd name="T0" fmla="*/ 605 w 605"/>
                  <a:gd name="T1" fmla="*/ 605 h 605"/>
                  <a:gd name="T2" fmla="*/ 0 w 605"/>
                  <a:gd name="T3" fmla="*/ 0 h 605"/>
                  <a:gd name="T4" fmla="*/ 550 w 605"/>
                  <a:gd name="T5" fmla="*/ 56 h 605"/>
                  <a:gd name="T6" fmla="*/ 605 w 605"/>
                  <a:gd name="T7" fmla="*/ 605 h 605"/>
                </a:gdLst>
                <a:ahLst/>
                <a:cxnLst>
                  <a:cxn ang="0">
                    <a:pos x="T0" y="T1"/>
                  </a:cxn>
                  <a:cxn ang="0">
                    <a:pos x="T2" y="T3"/>
                  </a:cxn>
                  <a:cxn ang="0">
                    <a:pos x="T4" y="T5"/>
                  </a:cxn>
                  <a:cxn ang="0">
                    <a:pos x="T6" y="T7"/>
                  </a:cxn>
                </a:cxnLst>
                <a:rect l="0" t="0" r="r" b="b"/>
                <a:pathLst>
                  <a:path w="605" h="605">
                    <a:moveTo>
                      <a:pt x="605" y="605"/>
                    </a:moveTo>
                    <a:cubicBezTo>
                      <a:pt x="277" y="592"/>
                      <a:pt x="13" y="329"/>
                      <a:pt x="0" y="0"/>
                    </a:cubicBezTo>
                    <a:cubicBezTo>
                      <a:pt x="550" y="56"/>
                      <a:pt x="550" y="56"/>
                      <a:pt x="550" y="56"/>
                    </a:cubicBezTo>
                    <a:lnTo>
                      <a:pt x="605" y="605"/>
                    </a:lnTo>
                    <a:close/>
                  </a:path>
                </a:pathLst>
              </a:custGeom>
              <a:solidFill>
                <a:schemeClr val="accent1"/>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36" name="Freeform: Shape 84"/>
              <p:cNvSpPr/>
              <p:nvPr/>
            </p:nvSpPr>
            <p:spPr bwMode="auto">
              <a:xfrm>
                <a:off x="3575533" y="2855622"/>
                <a:ext cx="1652589" cy="152399"/>
              </a:xfrm>
              <a:custGeom>
                <a:avLst/>
                <a:gdLst>
                  <a:gd name="T0" fmla="*/ 946 w 1041"/>
                  <a:gd name="T1" fmla="*/ 96 h 96"/>
                  <a:gd name="T2" fmla="*/ 0 w 1041"/>
                  <a:gd name="T3" fmla="*/ 0 h 96"/>
                  <a:gd name="T4" fmla="*/ 1041 w 1041"/>
                  <a:gd name="T5" fmla="*/ 0 h 96"/>
                  <a:gd name="T6" fmla="*/ 946 w 1041"/>
                  <a:gd name="T7" fmla="*/ 96 h 96"/>
                </a:gdLst>
                <a:ahLst/>
                <a:cxnLst>
                  <a:cxn ang="0">
                    <a:pos x="T0" y="T1"/>
                  </a:cxn>
                  <a:cxn ang="0">
                    <a:pos x="T2" y="T3"/>
                  </a:cxn>
                  <a:cxn ang="0">
                    <a:pos x="T4" y="T5"/>
                  </a:cxn>
                  <a:cxn ang="0">
                    <a:pos x="T6" y="T7"/>
                  </a:cxn>
                </a:cxnLst>
                <a:rect l="0" t="0" r="r" b="b"/>
                <a:pathLst>
                  <a:path w="1041" h="96">
                    <a:moveTo>
                      <a:pt x="946" y="96"/>
                    </a:moveTo>
                    <a:lnTo>
                      <a:pt x="0" y="0"/>
                    </a:lnTo>
                    <a:lnTo>
                      <a:pt x="1041" y="0"/>
                    </a:lnTo>
                    <a:lnTo>
                      <a:pt x="946" y="96"/>
                    </a:lnTo>
                    <a:close/>
                  </a:path>
                </a:pathLst>
              </a:custGeom>
              <a:solidFill>
                <a:schemeClr val="accent1">
                  <a:lumMod val="75000"/>
                </a:schemeClr>
              </a:solidFill>
              <a:ln w="6350" cap="rnd">
                <a:noFill/>
                <a:prstDash val="solid"/>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37" name="Freeform: Shape 91"/>
              <p:cNvSpPr/>
              <p:nvPr/>
            </p:nvSpPr>
            <p:spPr bwMode="auto">
              <a:xfrm>
                <a:off x="5067593" y="2855621"/>
                <a:ext cx="150813" cy="1652588"/>
              </a:xfrm>
              <a:custGeom>
                <a:avLst/>
                <a:gdLst>
                  <a:gd name="T0" fmla="*/ 95 w 95"/>
                  <a:gd name="T1" fmla="*/ 0 h 1041"/>
                  <a:gd name="T2" fmla="*/ 95 w 95"/>
                  <a:gd name="T3" fmla="*/ 1041 h 1041"/>
                  <a:gd name="T4" fmla="*/ 0 w 95"/>
                  <a:gd name="T5" fmla="*/ 96 h 1041"/>
                  <a:gd name="T6" fmla="*/ 95 w 95"/>
                  <a:gd name="T7" fmla="*/ 0 h 1041"/>
                  <a:gd name="T8" fmla="*/ 95 w 95"/>
                  <a:gd name="T9" fmla="*/ 0 h 1041"/>
                </a:gdLst>
                <a:ahLst/>
                <a:cxnLst>
                  <a:cxn ang="0">
                    <a:pos x="T0" y="T1"/>
                  </a:cxn>
                  <a:cxn ang="0">
                    <a:pos x="T2" y="T3"/>
                  </a:cxn>
                  <a:cxn ang="0">
                    <a:pos x="T4" y="T5"/>
                  </a:cxn>
                  <a:cxn ang="0">
                    <a:pos x="T6" y="T7"/>
                  </a:cxn>
                  <a:cxn ang="0">
                    <a:pos x="T8" y="T9"/>
                  </a:cxn>
                </a:cxnLst>
                <a:rect l="0" t="0" r="r" b="b"/>
                <a:pathLst>
                  <a:path w="95" h="1041">
                    <a:moveTo>
                      <a:pt x="95" y="0"/>
                    </a:moveTo>
                    <a:lnTo>
                      <a:pt x="95" y="1041"/>
                    </a:lnTo>
                    <a:lnTo>
                      <a:pt x="0" y="96"/>
                    </a:lnTo>
                    <a:lnTo>
                      <a:pt x="95" y="0"/>
                    </a:lnTo>
                    <a:lnTo>
                      <a:pt x="95" y="0"/>
                    </a:lnTo>
                    <a:close/>
                  </a:path>
                </a:pathLst>
              </a:custGeom>
              <a:solidFill>
                <a:schemeClr val="accent1">
                  <a:lumMod val="75000"/>
                </a:schemeClr>
              </a:solidFill>
              <a:ln w="6350" cap="rnd">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24" name="Freeform: Shape 81"/>
            <p:cNvSpPr/>
            <p:nvPr/>
          </p:nvSpPr>
          <p:spPr bwMode="auto">
            <a:xfrm>
              <a:off x="2730016" y="4058830"/>
              <a:ext cx="297909" cy="277504"/>
            </a:xfrm>
            <a:custGeom>
              <a:avLst/>
              <a:gdLst>
                <a:gd name="T0" fmla="*/ 327800383 w 20633"/>
                <a:gd name="T1" fmla="*/ 98367807 h 20188"/>
                <a:gd name="T2" fmla="*/ 149021058 w 20633"/>
                <a:gd name="T3" fmla="*/ 1137539 h 20188"/>
                <a:gd name="T4" fmla="*/ 715848 w 20633"/>
                <a:gd name="T5" fmla="*/ 130180535 h 20188"/>
                <a:gd name="T6" fmla="*/ 65075855 w 20633"/>
                <a:gd name="T7" fmla="*/ 208443504 h 20188"/>
                <a:gd name="T8" fmla="*/ 33405390 w 20633"/>
                <a:gd name="T9" fmla="*/ 257994372 h 20188"/>
                <a:gd name="T10" fmla="*/ 132079443 w 20633"/>
                <a:gd name="T11" fmla="*/ 227228611 h 20188"/>
                <a:gd name="T12" fmla="*/ 179496555 w 20633"/>
                <a:gd name="T13" fmla="*/ 227398568 h 20188"/>
                <a:gd name="T14" fmla="*/ 327800383 w 20633"/>
                <a:gd name="T15" fmla="*/ 98367807 h 20188"/>
                <a:gd name="T16" fmla="*/ 84152152 w 20633"/>
                <a:gd name="T17" fmla="*/ 133883089 h 20188"/>
                <a:gd name="T18" fmla="*/ 61287014 w 20633"/>
                <a:gd name="T19" fmla="*/ 113987329 h 20188"/>
                <a:gd name="T20" fmla="*/ 84152152 w 20633"/>
                <a:gd name="T21" fmla="*/ 94090424 h 20188"/>
                <a:gd name="T22" fmla="*/ 107032814 w 20633"/>
                <a:gd name="T23" fmla="*/ 113987329 h 20188"/>
                <a:gd name="T24" fmla="*/ 84152152 w 20633"/>
                <a:gd name="T25" fmla="*/ 133883089 h 20188"/>
                <a:gd name="T26" fmla="*/ 165372895 w 20633"/>
                <a:gd name="T27" fmla="*/ 133883089 h 20188"/>
                <a:gd name="T28" fmla="*/ 142507757 w 20633"/>
                <a:gd name="T29" fmla="*/ 113987329 h 20188"/>
                <a:gd name="T30" fmla="*/ 165372895 w 20633"/>
                <a:gd name="T31" fmla="*/ 94090424 h 20188"/>
                <a:gd name="T32" fmla="*/ 188253680 w 20633"/>
                <a:gd name="T33" fmla="*/ 113987329 h 20188"/>
                <a:gd name="T34" fmla="*/ 165372895 w 20633"/>
                <a:gd name="T35" fmla="*/ 133883089 h 20188"/>
                <a:gd name="T36" fmla="*/ 246595154 w 20633"/>
                <a:gd name="T37" fmla="*/ 133883089 h 20188"/>
                <a:gd name="T38" fmla="*/ 223730016 w 20633"/>
                <a:gd name="T39" fmla="*/ 113987329 h 20188"/>
                <a:gd name="T40" fmla="*/ 246595154 w 20633"/>
                <a:gd name="T41" fmla="*/ 94090424 h 20188"/>
                <a:gd name="T42" fmla="*/ 269475816 w 20633"/>
                <a:gd name="T43" fmla="*/ 113987329 h 20188"/>
                <a:gd name="T44" fmla="*/ 246595154 w 20633"/>
                <a:gd name="T45" fmla="*/ 133883089 h 20188"/>
                <a:gd name="T46" fmla="*/ 246595154 w 20633"/>
                <a:gd name="T47" fmla="*/ 133883089 h 201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633" h="20188">
                  <a:moveTo>
                    <a:pt x="20587" y="7520"/>
                  </a:moveTo>
                  <a:cubicBezTo>
                    <a:pt x="20058" y="2743"/>
                    <a:pt x="15032" y="-585"/>
                    <a:pt x="9359" y="87"/>
                  </a:cubicBezTo>
                  <a:cubicBezTo>
                    <a:pt x="3686" y="758"/>
                    <a:pt x="-484" y="5175"/>
                    <a:pt x="45" y="9952"/>
                  </a:cubicBezTo>
                  <a:cubicBezTo>
                    <a:pt x="324" y="12477"/>
                    <a:pt x="1862" y="14597"/>
                    <a:pt x="4087" y="15935"/>
                  </a:cubicBezTo>
                  <a:cubicBezTo>
                    <a:pt x="4196" y="16993"/>
                    <a:pt x="3829" y="18342"/>
                    <a:pt x="2098" y="19723"/>
                  </a:cubicBezTo>
                  <a:cubicBezTo>
                    <a:pt x="1391" y="20287"/>
                    <a:pt x="4962" y="21015"/>
                    <a:pt x="8295" y="17371"/>
                  </a:cubicBezTo>
                  <a:cubicBezTo>
                    <a:pt x="9252" y="17495"/>
                    <a:pt x="10252" y="17505"/>
                    <a:pt x="11273" y="17384"/>
                  </a:cubicBezTo>
                  <a:cubicBezTo>
                    <a:pt x="16946" y="16713"/>
                    <a:pt x="21116" y="12296"/>
                    <a:pt x="20587" y="7520"/>
                  </a:cubicBezTo>
                  <a:close/>
                  <a:moveTo>
                    <a:pt x="5285" y="10235"/>
                  </a:moveTo>
                  <a:cubicBezTo>
                    <a:pt x="4492" y="10235"/>
                    <a:pt x="3849" y="9554"/>
                    <a:pt x="3849" y="8714"/>
                  </a:cubicBezTo>
                  <a:cubicBezTo>
                    <a:pt x="3849" y="7874"/>
                    <a:pt x="4492" y="7193"/>
                    <a:pt x="5285" y="7193"/>
                  </a:cubicBezTo>
                  <a:cubicBezTo>
                    <a:pt x="6079" y="7193"/>
                    <a:pt x="6722" y="7874"/>
                    <a:pt x="6722" y="8714"/>
                  </a:cubicBezTo>
                  <a:cubicBezTo>
                    <a:pt x="6722" y="9554"/>
                    <a:pt x="6079" y="10235"/>
                    <a:pt x="5285" y="10235"/>
                  </a:cubicBezTo>
                  <a:close/>
                  <a:moveTo>
                    <a:pt x="10386" y="10235"/>
                  </a:moveTo>
                  <a:cubicBezTo>
                    <a:pt x="9593" y="10235"/>
                    <a:pt x="8950" y="9554"/>
                    <a:pt x="8950" y="8714"/>
                  </a:cubicBezTo>
                  <a:cubicBezTo>
                    <a:pt x="8950" y="7874"/>
                    <a:pt x="9593" y="7193"/>
                    <a:pt x="10386" y="7193"/>
                  </a:cubicBezTo>
                  <a:cubicBezTo>
                    <a:pt x="11180" y="7193"/>
                    <a:pt x="11823" y="7874"/>
                    <a:pt x="11823" y="8714"/>
                  </a:cubicBezTo>
                  <a:cubicBezTo>
                    <a:pt x="11823" y="9554"/>
                    <a:pt x="11180" y="10235"/>
                    <a:pt x="10386" y="10235"/>
                  </a:cubicBezTo>
                  <a:close/>
                  <a:moveTo>
                    <a:pt x="15487" y="10235"/>
                  </a:moveTo>
                  <a:cubicBezTo>
                    <a:pt x="14694" y="10235"/>
                    <a:pt x="14051" y="9554"/>
                    <a:pt x="14051" y="8714"/>
                  </a:cubicBezTo>
                  <a:cubicBezTo>
                    <a:pt x="14051" y="7874"/>
                    <a:pt x="14694" y="7193"/>
                    <a:pt x="15487" y="7193"/>
                  </a:cubicBezTo>
                  <a:cubicBezTo>
                    <a:pt x="16281" y="7193"/>
                    <a:pt x="16924" y="7874"/>
                    <a:pt x="16924" y="8714"/>
                  </a:cubicBezTo>
                  <a:cubicBezTo>
                    <a:pt x="16924" y="9554"/>
                    <a:pt x="16281" y="10235"/>
                    <a:pt x="15487" y="10235"/>
                  </a:cubicBezTo>
                  <a:close/>
                  <a:moveTo>
                    <a:pt x="15487" y="10235"/>
                  </a:moveTo>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25" name="Oval 82"/>
            <p:cNvSpPr/>
            <p:nvPr/>
          </p:nvSpPr>
          <p:spPr>
            <a:xfrm>
              <a:off x="2580690" y="3909777"/>
              <a:ext cx="563912" cy="563912"/>
            </a:xfrm>
            <a:prstGeom prst="ellipse">
              <a:avLst/>
            </a:prstGeom>
            <a:noFill/>
            <a:ln w="12700">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nvGrpSpPr>
            <p:cNvPr id="26" name="Group 94"/>
            <p:cNvGrpSpPr/>
            <p:nvPr/>
          </p:nvGrpSpPr>
          <p:grpSpPr>
            <a:xfrm>
              <a:off x="846754" y="3605021"/>
              <a:ext cx="1397298" cy="1396632"/>
              <a:chOff x="3283921" y="2833020"/>
              <a:chExt cx="1087107" cy="1086589"/>
            </a:xfrm>
          </p:grpSpPr>
          <p:sp>
            <p:nvSpPr>
              <p:cNvPr id="32" name="Freeform: Shape 105"/>
              <p:cNvSpPr/>
              <p:nvPr/>
            </p:nvSpPr>
            <p:spPr bwMode="auto">
              <a:xfrm flipH="1">
                <a:off x="3292865" y="2833020"/>
                <a:ext cx="1078163" cy="1080239"/>
              </a:xfrm>
              <a:custGeom>
                <a:avLst/>
                <a:gdLst>
                  <a:gd name="T0" fmla="*/ 604 w 604"/>
                  <a:gd name="T1" fmla="*/ 0 h 605"/>
                  <a:gd name="T2" fmla="*/ 0 w 604"/>
                  <a:gd name="T3" fmla="*/ 605 h 605"/>
                  <a:gd name="T4" fmla="*/ 56 w 604"/>
                  <a:gd name="T5" fmla="*/ 56 h 605"/>
                  <a:gd name="T6" fmla="*/ 604 w 604"/>
                  <a:gd name="T7" fmla="*/ 0 h 605"/>
                </a:gdLst>
                <a:ahLst/>
                <a:cxnLst>
                  <a:cxn ang="0">
                    <a:pos x="T0" y="T1"/>
                  </a:cxn>
                  <a:cxn ang="0">
                    <a:pos x="T2" y="T3"/>
                  </a:cxn>
                  <a:cxn ang="0">
                    <a:pos x="T4" y="T5"/>
                  </a:cxn>
                  <a:cxn ang="0">
                    <a:pos x="T6" y="T7"/>
                  </a:cxn>
                </a:cxnLst>
                <a:rect l="0" t="0" r="r" b="b"/>
                <a:pathLst>
                  <a:path w="604" h="605">
                    <a:moveTo>
                      <a:pt x="604" y="0"/>
                    </a:moveTo>
                    <a:cubicBezTo>
                      <a:pt x="591" y="328"/>
                      <a:pt x="328" y="591"/>
                      <a:pt x="0" y="605"/>
                    </a:cubicBezTo>
                    <a:cubicBezTo>
                      <a:pt x="56" y="56"/>
                      <a:pt x="56" y="56"/>
                      <a:pt x="56" y="56"/>
                    </a:cubicBezTo>
                    <a:lnTo>
                      <a:pt x="604" y="0"/>
                    </a:lnTo>
                    <a:close/>
                  </a:path>
                </a:pathLst>
              </a:custGeom>
              <a:solidFill>
                <a:schemeClr val="accent2"/>
              </a:solidFill>
              <a:ln w="6350" cap="rnd"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33" name="Freeform: Shape 106"/>
              <p:cNvSpPr/>
              <p:nvPr/>
            </p:nvSpPr>
            <p:spPr bwMode="auto">
              <a:xfrm flipH="1">
                <a:off x="3283921" y="2838853"/>
                <a:ext cx="1081276" cy="99619"/>
              </a:xfrm>
              <a:custGeom>
                <a:avLst/>
                <a:gdLst>
                  <a:gd name="T0" fmla="*/ 96 w 1042"/>
                  <a:gd name="T1" fmla="*/ 96 h 96"/>
                  <a:gd name="T2" fmla="*/ 1042 w 1042"/>
                  <a:gd name="T3" fmla="*/ 0 h 96"/>
                  <a:gd name="T4" fmla="*/ 0 w 1042"/>
                  <a:gd name="T5" fmla="*/ 0 h 96"/>
                  <a:gd name="T6" fmla="*/ 96 w 1042"/>
                  <a:gd name="T7" fmla="*/ 96 h 96"/>
                </a:gdLst>
                <a:ahLst/>
                <a:cxnLst>
                  <a:cxn ang="0">
                    <a:pos x="T0" y="T1"/>
                  </a:cxn>
                  <a:cxn ang="0">
                    <a:pos x="T2" y="T3"/>
                  </a:cxn>
                  <a:cxn ang="0">
                    <a:pos x="T4" y="T5"/>
                  </a:cxn>
                  <a:cxn ang="0">
                    <a:pos x="T6" y="T7"/>
                  </a:cxn>
                </a:cxnLst>
                <a:rect l="0" t="0" r="r" b="b"/>
                <a:pathLst>
                  <a:path w="1042" h="96">
                    <a:moveTo>
                      <a:pt x="96" y="96"/>
                    </a:moveTo>
                    <a:lnTo>
                      <a:pt x="1042" y="0"/>
                    </a:lnTo>
                    <a:lnTo>
                      <a:pt x="0" y="0"/>
                    </a:lnTo>
                    <a:lnTo>
                      <a:pt x="96" y="96"/>
                    </a:lnTo>
                    <a:close/>
                  </a:path>
                </a:pathLst>
              </a:custGeom>
              <a:solidFill>
                <a:schemeClr val="accent2">
                  <a:lumMod val="75000"/>
                </a:schemeClr>
              </a:solidFill>
              <a:ln w="6350" cap="rnd">
                <a:noFill/>
                <a:prstDash val="solid"/>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34" name="Freeform: Shape 107"/>
              <p:cNvSpPr/>
              <p:nvPr/>
            </p:nvSpPr>
            <p:spPr bwMode="auto">
              <a:xfrm flipH="1">
                <a:off x="4265061" y="2839370"/>
                <a:ext cx="99619" cy="1080239"/>
              </a:xfrm>
              <a:custGeom>
                <a:avLst/>
                <a:gdLst>
                  <a:gd name="T0" fmla="*/ 0 w 96"/>
                  <a:gd name="T1" fmla="*/ 0 h 1041"/>
                  <a:gd name="T2" fmla="*/ 0 w 96"/>
                  <a:gd name="T3" fmla="*/ 1041 h 1041"/>
                  <a:gd name="T4" fmla="*/ 96 w 96"/>
                  <a:gd name="T5" fmla="*/ 96 h 1041"/>
                  <a:gd name="T6" fmla="*/ 0 w 96"/>
                  <a:gd name="T7" fmla="*/ 0 h 1041"/>
                  <a:gd name="T8" fmla="*/ 0 w 96"/>
                  <a:gd name="T9" fmla="*/ 0 h 1041"/>
                </a:gdLst>
                <a:ahLst/>
                <a:cxnLst>
                  <a:cxn ang="0">
                    <a:pos x="T0" y="T1"/>
                  </a:cxn>
                  <a:cxn ang="0">
                    <a:pos x="T2" y="T3"/>
                  </a:cxn>
                  <a:cxn ang="0">
                    <a:pos x="T4" y="T5"/>
                  </a:cxn>
                  <a:cxn ang="0">
                    <a:pos x="T6" y="T7"/>
                  </a:cxn>
                  <a:cxn ang="0">
                    <a:pos x="T8" y="T9"/>
                  </a:cxn>
                </a:cxnLst>
                <a:rect l="0" t="0" r="r" b="b"/>
                <a:pathLst>
                  <a:path w="96" h="1041">
                    <a:moveTo>
                      <a:pt x="0" y="0"/>
                    </a:moveTo>
                    <a:lnTo>
                      <a:pt x="0" y="1041"/>
                    </a:lnTo>
                    <a:lnTo>
                      <a:pt x="96" y="96"/>
                    </a:lnTo>
                    <a:lnTo>
                      <a:pt x="0" y="0"/>
                    </a:lnTo>
                    <a:lnTo>
                      <a:pt x="0" y="0"/>
                    </a:lnTo>
                    <a:close/>
                  </a:path>
                </a:pathLst>
              </a:custGeom>
              <a:solidFill>
                <a:schemeClr val="accent2">
                  <a:lumMod val="75000"/>
                </a:schemeClr>
              </a:solidFill>
              <a:ln w="6350" cap="rnd">
                <a:no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27" name="Group 99"/>
            <p:cNvGrpSpPr/>
            <p:nvPr/>
          </p:nvGrpSpPr>
          <p:grpSpPr bwMode="auto">
            <a:xfrm>
              <a:off x="1536338" y="4046621"/>
              <a:ext cx="287706" cy="299950"/>
              <a:chOff x="0" y="0"/>
              <a:chExt cx="554" cy="578"/>
            </a:xfrm>
            <a:solidFill>
              <a:srgbClr val="FFFFFF"/>
            </a:solidFill>
          </p:grpSpPr>
          <p:sp>
            <p:nvSpPr>
              <p:cNvPr id="29" name="Freeform: Shape 101"/>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30" name="Freeform: Shape 102"/>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31" name="Freeform: Shape 103"/>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28" name="Oval 100"/>
            <p:cNvSpPr/>
            <p:nvPr/>
          </p:nvSpPr>
          <p:spPr>
            <a:xfrm>
              <a:off x="1374865" y="3909778"/>
              <a:ext cx="563912" cy="563912"/>
            </a:xfrm>
            <a:prstGeom prst="ellipse">
              <a:avLst/>
            </a:prstGeom>
            <a:noFill/>
            <a:ln w="12700">
              <a:solidFill>
                <a:schemeClr val="bg1"/>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2" name="组合 1"/>
          <p:cNvGrpSpPr/>
          <p:nvPr/>
        </p:nvGrpSpPr>
        <p:grpSpPr>
          <a:xfrm>
            <a:off x="3913752" y="2453569"/>
            <a:ext cx="1793620" cy="2811608"/>
            <a:chOff x="3945502" y="2190044"/>
            <a:chExt cx="1793620" cy="2811608"/>
          </a:xfrm>
        </p:grpSpPr>
        <p:sp>
          <p:nvSpPr>
            <p:cNvPr id="5" name="Rectangle: Rounded Corners 112"/>
            <p:cNvSpPr/>
            <p:nvPr/>
          </p:nvSpPr>
          <p:spPr>
            <a:xfrm>
              <a:off x="3945502" y="2190044"/>
              <a:ext cx="1793620" cy="2811608"/>
            </a:xfrm>
            <a:prstGeom prst="roundRect">
              <a:avLst>
                <a:gd name="adj" fmla="val 3410"/>
              </a:avLst>
            </a:prstGeom>
            <a:solidFill>
              <a:schemeClr val="bg1"/>
            </a:solidFill>
            <a:ln w="6350">
              <a:solidFill>
                <a:schemeClr val="accent3"/>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6" name="Rectangle: Top Corners Rounded 115"/>
            <p:cNvSpPr/>
            <p:nvPr/>
          </p:nvSpPr>
          <p:spPr>
            <a:xfrm>
              <a:off x="3945502" y="2195612"/>
              <a:ext cx="1793620" cy="604279"/>
            </a:xfrm>
            <a:prstGeom prst="round2SameRect">
              <a:avLst>
                <a:gd name="adj1" fmla="val 9914"/>
                <a:gd name="adj2" fmla="val 0"/>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975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1</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48" name="组合 47"/>
          <p:cNvGrpSpPr/>
          <p:nvPr/>
        </p:nvGrpSpPr>
        <p:grpSpPr>
          <a:xfrm>
            <a:off x="5782492" y="2462459"/>
            <a:ext cx="1793620" cy="2811608"/>
            <a:chOff x="5814242" y="2190044"/>
            <a:chExt cx="1793620" cy="2811608"/>
          </a:xfrm>
        </p:grpSpPr>
        <p:sp>
          <p:nvSpPr>
            <p:cNvPr id="8" name="Rectangle: Rounded Corners 119"/>
            <p:cNvSpPr/>
            <p:nvPr/>
          </p:nvSpPr>
          <p:spPr>
            <a:xfrm>
              <a:off x="5814242" y="2190044"/>
              <a:ext cx="1793620" cy="2811608"/>
            </a:xfrm>
            <a:prstGeom prst="roundRect">
              <a:avLst>
                <a:gd name="adj" fmla="val 3410"/>
              </a:avLst>
            </a:prstGeom>
            <a:solidFill>
              <a:schemeClr val="bg1"/>
            </a:solidFill>
            <a:ln w="6350">
              <a:solidFill>
                <a:schemeClr val="tx2"/>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9" name="Rectangle: Top Corners Rounded 120"/>
            <p:cNvSpPr/>
            <p:nvPr/>
          </p:nvSpPr>
          <p:spPr>
            <a:xfrm>
              <a:off x="5814242" y="2195612"/>
              <a:ext cx="1793620" cy="604279"/>
            </a:xfrm>
            <a:prstGeom prst="round2SameRect">
              <a:avLst>
                <a:gd name="adj1" fmla="val 9914"/>
                <a:gd name="adj2" fmla="val 0"/>
              </a:avLst>
            </a:prstGeom>
            <a:solidFill>
              <a:schemeClr val="tx2"/>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975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2</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49" name="组合 48"/>
          <p:cNvGrpSpPr/>
          <p:nvPr/>
        </p:nvGrpSpPr>
        <p:grpSpPr>
          <a:xfrm>
            <a:off x="7651231" y="2462459"/>
            <a:ext cx="1793620" cy="2811608"/>
            <a:chOff x="7682981" y="2190044"/>
            <a:chExt cx="1793620" cy="2811608"/>
          </a:xfrm>
        </p:grpSpPr>
        <p:sp>
          <p:nvSpPr>
            <p:cNvPr id="11" name="Rectangle: Rounded Corners 125"/>
            <p:cNvSpPr/>
            <p:nvPr/>
          </p:nvSpPr>
          <p:spPr>
            <a:xfrm>
              <a:off x="7682981" y="2190044"/>
              <a:ext cx="1793620" cy="2811608"/>
            </a:xfrm>
            <a:prstGeom prst="roundRect">
              <a:avLst>
                <a:gd name="adj" fmla="val 3410"/>
              </a:avLst>
            </a:prstGeom>
            <a:solidFill>
              <a:schemeClr val="bg1"/>
            </a:solidFill>
            <a:ln w="6350">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12" name="Rectangle: Top Corners Rounded 126"/>
            <p:cNvSpPr/>
            <p:nvPr/>
          </p:nvSpPr>
          <p:spPr>
            <a:xfrm>
              <a:off x="7682981" y="2195612"/>
              <a:ext cx="1793620" cy="604279"/>
            </a:xfrm>
            <a:prstGeom prst="round2SameRect">
              <a:avLst>
                <a:gd name="adj1" fmla="val 9914"/>
                <a:gd name="adj2" fmla="val 0"/>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975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3</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grpSp>
        <p:nvGrpSpPr>
          <p:cNvPr id="50" name="组合 49"/>
          <p:cNvGrpSpPr/>
          <p:nvPr/>
        </p:nvGrpSpPr>
        <p:grpSpPr>
          <a:xfrm>
            <a:off x="9519971" y="2462459"/>
            <a:ext cx="1793620" cy="2811608"/>
            <a:chOff x="9551721" y="2190044"/>
            <a:chExt cx="1793620" cy="2811608"/>
          </a:xfrm>
        </p:grpSpPr>
        <p:sp>
          <p:nvSpPr>
            <p:cNvPr id="14" name="Rectangle: Rounded Corners 135"/>
            <p:cNvSpPr/>
            <p:nvPr/>
          </p:nvSpPr>
          <p:spPr>
            <a:xfrm>
              <a:off x="9551721" y="2190044"/>
              <a:ext cx="1793620" cy="2811608"/>
            </a:xfrm>
            <a:prstGeom prst="roundRect">
              <a:avLst>
                <a:gd name="adj" fmla="val 3410"/>
              </a:avLst>
            </a:prstGeom>
            <a:solidFill>
              <a:schemeClr val="bg1"/>
            </a:solidFill>
            <a:ln w="6350">
              <a:solidFill>
                <a:srgbClr val="03AE97"/>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15" name="Rectangle: Top Corners Rounded 138"/>
            <p:cNvSpPr/>
            <p:nvPr/>
          </p:nvSpPr>
          <p:spPr>
            <a:xfrm>
              <a:off x="9551721" y="2195612"/>
              <a:ext cx="1793620" cy="604279"/>
            </a:xfrm>
            <a:prstGeom prst="round2SameRect">
              <a:avLst>
                <a:gd name="adj1" fmla="val 9914"/>
                <a:gd name="adj2" fmla="val 0"/>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975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4</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52" name="矩形 51"/>
          <p:cNvSpPr/>
          <p:nvPr/>
        </p:nvSpPr>
        <p:spPr>
          <a:xfrm>
            <a:off x="3945734" y="3106785"/>
            <a:ext cx="1729656" cy="2158365"/>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丰富该案例教学系统的内容和功能，与提供的案例教学系统相比，实现的内容不一样，实现的功能复杂一点，对需求的描述更加具体一些。</a:t>
            </a:r>
            <a:endParaRPr lang="zh-CN" altLang="en-US" sz="1400" b="1" dirty="0">
              <a:solidFill>
                <a:schemeClr val="tx1">
                  <a:lumMod val="50000"/>
                  <a:lumOff val="50000"/>
                </a:schemeClr>
              </a:solidFill>
            </a:endParaRPr>
          </a:p>
        </p:txBody>
      </p:sp>
      <p:sp>
        <p:nvSpPr>
          <p:cNvPr id="54" name="矩形 53"/>
          <p:cNvSpPr/>
          <p:nvPr/>
        </p:nvSpPr>
        <p:spPr>
          <a:xfrm>
            <a:off x="5814474" y="3106785"/>
            <a:ext cx="1729656" cy="2158365"/>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提供的案例教学系统例子在完成后没有需求文档的补充，因此在这次案例教学系统的制作中，必须要重新整理案例教学系统的需求文档。</a:t>
            </a:r>
            <a:endParaRPr lang="zh-CN" altLang="en-US" sz="1400" b="1" dirty="0">
              <a:solidFill>
                <a:schemeClr val="tx1">
                  <a:lumMod val="50000"/>
                  <a:lumOff val="50000"/>
                </a:schemeClr>
              </a:solidFill>
            </a:endParaRPr>
          </a:p>
        </p:txBody>
      </p:sp>
      <p:sp>
        <p:nvSpPr>
          <p:cNvPr id="55" name="矩形 54"/>
          <p:cNvSpPr/>
          <p:nvPr/>
        </p:nvSpPr>
        <p:spPr>
          <a:xfrm>
            <a:off x="7714963" y="3158220"/>
            <a:ext cx="1729656" cy="1641475"/>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提供的案例教学系统是网页形式，关键用户希望能制作成APP形式，更加符合当下的学习状态与模式。</a:t>
            </a:r>
            <a:endParaRPr lang="zh-CN" altLang="en-US" sz="1400" b="1" dirty="0">
              <a:solidFill>
                <a:schemeClr val="tx1">
                  <a:lumMod val="50000"/>
                  <a:lumOff val="50000"/>
                </a:schemeClr>
              </a:solidFill>
            </a:endParaRPr>
          </a:p>
        </p:txBody>
      </p:sp>
      <p:sp>
        <p:nvSpPr>
          <p:cNvPr id="56" name="矩形 55"/>
          <p:cNvSpPr/>
          <p:nvPr/>
        </p:nvSpPr>
        <p:spPr>
          <a:xfrm>
            <a:off x="9584338" y="3158220"/>
            <a:ext cx="1729656" cy="1899920"/>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因为是制作手机APP形式，所以在手机这一块的特别需求诸如适配性，不同的操作系统以及APP的界面要重新定义清楚</a:t>
            </a:r>
            <a:endParaRPr lang="zh-CN" altLang="en-US" sz="1400" b="1" dirty="0">
              <a:solidFill>
                <a:schemeClr val="tx1">
                  <a:lumMod val="50000"/>
                  <a:lumOff val="50000"/>
                </a:schemeClr>
              </a:solidFill>
            </a:endParaRPr>
          </a:p>
        </p:txBody>
      </p:sp>
      <p:sp>
        <p:nvSpPr>
          <p:cNvPr id="59" name="矩形 58"/>
          <p:cNvSpPr/>
          <p:nvPr/>
        </p:nvSpPr>
        <p:spPr>
          <a:xfrm>
            <a:off x="2208530" y="900430"/>
            <a:ext cx="8016240" cy="156781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rgbClr val="004C80"/>
                </a:solidFill>
                <a:latin typeface="微软雅黑" panose="020B0503020204020204" charset="-122"/>
                <a:ea typeface="微软雅黑" panose="020B0503020204020204" charset="-122"/>
              </a:rPr>
              <a:t>关键用户需求</a:t>
            </a:r>
            <a:endParaRPr lang="zh-CN" altLang="en-US" sz="3200" b="1" dirty="0">
              <a:solidFill>
                <a:srgbClr val="004C80"/>
              </a:solidFill>
              <a:latin typeface="微软雅黑" panose="020B0503020204020204" charset="-122"/>
              <a:ea typeface="微软雅黑" panose="020B0503020204020204" charset="-122"/>
            </a:endParaRPr>
          </a:p>
          <a:p>
            <a:pPr algn="ctr">
              <a:lnSpc>
                <a:spcPct val="120000"/>
              </a:lnSpc>
            </a:pPr>
            <a:r>
              <a:rPr lang="en-US" altLang="zh-CN" sz="2800" b="1" dirty="0">
                <a:solidFill>
                  <a:schemeClr val="tx1">
                    <a:lumMod val="65000"/>
                    <a:lumOff val="35000"/>
                  </a:schemeClr>
                </a:solidFill>
              </a:rPr>
              <a:t>[</a:t>
            </a:r>
            <a:r>
              <a:rPr lang="zh-CN" altLang="en-US" sz="2800" b="1" dirty="0">
                <a:solidFill>
                  <a:schemeClr val="tx1">
                    <a:lumMod val="65000"/>
                    <a:lumOff val="35000"/>
                  </a:schemeClr>
                </a:solidFill>
              </a:rPr>
              <a:t>参考</a:t>
            </a:r>
            <a:r>
              <a:rPr lang="en-US" altLang="zh-CN" sz="2800" b="1" dirty="0">
                <a:solidFill>
                  <a:schemeClr val="tx1">
                    <a:lumMod val="65000"/>
                    <a:lumOff val="35000"/>
                  </a:schemeClr>
                </a:solidFill>
              </a:rPr>
              <a:t>]:PRD-G10/</a:t>
            </a:r>
            <a:r>
              <a:rPr lang="zh-CN" altLang="en-US" sz="2800" b="1" dirty="0">
                <a:solidFill>
                  <a:schemeClr val="tx1">
                    <a:lumMod val="65000"/>
                    <a:lumOff val="35000"/>
                  </a:schemeClr>
                </a:solidFill>
              </a:rPr>
              <a:t>非受控文档</a:t>
            </a:r>
            <a:r>
              <a:rPr lang="en-US" altLang="zh-CN" sz="2800" b="1" dirty="0">
                <a:solidFill>
                  <a:schemeClr val="tx1">
                    <a:lumMod val="65000"/>
                    <a:lumOff val="35000"/>
                  </a:schemeClr>
                </a:solidFill>
              </a:rPr>
              <a:t>/</a:t>
            </a:r>
            <a:r>
              <a:rPr lang="zh-CN" altLang="en-US" sz="2800" b="1" dirty="0">
                <a:solidFill>
                  <a:schemeClr val="tx1">
                    <a:lumMod val="65000"/>
                    <a:lumOff val="35000"/>
                  </a:schemeClr>
                </a:solidFill>
              </a:rPr>
              <a:t>用户访谈记录</a:t>
            </a:r>
            <a:r>
              <a:rPr lang="en-US" altLang="zh-CN" sz="2800" b="1" dirty="0">
                <a:solidFill>
                  <a:schemeClr val="tx1">
                    <a:lumMod val="65000"/>
                    <a:lumOff val="35000"/>
                  </a:schemeClr>
                </a:solidFill>
              </a:rPr>
              <a:t>/</a:t>
            </a:r>
            <a:endParaRPr lang="en-US" altLang="zh-CN" sz="2800" b="1" dirty="0">
              <a:solidFill>
                <a:schemeClr val="tx1">
                  <a:lumMod val="65000"/>
                  <a:lumOff val="35000"/>
                </a:schemeClr>
              </a:solidFill>
            </a:endParaRPr>
          </a:p>
          <a:p>
            <a:pPr algn="ctr">
              <a:lnSpc>
                <a:spcPct val="120000"/>
              </a:lnSpc>
            </a:pPr>
            <a:r>
              <a:rPr lang="en-US" altLang="zh-CN" sz="2000" b="1" dirty="0">
                <a:solidFill>
                  <a:schemeClr val="tx1">
                    <a:lumMod val="65000"/>
                    <a:lumOff val="35000"/>
                  </a:schemeClr>
                </a:solidFill>
              </a:rPr>
              <a:t>PRD019-G10-20190920用户（杨老师）访谈记录</a:t>
            </a:r>
            <a:endParaRPr lang="en-US" altLang="zh-CN" sz="2000" b="1" dirty="0">
              <a:solidFill>
                <a:schemeClr val="tx1">
                  <a:lumMod val="65000"/>
                  <a:lumOff val="35000"/>
                </a:schemeClr>
              </a:solidFill>
            </a:endParaRPr>
          </a:p>
        </p:txBody>
      </p:sp>
      <p:sp>
        <p:nvSpPr>
          <p:cNvPr id="60" name="矩形 59"/>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需求管理计划</a:t>
            </a:r>
            <a:endParaRPr lang="zh-CN" altLang="en-US" sz="3200" b="1" dirty="0">
              <a:solidFill>
                <a:schemeClr val="bg1"/>
              </a:solidFill>
            </a:endParaRPr>
          </a:p>
        </p:txBody>
      </p:sp>
      <p:grpSp>
        <p:nvGrpSpPr>
          <p:cNvPr id="62" name="组合 61"/>
          <p:cNvGrpSpPr/>
          <p:nvPr/>
        </p:nvGrpSpPr>
        <p:grpSpPr>
          <a:xfrm>
            <a:off x="464412" y="266700"/>
            <a:ext cx="428642" cy="428642"/>
            <a:chOff x="403991" y="266700"/>
            <a:chExt cx="428642" cy="428642"/>
          </a:xfrm>
        </p:grpSpPr>
        <p:sp>
          <p:nvSpPr>
            <p:cNvPr id="63" name="矩形 62"/>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V 形 63"/>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5" name="组合 64"/>
          <p:cNvGrpSpPr/>
          <p:nvPr/>
        </p:nvGrpSpPr>
        <p:grpSpPr>
          <a:xfrm flipH="1">
            <a:off x="11298947"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8" name="组合 107"/>
          <p:cNvGrpSpPr/>
          <p:nvPr/>
        </p:nvGrpSpPr>
        <p:grpSpPr>
          <a:xfrm>
            <a:off x="3448050" y="5425440"/>
            <a:ext cx="3423920" cy="1355090"/>
            <a:chOff x="9551721" y="2190044"/>
            <a:chExt cx="1793620" cy="2811608"/>
          </a:xfrm>
        </p:grpSpPr>
        <p:sp>
          <p:nvSpPr>
            <p:cNvPr id="109" name="Rectangle: Rounded Corners 135"/>
            <p:cNvSpPr/>
            <p:nvPr/>
          </p:nvSpPr>
          <p:spPr>
            <a:xfrm>
              <a:off x="9551721" y="2190044"/>
              <a:ext cx="1793620" cy="2811608"/>
            </a:xfrm>
            <a:prstGeom prst="roundRect">
              <a:avLst>
                <a:gd name="adj" fmla="val 3410"/>
              </a:avLst>
            </a:prstGeom>
            <a:solidFill>
              <a:schemeClr val="bg1"/>
            </a:solidFill>
            <a:ln w="6350">
              <a:solidFill>
                <a:srgbClr val="03AE97"/>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110" name="Rectangle: Top Corners Rounded 138"/>
            <p:cNvSpPr/>
            <p:nvPr/>
          </p:nvSpPr>
          <p:spPr>
            <a:xfrm>
              <a:off x="9551721" y="2195612"/>
              <a:ext cx="1793620" cy="604279"/>
            </a:xfrm>
            <a:prstGeom prst="round2SameRect">
              <a:avLst>
                <a:gd name="adj1" fmla="val 9914"/>
                <a:gd name="adj2" fmla="val 0"/>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3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5</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111" name="矩形 110"/>
          <p:cNvSpPr/>
          <p:nvPr/>
        </p:nvSpPr>
        <p:spPr>
          <a:xfrm>
            <a:off x="3448685" y="5836285"/>
            <a:ext cx="3423285" cy="866140"/>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不单单是改版，更是要重新构建整体需求，原先的网页不够简约美观，关键用户希望界面更加美观更加完善。</a:t>
            </a:r>
            <a:endParaRPr lang="zh-CN" altLang="en-US" sz="1400" b="1" dirty="0">
              <a:solidFill>
                <a:schemeClr val="tx1">
                  <a:lumMod val="50000"/>
                  <a:lumOff val="50000"/>
                </a:schemeClr>
              </a:solidFill>
            </a:endParaRPr>
          </a:p>
        </p:txBody>
      </p:sp>
      <p:grpSp>
        <p:nvGrpSpPr>
          <p:cNvPr id="127" name="组合 126"/>
          <p:cNvGrpSpPr/>
          <p:nvPr/>
        </p:nvGrpSpPr>
        <p:grpSpPr>
          <a:xfrm>
            <a:off x="7338695" y="5425440"/>
            <a:ext cx="3423920" cy="1355090"/>
            <a:chOff x="9551721" y="2190044"/>
            <a:chExt cx="1793620" cy="2811608"/>
          </a:xfrm>
        </p:grpSpPr>
        <p:sp>
          <p:nvSpPr>
            <p:cNvPr id="128" name="Rectangle: Rounded Corners 135"/>
            <p:cNvSpPr/>
            <p:nvPr/>
          </p:nvSpPr>
          <p:spPr>
            <a:xfrm>
              <a:off x="9551721" y="2190044"/>
              <a:ext cx="1793620" cy="2811608"/>
            </a:xfrm>
            <a:prstGeom prst="roundRect">
              <a:avLst>
                <a:gd name="adj" fmla="val 3410"/>
              </a:avLst>
            </a:prstGeom>
            <a:solidFill>
              <a:schemeClr val="bg1"/>
            </a:solidFill>
            <a:ln w="6350">
              <a:solidFill>
                <a:srgbClr val="03AE97"/>
              </a:solid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129" name="Rectangle: Top Corners Rounded 138"/>
            <p:cNvSpPr/>
            <p:nvPr/>
          </p:nvSpPr>
          <p:spPr>
            <a:xfrm>
              <a:off x="9551721" y="2195612"/>
              <a:ext cx="1793620" cy="604279"/>
            </a:xfrm>
            <a:prstGeom prst="round2SameRect">
              <a:avLst>
                <a:gd name="adj1" fmla="val 9914"/>
                <a:gd name="adj2" fmla="val 0"/>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anchor="ctr" anchorCtr="1" forceAA="0" compatLnSpc="1">
              <a:normAutofit fontScale="3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6</a:t>
              </a:r>
              <a:endParaRPr kumimoji="0" lang="en-US" altLang="zh-CN" sz="36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grpSp>
      <p:sp>
        <p:nvSpPr>
          <p:cNvPr id="130" name="矩形 129"/>
          <p:cNvSpPr/>
          <p:nvPr/>
        </p:nvSpPr>
        <p:spPr>
          <a:xfrm>
            <a:off x="7417435" y="5655945"/>
            <a:ext cx="3423285" cy="1124585"/>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400" b="1" dirty="0">
                <a:solidFill>
                  <a:schemeClr val="tx1">
                    <a:lumMod val="50000"/>
                    <a:lumOff val="50000"/>
                  </a:schemeClr>
                </a:solidFill>
              </a:rPr>
              <a:t>管理员方面，诸如对案例的查看，案例的修改，案例的删除或是一系列管理端功能要完善，落实到每一个功能，将每一个功能做好，做细致</a:t>
            </a:r>
            <a:endParaRPr lang="zh-CN" altLang="en-US" sz="1400" b="1"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52" grpId="0"/>
      <p:bldP spid="54" grpId="0"/>
      <p:bldP spid="55" grpId="0"/>
      <p:bldP spid="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49457" y="1558959"/>
            <a:ext cx="5812694" cy="1006562"/>
            <a:chOff x="5542472" y="1320273"/>
            <a:chExt cx="5812694" cy="1006562"/>
          </a:xfrm>
        </p:grpSpPr>
        <p:sp>
          <p:nvSpPr>
            <p:cNvPr id="4" name="Rectangle 4"/>
            <p:cNvSpPr/>
            <p:nvPr/>
          </p:nvSpPr>
          <p:spPr>
            <a:xfrm>
              <a:off x="5542472" y="1320273"/>
              <a:ext cx="948629" cy="7464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5" name="Rectangle 5"/>
            <p:cNvSpPr/>
            <p:nvPr/>
          </p:nvSpPr>
          <p:spPr>
            <a:xfrm>
              <a:off x="6872073" y="1541546"/>
              <a:ext cx="4483093" cy="78528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6" name="Freeform: Shape 6"/>
            <p:cNvSpPr/>
            <p:nvPr/>
          </p:nvSpPr>
          <p:spPr>
            <a:xfrm>
              <a:off x="6475270" y="1321380"/>
              <a:ext cx="407117" cy="1005455"/>
            </a:xfrm>
            <a:custGeom>
              <a:avLst/>
              <a:gdLst>
                <a:gd name="connsiteX0" fmla="*/ 0 w 515816"/>
                <a:gd name="connsiteY0" fmla="*/ 0 h 1430216"/>
                <a:gd name="connsiteX1" fmla="*/ 35169 w 515816"/>
                <a:gd name="connsiteY1" fmla="*/ 1055077 h 1430216"/>
                <a:gd name="connsiteX2" fmla="*/ 515816 w 515816"/>
                <a:gd name="connsiteY2" fmla="*/ 1430216 h 1430216"/>
                <a:gd name="connsiteX3" fmla="*/ 504092 w 515816"/>
                <a:gd name="connsiteY3" fmla="*/ 304800 h 1430216"/>
                <a:gd name="connsiteX4" fmla="*/ 0 w 515816"/>
                <a:gd name="connsiteY4" fmla="*/ 0 h 1430216"/>
                <a:gd name="connsiteX0-1" fmla="*/ 0 w 515816"/>
                <a:gd name="connsiteY0-2" fmla="*/ 0 h 1430216"/>
                <a:gd name="connsiteX1-3" fmla="*/ 20976 w 515816"/>
                <a:gd name="connsiteY1-4" fmla="*/ 1051022 h 1430216"/>
                <a:gd name="connsiteX2-5" fmla="*/ 515816 w 515816"/>
                <a:gd name="connsiteY2-6" fmla="*/ 1430216 h 1430216"/>
                <a:gd name="connsiteX3-7" fmla="*/ 504092 w 515816"/>
                <a:gd name="connsiteY3-8" fmla="*/ 304800 h 1430216"/>
                <a:gd name="connsiteX4-9" fmla="*/ 0 w 515816"/>
                <a:gd name="connsiteY4-10" fmla="*/ 0 h 1430216"/>
                <a:gd name="connsiteX0-11" fmla="*/ 0 w 501623"/>
                <a:gd name="connsiteY0-12" fmla="*/ 0 h 1440353"/>
                <a:gd name="connsiteX1-13" fmla="*/ 6783 w 501623"/>
                <a:gd name="connsiteY1-14" fmla="*/ 1061159 h 1440353"/>
                <a:gd name="connsiteX2-15" fmla="*/ 501623 w 501623"/>
                <a:gd name="connsiteY2-16" fmla="*/ 1440353 h 1440353"/>
                <a:gd name="connsiteX3-17" fmla="*/ 489899 w 501623"/>
                <a:gd name="connsiteY3-18" fmla="*/ 314937 h 1440353"/>
                <a:gd name="connsiteX4-19" fmla="*/ 0 w 501623"/>
                <a:gd name="connsiteY4-20" fmla="*/ 0 h 1440353"/>
                <a:gd name="connsiteX0-21" fmla="*/ 0 w 501623"/>
                <a:gd name="connsiteY0-22" fmla="*/ 0 h 1440353"/>
                <a:gd name="connsiteX1-23" fmla="*/ 6783 w 501623"/>
                <a:gd name="connsiteY1-24" fmla="*/ 1061159 h 1440353"/>
                <a:gd name="connsiteX2-25" fmla="*/ 501623 w 501623"/>
                <a:gd name="connsiteY2-26" fmla="*/ 1440353 h 1440353"/>
                <a:gd name="connsiteX3-27" fmla="*/ 483816 w 501623"/>
                <a:gd name="connsiteY3-28" fmla="*/ 308855 h 1440353"/>
                <a:gd name="connsiteX4-29" fmla="*/ 0 w 501623"/>
                <a:gd name="connsiteY4-30" fmla="*/ 0 h 1440353"/>
                <a:gd name="connsiteX0-31" fmla="*/ 0 w 501623"/>
                <a:gd name="connsiteY0-32" fmla="*/ 0 h 1440353"/>
                <a:gd name="connsiteX1-33" fmla="*/ 6783 w 501623"/>
                <a:gd name="connsiteY1-34" fmla="*/ 1061159 h 1440353"/>
                <a:gd name="connsiteX2-35" fmla="*/ 501623 w 501623"/>
                <a:gd name="connsiteY2-36" fmla="*/ 1440353 h 1440353"/>
                <a:gd name="connsiteX3-37" fmla="*/ 489898 w 501623"/>
                <a:gd name="connsiteY3-38" fmla="*/ 314938 h 1440353"/>
                <a:gd name="connsiteX4-39" fmla="*/ 0 w 501623"/>
                <a:gd name="connsiteY4-40" fmla="*/ 0 h 1440353"/>
                <a:gd name="connsiteX0-41" fmla="*/ 0 w 497568"/>
                <a:gd name="connsiteY0-42" fmla="*/ 0 h 1444408"/>
                <a:gd name="connsiteX1-43" fmla="*/ 6783 w 497568"/>
                <a:gd name="connsiteY1-44" fmla="*/ 1061159 h 1444408"/>
                <a:gd name="connsiteX2-45" fmla="*/ 497568 w 497568"/>
                <a:gd name="connsiteY2-46" fmla="*/ 1444408 h 1444408"/>
                <a:gd name="connsiteX3-47" fmla="*/ 489898 w 497568"/>
                <a:gd name="connsiteY3-48" fmla="*/ 314938 h 1444408"/>
                <a:gd name="connsiteX4-49" fmla="*/ 0 w 497568"/>
                <a:gd name="connsiteY4-50" fmla="*/ 0 h 1444408"/>
                <a:gd name="connsiteX0-51" fmla="*/ 0 w 490588"/>
                <a:gd name="connsiteY0-52" fmla="*/ 0 h 1444408"/>
                <a:gd name="connsiteX1-53" fmla="*/ 6783 w 490588"/>
                <a:gd name="connsiteY1-54" fmla="*/ 1061159 h 1444408"/>
                <a:gd name="connsiteX2-55" fmla="*/ 489458 w 490588"/>
                <a:gd name="connsiteY2-56" fmla="*/ 1444408 h 1444408"/>
                <a:gd name="connsiteX3-57" fmla="*/ 489898 w 490588"/>
                <a:gd name="connsiteY3-58" fmla="*/ 314938 h 1444408"/>
                <a:gd name="connsiteX4-59" fmla="*/ 0 w 490588"/>
                <a:gd name="connsiteY4-60" fmla="*/ 0 h 1444408"/>
                <a:gd name="connsiteX0-61" fmla="*/ 0 w 490218"/>
                <a:gd name="connsiteY0-62" fmla="*/ 0 h 1446436"/>
                <a:gd name="connsiteX1-63" fmla="*/ 6783 w 490218"/>
                <a:gd name="connsiteY1-64" fmla="*/ 1061159 h 1446436"/>
                <a:gd name="connsiteX2-65" fmla="*/ 481348 w 490218"/>
                <a:gd name="connsiteY2-66" fmla="*/ 1446436 h 1446436"/>
                <a:gd name="connsiteX3-67" fmla="*/ 489898 w 490218"/>
                <a:gd name="connsiteY3-68" fmla="*/ 314938 h 1446436"/>
                <a:gd name="connsiteX4-69" fmla="*/ 0 w 490218"/>
                <a:gd name="connsiteY4-70" fmla="*/ 0 h 1446436"/>
                <a:gd name="connsiteX0-71" fmla="*/ 0 w 490588"/>
                <a:gd name="connsiteY0-72" fmla="*/ 0 h 1446436"/>
                <a:gd name="connsiteX1-73" fmla="*/ 6783 w 490588"/>
                <a:gd name="connsiteY1-74" fmla="*/ 1061159 h 1446436"/>
                <a:gd name="connsiteX2-75" fmla="*/ 489458 w 490588"/>
                <a:gd name="connsiteY2-76" fmla="*/ 1446436 h 1446436"/>
                <a:gd name="connsiteX3-77" fmla="*/ 489898 w 490588"/>
                <a:gd name="connsiteY3-78" fmla="*/ 314938 h 1446436"/>
                <a:gd name="connsiteX4-79" fmla="*/ 0 w 490588"/>
                <a:gd name="connsiteY4-80" fmla="*/ 0 h 1446436"/>
                <a:gd name="connsiteX0-81" fmla="*/ 0 w 492459"/>
                <a:gd name="connsiteY0-82" fmla="*/ 0 h 1446436"/>
                <a:gd name="connsiteX1-83" fmla="*/ 6783 w 492459"/>
                <a:gd name="connsiteY1-84" fmla="*/ 1061159 h 1446436"/>
                <a:gd name="connsiteX2-85" fmla="*/ 489458 w 492459"/>
                <a:gd name="connsiteY2-86" fmla="*/ 1446436 h 1446436"/>
                <a:gd name="connsiteX3-87" fmla="*/ 491925 w 492459"/>
                <a:gd name="connsiteY3-88" fmla="*/ 308856 h 1446436"/>
                <a:gd name="connsiteX4-89" fmla="*/ 0 w 492459"/>
                <a:gd name="connsiteY4-90" fmla="*/ 0 h 1446436"/>
                <a:gd name="connsiteX0-91" fmla="*/ 0 w 490588"/>
                <a:gd name="connsiteY0-92" fmla="*/ 0 h 1446436"/>
                <a:gd name="connsiteX1-93" fmla="*/ 6783 w 490588"/>
                <a:gd name="connsiteY1-94" fmla="*/ 1061159 h 1446436"/>
                <a:gd name="connsiteX2-95" fmla="*/ 489458 w 490588"/>
                <a:gd name="connsiteY2-96" fmla="*/ 1446436 h 1446436"/>
                <a:gd name="connsiteX3-97" fmla="*/ 489898 w 490588"/>
                <a:gd name="connsiteY3-98" fmla="*/ 302774 h 1446436"/>
                <a:gd name="connsiteX4-99" fmla="*/ 0 w 490588"/>
                <a:gd name="connsiteY4-100" fmla="*/ 0 h 1446436"/>
                <a:gd name="connsiteX0-101" fmla="*/ 0 w 490588"/>
                <a:gd name="connsiteY0-102" fmla="*/ 0 h 1446436"/>
                <a:gd name="connsiteX1-103" fmla="*/ 6783 w 490588"/>
                <a:gd name="connsiteY1-104" fmla="*/ 1061159 h 1446436"/>
                <a:gd name="connsiteX2-105" fmla="*/ 489458 w 490588"/>
                <a:gd name="connsiteY2-106" fmla="*/ 1446436 h 1446436"/>
                <a:gd name="connsiteX3-107" fmla="*/ 489898 w 490588"/>
                <a:gd name="connsiteY3-108" fmla="*/ 316966 h 1446436"/>
                <a:gd name="connsiteX4-109" fmla="*/ 0 w 490588"/>
                <a:gd name="connsiteY4-110" fmla="*/ 0 h 1446436"/>
                <a:gd name="connsiteX0-111" fmla="*/ 0 w 490588"/>
                <a:gd name="connsiteY0-112" fmla="*/ 0 h 1446436"/>
                <a:gd name="connsiteX1-113" fmla="*/ 6783 w 490588"/>
                <a:gd name="connsiteY1-114" fmla="*/ 1061159 h 1446436"/>
                <a:gd name="connsiteX2-115" fmla="*/ 489458 w 490588"/>
                <a:gd name="connsiteY2-116" fmla="*/ 1446436 h 1446436"/>
                <a:gd name="connsiteX3-117" fmla="*/ 489898 w 490588"/>
                <a:gd name="connsiteY3-118" fmla="*/ 316966 h 1446436"/>
                <a:gd name="connsiteX4-119" fmla="*/ 0 w 490588"/>
                <a:gd name="connsiteY4-120" fmla="*/ 0 h 1446436"/>
                <a:gd name="connsiteX0-121" fmla="*/ 0 w 489458"/>
                <a:gd name="connsiteY0-122" fmla="*/ 0 h 1446436"/>
                <a:gd name="connsiteX1-123" fmla="*/ 6783 w 489458"/>
                <a:gd name="connsiteY1-124" fmla="*/ 1061159 h 1446436"/>
                <a:gd name="connsiteX2-125" fmla="*/ 489458 w 489458"/>
                <a:gd name="connsiteY2-126" fmla="*/ 1446436 h 1446436"/>
                <a:gd name="connsiteX3-127" fmla="*/ 487870 w 489458"/>
                <a:gd name="connsiteY3-128" fmla="*/ 312911 h 1446436"/>
                <a:gd name="connsiteX4-129" fmla="*/ 0 w 489458"/>
                <a:gd name="connsiteY4-130" fmla="*/ 0 h 1446436"/>
                <a:gd name="connsiteX0-131" fmla="*/ 0 w 489458"/>
                <a:gd name="connsiteY0-132" fmla="*/ 0 h 1446436"/>
                <a:gd name="connsiteX1-133" fmla="*/ 2728 w 489458"/>
                <a:gd name="connsiteY1-134" fmla="*/ 1057104 h 1446436"/>
                <a:gd name="connsiteX2-135" fmla="*/ 489458 w 489458"/>
                <a:gd name="connsiteY2-136" fmla="*/ 1446436 h 1446436"/>
                <a:gd name="connsiteX3-137" fmla="*/ 487870 w 489458"/>
                <a:gd name="connsiteY3-138" fmla="*/ 312911 h 1446436"/>
                <a:gd name="connsiteX4-139" fmla="*/ 0 w 489458"/>
                <a:gd name="connsiteY4-140" fmla="*/ 0 h 1446436"/>
                <a:gd name="connsiteX0-141" fmla="*/ 0 w 489458"/>
                <a:gd name="connsiteY0-142" fmla="*/ 0 h 1438340"/>
                <a:gd name="connsiteX1-143" fmla="*/ 2728 w 489458"/>
                <a:gd name="connsiteY1-144" fmla="*/ 1057104 h 1438340"/>
                <a:gd name="connsiteX2-145" fmla="*/ 489458 w 489458"/>
                <a:gd name="connsiteY2-146" fmla="*/ 1438340 h 1438340"/>
                <a:gd name="connsiteX3-147" fmla="*/ 487870 w 489458"/>
                <a:gd name="connsiteY3-148" fmla="*/ 312911 h 1438340"/>
                <a:gd name="connsiteX4-149" fmla="*/ 0 w 489458"/>
                <a:gd name="connsiteY4-150" fmla="*/ 0 h 1438340"/>
                <a:gd name="connsiteX0-151" fmla="*/ 0 w 489458"/>
                <a:gd name="connsiteY0-152" fmla="*/ 0 h 1438340"/>
                <a:gd name="connsiteX1-153" fmla="*/ 4756 w 489458"/>
                <a:gd name="connsiteY1-154" fmla="*/ 1065200 h 1438340"/>
                <a:gd name="connsiteX2-155" fmla="*/ 489458 w 489458"/>
                <a:gd name="connsiteY2-156" fmla="*/ 1438340 h 1438340"/>
                <a:gd name="connsiteX3-157" fmla="*/ 487870 w 489458"/>
                <a:gd name="connsiteY3-158" fmla="*/ 312911 h 1438340"/>
                <a:gd name="connsiteX4-159" fmla="*/ 0 w 489458"/>
                <a:gd name="connsiteY4-160" fmla="*/ 0 h 1438340"/>
                <a:gd name="connsiteX0-161" fmla="*/ 0 w 491485"/>
                <a:gd name="connsiteY0-162" fmla="*/ 0 h 1438340"/>
                <a:gd name="connsiteX1-163" fmla="*/ 4756 w 491485"/>
                <a:gd name="connsiteY1-164" fmla="*/ 1065200 h 1438340"/>
                <a:gd name="connsiteX2-165" fmla="*/ 491485 w 491485"/>
                <a:gd name="connsiteY2-166" fmla="*/ 1438340 h 1438340"/>
                <a:gd name="connsiteX3-167" fmla="*/ 487870 w 491485"/>
                <a:gd name="connsiteY3-168" fmla="*/ 312911 h 1438340"/>
                <a:gd name="connsiteX4-169" fmla="*/ 0 w 491485"/>
                <a:gd name="connsiteY4-170" fmla="*/ 0 h 1438340"/>
                <a:gd name="connsiteX0-171" fmla="*/ 0 w 488560"/>
                <a:gd name="connsiteY0-172" fmla="*/ 0 h 1438340"/>
                <a:gd name="connsiteX1-173" fmla="*/ 4756 w 488560"/>
                <a:gd name="connsiteY1-174" fmla="*/ 1065200 h 1438340"/>
                <a:gd name="connsiteX2-175" fmla="*/ 487430 w 488560"/>
                <a:gd name="connsiteY2-176" fmla="*/ 1438340 h 1438340"/>
                <a:gd name="connsiteX3-177" fmla="*/ 487870 w 488560"/>
                <a:gd name="connsiteY3-178" fmla="*/ 312911 h 1438340"/>
                <a:gd name="connsiteX4-179" fmla="*/ 0 w 488560"/>
                <a:gd name="connsiteY4-180" fmla="*/ 0 h 1438340"/>
                <a:gd name="connsiteX0-181" fmla="*/ 0 w 488404"/>
                <a:gd name="connsiteY0-182" fmla="*/ 0 h 1444413"/>
                <a:gd name="connsiteX1-183" fmla="*/ 4756 w 488404"/>
                <a:gd name="connsiteY1-184" fmla="*/ 1065200 h 1444413"/>
                <a:gd name="connsiteX2-185" fmla="*/ 485402 w 488404"/>
                <a:gd name="connsiteY2-186" fmla="*/ 1444413 h 1444413"/>
                <a:gd name="connsiteX3-187" fmla="*/ 487870 w 488404"/>
                <a:gd name="connsiteY3-188" fmla="*/ 312911 h 1444413"/>
                <a:gd name="connsiteX4-189" fmla="*/ 0 w 488404"/>
                <a:gd name="connsiteY4-190" fmla="*/ 0 h 1444413"/>
                <a:gd name="connsiteX0-191" fmla="*/ 0 w 489457"/>
                <a:gd name="connsiteY0-192" fmla="*/ 0 h 1444413"/>
                <a:gd name="connsiteX1-193" fmla="*/ 4756 w 489457"/>
                <a:gd name="connsiteY1-194" fmla="*/ 1065200 h 1444413"/>
                <a:gd name="connsiteX2-195" fmla="*/ 489457 w 489457"/>
                <a:gd name="connsiteY2-196" fmla="*/ 1444413 h 1444413"/>
                <a:gd name="connsiteX3-197" fmla="*/ 487870 w 489457"/>
                <a:gd name="connsiteY3-198" fmla="*/ 312911 h 1444413"/>
                <a:gd name="connsiteX4-199" fmla="*/ 0 w 489457"/>
                <a:gd name="connsiteY4-200" fmla="*/ 0 h 1444413"/>
                <a:gd name="connsiteX0-201" fmla="*/ 0 w 488560"/>
                <a:gd name="connsiteY0-202" fmla="*/ 0 h 1438341"/>
                <a:gd name="connsiteX1-203" fmla="*/ 4756 w 488560"/>
                <a:gd name="connsiteY1-204" fmla="*/ 1065200 h 1438341"/>
                <a:gd name="connsiteX2-205" fmla="*/ 487430 w 488560"/>
                <a:gd name="connsiteY2-206" fmla="*/ 1438341 h 1438341"/>
                <a:gd name="connsiteX3-207" fmla="*/ 487870 w 488560"/>
                <a:gd name="connsiteY3-208" fmla="*/ 312911 h 1438341"/>
                <a:gd name="connsiteX4-209" fmla="*/ 0 w 488560"/>
                <a:gd name="connsiteY4-210" fmla="*/ 0 h 1438341"/>
                <a:gd name="connsiteX0-211" fmla="*/ 0 w 490432"/>
                <a:gd name="connsiteY0-212" fmla="*/ 0 h 1438341"/>
                <a:gd name="connsiteX1-213" fmla="*/ 4756 w 490432"/>
                <a:gd name="connsiteY1-214" fmla="*/ 1065200 h 1438341"/>
                <a:gd name="connsiteX2-215" fmla="*/ 487430 w 490432"/>
                <a:gd name="connsiteY2-216" fmla="*/ 1438341 h 1438341"/>
                <a:gd name="connsiteX3-217" fmla="*/ 489898 w 490432"/>
                <a:gd name="connsiteY3-218" fmla="*/ 323032 h 1438341"/>
                <a:gd name="connsiteX4-219" fmla="*/ 0 w 490432"/>
                <a:gd name="connsiteY4-220" fmla="*/ 0 h 1438341"/>
                <a:gd name="connsiteX0-221" fmla="*/ 0 w 488561"/>
                <a:gd name="connsiteY0-222" fmla="*/ 0 h 1438341"/>
                <a:gd name="connsiteX1-223" fmla="*/ 4756 w 488561"/>
                <a:gd name="connsiteY1-224" fmla="*/ 1065200 h 1438341"/>
                <a:gd name="connsiteX2-225" fmla="*/ 487430 w 488561"/>
                <a:gd name="connsiteY2-226" fmla="*/ 1438341 h 1438341"/>
                <a:gd name="connsiteX3-227" fmla="*/ 487871 w 488561"/>
                <a:gd name="connsiteY3-228" fmla="*/ 316959 h 1438341"/>
                <a:gd name="connsiteX4-229" fmla="*/ 0 w 488561"/>
                <a:gd name="connsiteY4-230" fmla="*/ 0 h 1438341"/>
                <a:gd name="connsiteX0-231" fmla="*/ 0 w 489457"/>
                <a:gd name="connsiteY0-232" fmla="*/ 0 h 1438341"/>
                <a:gd name="connsiteX1-233" fmla="*/ 4756 w 489457"/>
                <a:gd name="connsiteY1-234" fmla="*/ 1065200 h 1438341"/>
                <a:gd name="connsiteX2-235" fmla="*/ 489457 w 489457"/>
                <a:gd name="connsiteY2-236" fmla="*/ 1438341 h 1438341"/>
                <a:gd name="connsiteX3-237" fmla="*/ 487871 w 489457"/>
                <a:gd name="connsiteY3-238" fmla="*/ 316959 h 1438341"/>
                <a:gd name="connsiteX4-239" fmla="*/ 0 w 489457"/>
                <a:gd name="connsiteY4-240" fmla="*/ 0 h 14383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457" h="1438341">
                  <a:moveTo>
                    <a:pt x="0" y="0"/>
                  </a:moveTo>
                  <a:cubicBezTo>
                    <a:pt x="909" y="352368"/>
                    <a:pt x="3847" y="712832"/>
                    <a:pt x="4756" y="1065200"/>
                  </a:cubicBezTo>
                  <a:lnTo>
                    <a:pt x="489457" y="1438341"/>
                  </a:lnTo>
                  <a:cubicBezTo>
                    <a:pt x="486900" y="1061851"/>
                    <a:pt x="490428" y="693449"/>
                    <a:pt x="487871" y="316959"/>
                  </a:cubicBez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6" name="Freeform: Shape 20"/>
            <p:cNvSpPr/>
            <p:nvPr/>
          </p:nvSpPr>
          <p:spPr bwMode="auto">
            <a:xfrm>
              <a:off x="5741457" y="1580122"/>
              <a:ext cx="432712" cy="32453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17" name="Group 22"/>
          <p:cNvGrpSpPr/>
          <p:nvPr/>
        </p:nvGrpSpPr>
        <p:grpSpPr>
          <a:xfrm>
            <a:off x="826525" y="1559045"/>
            <a:ext cx="4143084" cy="4716526"/>
            <a:chOff x="3844678" y="2118641"/>
            <a:chExt cx="3627658" cy="4129759"/>
          </a:xfrm>
        </p:grpSpPr>
        <p:sp>
          <p:nvSpPr>
            <p:cNvPr id="21" name="Freeform: Shape 23"/>
            <p:cNvSpPr/>
            <p:nvPr/>
          </p:nvSpPr>
          <p:spPr>
            <a:xfrm>
              <a:off x="5049513" y="2118641"/>
              <a:ext cx="1890905" cy="861781"/>
            </a:xfrm>
            <a:custGeom>
              <a:avLst/>
              <a:gdLst>
                <a:gd name="connsiteX0" fmla="*/ 1781503 w 1890905"/>
                <a:gd name="connsiteY0" fmla="*/ 354802 h 861781"/>
                <a:gd name="connsiteX1" fmla="*/ 1882661 w 1890905"/>
                <a:gd name="connsiteY1" fmla="*/ 546971 h 861781"/>
                <a:gd name="connsiteX2" fmla="*/ 1809234 w 1890905"/>
                <a:gd name="connsiteY2" fmla="*/ 773147 h 861781"/>
                <a:gd name="connsiteX3" fmla="*/ 1773690 w 1890905"/>
                <a:gd name="connsiteY3" fmla="*/ 861781 h 861781"/>
                <a:gd name="connsiteX4" fmla="*/ 1355781 w 1890905"/>
                <a:gd name="connsiteY4" fmla="*/ 861781 h 861781"/>
                <a:gd name="connsiteX5" fmla="*/ 1364489 w 1890905"/>
                <a:gd name="connsiteY5" fmla="*/ 841842 h 861781"/>
                <a:gd name="connsiteX6" fmla="*/ 1510646 w 1890905"/>
                <a:gd name="connsiteY6" fmla="*/ 548084 h 861781"/>
                <a:gd name="connsiteX7" fmla="*/ 1781503 w 1890905"/>
                <a:gd name="connsiteY7" fmla="*/ 354802 h 861781"/>
                <a:gd name="connsiteX8" fmla="*/ 108125 w 1890905"/>
                <a:gd name="connsiteY8" fmla="*/ 109725 h 861781"/>
                <a:gd name="connsiteX9" fmla="*/ 274313 w 1890905"/>
                <a:gd name="connsiteY9" fmla="*/ 174902 h 861781"/>
                <a:gd name="connsiteX10" fmla="*/ 344767 w 1890905"/>
                <a:gd name="connsiteY10" fmla="*/ 532675 h 861781"/>
                <a:gd name="connsiteX11" fmla="*/ 382493 w 1890905"/>
                <a:gd name="connsiteY11" fmla="*/ 802813 h 861781"/>
                <a:gd name="connsiteX12" fmla="*/ 390231 w 1890905"/>
                <a:gd name="connsiteY12" fmla="*/ 861781 h 861781"/>
                <a:gd name="connsiteX13" fmla="*/ 2129 w 1890905"/>
                <a:gd name="connsiteY13" fmla="*/ 861781 h 861781"/>
                <a:gd name="connsiteX14" fmla="*/ 2328 w 1890905"/>
                <a:gd name="connsiteY14" fmla="*/ 789085 h 861781"/>
                <a:gd name="connsiteX15" fmla="*/ 16855 w 1890905"/>
                <a:gd name="connsiteY15" fmla="*/ 179726 h 861781"/>
                <a:gd name="connsiteX16" fmla="*/ 108125 w 1890905"/>
                <a:gd name="connsiteY16" fmla="*/ 109725 h 861781"/>
                <a:gd name="connsiteX17" fmla="*/ 1118036 w 1890905"/>
                <a:gd name="connsiteY17" fmla="*/ 1669 h 861781"/>
                <a:gd name="connsiteX18" fmla="*/ 1256619 w 1890905"/>
                <a:gd name="connsiteY18" fmla="*/ 48478 h 861781"/>
                <a:gd name="connsiteX19" fmla="*/ 1274072 w 1890905"/>
                <a:gd name="connsiteY19" fmla="*/ 217001 h 861781"/>
                <a:gd name="connsiteX20" fmla="*/ 1149863 w 1890905"/>
                <a:gd name="connsiteY20" fmla="*/ 811156 h 861781"/>
                <a:gd name="connsiteX21" fmla="*/ 1136758 w 1890905"/>
                <a:gd name="connsiteY21" fmla="*/ 861781 h 861781"/>
                <a:gd name="connsiteX22" fmla="*/ 724840 w 1890905"/>
                <a:gd name="connsiteY22" fmla="*/ 861781 h 861781"/>
                <a:gd name="connsiteX23" fmla="*/ 763811 w 1890905"/>
                <a:gd name="connsiteY23" fmla="*/ 721030 h 861781"/>
                <a:gd name="connsiteX24" fmla="*/ 817353 w 1890905"/>
                <a:gd name="connsiteY24" fmla="*/ 523752 h 861781"/>
                <a:gd name="connsiteX25" fmla="*/ 905855 w 1890905"/>
                <a:gd name="connsiteY25" fmla="*/ 176802 h 861781"/>
                <a:gd name="connsiteX26" fmla="*/ 1004754 w 1890905"/>
                <a:gd name="connsiteY26" fmla="*/ 26974 h 861781"/>
                <a:gd name="connsiteX27" fmla="*/ 1118036 w 1890905"/>
                <a:gd name="connsiteY27" fmla="*/ 1669 h 86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890905" h="861781">
                  <a:moveTo>
                    <a:pt x="1781503" y="354802"/>
                  </a:moveTo>
                  <a:cubicBezTo>
                    <a:pt x="1871186" y="366921"/>
                    <a:pt x="1909062" y="400491"/>
                    <a:pt x="1882661" y="546971"/>
                  </a:cubicBezTo>
                  <a:cubicBezTo>
                    <a:pt x="1872760" y="601901"/>
                    <a:pt x="1844613" y="682615"/>
                    <a:pt x="1809234" y="773147"/>
                  </a:cubicBezTo>
                  <a:lnTo>
                    <a:pt x="1773690" y="861781"/>
                  </a:lnTo>
                  <a:lnTo>
                    <a:pt x="1355781" y="861781"/>
                  </a:lnTo>
                  <a:lnTo>
                    <a:pt x="1364489" y="841842"/>
                  </a:lnTo>
                  <a:cubicBezTo>
                    <a:pt x="1417980" y="721094"/>
                    <a:pt x="1470085" y="610388"/>
                    <a:pt x="1510646" y="548084"/>
                  </a:cubicBezTo>
                  <a:cubicBezTo>
                    <a:pt x="1618808" y="381939"/>
                    <a:pt x="1691819" y="342684"/>
                    <a:pt x="1781503" y="354802"/>
                  </a:cubicBezTo>
                  <a:close/>
                  <a:moveTo>
                    <a:pt x="108125" y="109725"/>
                  </a:moveTo>
                  <a:cubicBezTo>
                    <a:pt x="169653" y="102133"/>
                    <a:pt x="240156" y="138136"/>
                    <a:pt x="274313" y="174902"/>
                  </a:cubicBezTo>
                  <a:cubicBezTo>
                    <a:pt x="328965" y="233727"/>
                    <a:pt x="317167" y="354881"/>
                    <a:pt x="344767" y="532675"/>
                  </a:cubicBezTo>
                  <a:cubicBezTo>
                    <a:pt x="355117" y="599348"/>
                    <a:pt x="368681" y="698479"/>
                    <a:pt x="382493" y="802813"/>
                  </a:cubicBezTo>
                  <a:lnTo>
                    <a:pt x="390231" y="861781"/>
                  </a:lnTo>
                  <a:lnTo>
                    <a:pt x="2129" y="861781"/>
                  </a:lnTo>
                  <a:lnTo>
                    <a:pt x="2328" y="789085"/>
                  </a:lnTo>
                  <a:cubicBezTo>
                    <a:pt x="1451" y="575931"/>
                    <a:pt x="-7518" y="307931"/>
                    <a:pt x="16855" y="179726"/>
                  </a:cubicBezTo>
                  <a:cubicBezTo>
                    <a:pt x="37522" y="134530"/>
                    <a:pt x="71208" y="114280"/>
                    <a:pt x="108125" y="109725"/>
                  </a:cubicBezTo>
                  <a:close/>
                  <a:moveTo>
                    <a:pt x="1118036" y="1669"/>
                  </a:moveTo>
                  <a:cubicBezTo>
                    <a:pt x="1160013" y="5253"/>
                    <a:pt x="1227538" y="24894"/>
                    <a:pt x="1256619" y="48478"/>
                  </a:cubicBezTo>
                  <a:cubicBezTo>
                    <a:pt x="1298005" y="139734"/>
                    <a:pt x="1283137" y="72995"/>
                    <a:pt x="1274072" y="217001"/>
                  </a:cubicBezTo>
                  <a:cubicBezTo>
                    <a:pt x="1255374" y="340312"/>
                    <a:pt x="1200737" y="607323"/>
                    <a:pt x="1149863" y="811156"/>
                  </a:cubicBezTo>
                  <a:lnTo>
                    <a:pt x="1136758" y="861781"/>
                  </a:lnTo>
                  <a:lnTo>
                    <a:pt x="724840" y="861781"/>
                  </a:lnTo>
                  <a:lnTo>
                    <a:pt x="763811" y="721030"/>
                  </a:lnTo>
                  <a:cubicBezTo>
                    <a:pt x="784092" y="647904"/>
                    <a:pt x="802895" y="579462"/>
                    <a:pt x="817353" y="523752"/>
                  </a:cubicBezTo>
                  <a:cubicBezTo>
                    <a:pt x="875185" y="300910"/>
                    <a:pt x="874622" y="259598"/>
                    <a:pt x="905855" y="176802"/>
                  </a:cubicBezTo>
                  <a:cubicBezTo>
                    <a:pt x="937089" y="94005"/>
                    <a:pt x="969390" y="56163"/>
                    <a:pt x="1004754" y="26974"/>
                  </a:cubicBezTo>
                  <a:cubicBezTo>
                    <a:pt x="1040117" y="-2215"/>
                    <a:pt x="1076058" y="-1914"/>
                    <a:pt x="1118036" y="166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22" name="Freeform: Shape 24"/>
            <p:cNvSpPr/>
            <p:nvPr/>
          </p:nvSpPr>
          <p:spPr>
            <a:xfrm>
              <a:off x="3844678" y="2792200"/>
              <a:ext cx="3627658" cy="1340448"/>
            </a:xfrm>
            <a:custGeom>
              <a:avLst/>
              <a:gdLst>
                <a:gd name="connsiteX0" fmla="*/ 218949 w 3627658"/>
                <a:gd name="connsiteY0" fmla="*/ 802961 h 1340448"/>
                <a:gd name="connsiteX1" fmla="*/ 529120 w 3627658"/>
                <a:gd name="connsiteY1" fmla="*/ 979781 h 1340448"/>
                <a:gd name="connsiteX2" fmla="*/ 834623 w 3627658"/>
                <a:gd name="connsiteY2" fmla="*/ 1315417 h 1340448"/>
                <a:gd name="connsiteX3" fmla="*/ 858095 w 3627658"/>
                <a:gd name="connsiteY3" fmla="*/ 1340448 h 1340448"/>
                <a:gd name="connsiteX4" fmla="*/ 305530 w 3627658"/>
                <a:gd name="connsiteY4" fmla="*/ 1340448 h 1340448"/>
                <a:gd name="connsiteX5" fmla="*/ 172427 w 3627658"/>
                <a:gd name="connsiteY5" fmla="*/ 1214426 h 1340448"/>
                <a:gd name="connsiteX6" fmla="*/ 351 w 3627658"/>
                <a:gd name="connsiteY6" fmla="*/ 953414 h 1340448"/>
                <a:gd name="connsiteX7" fmla="*/ 218949 w 3627658"/>
                <a:gd name="connsiteY7" fmla="*/ 802961 h 1340448"/>
                <a:gd name="connsiteX8" fmla="*/ 2779637 w 3627658"/>
                <a:gd name="connsiteY8" fmla="*/ 0 h 1340448"/>
                <a:gd name="connsiteX9" fmla="*/ 2866304 w 3627658"/>
                <a:gd name="connsiteY9" fmla="*/ 72394 h 1340448"/>
                <a:gd name="connsiteX10" fmla="*/ 2840920 w 3627658"/>
                <a:gd name="connsiteY10" fmla="*/ 123585 h 1340448"/>
                <a:gd name="connsiteX11" fmla="*/ 2814347 w 3627658"/>
                <a:gd name="connsiteY11" fmla="*/ 138551 h 1340448"/>
                <a:gd name="connsiteX12" fmla="*/ 2812812 w 3627658"/>
                <a:gd name="connsiteY12" fmla="*/ 197546 h 1340448"/>
                <a:gd name="connsiteX13" fmla="*/ 2812601 w 3627658"/>
                <a:gd name="connsiteY13" fmla="*/ 216668 h 1340448"/>
                <a:gd name="connsiteX14" fmla="*/ 2958706 w 3627658"/>
                <a:gd name="connsiteY14" fmla="*/ 216668 h 1340448"/>
                <a:gd name="connsiteX15" fmla="*/ 2896795 w 3627658"/>
                <a:gd name="connsiteY15" fmla="*/ 366217 h 1340448"/>
                <a:gd name="connsiteX16" fmla="*/ 2827463 w 3627658"/>
                <a:gd name="connsiteY16" fmla="*/ 541677 h 1340448"/>
                <a:gd name="connsiteX17" fmla="*/ 2640704 w 3627658"/>
                <a:gd name="connsiteY17" fmla="*/ 975284 h 1340448"/>
                <a:gd name="connsiteX18" fmla="*/ 2698437 w 3627658"/>
                <a:gd name="connsiteY18" fmla="*/ 1035269 h 1340448"/>
                <a:gd name="connsiteX19" fmla="*/ 2948836 w 3627658"/>
                <a:gd name="connsiteY19" fmla="*/ 837858 h 1340448"/>
                <a:gd name="connsiteX20" fmla="*/ 3182040 w 3627658"/>
                <a:gd name="connsiteY20" fmla="*/ 650962 h 1340448"/>
                <a:gd name="connsiteX21" fmla="*/ 3383680 w 3627658"/>
                <a:gd name="connsiteY21" fmla="*/ 422966 h 1340448"/>
                <a:gd name="connsiteX22" fmla="*/ 3591095 w 3627658"/>
                <a:gd name="connsiteY22" fmla="*/ 398579 h 1340448"/>
                <a:gd name="connsiteX23" fmla="*/ 3578719 w 3627658"/>
                <a:gd name="connsiteY23" fmla="*/ 638680 h 1340448"/>
                <a:gd name="connsiteX24" fmla="*/ 2984700 w 3627658"/>
                <a:gd name="connsiteY24" fmla="*/ 1301315 h 1340448"/>
                <a:gd name="connsiteX25" fmla="*/ 2965458 w 3627658"/>
                <a:gd name="connsiteY25" fmla="*/ 1322002 h 1340448"/>
                <a:gd name="connsiteX26" fmla="*/ 1063001 w 3627658"/>
                <a:gd name="connsiteY26" fmla="*/ 1322002 h 1340448"/>
                <a:gd name="connsiteX27" fmla="*/ 1089588 w 3627658"/>
                <a:gd name="connsiteY27" fmla="*/ 1295388 h 1340448"/>
                <a:gd name="connsiteX28" fmla="*/ 1230150 w 3627658"/>
                <a:gd name="connsiteY28" fmla="*/ 994880 h 1340448"/>
                <a:gd name="connsiteX29" fmla="*/ 1208876 w 3627658"/>
                <a:gd name="connsiteY29" fmla="*/ 275164 h 1340448"/>
                <a:gd name="connsiteX30" fmla="*/ 1207316 w 3627658"/>
                <a:gd name="connsiteY30" fmla="*/ 216668 h 1340448"/>
                <a:gd name="connsiteX31" fmla="*/ 1363887 w 3627658"/>
                <a:gd name="connsiteY31" fmla="*/ 216668 h 1340448"/>
                <a:gd name="connsiteX32" fmla="*/ 1365240 w 3627658"/>
                <a:gd name="connsiteY32" fmla="*/ 152041 h 1340448"/>
                <a:gd name="connsiteX33" fmla="*/ 1338667 w 3627658"/>
                <a:gd name="connsiteY33" fmla="*/ 137075 h 1340448"/>
                <a:gd name="connsiteX34" fmla="*/ 1313282 w 3627658"/>
                <a:gd name="connsiteY34" fmla="*/ 85884 h 1340448"/>
                <a:gd name="connsiteX35" fmla="*/ 1399949 w 3627658"/>
                <a:gd name="connsiteY35" fmla="*/ 13490 h 1340448"/>
                <a:gd name="connsiteX36" fmla="*/ 1486616 w 3627658"/>
                <a:gd name="connsiteY36" fmla="*/ 85884 h 1340448"/>
                <a:gd name="connsiteX37" fmla="*/ 1461232 w 3627658"/>
                <a:gd name="connsiteY37" fmla="*/ 137075 h 1340448"/>
                <a:gd name="connsiteX38" fmla="*/ 1434659 w 3627658"/>
                <a:gd name="connsiteY38" fmla="*/ 152041 h 1340448"/>
                <a:gd name="connsiteX39" fmla="*/ 1433124 w 3627658"/>
                <a:gd name="connsiteY39" fmla="*/ 211036 h 1340448"/>
                <a:gd name="connsiteX40" fmla="*/ 1433062 w 3627658"/>
                <a:gd name="connsiteY40" fmla="*/ 216668 h 1340448"/>
                <a:gd name="connsiteX41" fmla="*/ 1600753 w 3627658"/>
                <a:gd name="connsiteY41" fmla="*/ 216668 h 1340448"/>
                <a:gd name="connsiteX42" fmla="*/ 1613943 w 3627658"/>
                <a:gd name="connsiteY42" fmla="*/ 318339 h 1340448"/>
                <a:gd name="connsiteX43" fmla="*/ 1644284 w 3627658"/>
                <a:gd name="connsiteY43" fmla="*/ 549661 h 1340448"/>
                <a:gd name="connsiteX44" fmla="*/ 1823229 w 3627658"/>
                <a:gd name="connsiteY44" fmla="*/ 596327 h 1340448"/>
                <a:gd name="connsiteX45" fmla="*/ 1905777 w 3627658"/>
                <a:gd name="connsiteY45" fmla="*/ 254406 h 1340448"/>
                <a:gd name="connsiteX46" fmla="*/ 1916226 w 3627658"/>
                <a:gd name="connsiteY46" fmla="*/ 216668 h 1340448"/>
                <a:gd name="connsiteX47" fmla="*/ 2095804 w 3627658"/>
                <a:gd name="connsiteY47" fmla="*/ 216668 h 1340448"/>
                <a:gd name="connsiteX48" fmla="*/ 2097157 w 3627658"/>
                <a:gd name="connsiteY48" fmla="*/ 152041 h 1340448"/>
                <a:gd name="connsiteX49" fmla="*/ 2070584 w 3627658"/>
                <a:gd name="connsiteY49" fmla="*/ 137075 h 1340448"/>
                <a:gd name="connsiteX50" fmla="*/ 2045199 w 3627658"/>
                <a:gd name="connsiteY50" fmla="*/ 85884 h 1340448"/>
                <a:gd name="connsiteX51" fmla="*/ 2131866 w 3627658"/>
                <a:gd name="connsiteY51" fmla="*/ 13490 h 1340448"/>
                <a:gd name="connsiteX52" fmla="*/ 2218533 w 3627658"/>
                <a:gd name="connsiteY52" fmla="*/ 85884 h 1340448"/>
                <a:gd name="connsiteX53" fmla="*/ 2193149 w 3627658"/>
                <a:gd name="connsiteY53" fmla="*/ 137075 h 1340448"/>
                <a:gd name="connsiteX54" fmla="*/ 2166576 w 3627658"/>
                <a:gd name="connsiteY54" fmla="*/ 152041 h 1340448"/>
                <a:gd name="connsiteX55" fmla="*/ 2165041 w 3627658"/>
                <a:gd name="connsiteY55" fmla="*/ 211036 h 1340448"/>
                <a:gd name="connsiteX56" fmla="*/ 2164979 w 3627658"/>
                <a:gd name="connsiteY56" fmla="*/ 216668 h 1340448"/>
                <a:gd name="connsiteX57" fmla="*/ 2328786 w 3627658"/>
                <a:gd name="connsiteY57" fmla="*/ 216668 h 1340448"/>
                <a:gd name="connsiteX58" fmla="*/ 2294069 w 3627658"/>
                <a:gd name="connsiteY58" fmla="*/ 343961 h 1340448"/>
                <a:gd name="connsiteX59" fmla="*/ 2236838 w 3627658"/>
                <a:gd name="connsiteY59" fmla="*/ 618759 h 1340448"/>
                <a:gd name="connsiteX60" fmla="*/ 2336898 w 3627658"/>
                <a:gd name="connsiteY60" fmla="*/ 659669 h 1340448"/>
                <a:gd name="connsiteX61" fmla="*/ 2515282 w 3627658"/>
                <a:gd name="connsiteY61" fmla="*/ 272511 h 1340448"/>
                <a:gd name="connsiteX62" fmla="*/ 2539671 w 3627658"/>
                <a:gd name="connsiteY62" fmla="*/ 216668 h 1340448"/>
                <a:gd name="connsiteX63" fmla="*/ 2743293 w 3627658"/>
                <a:gd name="connsiteY63" fmla="*/ 216668 h 1340448"/>
                <a:gd name="connsiteX64" fmla="*/ 2744928 w 3627658"/>
                <a:gd name="connsiteY64" fmla="*/ 138551 h 1340448"/>
                <a:gd name="connsiteX65" fmla="*/ 2718355 w 3627658"/>
                <a:gd name="connsiteY65" fmla="*/ 123585 h 1340448"/>
                <a:gd name="connsiteX66" fmla="*/ 2692970 w 3627658"/>
                <a:gd name="connsiteY66" fmla="*/ 72394 h 1340448"/>
                <a:gd name="connsiteX67" fmla="*/ 2779637 w 3627658"/>
                <a:gd name="connsiteY67" fmla="*/ 0 h 134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627658" h="1340448">
                  <a:moveTo>
                    <a:pt x="218949" y="802961"/>
                  </a:moveTo>
                  <a:cubicBezTo>
                    <a:pt x="383474" y="845670"/>
                    <a:pt x="399178" y="875502"/>
                    <a:pt x="529120" y="979781"/>
                  </a:cubicBezTo>
                  <a:cubicBezTo>
                    <a:pt x="608689" y="1051864"/>
                    <a:pt x="739788" y="1210604"/>
                    <a:pt x="834623" y="1315417"/>
                  </a:cubicBezTo>
                  <a:lnTo>
                    <a:pt x="858095" y="1340448"/>
                  </a:lnTo>
                  <a:lnTo>
                    <a:pt x="305530" y="1340448"/>
                  </a:lnTo>
                  <a:lnTo>
                    <a:pt x="172427" y="1214426"/>
                  </a:lnTo>
                  <a:cubicBezTo>
                    <a:pt x="115068" y="1127422"/>
                    <a:pt x="-7403" y="1021992"/>
                    <a:pt x="351" y="953414"/>
                  </a:cubicBezTo>
                  <a:cubicBezTo>
                    <a:pt x="8104" y="884836"/>
                    <a:pt x="88041" y="820901"/>
                    <a:pt x="218949" y="802961"/>
                  </a:cubicBezTo>
                  <a:close/>
                  <a:moveTo>
                    <a:pt x="2779637" y="0"/>
                  </a:moveTo>
                  <a:cubicBezTo>
                    <a:pt x="2827502" y="0"/>
                    <a:pt x="2866304" y="32412"/>
                    <a:pt x="2866304" y="72394"/>
                  </a:cubicBezTo>
                  <a:cubicBezTo>
                    <a:pt x="2866304" y="92386"/>
                    <a:pt x="2856604" y="110484"/>
                    <a:pt x="2840920" y="123585"/>
                  </a:cubicBezTo>
                  <a:lnTo>
                    <a:pt x="2814347" y="138551"/>
                  </a:lnTo>
                  <a:cubicBezTo>
                    <a:pt x="2814389" y="168145"/>
                    <a:pt x="2813323" y="177881"/>
                    <a:pt x="2812812" y="197546"/>
                  </a:cubicBezTo>
                  <a:lnTo>
                    <a:pt x="2812601" y="216668"/>
                  </a:lnTo>
                  <a:lnTo>
                    <a:pt x="2958706" y="216668"/>
                  </a:lnTo>
                  <a:lnTo>
                    <a:pt x="2896795" y="366217"/>
                  </a:lnTo>
                  <a:cubicBezTo>
                    <a:pt x="2870914" y="429014"/>
                    <a:pt x="2846715" y="489078"/>
                    <a:pt x="2827463" y="541677"/>
                  </a:cubicBezTo>
                  <a:cubicBezTo>
                    <a:pt x="2746706" y="752198"/>
                    <a:pt x="2667335" y="880202"/>
                    <a:pt x="2640704" y="975284"/>
                  </a:cubicBezTo>
                  <a:cubicBezTo>
                    <a:pt x="2618558" y="1088264"/>
                    <a:pt x="2668942" y="1030061"/>
                    <a:pt x="2698437" y="1035269"/>
                  </a:cubicBezTo>
                  <a:cubicBezTo>
                    <a:pt x="2793897" y="974075"/>
                    <a:pt x="2865707" y="903845"/>
                    <a:pt x="2948836" y="837858"/>
                  </a:cubicBezTo>
                  <a:cubicBezTo>
                    <a:pt x="3033110" y="769701"/>
                    <a:pt x="3109566" y="720111"/>
                    <a:pt x="3182040" y="650962"/>
                  </a:cubicBezTo>
                  <a:cubicBezTo>
                    <a:pt x="3254514" y="581813"/>
                    <a:pt x="3317607" y="466702"/>
                    <a:pt x="3383680" y="422966"/>
                  </a:cubicBezTo>
                  <a:cubicBezTo>
                    <a:pt x="3484091" y="344485"/>
                    <a:pt x="3563278" y="364997"/>
                    <a:pt x="3591095" y="398579"/>
                  </a:cubicBezTo>
                  <a:cubicBezTo>
                    <a:pt x="3618913" y="432160"/>
                    <a:pt x="3662804" y="462572"/>
                    <a:pt x="3578719" y="638680"/>
                  </a:cubicBezTo>
                  <a:cubicBezTo>
                    <a:pt x="3499339" y="773310"/>
                    <a:pt x="3195089" y="1078417"/>
                    <a:pt x="2984700" y="1301315"/>
                  </a:cubicBezTo>
                  <a:lnTo>
                    <a:pt x="2965458" y="1322002"/>
                  </a:lnTo>
                  <a:lnTo>
                    <a:pt x="1063001" y="1322002"/>
                  </a:lnTo>
                  <a:lnTo>
                    <a:pt x="1089588" y="1295388"/>
                  </a:lnTo>
                  <a:cubicBezTo>
                    <a:pt x="1159970" y="1215305"/>
                    <a:pt x="1223955" y="1102076"/>
                    <a:pt x="1230150" y="994880"/>
                  </a:cubicBezTo>
                  <a:cubicBezTo>
                    <a:pt x="1275980" y="831512"/>
                    <a:pt x="1221474" y="502916"/>
                    <a:pt x="1208876" y="275164"/>
                  </a:cubicBezTo>
                  <a:lnTo>
                    <a:pt x="1207316" y="216668"/>
                  </a:lnTo>
                  <a:lnTo>
                    <a:pt x="1363887" y="216668"/>
                  </a:lnTo>
                  <a:lnTo>
                    <a:pt x="1365240" y="152041"/>
                  </a:lnTo>
                  <a:lnTo>
                    <a:pt x="1338667" y="137075"/>
                  </a:lnTo>
                  <a:cubicBezTo>
                    <a:pt x="1322983" y="123974"/>
                    <a:pt x="1313282" y="105876"/>
                    <a:pt x="1313282" y="85884"/>
                  </a:cubicBezTo>
                  <a:cubicBezTo>
                    <a:pt x="1313282" y="45902"/>
                    <a:pt x="1352084" y="13490"/>
                    <a:pt x="1399949" y="13490"/>
                  </a:cubicBezTo>
                  <a:cubicBezTo>
                    <a:pt x="1447814" y="13490"/>
                    <a:pt x="1486616" y="45902"/>
                    <a:pt x="1486616" y="85884"/>
                  </a:cubicBezTo>
                  <a:cubicBezTo>
                    <a:pt x="1486616" y="105876"/>
                    <a:pt x="1476916" y="123974"/>
                    <a:pt x="1461232" y="137075"/>
                  </a:cubicBezTo>
                  <a:lnTo>
                    <a:pt x="1434659" y="152041"/>
                  </a:lnTo>
                  <a:cubicBezTo>
                    <a:pt x="1434701" y="181635"/>
                    <a:pt x="1433635" y="191371"/>
                    <a:pt x="1433124" y="211036"/>
                  </a:cubicBezTo>
                  <a:lnTo>
                    <a:pt x="1433062" y="216668"/>
                  </a:lnTo>
                  <a:lnTo>
                    <a:pt x="1600753" y="216668"/>
                  </a:lnTo>
                  <a:lnTo>
                    <a:pt x="1613943" y="318339"/>
                  </a:lnTo>
                  <a:cubicBezTo>
                    <a:pt x="1626771" y="417498"/>
                    <a:pt x="1637873" y="503690"/>
                    <a:pt x="1644284" y="549661"/>
                  </a:cubicBezTo>
                  <a:cubicBezTo>
                    <a:pt x="1670127" y="689053"/>
                    <a:pt x="1759624" y="710065"/>
                    <a:pt x="1823229" y="596327"/>
                  </a:cubicBezTo>
                  <a:cubicBezTo>
                    <a:pt x="1829879" y="538731"/>
                    <a:pt x="1865045" y="403297"/>
                    <a:pt x="1905777" y="254406"/>
                  </a:cubicBezTo>
                  <a:lnTo>
                    <a:pt x="1916226" y="216668"/>
                  </a:lnTo>
                  <a:lnTo>
                    <a:pt x="2095804" y="216668"/>
                  </a:lnTo>
                  <a:lnTo>
                    <a:pt x="2097157" y="152041"/>
                  </a:lnTo>
                  <a:lnTo>
                    <a:pt x="2070584" y="137075"/>
                  </a:lnTo>
                  <a:cubicBezTo>
                    <a:pt x="2054900" y="123974"/>
                    <a:pt x="2045199" y="105876"/>
                    <a:pt x="2045199" y="85884"/>
                  </a:cubicBezTo>
                  <a:cubicBezTo>
                    <a:pt x="2045199" y="45902"/>
                    <a:pt x="2084001" y="13490"/>
                    <a:pt x="2131866" y="13490"/>
                  </a:cubicBezTo>
                  <a:cubicBezTo>
                    <a:pt x="2179731" y="13490"/>
                    <a:pt x="2218533" y="45902"/>
                    <a:pt x="2218533" y="85884"/>
                  </a:cubicBezTo>
                  <a:cubicBezTo>
                    <a:pt x="2218533" y="105876"/>
                    <a:pt x="2208833" y="123974"/>
                    <a:pt x="2193149" y="137075"/>
                  </a:cubicBezTo>
                  <a:lnTo>
                    <a:pt x="2166576" y="152041"/>
                  </a:lnTo>
                  <a:cubicBezTo>
                    <a:pt x="2166618" y="181635"/>
                    <a:pt x="2165553" y="191371"/>
                    <a:pt x="2165041" y="211036"/>
                  </a:cubicBezTo>
                  <a:lnTo>
                    <a:pt x="2164979" y="216668"/>
                  </a:lnTo>
                  <a:lnTo>
                    <a:pt x="2328786" y="216668"/>
                  </a:lnTo>
                  <a:lnTo>
                    <a:pt x="2294069" y="343961"/>
                  </a:lnTo>
                  <a:cubicBezTo>
                    <a:pt x="2259052" y="472467"/>
                    <a:pt x="2236323" y="561555"/>
                    <a:pt x="2236838" y="618759"/>
                  </a:cubicBezTo>
                  <a:cubicBezTo>
                    <a:pt x="2237526" y="695031"/>
                    <a:pt x="2257202" y="786783"/>
                    <a:pt x="2336898" y="659669"/>
                  </a:cubicBezTo>
                  <a:cubicBezTo>
                    <a:pt x="2376746" y="596112"/>
                    <a:pt x="2444235" y="436751"/>
                    <a:pt x="2515282" y="272511"/>
                  </a:cubicBezTo>
                  <a:lnTo>
                    <a:pt x="2539671" y="216668"/>
                  </a:lnTo>
                  <a:lnTo>
                    <a:pt x="2743293" y="216668"/>
                  </a:lnTo>
                  <a:lnTo>
                    <a:pt x="2744928" y="138551"/>
                  </a:lnTo>
                  <a:lnTo>
                    <a:pt x="2718355" y="123585"/>
                  </a:lnTo>
                  <a:cubicBezTo>
                    <a:pt x="2702671" y="110484"/>
                    <a:pt x="2692970" y="92386"/>
                    <a:pt x="2692970" y="72394"/>
                  </a:cubicBezTo>
                  <a:cubicBezTo>
                    <a:pt x="2692970" y="32412"/>
                    <a:pt x="2731772" y="0"/>
                    <a:pt x="27796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23" name="Freeform: Shape 25"/>
            <p:cNvSpPr/>
            <p:nvPr/>
          </p:nvSpPr>
          <p:spPr>
            <a:xfrm>
              <a:off x="4187091" y="3895516"/>
              <a:ext cx="2603338" cy="1295008"/>
            </a:xfrm>
            <a:custGeom>
              <a:avLst/>
              <a:gdLst>
                <a:gd name="connsiteX0" fmla="*/ 1547543 w 2603338"/>
                <a:gd name="connsiteY0" fmla="*/ 0 h 1295008"/>
                <a:gd name="connsiteX1" fmla="*/ 1684227 w 2603338"/>
                <a:gd name="connsiteY1" fmla="*/ 109137 h 1295008"/>
                <a:gd name="connsiteX2" fmla="*/ 1644193 w 2603338"/>
                <a:gd name="connsiteY2" fmla="*/ 186308 h 1295008"/>
                <a:gd name="connsiteX3" fmla="*/ 1602284 w 2603338"/>
                <a:gd name="connsiteY3" fmla="*/ 208869 h 1295008"/>
                <a:gd name="connsiteX4" fmla="*/ 1600864 w 2603338"/>
                <a:gd name="connsiteY4" fmla="*/ 271487 h 1295008"/>
                <a:gd name="connsiteX5" fmla="*/ 1600388 w 2603338"/>
                <a:gd name="connsiteY5" fmla="*/ 284024 h 1295008"/>
                <a:gd name="connsiteX6" fmla="*/ 2603338 w 2603338"/>
                <a:gd name="connsiteY6" fmla="*/ 284024 h 1295008"/>
                <a:gd name="connsiteX7" fmla="*/ 2582707 w 2603338"/>
                <a:gd name="connsiteY7" fmla="*/ 306203 h 1295008"/>
                <a:gd name="connsiteX8" fmla="*/ 2327900 w 2603338"/>
                <a:gd name="connsiteY8" fmla="*/ 815604 h 1295008"/>
                <a:gd name="connsiteX9" fmla="*/ 2117400 w 2603338"/>
                <a:gd name="connsiteY9" fmla="*/ 1224890 h 1295008"/>
                <a:gd name="connsiteX10" fmla="*/ 2115016 w 2603338"/>
                <a:gd name="connsiteY10" fmla="*/ 1295008 h 1295008"/>
                <a:gd name="connsiteX11" fmla="*/ 743140 w 2603338"/>
                <a:gd name="connsiteY11" fmla="*/ 1295008 h 1295008"/>
                <a:gd name="connsiteX12" fmla="*/ 737269 w 2603338"/>
                <a:gd name="connsiteY12" fmla="*/ 1287813 h 1295008"/>
                <a:gd name="connsiteX13" fmla="*/ 563306 w 2603338"/>
                <a:gd name="connsiteY13" fmla="*/ 1019367 h 1295008"/>
                <a:gd name="connsiteX14" fmla="*/ 374595 w 2603338"/>
                <a:gd name="connsiteY14" fmla="*/ 776035 h 1295008"/>
                <a:gd name="connsiteX15" fmla="*/ 212567 w 2603338"/>
                <a:gd name="connsiteY15" fmla="*/ 517418 h 1295008"/>
                <a:gd name="connsiteX16" fmla="*/ 51246 w 2603338"/>
                <a:gd name="connsiteY16" fmla="*/ 332544 h 1295008"/>
                <a:gd name="connsiteX17" fmla="*/ 0 w 2603338"/>
                <a:gd name="connsiteY17" fmla="*/ 284024 h 1295008"/>
                <a:gd name="connsiteX18" fmla="*/ 176725 w 2603338"/>
                <a:gd name="connsiteY18" fmla="*/ 284024 h 1295008"/>
                <a:gd name="connsiteX19" fmla="*/ 178133 w 2603338"/>
                <a:gd name="connsiteY19" fmla="*/ 216761 h 1295008"/>
                <a:gd name="connsiteX20" fmla="*/ 151560 w 2603338"/>
                <a:gd name="connsiteY20" fmla="*/ 201795 h 1295008"/>
                <a:gd name="connsiteX21" fmla="*/ 126175 w 2603338"/>
                <a:gd name="connsiteY21" fmla="*/ 150604 h 1295008"/>
                <a:gd name="connsiteX22" fmla="*/ 212842 w 2603338"/>
                <a:gd name="connsiteY22" fmla="*/ 78210 h 1295008"/>
                <a:gd name="connsiteX23" fmla="*/ 299509 w 2603338"/>
                <a:gd name="connsiteY23" fmla="*/ 150604 h 1295008"/>
                <a:gd name="connsiteX24" fmla="*/ 274125 w 2603338"/>
                <a:gd name="connsiteY24" fmla="*/ 201795 h 1295008"/>
                <a:gd name="connsiteX25" fmla="*/ 247552 w 2603338"/>
                <a:gd name="connsiteY25" fmla="*/ 216761 h 1295008"/>
                <a:gd name="connsiteX26" fmla="*/ 246017 w 2603338"/>
                <a:gd name="connsiteY26" fmla="*/ 275756 h 1295008"/>
                <a:gd name="connsiteX27" fmla="*/ 245926 w 2603338"/>
                <a:gd name="connsiteY27" fmla="*/ 284024 h 1295008"/>
                <a:gd name="connsiteX28" fmla="*/ 549600 w 2603338"/>
                <a:gd name="connsiteY28" fmla="*/ 284024 h 1295008"/>
                <a:gd name="connsiteX29" fmla="*/ 570344 w 2603338"/>
                <a:gd name="connsiteY29" fmla="*/ 302994 h 1295008"/>
                <a:gd name="connsiteX30" fmla="*/ 592143 w 2603338"/>
                <a:gd name="connsiteY30" fmla="*/ 312157 h 1295008"/>
                <a:gd name="connsiteX31" fmla="*/ 667139 w 2603338"/>
                <a:gd name="connsiteY31" fmla="*/ 300888 h 1295008"/>
                <a:gd name="connsiteX32" fmla="*/ 690193 w 2603338"/>
                <a:gd name="connsiteY32" fmla="*/ 284024 h 1295008"/>
                <a:gd name="connsiteX33" fmla="*/ 1491156 w 2603338"/>
                <a:gd name="connsiteY33" fmla="*/ 284024 h 1295008"/>
                <a:gd name="connsiteX34" fmla="*/ 1492802 w 2603338"/>
                <a:gd name="connsiteY34" fmla="*/ 208869 h 1295008"/>
                <a:gd name="connsiteX35" fmla="*/ 1450892 w 2603338"/>
                <a:gd name="connsiteY35" fmla="*/ 186308 h 1295008"/>
                <a:gd name="connsiteX36" fmla="*/ 1410858 w 2603338"/>
                <a:gd name="connsiteY36" fmla="*/ 109137 h 1295008"/>
                <a:gd name="connsiteX37" fmla="*/ 1547543 w 2603338"/>
                <a:gd name="connsiteY37" fmla="*/ 0 h 12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03338" h="1295008">
                  <a:moveTo>
                    <a:pt x="1547543" y="0"/>
                  </a:moveTo>
                  <a:cubicBezTo>
                    <a:pt x="1623031" y="0"/>
                    <a:pt x="1684227" y="48862"/>
                    <a:pt x="1684227" y="109137"/>
                  </a:cubicBezTo>
                  <a:cubicBezTo>
                    <a:pt x="1684227" y="139274"/>
                    <a:pt x="1668928" y="166558"/>
                    <a:pt x="1644193" y="186308"/>
                  </a:cubicBezTo>
                  <a:lnTo>
                    <a:pt x="1602284" y="208869"/>
                  </a:lnTo>
                  <a:cubicBezTo>
                    <a:pt x="1602328" y="238612"/>
                    <a:pt x="1601596" y="255049"/>
                    <a:pt x="1600864" y="271487"/>
                  </a:cubicBezTo>
                  <a:lnTo>
                    <a:pt x="1600388" y="284024"/>
                  </a:lnTo>
                  <a:lnTo>
                    <a:pt x="2603338" y="284024"/>
                  </a:lnTo>
                  <a:lnTo>
                    <a:pt x="2582707" y="306203"/>
                  </a:lnTo>
                  <a:cubicBezTo>
                    <a:pt x="2485554" y="548942"/>
                    <a:pt x="2408205" y="718672"/>
                    <a:pt x="2327900" y="815604"/>
                  </a:cubicBezTo>
                  <a:cubicBezTo>
                    <a:pt x="2263452" y="974513"/>
                    <a:pt x="2116973" y="1052802"/>
                    <a:pt x="2117400" y="1224890"/>
                  </a:cubicBezTo>
                  <a:lnTo>
                    <a:pt x="2115016" y="1295008"/>
                  </a:lnTo>
                  <a:lnTo>
                    <a:pt x="743140" y="1295008"/>
                  </a:lnTo>
                  <a:lnTo>
                    <a:pt x="737269" y="1287813"/>
                  </a:lnTo>
                  <a:cubicBezTo>
                    <a:pt x="684045" y="1218011"/>
                    <a:pt x="610825" y="1093990"/>
                    <a:pt x="563306" y="1019367"/>
                  </a:cubicBezTo>
                  <a:lnTo>
                    <a:pt x="374595" y="776035"/>
                  </a:lnTo>
                  <a:lnTo>
                    <a:pt x="212567" y="517418"/>
                  </a:lnTo>
                  <a:lnTo>
                    <a:pt x="51246" y="332544"/>
                  </a:lnTo>
                  <a:lnTo>
                    <a:pt x="0" y="284024"/>
                  </a:lnTo>
                  <a:lnTo>
                    <a:pt x="176725" y="284024"/>
                  </a:lnTo>
                  <a:lnTo>
                    <a:pt x="178133" y="216761"/>
                  </a:lnTo>
                  <a:lnTo>
                    <a:pt x="151560" y="201795"/>
                  </a:lnTo>
                  <a:cubicBezTo>
                    <a:pt x="135876" y="188694"/>
                    <a:pt x="126175" y="170596"/>
                    <a:pt x="126175" y="150604"/>
                  </a:cubicBezTo>
                  <a:cubicBezTo>
                    <a:pt x="126175" y="110622"/>
                    <a:pt x="164977" y="78210"/>
                    <a:pt x="212842" y="78210"/>
                  </a:cubicBezTo>
                  <a:cubicBezTo>
                    <a:pt x="260707" y="78210"/>
                    <a:pt x="299509" y="110622"/>
                    <a:pt x="299509" y="150604"/>
                  </a:cubicBezTo>
                  <a:cubicBezTo>
                    <a:pt x="299509" y="170596"/>
                    <a:pt x="289809" y="188694"/>
                    <a:pt x="274125" y="201795"/>
                  </a:cubicBezTo>
                  <a:lnTo>
                    <a:pt x="247552" y="216761"/>
                  </a:lnTo>
                  <a:cubicBezTo>
                    <a:pt x="247594" y="246355"/>
                    <a:pt x="246529" y="256091"/>
                    <a:pt x="246017" y="275756"/>
                  </a:cubicBezTo>
                  <a:lnTo>
                    <a:pt x="245926" y="284024"/>
                  </a:lnTo>
                  <a:lnTo>
                    <a:pt x="549600" y="284024"/>
                  </a:lnTo>
                  <a:lnTo>
                    <a:pt x="570344" y="302994"/>
                  </a:lnTo>
                  <a:cubicBezTo>
                    <a:pt x="580700" y="310830"/>
                    <a:pt x="588200" y="314259"/>
                    <a:pt x="592143" y="312157"/>
                  </a:cubicBezTo>
                  <a:cubicBezTo>
                    <a:pt x="608034" y="324849"/>
                    <a:pt x="635174" y="319460"/>
                    <a:pt x="667139" y="300888"/>
                  </a:cubicBezTo>
                  <a:lnTo>
                    <a:pt x="690193" y="284024"/>
                  </a:lnTo>
                  <a:lnTo>
                    <a:pt x="1491156" y="284024"/>
                  </a:lnTo>
                  <a:lnTo>
                    <a:pt x="1492802" y="208869"/>
                  </a:lnTo>
                  <a:lnTo>
                    <a:pt x="1450892" y="186308"/>
                  </a:lnTo>
                  <a:cubicBezTo>
                    <a:pt x="1426157" y="166558"/>
                    <a:pt x="1410858" y="139274"/>
                    <a:pt x="1410858" y="109137"/>
                  </a:cubicBezTo>
                  <a:cubicBezTo>
                    <a:pt x="1410858" y="48862"/>
                    <a:pt x="1472054" y="0"/>
                    <a:pt x="15475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24" name="Freeform: Shape 26"/>
            <p:cNvSpPr/>
            <p:nvPr/>
          </p:nvSpPr>
          <p:spPr>
            <a:xfrm flipH="1">
              <a:off x="4965994" y="4888523"/>
              <a:ext cx="1423769" cy="1359877"/>
            </a:xfrm>
            <a:custGeom>
              <a:avLst/>
              <a:gdLst>
                <a:gd name="connsiteX0" fmla="*/ 1423769 w 1423769"/>
                <a:gd name="connsiteY0" fmla="*/ 348893 h 1359877"/>
                <a:gd name="connsiteX1" fmla="*/ 89251 w 1423769"/>
                <a:gd name="connsiteY1" fmla="*/ 348893 h 1359877"/>
                <a:gd name="connsiteX2" fmla="*/ 89855 w 1423769"/>
                <a:gd name="connsiteY2" fmla="*/ 366662 h 1359877"/>
                <a:gd name="connsiteX3" fmla="*/ 82812 w 1423769"/>
                <a:gd name="connsiteY3" fmla="*/ 891223 h 1359877"/>
                <a:gd name="connsiteX4" fmla="*/ 14919 w 1423769"/>
                <a:gd name="connsiteY4" fmla="*/ 1286885 h 1359877"/>
                <a:gd name="connsiteX5" fmla="*/ 0 w 1423769"/>
                <a:gd name="connsiteY5" fmla="*/ 1359877 h 1359877"/>
                <a:gd name="connsiteX6" fmla="*/ 1258364 w 1423769"/>
                <a:gd name="connsiteY6" fmla="*/ 1359877 h 1359877"/>
                <a:gd name="connsiteX7" fmla="*/ 1262576 w 1423769"/>
                <a:gd name="connsiteY7" fmla="*/ 1256211 h 1359877"/>
                <a:gd name="connsiteX8" fmla="*/ 1288964 w 1423769"/>
                <a:gd name="connsiteY8" fmla="*/ 936086 h 1359877"/>
                <a:gd name="connsiteX9" fmla="*/ 1297904 w 1423769"/>
                <a:gd name="connsiteY9" fmla="*/ 613658 h 1359877"/>
                <a:gd name="connsiteX10" fmla="*/ 1375847 w 1423769"/>
                <a:gd name="connsiteY10" fmla="*/ 414892 h 1359877"/>
                <a:gd name="connsiteX11" fmla="*/ 598843 w 1423769"/>
                <a:gd name="connsiteY11" fmla="*/ 0 h 1359877"/>
                <a:gd name="connsiteX12" fmla="*/ 457887 w 1423769"/>
                <a:gd name="connsiteY12" fmla="*/ 113493 h 1359877"/>
                <a:gd name="connsiteX13" fmla="*/ 499172 w 1423769"/>
                <a:gd name="connsiteY13" fmla="*/ 193746 h 1359877"/>
                <a:gd name="connsiteX14" fmla="*/ 542391 w 1423769"/>
                <a:gd name="connsiteY14" fmla="*/ 217207 h 1359877"/>
                <a:gd name="connsiteX15" fmla="*/ 545319 w 1423769"/>
                <a:gd name="connsiteY15" fmla="*/ 347441 h 1359877"/>
                <a:gd name="connsiteX16" fmla="*/ 658099 w 1423769"/>
                <a:gd name="connsiteY16" fmla="*/ 346342 h 1359877"/>
                <a:gd name="connsiteX17" fmla="*/ 655294 w 1423769"/>
                <a:gd name="connsiteY17" fmla="*/ 217207 h 1359877"/>
                <a:gd name="connsiteX18" fmla="*/ 698513 w 1423769"/>
                <a:gd name="connsiteY18" fmla="*/ 193746 h 1359877"/>
                <a:gd name="connsiteX19" fmla="*/ 739798 w 1423769"/>
                <a:gd name="connsiteY19" fmla="*/ 113493 h 1359877"/>
                <a:gd name="connsiteX20" fmla="*/ 598843 w 1423769"/>
                <a:gd name="connsiteY20" fmla="*/ 0 h 135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23769" h="1359877">
                  <a:moveTo>
                    <a:pt x="1423769" y="348893"/>
                  </a:moveTo>
                  <a:lnTo>
                    <a:pt x="89251" y="348893"/>
                  </a:lnTo>
                  <a:lnTo>
                    <a:pt x="89855" y="366662"/>
                  </a:lnTo>
                  <a:cubicBezTo>
                    <a:pt x="97681" y="508231"/>
                    <a:pt x="110263" y="673395"/>
                    <a:pt x="82812" y="891223"/>
                  </a:cubicBezTo>
                  <a:cubicBezTo>
                    <a:pt x="69086" y="1000137"/>
                    <a:pt x="44131" y="1139847"/>
                    <a:pt x="14919" y="1286885"/>
                  </a:cubicBezTo>
                  <a:lnTo>
                    <a:pt x="0" y="1359877"/>
                  </a:lnTo>
                  <a:lnTo>
                    <a:pt x="1258364" y="1359877"/>
                  </a:lnTo>
                  <a:lnTo>
                    <a:pt x="1262576" y="1256211"/>
                  </a:lnTo>
                  <a:cubicBezTo>
                    <a:pt x="1267958" y="1103104"/>
                    <a:pt x="1283076" y="1043178"/>
                    <a:pt x="1288964" y="936086"/>
                  </a:cubicBezTo>
                  <a:cubicBezTo>
                    <a:pt x="1294851" y="828993"/>
                    <a:pt x="1283423" y="700524"/>
                    <a:pt x="1297904" y="613658"/>
                  </a:cubicBezTo>
                  <a:cubicBezTo>
                    <a:pt x="1312384" y="526792"/>
                    <a:pt x="1338012" y="457478"/>
                    <a:pt x="1375847" y="414892"/>
                  </a:cubicBezTo>
                  <a:close/>
                  <a:moveTo>
                    <a:pt x="598843" y="0"/>
                  </a:moveTo>
                  <a:cubicBezTo>
                    <a:pt x="520995" y="0"/>
                    <a:pt x="457887" y="50813"/>
                    <a:pt x="457887" y="113493"/>
                  </a:cubicBezTo>
                  <a:cubicBezTo>
                    <a:pt x="457887" y="144834"/>
                    <a:pt x="473664" y="173207"/>
                    <a:pt x="499172" y="193746"/>
                  </a:cubicBezTo>
                  <a:lnTo>
                    <a:pt x="542391" y="217207"/>
                  </a:lnTo>
                  <a:cubicBezTo>
                    <a:pt x="542300" y="279067"/>
                    <a:pt x="545410" y="285582"/>
                    <a:pt x="545319" y="347441"/>
                  </a:cubicBezTo>
                  <a:lnTo>
                    <a:pt x="658099" y="346342"/>
                  </a:lnTo>
                  <a:lnTo>
                    <a:pt x="655294" y="217207"/>
                  </a:lnTo>
                  <a:lnTo>
                    <a:pt x="698513" y="193746"/>
                  </a:lnTo>
                  <a:cubicBezTo>
                    <a:pt x="724021" y="173207"/>
                    <a:pt x="739798" y="144834"/>
                    <a:pt x="739798" y="113493"/>
                  </a:cubicBezTo>
                  <a:cubicBezTo>
                    <a:pt x="739798" y="50813"/>
                    <a:pt x="676690" y="0"/>
                    <a:pt x="598843" y="0"/>
                  </a:cubicBezTo>
                  <a:close/>
                </a:path>
              </a:pathLst>
            </a:cu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grpSp>
      <p:grpSp>
        <p:nvGrpSpPr>
          <p:cNvPr id="25" name="组合 24"/>
          <p:cNvGrpSpPr/>
          <p:nvPr/>
        </p:nvGrpSpPr>
        <p:grpSpPr>
          <a:xfrm>
            <a:off x="5528486" y="2526602"/>
            <a:ext cx="5824802" cy="1006562"/>
            <a:chOff x="5528486" y="2378086"/>
            <a:chExt cx="5824802" cy="1006562"/>
          </a:xfrm>
        </p:grpSpPr>
        <p:sp>
          <p:nvSpPr>
            <p:cNvPr id="7" name="Rectangle 8"/>
            <p:cNvSpPr/>
            <p:nvPr/>
          </p:nvSpPr>
          <p:spPr>
            <a:xfrm>
              <a:off x="5528486" y="2378086"/>
              <a:ext cx="948629" cy="7464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8" name="Rectangle 9"/>
            <p:cNvSpPr/>
            <p:nvPr/>
          </p:nvSpPr>
          <p:spPr>
            <a:xfrm>
              <a:off x="6870195" y="2599359"/>
              <a:ext cx="4483093" cy="7852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9" name="Freeform: Shape 10"/>
            <p:cNvSpPr/>
            <p:nvPr/>
          </p:nvSpPr>
          <p:spPr>
            <a:xfrm>
              <a:off x="6463077" y="2379193"/>
              <a:ext cx="407118" cy="1005455"/>
            </a:xfrm>
            <a:custGeom>
              <a:avLst/>
              <a:gdLst>
                <a:gd name="connsiteX0" fmla="*/ 0 w 515816"/>
                <a:gd name="connsiteY0" fmla="*/ 0 h 1430216"/>
                <a:gd name="connsiteX1" fmla="*/ 35169 w 515816"/>
                <a:gd name="connsiteY1" fmla="*/ 1055077 h 1430216"/>
                <a:gd name="connsiteX2" fmla="*/ 515816 w 515816"/>
                <a:gd name="connsiteY2" fmla="*/ 1430216 h 1430216"/>
                <a:gd name="connsiteX3" fmla="*/ 504092 w 515816"/>
                <a:gd name="connsiteY3" fmla="*/ 304800 h 1430216"/>
                <a:gd name="connsiteX4" fmla="*/ 0 w 515816"/>
                <a:gd name="connsiteY4" fmla="*/ 0 h 1430216"/>
                <a:gd name="connsiteX0-1" fmla="*/ 0 w 515816"/>
                <a:gd name="connsiteY0-2" fmla="*/ 0 h 1430216"/>
                <a:gd name="connsiteX1-3" fmla="*/ 20976 w 515816"/>
                <a:gd name="connsiteY1-4" fmla="*/ 1051022 h 1430216"/>
                <a:gd name="connsiteX2-5" fmla="*/ 515816 w 515816"/>
                <a:gd name="connsiteY2-6" fmla="*/ 1430216 h 1430216"/>
                <a:gd name="connsiteX3-7" fmla="*/ 504092 w 515816"/>
                <a:gd name="connsiteY3-8" fmla="*/ 304800 h 1430216"/>
                <a:gd name="connsiteX4-9" fmla="*/ 0 w 515816"/>
                <a:gd name="connsiteY4-10" fmla="*/ 0 h 1430216"/>
                <a:gd name="connsiteX0-11" fmla="*/ 0 w 501623"/>
                <a:gd name="connsiteY0-12" fmla="*/ 0 h 1440353"/>
                <a:gd name="connsiteX1-13" fmla="*/ 6783 w 501623"/>
                <a:gd name="connsiteY1-14" fmla="*/ 1061159 h 1440353"/>
                <a:gd name="connsiteX2-15" fmla="*/ 501623 w 501623"/>
                <a:gd name="connsiteY2-16" fmla="*/ 1440353 h 1440353"/>
                <a:gd name="connsiteX3-17" fmla="*/ 489899 w 501623"/>
                <a:gd name="connsiteY3-18" fmla="*/ 314937 h 1440353"/>
                <a:gd name="connsiteX4-19" fmla="*/ 0 w 501623"/>
                <a:gd name="connsiteY4-20" fmla="*/ 0 h 1440353"/>
                <a:gd name="connsiteX0-21" fmla="*/ 0 w 501623"/>
                <a:gd name="connsiteY0-22" fmla="*/ 0 h 1440353"/>
                <a:gd name="connsiteX1-23" fmla="*/ 6783 w 501623"/>
                <a:gd name="connsiteY1-24" fmla="*/ 1061159 h 1440353"/>
                <a:gd name="connsiteX2-25" fmla="*/ 501623 w 501623"/>
                <a:gd name="connsiteY2-26" fmla="*/ 1440353 h 1440353"/>
                <a:gd name="connsiteX3-27" fmla="*/ 483816 w 501623"/>
                <a:gd name="connsiteY3-28" fmla="*/ 308855 h 1440353"/>
                <a:gd name="connsiteX4-29" fmla="*/ 0 w 501623"/>
                <a:gd name="connsiteY4-30" fmla="*/ 0 h 1440353"/>
                <a:gd name="connsiteX0-31" fmla="*/ 0 w 501623"/>
                <a:gd name="connsiteY0-32" fmla="*/ 0 h 1440353"/>
                <a:gd name="connsiteX1-33" fmla="*/ 6783 w 501623"/>
                <a:gd name="connsiteY1-34" fmla="*/ 1061159 h 1440353"/>
                <a:gd name="connsiteX2-35" fmla="*/ 501623 w 501623"/>
                <a:gd name="connsiteY2-36" fmla="*/ 1440353 h 1440353"/>
                <a:gd name="connsiteX3-37" fmla="*/ 489898 w 501623"/>
                <a:gd name="connsiteY3-38" fmla="*/ 314938 h 1440353"/>
                <a:gd name="connsiteX4-39" fmla="*/ 0 w 501623"/>
                <a:gd name="connsiteY4-40" fmla="*/ 0 h 1440353"/>
                <a:gd name="connsiteX0-41" fmla="*/ 0 w 497568"/>
                <a:gd name="connsiteY0-42" fmla="*/ 0 h 1444408"/>
                <a:gd name="connsiteX1-43" fmla="*/ 6783 w 497568"/>
                <a:gd name="connsiteY1-44" fmla="*/ 1061159 h 1444408"/>
                <a:gd name="connsiteX2-45" fmla="*/ 497568 w 497568"/>
                <a:gd name="connsiteY2-46" fmla="*/ 1444408 h 1444408"/>
                <a:gd name="connsiteX3-47" fmla="*/ 489898 w 497568"/>
                <a:gd name="connsiteY3-48" fmla="*/ 314938 h 1444408"/>
                <a:gd name="connsiteX4-49" fmla="*/ 0 w 497568"/>
                <a:gd name="connsiteY4-50" fmla="*/ 0 h 1444408"/>
                <a:gd name="connsiteX0-51" fmla="*/ 0 w 490588"/>
                <a:gd name="connsiteY0-52" fmla="*/ 0 h 1444408"/>
                <a:gd name="connsiteX1-53" fmla="*/ 6783 w 490588"/>
                <a:gd name="connsiteY1-54" fmla="*/ 1061159 h 1444408"/>
                <a:gd name="connsiteX2-55" fmla="*/ 489458 w 490588"/>
                <a:gd name="connsiteY2-56" fmla="*/ 1444408 h 1444408"/>
                <a:gd name="connsiteX3-57" fmla="*/ 489898 w 490588"/>
                <a:gd name="connsiteY3-58" fmla="*/ 314938 h 1444408"/>
                <a:gd name="connsiteX4-59" fmla="*/ 0 w 490588"/>
                <a:gd name="connsiteY4-60" fmla="*/ 0 h 1444408"/>
                <a:gd name="connsiteX0-61" fmla="*/ 0 w 490218"/>
                <a:gd name="connsiteY0-62" fmla="*/ 0 h 1446436"/>
                <a:gd name="connsiteX1-63" fmla="*/ 6783 w 490218"/>
                <a:gd name="connsiteY1-64" fmla="*/ 1061159 h 1446436"/>
                <a:gd name="connsiteX2-65" fmla="*/ 481348 w 490218"/>
                <a:gd name="connsiteY2-66" fmla="*/ 1446436 h 1446436"/>
                <a:gd name="connsiteX3-67" fmla="*/ 489898 w 490218"/>
                <a:gd name="connsiteY3-68" fmla="*/ 314938 h 1446436"/>
                <a:gd name="connsiteX4-69" fmla="*/ 0 w 490218"/>
                <a:gd name="connsiteY4-70" fmla="*/ 0 h 1446436"/>
                <a:gd name="connsiteX0-71" fmla="*/ 0 w 490588"/>
                <a:gd name="connsiteY0-72" fmla="*/ 0 h 1446436"/>
                <a:gd name="connsiteX1-73" fmla="*/ 6783 w 490588"/>
                <a:gd name="connsiteY1-74" fmla="*/ 1061159 h 1446436"/>
                <a:gd name="connsiteX2-75" fmla="*/ 489458 w 490588"/>
                <a:gd name="connsiteY2-76" fmla="*/ 1446436 h 1446436"/>
                <a:gd name="connsiteX3-77" fmla="*/ 489898 w 490588"/>
                <a:gd name="connsiteY3-78" fmla="*/ 314938 h 1446436"/>
                <a:gd name="connsiteX4-79" fmla="*/ 0 w 490588"/>
                <a:gd name="connsiteY4-80" fmla="*/ 0 h 1446436"/>
                <a:gd name="connsiteX0-81" fmla="*/ 0 w 492459"/>
                <a:gd name="connsiteY0-82" fmla="*/ 0 h 1446436"/>
                <a:gd name="connsiteX1-83" fmla="*/ 6783 w 492459"/>
                <a:gd name="connsiteY1-84" fmla="*/ 1061159 h 1446436"/>
                <a:gd name="connsiteX2-85" fmla="*/ 489458 w 492459"/>
                <a:gd name="connsiteY2-86" fmla="*/ 1446436 h 1446436"/>
                <a:gd name="connsiteX3-87" fmla="*/ 491925 w 492459"/>
                <a:gd name="connsiteY3-88" fmla="*/ 308856 h 1446436"/>
                <a:gd name="connsiteX4-89" fmla="*/ 0 w 492459"/>
                <a:gd name="connsiteY4-90" fmla="*/ 0 h 1446436"/>
                <a:gd name="connsiteX0-91" fmla="*/ 0 w 490588"/>
                <a:gd name="connsiteY0-92" fmla="*/ 0 h 1446436"/>
                <a:gd name="connsiteX1-93" fmla="*/ 6783 w 490588"/>
                <a:gd name="connsiteY1-94" fmla="*/ 1061159 h 1446436"/>
                <a:gd name="connsiteX2-95" fmla="*/ 489458 w 490588"/>
                <a:gd name="connsiteY2-96" fmla="*/ 1446436 h 1446436"/>
                <a:gd name="connsiteX3-97" fmla="*/ 489898 w 490588"/>
                <a:gd name="connsiteY3-98" fmla="*/ 302774 h 1446436"/>
                <a:gd name="connsiteX4-99" fmla="*/ 0 w 490588"/>
                <a:gd name="connsiteY4-100" fmla="*/ 0 h 1446436"/>
                <a:gd name="connsiteX0-101" fmla="*/ 0 w 490588"/>
                <a:gd name="connsiteY0-102" fmla="*/ 0 h 1446436"/>
                <a:gd name="connsiteX1-103" fmla="*/ 6783 w 490588"/>
                <a:gd name="connsiteY1-104" fmla="*/ 1061159 h 1446436"/>
                <a:gd name="connsiteX2-105" fmla="*/ 489458 w 490588"/>
                <a:gd name="connsiteY2-106" fmla="*/ 1446436 h 1446436"/>
                <a:gd name="connsiteX3-107" fmla="*/ 489898 w 490588"/>
                <a:gd name="connsiteY3-108" fmla="*/ 316966 h 1446436"/>
                <a:gd name="connsiteX4-109" fmla="*/ 0 w 490588"/>
                <a:gd name="connsiteY4-110" fmla="*/ 0 h 1446436"/>
                <a:gd name="connsiteX0-111" fmla="*/ 0 w 490588"/>
                <a:gd name="connsiteY0-112" fmla="*/ 0 h 1446436"/>
                <a:gd name="connsiteX1-113" fmla="*/ 6783 w 490588"/>
                <a:gd name="connsiteY1-114" fmla="*/ 1061159 h 1446436"/>
                <a:gd name="connsiteX2-115" fmla="*/ 489458 w 490588"/>
                <a:gd name="connsiteY2-116" fmla="*/ 1446436 h 1446436"/>
                <a:gd name="connsiteX3-117" fmla="*/ 489898 w 490588"/>
                <a:gd name="connsiteY3-118" fmla="*/ 316966 h 1446436"/>
                <a:gd name="connsiteX4-119" fmla="*/ 0 w 490588"/>
                <a:gd name="connsiteY4-120" fmla="*/ 0 h 1446436"/>
                <a:gd name="connsiteX0-121" fmla="*/ 0 w 489458"/>
                <a:gd name="connsiteY0-122" fmla="*/ 0 h 1446436"/>
                <a:gd name="connsiteX1-123" fmla="*/ 6783 w 489458"/>
                <a:gd name="connsiteY1-124" fmla="*/ 1061159 h 1446436"/>
                <a:gd name="connsiteX2-125" fmla="*/ 489458 w 489458"/>
                <a:gd name="connsiteY2-126" fmla="*/ 1446436 h 1446436"/>
                <a:gd name="connsiteX3-127" fmla="*/ 487870 w 489458"/>
                <a:gd name="connsiteY3-128" fmla="*/ 312911 h 1446436"/>
                <a:gd name="connsiteX4-129" fmla="*/ 0 w 489458"/>
                <a:gd name="connsiteY4-130" fmla="*/ 0 h 1446436"/>
                <a:gd name="connsiteX0-131" fmla="*/ 0 w 489458"/>
                <a:gd name="connsiteY0-132" fmla="*/ 0 h 1446436"/>
                <a:gd name="connsiteX1-133" fmla="*/ 2728 w 489458"/>
                <a:gd name="connsiteY1-134" fmla="*/ 1057104 h 1446436"/>
                <a:gd name="connsiteX2-135" fmla="*/ 489458 w 489458"/>
                <a:gd name="connsiteY2-136" fmla="*/ 1446436 h 1446436"/>
                <a:gd name="connsiteX3-137" fmla="*/ 487870 w 489458"/>
                <a:gd name="connsiteY3-138" fmla="*/ 312911 h 1446436"/>
                <a:gd name="connsiteX4-139" fmla="*/ 0 w 489458"/>
                <a:gd name="connsiteY4-140" fmla="*/ 0 h 1446436"/>
                <a:gd name="connsiteX0-141" fmla="*/ 0 w 489458"/>
                <a:gd name="connsiteY0-142" fmla="*/ 0 h 1438340"/>
                <a:gd name="connsiteX1-143" fmla="*/ 2728 w 489458"/>
                <a:gd name="connsiteY1-144" fmla="*/ 1057104 h 1438340"/>
                <a:gd name="connsiteX2-145" fmla="*/ 489458 w 489458"/>
                <a:gd name="connsiteY2-146" fmla="*/ 1438340 h 1438340"/>
                <a:gd name="connsiteX3-147" fmla="*/ 487870 w 489458"/>
                <a:gd name="connsiteY3-148" fmla="*/ 312911 h 1438340"/>
                <a:gd name="connsiteX4-149" fmla="*/ 0 w 489458"/>
                <a:gd name="connsiteY4-150" fmla="*/ 0 h 1438340"/>
                <a:gd name="connsiteX0-151" fmla="*/ 0 w 489458"/>
                <a:gd name="connsiteY0-152" fmla="*/ 0 h 1438340"/>
                <a:gd name="connsiteX1-153" fmla="*/ 4756 w 489458"/>
                <a:gd name="connsiteY1-154" fmla="*/ 1065200 h 1438340"/>
                <a:gd name="connsiteX2-155" fmla="*/ 489458 w 489458"/>
                <a:gd name="connsiteY2-156" fmla="*/ 1438340 h 1438340"/>
                <a:gd name="connsiteX3-157" fmla="*/ 487870 w 489458"/>
                <a:gd name="connsiteY3-158" fmla="*/ 312911 h 1438340"/>
                <a:gd name="connsiteX4-159" fmla="*/ 0 w 489458"/>
                <a:gd name="connsiteY4-160" fmla="*/ 0 h 1438340"/>
                <a:gd name="connsiteX0-161" fmla="*/ 0 w 491485"/>
                <a:gd name="connsiteY0-162" fmla="*/ 0 h 1438340"/>
                <a:gd name="connsiteX1-163" fmla="*/ 4756 w 491485"/>
                <a:gd name="connsiteY1-164" fmla="*/ 1065200 h 1438340"/>
                <a:gd name="connsiteX2-165" fmla="*/ 491485 w 491485"/>
                <a:gd name="connsiteY2-166" fmla="*/ 1438340 h 1438340"/>
                <a:gd name="connsiteX3-167" fmla="*/ 487870 w 491485"/>
                <a:gd name="connsiteY3-168" fmla="*/ 312911 h 1438340"/>
                <a:gd name="connsiteX4-169" fmla="*/ 0 w 491485"/>
                <a:gd name="connsiteY4-170" fmla="*/ 0 h 1438340"/>
                <a:gd name="connsiteX0-171" fmla="*/ 0 w 488560"/>
                <a:gd name="connsiteY0-172" fmla="*/ 0 h 1438340"/>
                <a:gd name="connsiteX1-173" fmla="*/ 4756 w 488560"/>
                <a:gd name="connsiteY1-174" fmla="*/ 1065200 h 1438340"/>
                <a:gd name="connsiteX2-175" fmla="*/ 487430 w 488560"/>
                <a:gd name="connsiteY2-176" fmla="*/ 1438340 h 1438340"/>
                <a:gd name="connsiteX3-177" fmla="*/ 487870 w 488560"/>
                <a:gd name="connsiteY3-178" fmla="*/ 312911 h 1438340"/>
                <a:gd name="connsiteX4-179" fmla="*/ 0 w 488560"/>
                <a:gd name="connsiteY4-180" fmla="*/ 0 h 1438340"/>
                <a:gd name="connsiteX0-181" fmla="*/ 0 w 488404"/>
                <a:gd name="connsiteY0-182" fmla="*/ 0 h 1444413"/>
                <a:gd name="connsiteX1-183" fmla="*/ 4756 w 488404"/>
                <a:gd name="connsiteY1-184" fmla="*/ 1065200 h 1444413"/>
                <a:gd name="connsiteX2-185" fmla="*/ 485402 w 488404"/>
                <a:gd name="connsiteY2-186" fmla="*/ 1444413 h 1444413"/>
                <a:gd name="connsiteX3-187" fmla="*/ 487870 w 488404"/>
                <a:gd name="connsiteY3-188" fmla="*/ 312911 h 1444413"/>
                <a:gd name="connsiteX4-189" fmla="*/ 0 w 488404"/>
                <a:gd name="connsiteY4-190" fmla="*/ 0 h 1444413"/>
                <a:gd name="connsiteX0-191" fmla="*/ 0 w 489457"/>
                <a:gd name="connsiteY0-192" fmla="*/ 0 h 1444413"/>
                <a:gd name="connsiteX1-193" fmla="*/ 4756 w 489457"/>
                <a:gd name="connsiteY1-194" fmla="*/ 1065200 h 1444413"/>
                <a:gd name="connsiteX2-195" fmla="*/ 489457 w 489457"/>
                <a:gd name="connsiteY2-196" fmla="*/ 1444413 h 1444413"/>
                <a:gd name="connsiteX3-197" fmla="*/ 487870 w 489457"/>
                <a:gd name="connsiteY3-198" fmla="*/ 312911 h 1444413"/>
                <a:gd name="connsiteX4-199" fmla="*/ 0 w 489457"/>
                <a:gd name="connsiteY4-200" fmla="*/ 0 h 1444413"/>
                <a:gd name="connsiteX0-201" fmla="*/ 0 w 488560"/>
                <a:gd name="connsiteY0-202" fmla="*/ 0 h 1438341"/>
                <a:gd name="connsiteX1-203" fmla="*/ 4756 w 488560"/>
                <a:gd name="connsiteY1-204" fmla="*/ 1065200 h 1438341"/>
                <a:gd name="connsiteX2-205" fmla="*/ 487430 w 488560"/>
                <a:gd name="connsiteY2-206" fmla="*/ 1438341 h 1438341"/>
                <a:gd name="connsiteX3-207" fmla="*/ 487870 w 488560"/>
                <a:gd name="connsiteY3-208" fmla="*/ 312911 h 1438341"/>
                <a:gd name="connsiteX4-209" fmla="*/ 0 w 488560"/>
                <a:gd name="connsiteY4-210" fmla="*/ 0 h 1438341"/>
                <a:gd name="connsiteX0-211" fmla="*/ 0 w 490432"/>
                <a:gd name="connsiteY0-212" fmla="*/ 0 h 1438341"/>
                <a:gd name="connsiteX1-213" fmla="*/ 4756 w 490432"/>
                <a:gd name="connsiteY1-214" fmla="*/ 1065200 h 1438341"/>
                <a:gd name="connsiteX2-215" fmla="*/ 487430 w 490432"/>
                <a:gd name="connsiteY2-216" fmla="*/ 1438341 h 1438341"/>
                <a:gd name="connsiteX3-217" fmla="*/ 489898 w 490432"/>
                <a:gd name="connsiteY3-218" fmla="*/ 323032 h 1438341"/>
                <a:gd name="connsiteX4-219" fmla="*/ 0 w 490432"/>
                <a:gd name="connsiteY4-220" fmla="*/ 0 h 1438341"/>
                <a:gd name="connsiteX0-221" fmla="*/ 0 w 488561"/>
                <a:gd name="connsiteY0-222" fmla="*/ 0 h 1438341"/>
                <a:gd name="connsiteX1-223" fmla="*/ 4756 w 488561"/>
                <a:gd name="connsiteY1-224" fmla="*/ 1065200 h 1438341"/>
                <a:gd name="connsiteX2-225" fmla="*/ 487430 w 488561"/>
                <a:gd name="connsiteY2-226" fmla="*/ 1438341 h 1438341"/>
                <a:gd name="connsiteX3-227" fmla="*/ 487871 w 488561"/>
                <a:gd name="connsiteY3-228" fmla="*/ 316959 h 1438341"/>
                <a:gd name="connsiteX4-229" fmla="*/ 0 w 488561"/>
                <a:gd name="connsiteY4-230" fmla="*/ 0 h 1438341"/>
                <a:gd name="connsiteX0-231" fmla="*/ 0 w 489457"/>
                <a:gd name="connsiteY0-232" fmla="*/ 0 h 1438341"/>
                <a:gd name="connsiteX1-233" fmla="*/ 4756 w 489457"/>
                <a:gd name="connsiteY1-234" fmla="*/ 1065200 h 1438341"/>
                <a:gd name="connsiteX2-235" fmla="*/ 489457 w 489457"/>
                <a:gd name="connsiteY2-236" fmla="*/ 1438341 h 1438341"/>
                <a:gd name="connsiteX3-237" fmla="*/ 487871 w 489457"/>
                <a:gd name="connsiteY3-238" fmla="*/ 316959 h 1438341"/>
                <a:gd name="connsiteX4-239" fmla="*/ 0 w 489457"/>
                <a:gd name="connsiteY4-240" fmla="*/ 0 h 14383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457" h="1438341">
                  <a:moveTo>
                    <a:pt x="0" y="0"/>
                  </a:moveTo>
                  <a:cubicBezTo>
                    <a:pt x="909" y="352368"/>
                    <a:pt x="3847" y="712832"/>
                    <a:pt x="4756" y="1065200"/>
                  </a:cubicBezTo>
                  <a:lnTo>
                    <a:pt x="489457" y="1438341"/>
                  </a:lnTo>
                  <a:cubicBezTo>
                    <a:pt x="486900" y="1061851"/>
                    <a:pt x="490428" y="693449"/>
                    <a:pt x="487871" y="316959"/>
                  </a:cubicBez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8" name="Freeform: Shape 28"/>
            <p:cNvSpPr/>
            <p:nvPr/>
          </p:nvSpPr>
          <p:spPr bwMode="auto">
            <a:xfrm>
              <a:off x="5827708" y="2589410"/>
              <a:ext cx="346464" cy="32453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26" name="组合 25"/>
          <p:cNvGrpSpPr/>
          <p:nvPr/>
        </p:nvGrpSpPr>
        <p:grpSpPr>
          <a:xfrm>
            <a:off x="5525462" y="3584416"/>
            <a:ext cx="5824152" cy="1006562"/>
            <a:chOff x="5525462" y="3435900"/>
            <a:chExt cx="5824152" cy="1006562"/>
          </a:xfrm>
        </p:grpSpPr>
        <p:sp>
          <p:nvSpPr>
            <p:cNvPr id="10" name="Rectangle 12"/>
            <p:cNvSpPr/>
            <p:nvPr/>
          </p:nvSpPr>
          <p:spPr>
            <a:xfrm>
              <a:off x="5525462" y="3435900"/>
              <a:ext cx="948629" cy="7464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1" name="Rectangle 13"/>
            <p:cNvSpPr/>
            <p:nvPr/>
          </p:nvSpPr>
          <p:spPr>
            <a:xfrm>
              <a:off x="6866522" y="3657173"/>
              <a:ext cx="4483092" cy="7852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12" name="Freeform: Shape 14"/>
            <p:cNvSpPr/>
            <p:nvPr/>
          </p:nvSpPr>
          <p:spPr>
            <a:xfrm>
              <a:off x="6459404" y="3437007"/>
              <a:ext cx="407118" cy="1005455"/>
            </a:xfrm>
            <a:custGeom>
              <a:avLst/>
              <a:gdLst>
                <a:gd name="connsiteX0" fmla="*/ 0 w 515816"/>
                <a:gd name="connsiteY0" fmla="*/ 0 h 1430216"/>
                <a:gd name="connsiteX1" fmla="*/ 35169 w 515816"/>
                <a:gd name="connsiteY1" fmla="*/ 1055077 h 1430216"/>
                <a:gd name="connsiteX2" fmla="*/ 515816 w 515816"/>
                <a:gd name="connsiteY2" fmla="*/ 1430216 h 1430216"/>
                <a:gd name="connsiteX3" fmla="*/ 504092 w 515816"/>
                <a:gd name="connsiteY3" fmla="*/ 304800 h 1430216"/>
                <a:gd name="connsiteX4" fmla="*/ 0 w 515816"/>
                <a:gd name="connsiteY4" fmla="*/ 0 h 1430216"/>
                <a:gd name="connsiteX0-1" fmla="*/ 0 w 515816"/>
                <a:gd name="connsiteY0-2" fmla="*/ 0 h 1430216"/>
                <a:gd name="connsiteX1-3" fmla="*/ 20976 w 515816"/>
                <a:gd name="connsiteY1-4" fmla="*/ 1051022 h 1430216"/>
                <a:gd name="connsiteX2-5" fmla="*/ 515816 w 515816"/>
                <a:gd name="connsiteY2-6" fmla="*/ 1430216 h 1430216"/>
                <a:gd name="connsiteX3-7" fmla="*/ 504092 w 515816"/>
                <a:gd name="connsiteY3-8" fmla="*/ 304800 h 1430216"/>
                <a:gd name="connsiteX4-9" fmla="*/ 0 w 515816"/>
                <a:gd name="connsiteY4-10" fmla="*/ 0 h 1430216"/>
                <a:gd name="connsiteX0-11" fmla="*/ 0 w 501623"/>
                <a:gd name="connsiteY0-12" fmla="*/ 0 h 1440353"/>
                <a:gd name="connsiteX1-13" fmla="*/ 6783 w 501623"/>
                <a:gd name="connsiteY1-14" fmla="*/ 1061159 h 1440353"/>
                <a:gd name="connsiteX2-15" fmla="*/ 501623 w 501623"/>
                <a:gd name="connsiteY2-16" fmla="*/ 1440353 h 1440353"/>
                <a:gd name="connsiteX3-17" fmla="*/ 489899 w 501623"/>
                <a:gd name="connsiteY3-18" fmla="*/ 314937 h 1440353"/>
                <a:gd name="connsiteX4-19" fmla="*/ 0 w 501623"/>
                <a:gd name="connsiteY4-20" fmla="*/ 0 h 1440353"/>
                <a:gd name="connsiteX0-21" fmla="*/ 0 w 501623"/>
                <a:gd name="connsiteY0-22" fmla="*/ 0 h 1440353"/>
                <a:gd name="connsiteX1-23" fmla="*/ 6783 w 501623"/>
                <a:gd name="connsiteY1-24" fmla="*/ 1061159 h 1440353"/>
                <a:gd name="connsiteX2-25" fmla="*/ 501623 w 501623"/>
                <a:gd name="connsiteY2-26" fmla="*/ 1440353 h 1440353"/>
                <a:gd name="connsiteX3-27" fmla="*/ 483816 w 501623"/>
                <a:gd name="connsiteY3-28" fmla="*/ 308855 h 1440353"/>
                <a:gd name="connsiteX4-29" fmla="*/ 0 w 501623"/>
                <a:gd name="connsiteY4-30" fmla="*/ 0 h 1440353"/>
                <a:gd name="connsiteX0-31" fmla="*/ 0 w 501623"/>
                <a:gd name="connsiteY0-32" fmla="*/ 0 h 1440353"/>
                <a:gd name="connsiteX1-33" fmla="*/ 6783 w 501623"/>
                <a:gd name="connsiteY1-34" fmla="*/ 1061159 h 1440353"/>
                <a:gd name="connsiteX2-35" fmla="*/ 501623 w 501623"/>
                <a:gd name="connsiteY2-36" fmla="*/ 1440353 h 1440353"/>
                <a:gd name="connsiteX3-37" fmla="*/ 489898 w 501623"/>
                <a:gd name="connsiteY3-38" fmla="*/ 314938 h 1440353"/>
                <a:gd name="connsiteX4-39" fmla="*/ 0 w 501623"/>
                <a:gd name="connsiteY4-40" fmla="*/ 0 h 1440353"/>
                <a:gd name="connsiteX0-41" fmla="*/ 0 w 497568"/>
                <a:gd name="connsiteY0-42" fmla="*/ 0 h 1444408"/>
                <a:gd name="connsiteX1-43" fmla="*/ 6783 w 497568"/>
                <a:gd name="connsiteY1-44" fmla="*/ 1061159 h 1444408"/>
                <a:gd name="connsiteX2-45" fmla="*/ 497568 w 497568"/>
                <a:gd name="connsiteY2-46" fmla="*/ 1444408 h 1444408"/>
                <a:gd name="connsiteX3-47" fmla="*/ 489898 w 497568"/>
                <a:gd name="connsiteY3-48" fmla="*/ 314938 h 1444408"/>
                <a:gd name="connsiteX4-49" fmla="*/ 0 w 497568"/>
                <a:gd name="connsiteY4-50" fmla="*/ 0 h 1444408"/>
                <a:gd name="connsiteX0-51" fmla="*/ 0 w 490588"/>
                <a:gd name="connsiteY0-52" fmla="*/ 0 h 1444408"/>
                <a:gd name="connsiteX1-53" fmla="*/ 6783 w 490588"/>
                <a:gd name="connsiteY1-54" fmla="*/ 1061159 h 1444408"/>
                <a:gd name="connsiteX2-55" fmla="*/ 489458 w 490588"/>
                <a:gd name="connsiteY2-56" fmla="*/ 1444408 h 1444408"/>
                <a:gd name="connsiteX3-57" fmla="*/ 489898 w 490588"/>
                <a:gd name="connsiteY3-58" fmla="*/ 314938 h 1444408"/>
                <a:gd name="connsiteX4-59" fmla="*/ 0 w 490588"/>
                <a:gd name="connsiteY4-60" fmla="*/ 0 h 1444408"/>
                <a:gd name="connsiteX0-61" fmla="*/ 0 w 490218"/>
                <a:gd name="connsiteY0-62" fmla="*/ 0 h 1446436"/>
                <a:gd name="connsiteX1-63" fmla="*/ 6783 w 490218"/>
                <a:gd name="connsiteY1-64" fmla="*/ 1061159 h 1446436"/>
                <a:gd name="connsiteX2-65" fmla="*/ 481348 w 490218"/>
                <a:gd name="connsiteY2-66" fmla="*/ 1446436 h 1446436"/>
                <a:gd name="connsiteX3-67" fmla="*/ 489898 w 490218"/>
                <a:gd name="connsiteY3-68" fmla="*/ 314938 h 1446436"/>
                <a:gd name="connsiteX4-69" fmla="*/ 0 w 490218"/>
                <a:gd name="connsiteY4-70" fmla="*/ 0 h 1446436"/>
                <a:gd name="connsiteX0-71" fmla="*/ 0 w 490588"/>
                <a:gd name="connsiteY0-72" fmla="*/ 0 h 1446436"/>
                <a:gd name="connsiteX1-73" fmla="*/ 6783 w 490588"/>
                <a:gd name="connsiteY1-74" fmla="*/ 1061159 h 1446436"/>
                <a:gd name="connsiteX2-75" fmla="*/ 489458 w 490588"/>
                <a:gd name="connsiteY2-76" fmla="*/ 1446436 h 1446436"/>
                <a:gd name="connsiteX3-77" fmla="*/ 489898 w 490588"/>
                <a:gd name="connsiteY3-78" fmla="*/ 314938 h 1446436"/>
                <a:gd name="connsiteX4-79" fmla="*/ 0 w 490588"/>
                <a:gd name="connsiteY4-80" fmla="*/ 0 h 1446436"/>
                <a:gd name="connsiteX0-81" fmla="*/ 0 w 492459"/>
                <a:gd name="connsiteY0-82" fmla="*/ 0 h 1446436"/>
                <a:gd name="connsiteX1-83" fmla="*/ 6783 w 492459"/>
                <a:gd name="connsiteY1-84" fmla="*/ 1061159 h 1446436"/>
                <a:gd name="connsiteX2-85" fmla="*/ 489458 w 492459"/>
                <a:gd name="connsiteY2-86" fmla="*/ 1446436 h 1446436"/>
                <a:gd name="connsiteX3-87" fmla="*/ 491925 w 492459"/>
                <a:gd name="connsiteY3-88" fmla="*/ 308856 h 1446436"/>
                <a:gd name="connsiteX4-89" fmla="*/ 0 w 492459"/>
                <a:gd name="connsiteY4-90" fmla="*/ 0 h 1446436"/>
                <a:gd name="connsiteX0-91" fmla="*/ 0 w 490588"/>
                <a:gd name="connsiteY0-92" fmla="*/ 0 h 1446436"/>
                <a:gd name="connsiteX1-93" fmla="*/ 6783 w 490588"/>
                <a:gd name="connsiteY1-94" fmla="*/ 1061159 h 1446436"/>
                <a:gd name="connsiteX2-95" fmla="*/ 489458 w 490588"/>
                <a:gd name="connsiteY2-96" fmla="*/ 1446436 h 1446436"/>
                <a:gd name="connsiteX3-97" fmla="*/ 489898 w 490588"/>
                <a:gd name="connsiteY3-98" fmla="*/ 302774 h 1446436"/>
                <a:gd name="connsiteX4-99" fmla="*/ 0 w 490588"/>
                <a:gd name="connsiteY4-100" fmla="*/ 0 h 1446436"/>
                <a:gd name="connsiteX0-101" fmla="*/ 0 w 490588"/>
                <a:gd name="connsiteY0-102" fmla="*/ 0 h 1446436"/>
                <a:gd name="connsiteX1-103" fmla="*/ 6783 w 490588"/>
                <a:gd name="connsiteY1-104" fmla="*/ 1061159 h 1446436"/>
                <a:gd name="connsiteX2-105" fmla="*/ 489458 w 490588"/>
                <a:gd name="connsiteY2-106" fmla="*/ 1446436 h 1446436"/>
                <a:gd name="connsiteX3-107" fmla="*/ 489898 w 490588"/>
                <a:gd name="connsiteY3-108" fmla="*/ 316966 h 1446436"/>
                <a:gd name="connsiteX4-109" fmla="*/ 0 w 490588"/>
                <a:gd name="connsiteY4-110" fmla="*/ 0 h 1446436"/>
                <a:gd name="connsiteX0-111" fmla="*/ 0 w 490588"/>
                <a:gd name="connsiteY0-112" fmla="*/ 0 h 1446436"/>
                <a:gd name="connsiteX1-113" fmla="*/ 6783 w 490588"/>
                <a:gd name="connsiteY1-114" fmla="*/ 1061159 h 1446436"/>
                <a:gd name="connsiteX2-115" fmla="*/ 489458 w 490588"/>
                <a:gd name="connsiteY2-116" fmla="*/ 1446436 h 1446436"/>
                <a:gd name="connsiteX3-117" fmla="*/ 489898 w 490588"/>
                <a:gd name="connsiteY3-118" fmla="*/ 316966 h 1446436"/>
                <a:gd name="connsiteX4-119" fmla="*/ 0 w 490588"/>
                <a:gd name="connsiteY4-120" fmla="*/ 0 h 1446436"/>
                <a:gd name="connsiteX0-121" fmla="*/ 0 w 489458"/>
                <a:gd name="connsiteY0-122" fmla="*/ 0 h 1446436"/>
                <a:gd name="connsiteX1-123" fmla="*/ 6783 w 489458"/>
                <a:gd name="connsiteY1-124" fmla="*/ 1061159 h 1446436"/>
                <a:gd name="connsiteX2-125" fmla="*/ 489458 w 489458"/>
                <a:gd name="connsiteY2-126" fmla="*/ 1446436 h 1446436"/>
                <a:gd name="connsiteX3-127" fmla="*/ 487870 w 489458"/>
                <a:gd name="connsiteY3-128" fmla="*/ 312911 h 1446436"/>
                <a:gd name="connsiteX4-129" fmla="*/ 0 w 489458"/>
                <a:gd name="connsiteY4-130" fmla="*/ 0 h 1446436"/>
                <a:gd name="connsiteX0-131" fmla="*/ 0 w 489458"/>
                <a:gd name="connsiteY0-132" fmla="*/ 0 h 1446436"/>
                <a:gd name="connsiteX1-133" fmla="*/ 2728 w 489458"/>
                <a:gd name="connsiteY1-134" fmla="*/ 1057104 h 1446436"/>
                <a:gd name="connsiteX2-135" fmla="*/ 489458 w 489458"/>
                <a:gd name="connsiteY2-136" fmla="*/ 1446436 h 1446436"/>
                <a:gd name="connsiteX3-137" fmla="*/ 487870 w 489458"/>
                <a:gd name="connsiteY3-138" fmla="*/ 312911 h 1446436"/>
                <a:gd name="connsiteX4-139" fmla="*/ 0 w 489458"/>
                <a:gd name="connsiteY4-140" fmla="*/ 0 h 1446436"/>
                <a:gd name="connsiteX0-141" fmla="*/ 0 w 489458"/>
                <a:gd name="connsiteY0-142" fmla="*/ 0 h 1438340"/>
                <a:gd name="connsiteX1-143" fmla="*/ 2728 w 489458"/>
                <a:gd name="connsiteY1-144" fmla="*/ 1057104 h 1438340"/>
                <a:gd name="connsiteX2-145" fmla="*/ 489458 w 489458"/>
                <a:gd name="connsiteY2-146" fmla="*/ 1438340 h 1438340"/>
                <a:gd name="connsiteX3-147" fmla="*/ 487870 w 489458"/>
                <a:gd name="connsiteY3-148" fmla="*/ 312911 h 1438340"/>
                <a:gd name="connsiteX4-149" fmla="*/ 0 w 489458"/>
                <a:gd name="connsiteY4-150" fmla="*/ 0 h 1438340"/>
                <a:gd name="connsiteX0-151" fmla="*/ 0 w 489458"/>
                <a:gd name="connsiteY0-152" fmla="*/ 0 h 1438340"/>
                <a:gd name="connsiteX1-153" fmla="*/ 4756 w 489458"/>
                <a:gd name="connsiteY1-154" fmla="*/ 1065200 h 1438340"/>
                <a:gd name="connsiteX2-155" fmla="*/ 489458 w 489458"/>
                <a:gd name="connsiteY2-156" fmla="*/ 1438340 h 1438340"/>
                <a:gd name="connsiteX3-157" fmla="*/ 487870 w 489458"/>
                <a:gd name="connsiteY3-158" fmla="*/ 312911 h 1438340"/>
                <a:gd name="connsiteX4-159" fmla="*/ 0 w 489458"/>
                <a:gd name="connsiteY4-160" fmla="*/ 0 h 1438340"/>
                <a:gd name="connsiteX0-161" fmla="*/ 0 w 491485"/>
                <a:gd name="connsiteY0-162" fmla="*/ 0 h 1438340"/>
                <a:gd name="connsiteX1-163" fmla="*/ 4756 w 491485"/>
                <a:gd name="connsiteY1-164" fmla="*/ 1065200 h 1438340"/>
                <a:gd name="connsiteX2-165" fmla="*/ 491485 w 491485"/>
                <a:gd name="connsiteY2-166" fmla="*/ 1438340 h 1438340"/>
                <a:gd name="connsiteX3-167" fmla="*/ 487870 w 491485"/>
                <a:gd name="connsiteY3-168" fmla="*/ 312911 h 1438340"/>
                <a:gd name="connsiteX4-169" fmla="*/ 0 w 491485"/>
                <a:gd name="connsiteY4-170" fmla="*/ 0 h 1438340"/>
                <a:gd name="connsiteX0-171" fmla="*/ 0 w 488560"/>
                <a:gd name="connsiteY0-172" fmla="*/ 0 h 1438340"/>
                <a:gd name="connsiteX1-173" fmla="*/ 4756 w 488560"/>
                <a:gd name="connsiteY1-174" fmla="*/ 1065200 h 1438340"/>
                <a:gd name="connsiteX2-175" fmla="*/ 487430 w 488560"/>
                <a:gd name="connsiteY2-176" fmla="*/ 1438340 h 1438340"/>
                <a:gd name="connsiteX3-177" fmla="*/ 487870 w 488560"/>
                <a:gd name="connsiteY3-178" fmla="*/ 312911 h 1438340"/>
                <a:gd name="connsiteX4-179" fmla="*/ 0 w 488560"/>
                <a:gd name="connsiteY4-180" fmla="*/ 0 h 1438340"/>
                <a:gd name="connsiteX0-181" fmla="*/ 0 w 488404"/>
                <a:gd name="connsiteY0-182" fmla="*/ 0 h 1444413"/>
                <a:gd name="connsiteX1-183" fmla="*/ 4756 w 488404"/>
                <a:gd name="connsiteY1-184" fmla="*/ 1065200 h 1444413"/>
                <a:gd name="connsiteX2-185" fmla="*/ 485402 w 488404"/>
                <a:gd name="connsiteY2-186" fmla="*/ 1444413 h 1444413"/>
                <a:gd name="connsiteX3-187" fmla="*/ 487870 w 488404"/>
                <a:gd name="connsiteY3-188" fmla="*/ 312911 h 1444413"/>
                <a:gd name="connsiteX4-189" fmla="*/ 0 w 488404"/>
                <a:gd name="connsiteY4-190" fmla="*/ 0 h 1444413"/>
                <a:gd name="connsiteX0-191" fmla="*/ 0 w 489457"/>
                <a:gd name="connsiteY0-192" fmla="*/ 0 h 1444413"/>
                <a:gd name="connsiteX1-193" fmla="*/ 4756 w 489457"/>
                <a:gd name="connsiteY1-194" fmla="*/ 1065200 h 1444413"/>
                <a:gd name="connsiteX2-195" fmla="*/ 489457 w 489457"/>
                <a:gd name="connsiteY2-196" fmla="*/ 1444413 h 1444413"/>
                <a:gd name="connsiteX3-197" fmla="*/ 487870 w 489457"/>
                <a:gd name="connsiteY3-198" fmla="*/ 312911 h 1444413"/>
                <a:gd name="connsiteX4-199" fmla="*/ 0 w 489457"/>
                <a:gd name="connsiteY4-200" fmla="*/ 0 h 1444413"/>
                <a:gd name="connsiteX0-201" fmla="*/ 0 w 488560"/>
                <a:gd name="connsiteY0-202" fmla="*/ 0 h 1438341"/>
                <a:gd name="connsiteX1-203" fmla="*/ 4756 w 488560"/>
                <a:gd name="connsiteY1-204" fmla="*/ 1065200 h 1438341"/>
                <a:gd name="connsiteX2-205" fmla="*/ 487430 w 488560"/>
                <a:gd name="connsiteY2-206" fmla="*/ 1438341 h 1438341"/>
                <a:gd name="connsiteX3-207" fmla="*/ 487870 w 488560"/>
                <a:gd name="connsiteY3-208" fmla="*/ 312911 h 1438341"/>
                <a:gd name="connsiteX4-209" fmla="*/ 0 w 488560"/>
                <a:gd name="connsiteY4-210" fmla="*/ 0 h 1438341"/>
                <a:gd name="connsiteX0-211" fmla="*/ 0 w 490432"/>
                <a:gd name="connsiteY0-212" fmla="*/ 0 h 1438341"/>
                <a:gd name="connsiteX1-213" fmla="*/ 4756 w 490432"/>
                <a:gd name="connsiteY1-214" fmla="*/ 1065200 h 1438341"/>
                <a:gd name="connsiteX2-215" fmla="*/ 487430 w 490432"/>
                <a:gd name="connsiteY2-216" fmla="*/ 1438341 h 1438341"/>
                <a:gd name="connsiteX3-217" fmla="*/ 489898 w 490432"/>
                <a:gd name="connsiteY3-218" fmla="*/ 323032 h 1438341"/>
                <a:gd name="connsiteX4-219" fmla="*/ 0 w 490432"/>
                <a:gd name="connsiteY4-220" fmla="*/ 0 h 1438341"/>
                <a:gd name="connsiteX0-221" fmla="*/ 0 w 488561"/>
                <a:gd name="connsiteY0-222" fmla="*/ 0 h 1438341"/>
                <a:gd name="connsiteX1-223" fmla="*/ 4756 w 488561"/>
                <a:gd name="connsiteY1-224" fmla="*/ 1065200 h 1438341"/>
                <a:gd name="connsiteX2-225" fmla="*/ 487430 w 488561"/>
                <a:gd name="connsiteY2-226" fmla="*/ 1438341 h 1438341"/>
                <a:gd name="connsiteX3-227" fmla="*/ 487871 w 488561"/>
                <a:gd name="connsiteY3-228" fmla="*/ 316959 h 1438341"/>
                <a:gd name="connsiteX4-229" fmla="*/ 0 w 488561"/>
                <a:gd name="connsiteY4-230" fmla="*/ 0 h 1438341"/>
                <a:gd name="connsiteX0-231" fmla="*/ 0 w 489457"/>
                <a:gd name="connsiteY0-232" fmla="*/ 0 h 1438341"/>
                <a:gd name="connsiteX1-233" fmla="*/ 4756 w 489457"/>
                <a:gd name="connsiteY1-234" fmla="*/ 1065200 h 1438341"/>
                <a:gd name="connsiteX2-235" fmla="*/ 489457 w 489457"/>
                <a:gd name="connsiteY2-236" fmla="*/ 1438341 h 1438341"/>
                <a:gd name="connsiteX3-237" fmla="*/ 487871 w 489457"/>
                <a:gd name="connsiteY3-238" fmla="*/ 316959 h 1438341"/>
                <a:gd name="connsiteX4-239" fmla="*/ 0 w 489457"/>
                <a:gd name="connsiteY4-240" fmla="*/ 0 h 14383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457" h="1438341">
                  <a:moveTo>
                    <a:pt x="0" y="0"/>
                  </a:moveTo>
                  <a:cubicBezTo>
                    <a:pt x="909" y="352368"/>
                    <a:pt x="3847" y="712832"/>
                    <a:pt x="4756" y="1065200"/>
                  </a:cubicBezTo>
                  <a:lnTo>
                    <a:pt x="489457" y="1438341"/>
                  </a:lnTo>
                  <a:cubicBezTo>
                    <a:pt x="486900" y="1061851"/>
                    <a:pt x="490428" y="693449"/>
                    <a:pt x="487871" y="316959"/>
                  </a:cubicBez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9" name="Freeform: Shape 31"/>
            <p:cNvSpPr/>
            <p:nvPr/>
          </p:nvSpPr>
          <p:spPr bwMode="auto">
            <a:xfrm>
              <a:off x="5870435" y="3627021"/>
              <a:ext cx="387274" cy="389907"/>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grpSp>
        <p:nvGrpSpPr>
          <p:cNvPr id="27" name="组合 26"/>
          <p:cNvGrpSpPr/>
          <p:nvPr/>
        </p:nvGrpSpPr>
        <p:grpSpPr>
          <a:xfrm>
            <a:off x="5542280" y="4549140"/>
            <a:ext cx="5822950" cy="1176655"/>
            <a:chOff x="5542470" y="4519608"/>
            <a:chExt cx="5823006" cy="1006562"/>
          </a:xfrm>
        </p:grpSpPr>
        <p:sp>
          <p:nvSpPr>
            <p:cNvPr id="13" name="Rectangle 16"/>
            <p:cNvSpPr/>
            <p:nvPr/>
          </p:nvSpPr>
          <p:spPr>
            <a:xfrm>
              <a:off x="5542470" y="4519608"/>
              <a:ext cx="948628" cy="74641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4" name="Rectangle 17"/>
            <p:cNvSpPr/>
            <p:nvPr/>
          </p:nvSpPr>
          <p:spPr>
            <a:xfrm>
              <a:off x="6882384" y="4740881"/>
              <a:ext cx="4483092" cy="7852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15" name="Freeform: Shape 18"/>
            <p:cNvSpPr/>
            <p:nvPr/>
          </p:nvSpPr>
          <p:spPr>
            <a:xfrm>
              <a:off x="6475268" y="4520715"/>
              <a:ext cx="407118" cy="1005455"/>
            </a:xfrm>
            <a:custGeom>
              <a:avLst/>
              <a:gdLst>
                <a:gd name="connsiteX0" fmla="*/ 0 w 515816"/>
                <a:gd name="connsiteY0" fmla="*/ 0 h 1430216"/>
                <a:gd name="connsiteX1" fmla="*/ 35169 w 515816"/>
                <a:gd name="connsiteY1" fmla="*/ 1055077 h 1430216"/>
                <a:gd name="connsiteX2" fmla="*/ 515816 w 515816"/>
                <a:gd name="connsiteY2" fmla="*/ 1430216 h 1430216"/>
                <a:gd name="connsiteX3" fmla="*/ 504092 w 515816"/>
                <a:gd name="connsiteY3" fmla="*/ 304800 h 1430216"/>
                <a:gd name="connsiteX4" fmla="*/ 0 w 515816"/>
                <a:gd name="connsiteY4" fmla="*/ 0 h 1430216"/>
                <a:gd name="connsiteX0-1" fmla="*/ 0 w 515816"/>
                <a:gd name="connsiteY0-2" fmla="*/ 0 h 1430216"/>
                <a:gd name="connsiteX1-3" fmla="*/ 20976 w 515816"/>
                <a:gd name="connsiteY1-4" fmla="*/ 1051022 h 1430216"/>
                <a:gd name="connsiteX2-5" fmla="*/ 515816 w 515816"/>
                <a:gd name="connsiteY2-6" fmla="*/ 1430216 h 1430216"/>
                <a:gd name="connsiteX3-7" fmla="*/ 504092 w 515816"/>
                <a:gd name="connsiteY3-8" fmla="*/ 304800 h 1430216"/>
                <a:gd name="connsiteX4-9" fmla="*/ 0 w 515816"/>
                <a:gd name="connsiteY4-10" fmla="*/ 0 h 1430216"/>
                <a:gd name="connsiteX0-11" fmla="*/ 0 w 501623"/>
                <a:gd name="connsiteY0-12" fmla="*/ 0 h 1440353"/>
                <a:gd name="connsiteX1-13" fmla="*/ 6783 w 501623"/>
                <a:gd name="connsiteY1-14" fmla="*/ 1061159 h 1440353"/>
                <a:gd name="connsiteX2-15" fmla="*/ 501623 w 501623"/>
                <a:gd name="connsiteY2-16" fmla="*/ 1440353 h 1440353"/>
                <a:gd name="connsiteX3-17" fmla="*/ 489899 w 501623"/>
                <a:gd name="connsiteY3-18" fmla="*/ 314937 h 1440353"/>
                <a:gd name="connsiteX4-19" fmla="*/ 0 w 501623"/>
                <a:gd name="connsiteY4-20" fmla="*/ 0 h 1440353"/>
                <a:gd name="connsiteX0-21" fmla="*/ 0 w 501623"/>
                <a:gd name="connsiteY0-22" fmla="*/ 0 h 1440353"/>
                <a:gd name="connsiteX1-23" fmla="*/ 6783 w 501623"/>
                <a:gd name="connsiteY1-24" fmla="*/ 1061159 h 1440353"/>
                <a:gd name="connsiteX2-25" fmla="*/ 501623 w 501623"/>
                <a:gd name="connsiteY2-26" fmla="*/ 1440353 h 1440353"/>
                <a:gd name="connsiteX3-27" fmla="*/ 483816 w 501623"/>
                <a:gd name="connsiteY3-28" fmla="*/ 308855 h 1440353"/>
                <a:gd name="connsiteX4-29" fmla="*/ 0 w 501623"/>
                <a:gd name="connsiteY4-30" fmla="*/ 0 h 1440353"/>
                <a:gd name="connsiteX0-31" fmla="*/ 0 w 501623"/>
                <a:gd name="connsiteY0-32" fmla="*/ 0 h 1440353"/>
                <a:gd name="connsiteX1-33" fmla="*/ 6783 w 501623"/>
                <a:gd name="connsiteY1-34" fmla="*/ 1061159 h 1440353"/>
                <a:gd name="connsiteX2-35" fmla="*/ 501623 w 501623"/>
                <a:gd name="connsiteY2-36" fmla="*/ 1440353 h 1440353"/>
                <a:gd name="connsiteX3-37" fmla="*/ 489898 w 501623"/>
                <a:gd name="connsiteY3-38" fmla="*/ 314938 h 1440353"/>
                <a:gd name="connsiteX4-39" fmla="*/ 0 w 501623"/>
                <a:gd name="connsiteY4-40" fmla="*/ 0 h 1440353"/>
                <a:gd name="connsiteX0-41" fmla="*/ 0 w 497568"/>
                <a:gd name="connsiteY0-42" fmla="*/ 0 h 1444408"/>
                <a:gd name="connsiteX1-43" fmla="*/ 6783 w 497568"/>
                <a:gd name="connsiteY1-44" fmla="*/ 1061159 h 1444408"/>
                <a:gd name="connsiteX2-45" fmla="*/ 497568 w 497568"/>
                <a:gd name="connsiteY2-46" fmla="*/ 1444408 h 1444408"/>
                <a:gd name="connsiteX3-47" fmla="*/ 489898 w 497568"/>
                <a:gd name="connsiteY3-48" fmla="*/ 314938 h 1444408"/>
                <a:gd name="connsiteX4-49" fmla="*/ 0 w 497568"/>
                <a:gd name="connsiteY4-50" fmla="*/ 0 h 1444408"/>
                <a:gd name="connsiteX0-51" fmla="*/ 0 w 490588"/>
                <a:gd name="connsiteY0-52" fmla="*/ 0 h 1444408"/>
                <a:gd name="connsiteX1-53" fmla="*/ 6783 w 490588"/>
                <a:gd name="connsiteY1-54" fmla="*/ 1061159 h 1444408"/>
                <a:gd name="connsiteX2-55" fmla="*/ 489458 w 490588"/>
                <a:gd name="connsiteY2-56" fmla="*/ 1444408 h 1444408"/>
                <a:gd name="connsiteX3-57" fmla="*/ 489898 w 490588"/>
                <a:gd name="connsiteY3-58" fmla="*/ 314938 h 1444408"/>
                <a:gd name="connsiteX4-59" fmla="*/ 0 w 490588"/>
                <a:gd name="connsiteY4-60" fmla="*/ 0 h 1444408"/>
                <a:gd name="connsiteX0-61" fmla="*/ 0 w 490218"/>
                <a:gd name="connsiteY0-62" fmla="*/ 0 h 1446436"/>
                <a:gd name="connsiteX1-63" fmla="*/ 6783 w 490218"/>
                <a:gd name="connsiteY1-64" fmla="*/ 1061159 h 1446436"/>
                <a:gd name="connsiteX2-65" fmla="*/ 481348 w 490218"/>
                <a:gd name="connsiteY2-66" fmla="*/ 1446436 h 1446436"/>
                <a:gd name="connsiteX3-67" fmla="*/ 489898 w 490218"/>
                <a:gd name="connsiteY3-68" fmla="*/ 314938 h 1446436"/>
                <a:gd name="connsiteX4-69" fmla="*/ 0 w 490218"/>
                <a:gd name="connsiteY4-70" fmla="*/ 0 h 1446436"/>
                <a:gd name="connsiteX0-71" fmla="*/ 0 w 490588"/>
                <a:gd name="connsiteY0-72" fmla="*/ 0 h 1446436"/>
                <a:gd name="connsiteX1-73" fmla="*/ 6783 w 490588"/>
                <a:gd name="connsiteY1-74" fmla="*/ 1061159 h 1446436"/>
                <a:gd name="connsiteX2-75" fmla="*/ 489458 w 490588"/>
                <a:gd name="connsiteY2-76" fmla="*/ 1446436 h 1446436"/>
                <a:gd name="connsiteX3-77" fmla="*/ 489898 w 490588"/>
                <a:gd name="connsiteY3-78" fmla="*/ 314938 h 1446436"/>
                <a:gd name="connsiteX4-79" fmla="*/ 0 w 490588"/>
                <a:gd name="connsiteY4-80" fmla="*/ 0 h 1446436"/>
                <a:gd name="connsiteX0-81" fmla="*/ 0 w 492459"/>
                <a:gd name="connsiteY0-82" fmla="*/ 0 h 1446436"/>
                <a:gd name="connsiteX1-83" fmla="*/ 6783 w 492459"/>
                <a:gd name="connsiteY1-84" fmla="*/ 1061159 h 1446436"/>
                <a:gd name="connsiteX2-85" fmla="*/ 489458 w 492459"/>
                <a:gd name="connsiteY2-86" fmla="*/ 1446436 h 1446436"/>
                <a:gd name="connsiteX3-87" fmla="*/ 491925 w 492459"/>
                <a:gd name="connsiteY3-88" fmla="*/ 308856 h 1446436"/>
                <a:gd name="connsiteX4-89" fmla="*/ 0 w 492459"/>
                <a:gd name="connsiteY4-90" fmla="*/ 0 h 1446436"/>
                <a:gd name="connsiteX0-91" fmla="*/ 0 w 490588"/>
                <a:gd name="connsiteY0-92" fmla="*/ 0 h 1446436"/>
                <a:gd name="connsiteX1-93" fmla="*/ 6783 w 490588"/>
                <a:gd name="connsiteY1-94" fmla="*/ 1061159 h 1446436"/>
                <a:gd name="connsiteX2-95" fmla="*/ 489458 w 490588"/>
                <a:gd name="connsiteY2-96" fmla="*/ 1446436 h 1446436"/>
                <a:gd name="connsiteX3-97" fmla="*/ 489898 w 490588"/>
                <a:gd name="connsiteY3-98" fmla="*/ 302774 h 1446436"/>
                <a:gd name="connsiteX4-99" fmla="*/ 0 w 490588"/>
                <a:gd name="connsiteY4-100" fmla="*/ 0 h 1446436"/>
                <a:gd name="connsiteX0-101" fmla="*/ 0 w 490588"/>
                <a:gd name="connsiteY0-102" fmla="*/ 0 h 1446436"/>
                <a:gd name="connsiteX1-103" fmla="*/ 6783 w 490588"/>
                <a:gd name="connsiteY1-104" fmla="*/ 1061159 h 1446436"/>
                <a:gd name="connsiteX2-105" fmla="*/ 489458 w 490588"/>
                <a:gd name="connsiteY2-106" fmla="*/ 1446436 h 1446436"/>
                <a:gd name="connsiteX3-107" fmla="*/ 489898 w 490588"/>
                <a:gd name="connsiteY3-108" fmla="*/ 316966 h 1446436"/>
                <a:gd name="connsiteX4-109" fmla="*/ 0 w 490588"/>
                <a:gd name="connsiteY4-110" fmla="*/ 0 h 1446436"/>
                <a:gd name="connsiteX0-111" fmla="*/ 0 w 490588"/>
                <a:gd name="connsiteY0-112" fmla="*/ 0 h 1446436"/>
                <a:gd name="connsiteX1-113" fmla="*/ 6783 w 490588"/>
                <a:gd name="connsiteY1-114" fmla="*/ 1061159 h 1446436"/>
                <a:gd name="connsiteX2-115" fmla="*/ 489458 w 490588"/>
                <a:gd name="connsiteY2-116" fmla="*/ 1446436 h 1446436"/>
                <a:gd name="connsiteX3-117" fmla="*/ 489898 w 490588"/>
                <a:gd name="connsiteY3-118" fmla="*/ 316966 h 1446436"/>
                <a:gd name="connsiteX4-119" fmla="*/ 0 w 490588"/>
                <a:gd name="connsiteY4-120" fmla="*/ 0 h 1446436"/>
                <a:gd name="connsiteX0-121" fmla="*/ 0 w 489458"/>
                <a:gd name="connsiteY0-122" fmla="*/ 0 h 1446436"/>
                <a:gd name="connsiteX1-123" fmla="*/ 6783 w 489458"/>
                <a:gd name="connsiteY1-124" fmla="*/ 1061159 h 1446436"/>
                <a:gd name="connsiteX2-125" fmla="*/ 489458 w 489458"/>
                <a:gd name="connsiteY2-126" fmla="*/ 1446436 h 1446436"/>
                <a:gd name="connsiteX3-127" fmla="*/ 487870 w 489458"/>
                <a:gd name="connsiteY3-128" fmla="*/ 312911 h 1446436"/>
                <a:gd name="connsiteX4-129" fmla="*/ 0 w 489458"/>
                <a:gd name="connsiteY4-130" fmla="*/ 0 h 1446436"/>
                <a:gd name="connsiteX0-131" fmla="*/ 0 w 489458"/>
                <a:gd name="connsiteY0-132" fmla="*/ 0 h 1446436"/>
                <a:gd name="connsiteX1-133" fmla="*/ 2728 w 489458"/>
                <a:gd name="connsiteY1-134" fmla="*/ 1057104 h 1446436"/>
                <a:gd name="connsiteX2-135" fmla="*/ 489458 w 489458"/>
                <a:gd name="connsiteY2-136" fmla="*/ 1446436 h 1446436"/>
                <a:gd name="connsiteX3-137" fmla="*/ 487870 w 489458"/>
                <a:gd name="connsiteY3-138" fmla="*/ 312911 h 1446436"/>
                <a:gd name="connsiteX4-139" fmla="*/ 0 w 489458"/>
                <a:gd name="connsiteY4-140" fmla="*/ 0 h 1446436"/>
                <a:gd name="connsiteX0-141" fmla="*/ 0 w 489458"/>
                <a:gd name="connsiteY0-142" fmla="*/ 0 h 1438340"/>
                <a:gd name="connsiteX1-143" fmla="*/ 2728 w 489458"/>
                <a:gd name="connsiteY1-144" fmla="*/ 1057104 h 1438340"/>
                <a:gd name="connsiteX2-145" fmla="*/ 489458 w 489458"/>
                <a:gd name="connsiteY2-146" fmla="*/ 1438340 h 1438340"/>
                <a:gd name="connsiteX3-147" fmla="*/ 487870 w 489458"/>
                <a:gd name="connsiteY3-148" fmla="*/ 312911 h 1438340"/>
                <a:gd name="connsiteX4-149" fmla="*/ 0 w 489458"/>
                <a:gd name="connsiteY4-150" fmla="*/ 0 h 1438340"/>
                <a:gd name="connsiteX0-151" fmla="*/ 0 w 489458"/>
                <a:gd name="connsiteY0-152" fmla="*/ 0 h 1438340"/>
                <a:gd name="connsiteX1-153" fmla="*/ 4756 w 489458"/>
                <a:gd name="connsiteY1-154" fmla="*/ 1065200 h 1438340"/>
                <a:gd name="connsiteX2-155" fmla="*/ 489458 w 489458"/>
                <a:gd name="connsiteY2-156" fmla="*/ 1438340 h 1438340"/>
                <a:gd name="connsiteX3-157" fmla="*/ 487870 w 489458"/>
                <a:gd name="connsiteY3-158" fmla="*/ 312911 h 1438340"/>
                <a:gd name="connsiteX4-159" fmla="*/ 0 w 489458"/>
                <a:gd name="connsiteY4-160" fmla="*/ 0 h 1438340"/>
                <a:gd name="connsiteX0-161" fmla="*/ 0 w 491485"/>
                <a:gd name="connsiteY0-162" fmla="*/ 0 h 1438340"/>
                <a:gd name="connsiteX1-163" fmla="*/ 4756 w 491485"/>
                <a:gd name="connsiteY1-164" fmla="*/ 1065200 h 1438340"/>
                <a:gd name="connsiteX2-165" fmla="*/ 491485 w 491485"/>
                <a:gd name="connsiteY2-166" fmla="*/ 1438340 h 1438340"/>
                <a:gd name="connsiteX3-167" fmla="*/ 487870 w 491485"/>
                <a:gd name="connsiteY3-168" fmla="*/ 312911 h 1438340"/>
                <a:gd name="connsiteX4-169" fmla="*/ 0 w 491485"/>
                <a:gd name="connsiteY4-170" fmla="*/ 0 h 1438340"/>
                <a:gd name="connsiteX0-171" fmla="*/ 0 w 488560"/>
                <a:gd name="connsiteY0-172" fmla="*/ 0 h 1438340"/>
                <a:gd name="connsiteX1-173" fmla="*/ 4756 w 488560"/>
                <a:gd name="connsiteY1-174" fmla="*/ 1065200 h 1438340"/>
                <a:gd name="connsiteX2-175" fmla="*/ 487430 w 488560"/>
                <a:gd name="connsiteY2-176" fmla="*/ 1438340 h 1438340"/>
                <a:gd name="connsiteX3-177" fmla="*/ 487870 w 488560"/>
                <a:gd name="connsiteY3-178" fmla="*/ 312911 h 1438340"/>
                <a:gd name="connsiteX4-179" fmla="*/ 0 w 488560"/>
                <a:gd name="connsiteY4-180" fmla="*/ 0 h 1438340"/>
                <a:gd name="connsiteX0-181" fmla="*/ 0 w 488404"/>
                <a:gd name="connsiteY0-182" fmla="*/ 0 h 1444413"/>
                <a:gd name="connsiteX1-183" fmla="*/ 4756 w 488404"/>
                <a:gd name="connsiteY1-184" fmla="*/ 1065200 h 1444413"/>
                <a:gd name="connsiteX2-185" fmla="*/ 485402 w 488404"/>
                <a:gd name="connsiteY2-186" fmla="*/ 1444413 h 1444413"/>
                <a:gd name="connsiteX3-187" fmla="*/ 487870 w 488404"/>
                <a:gd name="connsiteY3-188" fmla="*/ 312911 h 1444413"/>
                <a:gd name="connsiteX4-189" fmla="*/ 0 w 488404"/>
                <a:gd name="connsiteY4-190" fmla="*/ 0 h 1444413"/>
                <a:gd name="connsiteX0-191" fmla="*/ 0 w 489457"/>
                <a:gd name="connsiteY0-192" fmla="*/ 0 h 1444413"/>
                <a:gd name="connsiteX1-193" fmla="*/ 4756 w 489457"/>
                <a:gd name="connsiteY1-194" fmla="*/ 1065200 h 1444413"/>
                <a:gd name="connsiteX2-195" fmla="*/ 489457 w 489457"/>
                <a:gd name="connsiteY2-196" fmla="*/ 1444413 h 1444413"/>
                <a:gd name="connsiteX3-197" fmla="*/ 487870 w 489457"/>
                <a:gd name="connsiteY3-198" fmla="*/ 312911 h 1444413"/>
                <a:gd name="connsiteX4-199" fmla="*/ 0 w 489457"/>
                <a:gd name="connsiteY4-200" fmla="*/ 0 h 1444413"/>
                <a:gd name="connsiteX0-201" fmla="*/ 0 w 488560"/>
                <a:gd name="connsiteY0-202" fmla="*/ 0 h 1438341"/>
                <a:gd name="connsiteX1-203" fmla="*/ 4756 w 488560"/>
                <a:gd name="connsiteY1-204" fmla="*/ 1065200 h 1438341"/>
                <a:gd name="connsiteX2-205" fmla="*/ 487430 w 488560"/>
                <a:gd name="connsiteY2-206" fmla="*/ 1438341 h 1438341"/>
                <a:gd name="connsiteX3-207" fmla="*/ 487870 w 488560"/>
                <a:gd name="connsiteY3-208" fmla="*/ 312911 h 1438341"/>
                <a:gd name="connsiteX4-209" fmla="*/ 0 w 488560"/>
                <a:gd name="connsiteY4-210" fmla="*/ 0 h 1438341"/>
                <a:gd name="connsiteX0-211" fmla="*/ 0 w 490432"/>
                <a:gd name="connsiteY0-212" fmla="*/ 0 h 1438341"/>
                <a:gd name="connsiteX1-213" fmla="*/ 4756 w 490432"/>
                <a:gd name="connsiteY1-214" fmla="*/ 1065200 h 1438341"/>
                <a:gd name="connsiteX2-215" fmla="*/ 487430 w 490432"/>
                <a:gd name="connsiteY2-216" fmla="*/ 1438341 h 1438341"/>
                <a:gd name="connsiteX3-217" fmla="*/ 489898 w 490432"/>
                <a:gd name="connsiteY3-218" fmla="*/ 323032 h 1438341"/>
                <a:gd name="connsiteX4-219" fmla="*/ 0 w 490432"/>
                <a:gd name="connsiteY4-220" fmla="*/ 0 h 1438341"/>
                <a:gd name="connsiteX0-221" fmla="*/ 0 w 488561"/>
                <a:gd name="connsiteY0-222" fmla="*/ 0 h 1438341"/>
                <a:gd name="connsiteX1-223" fmla="*/ 4756 w 488561"/>
                <a:gd name="connsiteY1-224" fmla="*/ 1065200 h 1438341"/>
                <a:gd name="connsiteX2-225" fmla="*/ 487430 w 488561"/>
                <a:gd name="connsiteY2-226" fmla="*/ 1438341 h 1438341"/>
                <a:gd name="connsiteX3-227" fmla="*/ 487871 w 488561"/>
                <a:gd name="connsiteY3-228" fmla="*/ 316959 h 1438341"/>
                <a:gd name="connsiteX4-229" fmla="*/ 0 w 488561"/>
                <a:gd name="connsiteY4-230" fmla="*/ 0 h 1438341"/>
                <a:gd name="connsiteX0-231" fmla="*/ 0 w 489457"/>
                <a:gd name="connsiteY0-232" fmla="*/ 0 h 1438341"/>
                <a:gd name="connsiteX1-233" fmla="*/ 4756 w 489457"/>
                <a:gd name="connsiteY1-234" fmla="*/ 1065200 h 1438341"/>
                <a:gd name="connsiteX2-235" fmla="*/ 489457 w 489457"/>
                <a:gd name="connsiteY2-236" fmla="*/ 1438341 h 1438341"/>
                <a:gd name="connsiteX3-237" fmla="*/ 487871 w 489457"/>
                <a:gd name="connsiteY3-238" fmla="*/ 316959 h 1438341"/>
                <a:gd name="connsiteX4-239" fmla="*/ 0 w 489457"/>
                <a:gd name="connsiteY4-240" fmla="*/ 0 h 14383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457" h="1438341">
                  <a:moveTo>
                    <a:pt x="0" y="0"/>
                  </a:moveTo>
                  <a:cubicBezTo>
                    <a:pt x="909" y="352368"/>
                    <a:pt x="3847" y="712832"/>
                    <a:pt x="4756" y="1065200"/>
                  </a:cubicBezTo>
                  <a:lnTo>
                    <a:pt x="489457" y="1438341"/>
                  </a:lnTo>
                  <a:cubicBezTo>
                    <a:pt x="486900" y="1061851"/>
                    <a:pt x="490428" y="693449"/>
                    <a:pt x="487871" y="316959"/>
                  </a:cubicBez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20" name="Freeform: Shape 34"/>
            <p:cNvSpPr/>
            <p:nvPr/>
          </p:nvSpPr>
          <p:spPr bwMode="auto">
            <a:xfrm>
              <a:off x="5854508" y="4711949"/>
              <a:ext cx="338787" cy="49495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29" name="矩形 28"/>
          <p:cNvSpPr/>
          <p:nvPr/>
        </p:nvSpPr>
        <p:spPr>
          <a:xfrm>
            <a:off x="6916420" y="1740535"/>
            <a:ext cx="4535805" cy="86614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该APP要贴近真实案例教学，同时能够保存相关资料/界面简洁大方，有相关导航栏，不用付出过多的额外学习成本进行案例教学系统操作的学习</a:t>
            </a:r>
            <a:r>
              <a:rPr lang="en-US" altLang="zh-CN" sz="1400" dirty="0">
                <a:solidFill>
                  <a:schemeClr val="tx1"/>
                </a:solidFill>
              </a:rPr>
              <a:t>。</a:t>
            </a:r>
            <a:endParaRPr lang="en-US" altLang="zh-CN" sz="1400" dirty="0">
              <a:solidFill>
                <a:schemeClr val="tx1"/>
              </a:solidFill>
            </a:endParaRPr>
          </a:p>
        </p:txBody>
      </p:sp>
      <p:sp>
        <p:nvSpPr>
          <p:cNvPr id="31" name="矩形 30"/>
          <p:cNvSpPr/>
          <p:nvPr/>
        </p:nvSpPr>
        <p:spPr>
          <a:xfrm>
            <a:off x="6967855" y="2667000"/>
            <a:ext cx="4433570" cy="86614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能够在原来已提供的案例教学系统中新增功能，诸如增加结束案例后的讨论功能或是增加案例结束后的分析图表供学习者加深效果</a:t>
            </a:r>
            <a:r>
              <a:rPr lang="zh-CN" altLang="en-US" sz="1400" dirty="0">
                <a:solidFill>
                  <a:schemeClr val="bg1"/>
                </a:solidFill>
              </a:rPr>
              <a:t>。</a:t>
            </a:r>
            <a:endParaRPr lang="zh-CN" altLang="en-US" sz="1400" dirty="0">
              <a:solidFill>
                <a:schemeClr val="bg1"/>
              </a:solidFill>
            </a:endParaRPr>
          </a:p>
        </p:txBody>
      </p:sp>
      <p:sp>
        <p:nvSpPr>
          <p:cNvPr id="32" name="矩形 31"/>
          <p:cNvSpPr/>
          <p:nvPr/>
        </p:nvSpPr>
        <p:spPr>
          <a:xfrm>
            <a:off x="6924675" y="3859530"/>
            <a:ext cx="4366260" cy="607695"/>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确保任务提交和任务审核等软件工程学习过程的成功进行，对阶段性工作的系统方面操作要明确</a:t>
            </a:r>
            <a:r>
              <a:rPr lang="zh-CN" altLang="en-US" sz="1400" b="1" dirty="0">
                <a:solidFill>
                  <a:schemeClr val="tx1"/>
                </a:solidFill>
              </a:rPr>
              <a:t>。</a:t>
            </a:r>
            <a:endParaRPr lang="zh-CN" altLang="en-US" sz="1400" b="1" dirty="0">
              <a:solidFill>
                <a:schemeClr val="tx1"/>
              </a:solidFill>
            </a:endParaRPr>
          </a:p>
        </p:txBody>
      </p:sp>
      <p:sp>
        <p:nvSpPr>
          <p:cNvPr id="33" name="矩形 32"/>
          <p:cNvSpPr/>
          <p:nvPr/>
        </p:nvSpPr>
        <p:spPr>
          <a:xfrm>
            <a:off x="6924675" y="4859655"/>
            <a:ext cx="4269105" cy="86614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能够增加优秀案例的记录并供其他学习者查看，同时能有条理，按真实案例的情况展现案例学习的重要面</a:t>
            </a:r>
            <a:r>
              <a:rPr lang="zh-CN" altLang="en-US" sz="1400" b="1" dirty="0">
                <a:solidFill>
                  <a:schemeClr val="tx1"/>
                </a:solidFill>
              </a:rPr>
              <a:t>。</a:t>
            </a:r>
            <a:endParaRPr lang="zh-CN" altLang="en-US" sz="1400" b="1" dirty="0">
              <a:solidFill>
                <a:schemeClr val="tx1"/>
              </a:solidFill>
            </a:endParaRPr>
          </a:p>
        </p:txBody>
      </p:sp>
      <p:sp>
        <p:nvSpPr>
          <p:cNvPr id="34" name="矩形 3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sym typeface="+mn-ea"/>
              </a:rPr>
              <a:t>需求管理计划</a:t>
            </a:r>
            <a:endParaRPr lang="zh-CN" altLang="en-US" sz="3200" b="1" dirty="0">
              <a:solidFill>
                <a:schemeClr val="bg1"/>
              </a:solidFill>
            </a:endParaRPr>
          </a:p>
        </p:txBody>
      </p:sp>
      <p:grpSp>
        <p:nvGrpSpPr>
          <p:cNvPr id="36" name="组合 35"/>
          <p:cNvGrpSpPr/>
          <p:nvPr/>
        </p:nvGrpSpPr>
        <p:grpSpPr>
          <a:xfrm>
            <a:off x="464412" y="266700"/>
            <a:ext cx="428642" cy="428642"/>
            <a:chOff x="403991" y="266700"/>
            <a:chExt cx="428642" cy="428642"/>
          </a:xfrm>
        </p:grpSpPr>
        <p:sp>
          <p:nvSpPr>
            <p:cNvPr id="37" name="矩形 3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V 形 3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9" name="组合 38"/>
          <p:cNvGrpSpPr/>
          <p:nvPr/>
        </p:nvGrpSpPr>
        <p:grpSpPr>
          <a:xfrm flipH="1">
            <a:off x="11298947" y="266700"/>
            <a:ext cx="428642" cy="428642"/>
            <a:chOff x="403991" y="266700"/>
            <a:chExt cx="428642" cy="428642"/>
          </a:xfrm>
        </p:grpSpPr>
        <p:sp>
          <p:nvSpPr>
            <p:cNvPr id="40" name="矩形 3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V 形 4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9" name="矩形 58"/>
          <p:cNvSpPr/>
          <p:nvPr/>
        </p:nvSpPr>
        <p:spPr>
          <a:xfrm>
            <a:off x="2208530" y="900430"/>
            <a:ext cx="8016240" cy="105092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rgbClr val="004C80"/>
                </a:solidFill>
                <a:latin typeface="微软雅黑" panose="020B0503020204020204" charset="-122"/>
                <a:ea typeface="微软雅黑" panose="020B0503020204020204" charset="-122"/>
              </a:rPr>
              <a:t>学生需求</a:t>
            </a:r>
            <a:endParaRPr lang="zh-CN" altLang="en-US" sz="3200" b="1" dirty="0">
              <a:solidFill>
                <a:srgbClr val="004C80"/>
              </a:solidFill>
              <a:latin typeface="微软雅黑" panose="020B0503020204020204" charset="-122"/>
              <a:ea typeface="微软雅黑" panose="020B0503020204020204" charset="-122"/>
            </a:endParaRPr>
          </a:p>
          <a:p>
            <a:pPr algn="ctr">
              <a:lnSpc>
                <a:spcPct val="120000"/>
              </a:lnSpc>
            </a:pPr>
            <a:endParaRPr lang="en-US" altLang="zh-CN" sz="2000" b="1" dirty="0">
              <a:solidFill>
                <a:schemeClr val="tx1">
                  <a:lumMod val="65000"/>
                  <a:lumOff val="35000"/>
                </a:schemeClr>
              </a:solidFill>
            </a:endParaRPr>
          </a:p>
        </p:txBody>
      </p:sp>
      <p:grpSp>
        <p:nvGrpSpPr>
          <p:cNvPr id="45" name="组合 44"/>
          <p:cNvGrpSpPr/>
          <p:nvPr/>
        </p:nvGrpSpPr>
        <p:grpSpPr>
          <a:xfrm>
            <a:off x="5588827" y="5795044"/>
            <a:ext cx="5812694" cy="1006562"/>
            <a:chOff x="5542472" y="1320273"/>
            <a:chExt cx="5812694" cy="1006562"/>
          </a:xfrm>
        </p:grpSpPr>
        <p:sp>
          <p:nvSpPr>
            <p:cNvPr id="46" name="Rectangle 4"/>
            <p:cNvSpPr/>
            <p:nvPr/>
          </p:nvSpPr>
          <p:spPr>
            <a:xfrm>
              <a:off x="5542472" y="1320273"/>
              <a:ext cx="948629" cy="74641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47" name="Rectangle 5"/>
            <p:cNvSpPr/>
            <p:nvPr/>
          </p:nvSpPr>
          <p:spPr>
            <a:xfrm>
              <a:off x="6872073" y="1541546"/>
              <a:ext cx="4483093" cy="78528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nchor="ctr">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48" name="Freeform: Shape 6"/>
            <p:cNvSpPr/>
            <p:nvPr/>
          </p:nvSpPr>
          <p:spPr>
            <a:xfrm>
              <a:off x="6475270" y="1321380"/>
              <a:ext cx="407117" cy="1005455"/>
            </a:xfrm>
            <a:custGeom>
              <a:avLst/>
              <a:gdLst>
                <a:gd name="connsiteX0" fmla="*/ 0 w 515816"/>
                <a:gd name="connsiteY0" fmla="*/ 0 h 1430216"/>
                <a:gd name="connsiteX1" fmla="*/ 35169 w 515816"/>
                <a:gd name="connsiteY1" fmla="*/ 1055077 h 1430216"/>
                <a:gd name="connsiteX2" fmla="*/ 515816 w 515816"/>
                <a:gd name="connsiteY2" fmla="*/ 1430216 h 1430216"/>
                <a:gd name="connsiteX3" fmla="*/ 504092 w 515816"/>
                <a:gd name="connsiteY3" fmla="*/ 304800 h 1430216"/>
                <a:gd name="connsiteX4" fmla="*/ 0 w 515816"/>
                <a:gd name="connsiteY4" fmla="*/ 0 h 1430216"/>
                <a:gd name="connsiteX0-1" fmla="*/ 0 w 515816"/>
                <a:gd name="connsiteY0-2" fmla="*/ 0 h 1430216"/>
                <a:gd name="connsiteX1-3" fmla="*/ 20976 w 515816"/>
                <a:gd name="connsiteY1-4" fmla="*/ 1051022 h 1430216"/>
                <a:gd name="connsiteX2-5" fmla="*/ 515816 w 515816"/>
                <a:gd name="connsiteY2-6" fmla="*/ 1430216 h 1430216"/>
                <a:gd name="connsiteX3-7" fmla="*/ 504092 w 515816"/>
                <a:gd name="connsiteY3-8" fmla="*/ 304800 h 1430216"/>
                <a:gd name="connsiteX4-9" fmla="*/ 0 w 515816"/>
                <a:gd name="connsiteY4-10" fmla="*/ 0 h 1430216"/>
                <a:gd name="connsiteX0-11" fmla="*/ 0 w 501623"/>
                <a:gd name="connsiteY0-12" fmla="*/ 0 h 1440353"/>
                <a:gd name="connsiteX1-13" fmla="*/ 6783 w 501623"/>
                <a:gd name="connsiteY1-14" fmla="*/ 1061159 h 1440353"/>
                <a:gd name="connsiteX2-15" fmla="*/ 501623 w 501623"/>
                <a:gd name="connsiteY2-16" fmla="*/ 1440353 h 1440353"/>
                <a:gd name="connsiteX3-17" fmla="*/ 489899 w 501623"/>
                <a:gd name="connsiteY3-18" fmla="*/ 314937 h 1440353"/>
                <a:gd name="connsiteX4-19" fmla="*/ 0 w 501623"/>
                <a:gd name="connsiteY4-20" fmla="*/ 0 h 1440353"/>
                <a:gd name="connsiteX0-21" fmla="*/ 0 w 501623"/>
                <a:gd name="connsiteY0-22" fmla="*/ 0 h 1440353"/>
                <a:gd name="connsiteX1-23" fmla="*/ 6783 w 501623"/>
                <a:gd name="connsiteY1-24" fmla="*/ 1061159 h 1440353"/>
                <a:gd name="connsiteX2-25" fmla="*/ 501623 w 501623"/>
                <a:gd name="connsiteY2-26" fmla="*/ 1440353 h 1440353"/>
                <a:gd name="connsiteX3-27" fmla="*/ 483816 w 501623"/>
                <a:gd name="connsiteY3-28" fmla="*/ 308855 h 1440353"/>
                <a:gd name="connsiteX4-29" fmla="*/ 0 w 501623"/>
                <a:gd name="connsiteY4-30" fmla="*/ 0 h 1440353"/>
                <a:gd name="connsiteX0-31" fmla="*/ 0 w 501623"/>
                <a:gd name="connsiteY0-32" fmla="*/ 0 h 1440353"/>
                <a:gd name="connsiteX1-33" fmla="*/ 6783 w 501623"/>
                <a:gd name="connsiteY1-34" fmla="*/ 1061159 h 1440353"/>
                <a:gd name="connsiteX2-35" fmla="*/ 501623 w 501623"/>
                <a:gd name="connsiteY2-36" fmla="*/ 1440353 h 1440353"/>
                <a:gd name="connsiteX3-37" fmla="*/ 489898 w 501623"/>
                <a:gd name="connsiteY3-38" fmla="*/ 314938 h 1440353"/>
                <a:gd name="connsiteX4-39" fmla="*/ 0 w 501623"/>
                <a:gd name="connsiteY4-40" fmla="*/ 0 h 1440353"/>
                <a:gd name="connsiteX0-41" fmla="*/ 0 w 497568"/>
                <a:gd name="connsiteY0-42" fmla="*/ 0 h 1444408"/>
                <a:gd name="connsiteX1-43" fmla="*/ 6783 w 497568"/>
                <a:gd name="connsiteY1-44" fmla="*/ 1061159 h 1444408"/>
                <a:gd name="connsiteX2-45" fmla="*/ 497568 w 497568"/>
                <a:gd name="connsiteY2-46" fmla="*/ 1444408 h 1444408"/>
                <a:gd name="connsiteX3-47" fmla="*/ 489898 w 497568"/>
                <a:gd name="connsiteY3-48" fmla="*/ 314938 h 1444408"/>
                <a:gd name="connsiteX4-49" fmla="*/ 0 w 497568"/>
                <a:gd name="connsiteY4-50" fmla="*/ 0 h 1444408"/>
                <a:gd name="connsiteX0-51" fmla="*/ 0 w 490588"/>
                <a:gd name="connsiteY0-52" fmla="*/ 0 h 1444408"/>
                <a:gd name="connsiteX1-53" fmla="*/ 6783 w 490588"/>
                <a:gd name="connsiteY1-54" fmla="*/ 1061159 h 1444408"/>
                <a:gd name="connsiteX2-55" fmla="*/ 489458 w 490588"/>
                <a:gd name="connsiteY2-56" fmla="*/ 1444408 h 1444408"/>
                <a:gd name="connsiteX3-57" fmla="*/ 489898 w 490588"/>
                <a:gd name="connsiteY3-58" fmla="*/ 314938 h 1444408"/>
                <a:gd name="connsiteX4-59" fmla="*/ 0 w 490588"/>
                <a:gd name="connsiteY4-60" fmla="*/ 0 h 1444408"/>
                <a:gd name="connsiteX0-61" fmla="*/ 0 w 490218"/>
                <a:gd name="connsiteY0-62" fmla="*/ 0 h 1446436"/>
                <a:gd name="connsiteX1-63" fmla="*/ 6783 w 490218"/>
                <a:gd name="connsiteY1-64" fmla="*/ 1061159 h 1446436"/>
                <a:gd name="connsiteX2-65" fmla="*/ 481348 w 490218"/>
                <a:gd name="connsiteY2-66" fmla="*/ 1446436 h 1446436"/>
                <a:gd name="connsiteX3-67" fmla="*/ 489898 w 490218"/>
                <a:gd name="connsiteY3-68" fmla="*/ 314938 h 1446436"/>
                <a:gd name="connsiteX4-69" fmla="*/ 0 w 490218"/>
                <a:gd name="connsiteY4-70" fmla="*/ 0 h 1446436"/>
                <a:gd name="connsiteX0-71" fmla="*/ 0 w 490588"/>
                <a:gd name="connsiteY0-72" fmla="*/ 0 h 1446436"/>
                <a:gd name="connsiteX1-73" fmla="*/ 6783 w 490588"/>
                <a:gd name="connsiteY1-74" fmla="*/ 1061159 h 1446436"/>
                <a:gd name="connsiteX2-75" fmla="*/ 489458 w 490588"/>
                <a:gd name="connsiteY2-76" fmla="*/ 1446436 h 1446436"/>
                <a:gd name="connsiteX3-77" fmla="*/ 489898 w 490588"/>
                <a:gd name="connsiteY3-78" fmla="*/ 314938 h 1446436"/>
                <a:gd name="connsiteX4-79" fmla="*/ 0 w 490588"/>
                <a:gd name="connsiteY4-80" fmla="*/ 0 h 1446436"/>
                <a:gd name="connsiteX0-81" fmla="*/ 0 w 492459"/>
                <a:gd name="connsiteY0-82" fmla="*/ 0 h 1446436"/>
                <a:gd name="connsiteX1-83" fmla="*/ 6783 w 492459"/>
                <a:gd name="connsiteY1-84" fmla="*/ 1061159 h 1446436"/>
                <a:gd name="connsiteX2-85" fmla="*/ 489458 w 492459"/>
                <a:gd name="connsiteY2-86" fmla="*/ 1446436 h 1446436"/>
                <a:gd name="connsiteX3-87" fmla="*/ 491925 w 492459"/>
                <a:gd name="connsiteY3-88" fmla="*/ 308856 h 1446436"/>
                <a:gd name="connsiteX4-89" fmla="*/ 0 w 492459"/>
                <a:gd name="connsiteY4-90" fmla="*/ 0 h 1446436"/>
                <a:gd name="connsiteX0-91" fmla="*/ 0 w 490588"/>
                <a:gd name="connsiteY0-92" fmla="*/ 0 h 1446436"/>
                <a:gd name="connsiteX1-93" fmla="*/ 6783 w 490588"/>
                <a:gd name="connsiteY1-94" fmla="*/ 1061159 h 1446436"/>
                <a:gd name="connsiteX2-95" fmla="*/ 489458 w 490588"/>
                <a:gd name="connsiteY2-96" fmla="*/ 1446436 h 1446436"/>
                <a:gd name="connsiteX3-97" fmla="*/ 489898 w 490588"/>
                <a:gd name="connsiteY3-98" fmla="*/ 302774 h 1446436"/>
                <a:gd name="connsiteX4-99" fmla="*/ 0 w 490588"/>
                <a:gd name="connsiteY4-100" fmla="*/ 0 h 1446436"/>
                <a:gd name="connsiteX0-101" fmla="*/ 0 w 490588"/>
                <a:gd name="connsiteY0-102" fmla="*/ 0 h 1446436"/>
                <a:gd name="connsiteX1-103" fmla="*/ 6783 w 490588"/>
                <a:gd name="connsiteY1-104" fmla="*/ 1061159 h 1446436"/>
                <a:gd name="connsiteX2-105" fmla="*/ 489458 w 490588"/>
                <a:gd name="connsiteY2-106" fmla="*/ 1446436 h 1446436"/>
                <a:gd name="connsiteX3-107" fmla="*/ 489898 w 490588"/>
                <a:gd name="connsiteY3-108" fmla="*/ 316966 h 1446436"/>
                <a:gd name="connsiteX4-109" fmla="*/ 0 w 490588"/>
                <a:gd name="connsiteY4-110" fmla="*/ 0 h 1446436"/>
                <a:gd name="connsiteX0-111" fmla="*/ 0 w 490588"/>
                <a:gd name="connsiteY0-112" fmla="*/ 0 h 1446436"/>
                <a:gd name="connsiteX1-113" fmla="*/ 6783 w 490588"/>
                <a:gd name="connsiteY1-114" fmla="*/ 1061159 h 1446436"/>
                <a:gd name="connsiteX2-115" fmla="*/ 489458 w 490588"/>
                <a:gd name="connsiteY2-116" fmla="*/ 1446436 h 1446436"/>
                <a:gd name="connsiteX3-117" fmla="*/ 489898 w 490588"/>
                <a:gd name="connsiteY3-118" fmla="*/ 316966 h 1446436"/>
                <a:gd name="connsiteX4-119" fmla="*/ 0 w 490588"/>
                <a:gd name="connsiteY4-120" fmla="*/ 0 h 1446436"/>
                <a:gd name="connsiteX0-121" fmla="*/ 0 w 489458"/>
                <a:gd name="connsiteY0-122" fmla="*/ 0 h 1446436"/>
                <a:gd name="connsiteX1-123" fmla="*/ 6783 w 489458"/>
                <a:gd name="connsiteY1-124" fmla="*/ 1061159 h 1446436"/>
                <a:gd name="connsiteX2-125" fmla="*/ 489458 w 489458"/>
                <a:gd name="connsiteY2-126" fmla="*/ 1446436 h 1446436"/>
                <a:gd name="connsiteX3-127" fmla="*/ 487870 w 489458"/>
                <a:gd name="connsiteY3-128" fmla="*/ 312911 h 1446436"/>
                <a:gd name="connsiteX4-129" fmla="*/ 0 w 489458"/>
                <a:gd name="connsiteY4-130" fmla="*/ 0 h 1446436"/>
                <a:gd name="connsiteX0-131" fmla="*/ 0 w 489458"/>
                <a:gd name="connsiteY0-132" fmla="*/ 0 h 1446436"/>
                <a:gd name="connsiteX1-133" fmla="*/ 2728 w 489458"/>
                <a:gd name="connsiteY1-134" fmla="*/ 1057104 h 1446436"/>
                <a:gd name="connsiteX2-135" fmla="*/ 489458 w 489458"/>
                <a:gd name="connsiteY2-136" fmla="*/ 1446436 h 1446436"/>
                <a:gd name="connsiteX3-137" fmla="*/ 487870 w 489458"/>
                <a:gd name="connsiteY3-138" fmla="*/ 312911 h 1446436"/>
                <a:gd name="connsiteX4-139" fmla="*/ 0 w 489458"/>
                <a:gd name="connsiteY4-140" fmla="*/ 0 h 1446436"/>
                <a:gd name="connsiteX0-141" fmla="*/ 0 w 489458"/>
                <a:gd name="connsiteY0-142" fmla="*/ 0 h 1438340"/>
                <a:gd name="connsiteX1-143" fmla="*/ 2728 w 489458"/>
                <a:gd name="connsiteY1-144" fmla="*/ 1057104 h 1438340"/>
                <a:gd name="connsiteX2-145" fmla="*/ 489458 w 489458"/>
                <a:gd name="connsiteY2-146" fmla="*/ 1438340 h 1438340"/>
                <a:gd name="connsiteX3-147" fmla="*/ 487870 w 489458"/>
                <a:gd name="connsiteY3-148" fmla="*/ 312911 h 1438340"/>
                <a:gd name="connsiteX4-149" fmla="*/ 0 w 489458"/>
                <a:gd name="connsiteY4-150" fmla="*/ 0 h 1438340"/>
                <a:gd name="connsiteX0-151" fmla="*/ 0 w 489458"/>
                <a:gd name="connsiteY0-152" fmla="*/ 0 h 1438340"/>
                <a:gd name="connsiteX1-153" fmla="*/ 4756 w 489458"/>
                <a:gd name="connsiteY1-154" fmla="*/ 1065200 h 1438340"/>
                <a:gd name="connsiteX2-155" fmla="*/ 489458 w 489458"/>
                <a:gd name="connsiteY2-156" fmla="*/ 1438340 h 1438340"/>
                <a:gd name="connsiteX3-157" fmla="*/ 487870 w 489458"/>
                <a:gd name="connsiteY3-158" fmla="*/ 312911 h 1438340"/>
                <a:gd name="connsiteX4-159" fmla="*/ 0 w 489458"/>
                <a:gd name="connsiteY4-160" fmla="*/ 0 h 1438340"/>
                <a:gd name="connsiteX0-161" fmla="*/ 0 w 491485"/>
                <a:gd name="connsiteY0-162" fmla="*/ 0 h 1438340"/>
                <a:gd name="connsiteX1-163" fmla="*/ 4756 w 491485"/>
                <a:gd name="connsiteY1-164" fmla="*/ 1065200 h 1438340"/>
                <a:gd name="connsiteX2-165" fmla="*/ 491485 w 491485"/>
                <a:gd name="connsiteY2-166" fmla="*/ 1438340 h 1438340"/>
                <a:gd name="connsiteX3-167" fmla="*/ 487870 w 491485"/>
                <a:gd name="connsiteY3-168" fmla="*/ 312911 h 1438340"/>
                <a:gd name="connsiteX4-169" fmla="*/ 0 w 491485"/>
                <a:gd name="connsiteY4-170" fmla="*/ 0 h 1438340"/>
                <a:gd name="connsiteX0-171" fmla="*/ 0 w 488560"/>
                <a:gd name="connsiteY0-172" fmla="*/ 0 h 1438340"/>
                <a:gd name="connsiteX1-173" fmla="*/ 4756 w 488560"/>
                <a:gd name="connsiteY1-174" fmla="*/ 1065200 h 1438340"/>
                <a:gd name="connsiteX2-175" fmla="*/ 487430 w 488560"/>
                <a:gd name="connsiteY2-176" fmla="*/ 1438340 h 1438340"/>
                <a:gd name="connsiteX3-177" fmla="*/ 487870 w 488560"/>
                <a:gd name="connsiteY3-178" fmla="*/ 312911 h 1438340"/>
                <a:gd name="connsiteX4-179" fmla="*/ 0 w 488560"/>
                <a:gd name="connsiteY4-180" fmla="*/ 0 h 1438340"/>
                <a:gd name="connsiteX0-181" fmla="*/ 0 w 488404"/>
                <a:gd name="connsiteY0-182" fmla="*/ 0 h 1444413"/>
                <a:gd name="connsiteX1-183" fmla="*/ 4756 w 488404"/>
                <a:gd name="connsiteY1-184" fmla="*/ 1065200 h 1444413"/>
                <a:gd name="connsiteX2-185" fmla="*/ 485402 w 488404"/>
                <a:gd name="connsiteY2-186" fmla="*/ 1444413 h 1444413"/>
                <a:gd name="connsiteX3-187" fmla="*/ 487870 w 488404"/>
                <a:gd name="connsiteY3-188" fmla="*/ 312911 h 1444413"/>
                <a:gd name="connsiteX4-189" fmla="*/ 0 w 488404"/>
                <a:gd name="connsiteY4-190" fmla="*/ 0 h 1444413"/>
                <a:gd name="connsiteX0-191" fmla="*/ 0 w 489457"/>
                <a:gd name="connsiteY0-192" fmla="*/ 0 h 1444413"/>
                <a:gd name="connsiteX1-193" fmla="*/ 4756 w 489457"/>
                <a:gd name="connsiteY1-194" fmla="*/ 1065200 h 1444413"/>
                <a:gd name="connsiteX2-195" fmla="*/ 489457 w 489457"/>
                <a:gd name="connsiteY2-196" fmla="*/ 1444413 h 1444413"/>
                <a:gd name="connsiteX3-197" fmla="*/ 487870 w 489457"/>
                <a:gd name="connsiteY3-198" fmla="*/ 312911 h 1444413"/>
                <a:gd name="connsiteX4-199" fmla="*/ 0 w 489457"/>
                <a:gd name="connsiteY4-200" fmla="*/ 0 h 1444413"/>
                <a:gd name="connsiteX0-201" fmla="*/ 0 w 488560"/>
                <a:gd name="connsiteY0-202" fmla="*/ 0 h 1438341"/>
                <a:gd name="connsiteX1-203" fmla="*/ 4756 w 488560"/>
                <a:gd name="connsiteY1-204" fmla="*/ 1065200 h 1438341"/>
                <a:gd name="connsiteX2-205" fmla="*/ 487430 w 488560"/>
                <a:gd name="connsiteY2-206" fmla="*/ 1438341 h 1438341"/>
                <a:gd name="connsiteX3-207" fmla="*/ 487870 w 488560"/>
                <a:gd name="connsiteY3-208" fmla="*/ 312911 h 1438341"/>
                <a:gd name="connsiteX4-209" fmla="*/ 0 w 488560"/>
                <a:gd name="connsiteY4-210" fmla="*/ 0 h 1438341"/>
                <a:gd name="connsiteX0-211" fmla="*/ 0 w 490432"/>
                <a:gd name="connsiteY0-212" fmla="*/ 0 h 1438341"/>
                <a:gd name="connsiteX1-213" fmla="*/ 4756 w 490432"/>
                <a:gd name="connsiteY1-214" fmla="*/ 1065200 h 1438341"/>
                <a:gd name="connsiteX2-215" fmla="*/ 487430 w 490432"/>
                <a:gd name="connsiteY2-216" fmla="*/ 1438341 h 1438341"/>
                <a:gd name="connsiteX3-217" fmla="*/ 489898 w 490432"/>
                <a:gd name="connsiteY3-218" fmla="*/ 323032 h 1438341"/>
                <a:gd name="connsiteX4-219" fmla="*/ 0 w 490432"/>
                <a:gd name="connsiteY4-220" fmla="*/ 0 h 1438341"/>
                <a:gd name="connsiteX0-221" fmla="*/ 0 w 488561"/>
                <a:gd name="connsiteY0-222" fmla="*/ 0 h 1438341"/>
                <a:gd name="connsiteX1-223" fmla="*/ 4756 w 488561"/>
                <a:gd name="connsiteY1-224" fmla="*/ 1065200 h 1438341"/>
                <a:gd name="connsiteX2-225" fmla="*/ 487430 w 488561"/>
                <a:gd name="connsiteY2-226" fmla="*/ 1438341 h 1438341"/>
                <a:gd name="connsiteX3-227" fmla="*/ 487871 w 488561"/>
                <a:gd name="connsiteY3-228" fmla="*/ 316959 h 1438341"/>
                <a:gd name="connsiteX4-229" fmla="*/ 0 w 488561"/>
                <a:gd name="connsiteY4-230" fmla="*/ 0 h 1438341"/>
                <a:gd name="connsiteX0-231" fmla="*/ 0 w 489457"/>
                <a:gd name="connsiteY0-232" fmla="*/ 0 h 1438341"/>
                <a:gd name="connsiteX1-233" fmla="*/ 4756 w 489457"/>
                <a:gd name="connsiteY1-234" fmla="*/ 1065200 h 1438341"/>
                <a:gd name="connsiteX2-235" fmla="*/ 489457 w 489457"/>
                <a:gd name="connsiteY2-236" fmla="*/ 1438341 h 1438341"/>
                <a:gd name="connsiteX3-237" fmla="*/ 487871 w 489457"/>
                <a:gd name="connsiteY3-238" fmla="*/ 316959 h 1438341"/>
                <a:gd name="connsiteX4-239" fmla="*/ 0 w 489457"/>
                <a:gd name="connsiteY4-240" fmla="*/ 0 h 14383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457" h="1438341">
                  <a:moveTo>
                    <a:pt x="0" y="0"/>
                  </a:moveTo>
                  <a:cubicBezTo>
                    <a:pt x="909" y="352368"/>
                    <a:pt x="3847" y="712832"/>
                    <a:pt x="4756" y="1065200"/>
                  </a:cubicBezTo>
                  <a:lnTo>
                    <a:pt x="489457" y="1438341"/>
                  </a:lnTo>
                  <a:cubicBezTo>
                    <a:pt x="486900" y="1061851"/>
                    <a:pt x="490428" y="693449"/>
                    <a:pt x="487871" y="316959"/>
                  </a:cubicBez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49" name="Freeform: Shape 20"/>
            <p:cNvSpPr/>
            <p:nvPr/>
          </p:nvSpPr>
          <p:spPr bwMode="auto">
            <a:xfrm>
              <a:off x="5741457" y="1580122"/>
              <a:ext cx="432712" cy="32453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grpSp>
      <p:sp>
        <p:nvSpPr>
          <p:cNvPr id="50" name="矩形 49"/>
          <p:cNvSpPr/>
          <p:nvPr/>
        </p:nvSpPr>
        <p:spPr>
          <a:xfrm>
            <a:off x="7021830" y="6105525"/>
            <a:ext cx="4269105" cy="607695"/>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rPr>
              <a:t> </a:t>
            </a:r>
            <a:r>
              <a:rPr lang="zh-CN" altLang="en-US" sz="1400" b="1" dirty="0">
                <a:solidFill>
                  <a:schemeClr val="tx1"/>
                </a:solidFill>
                <a:latin typeface="华文楷体" panose="02010600040101010101" pitchFamily="2" charset="-122"/>
                <a:ea typeface="华文楷体" panose="02010600040101010101" pitchFamily="2" charset="-122"/>
              </a:rPr>
              <a:t>丰富instructor和案例学习者的交流模式，确保案例实践的成功进行。</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a:off x="0" y="1735138"/>
            <a:ext cx="12192000" cy="4410075"/>
          </a:xfrm>
        </p:spPr>
      </p:pic>
      <p:sp>
        <p:nvSpPr>
          <p:cNvPr id="15" name="任意多边形: 形状 14"/>
          <p:cNvSpPr/>
          <p:nvPr/>
        </p:nvSpPr>
        <p:spPr>
          <a:xfrm>
            <a:off x="5935629" y="2155371"/>
            <a:ext cx="5561046" cy="3989646"/>
          </a:xfrm>
          <a:custGeom>
            <a:avLst/>
            <a:gdLst>
              <a:gd name="connsiteX0" fmla="*/ 2780523 w 5561046"/>
              <a:gd name="connsiteY0" fmla="*/ 0 h 3989646"/>
              <a:gd name="connsiteX1" fmla="*/ 5561046 w 5561046"/>
              <a:gd name="connsiteY1" fmla="*/ 2780523 h 3989646"/>
              <a:gd name="connsiteX2" fmla="*/ 5342539 w 5561046"/>
              <a:gd name="connsiteY2" fmla="*/ 3862828 h 3989646"/>
              <a:gd name="connsiteX3" fmla="*/ 5281447 w 5561046"/>
              <a:gd name="connsiteY3" fmla="*/ 3989646 h 3989646"/>
              <a:gd name="connsiteX4" fmla="*/ 279599 w 5561046"/>
              <a:gd name="connsiteY4" fmla="*/ 3989646 h 3989646"/>
              <a:gd name="connsiteX5" fmla="*/ 218508 w 5561046"/>
              <a:gd name="connsiteY5" fmla="*/ 3862828 h 3989646"/>
              <a:gd name="connsiteX6" fmla="*/ 0 w 5561046"/>
              <a:gd name="connsiteY6" fmla="*/ 2780523 h 3989646"/>
              <a:gd name="connsiteX7" fmla="*/ 2780523 w 5561046"/>
              <a:gd name="connsiteY7" fmla="*/ 0 h 398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1046" h="3989646">
                <a:moveTo>
                  <a:pt x="2780523" y="0"/>
                </a:moveTo>
                <a:cubicBezTo>
                  <a:pt x="4316163" y="0"/>
                  <a:pt x="5561046" y="1244883"/>
                  <a:pt x="5561046" y="2780523"/>
                </a:cubicBezTo>
                <a:cubicBezTo>
                  <a:pt x="5561046" y="3164433"/>
                  <a:pt x="5483241" y="3530171"/>
                  <a:pt x="5342539" y="3862828"/>
                </a:cubicBezTo>
                <a:lnTo>
                  <a:pt x="5281447" y="3989646"/>
                </a:lnTo>
                <a:lnTo>
                  <a:pt x="279599" y="3989646"/>
                </a:lnTo>
                <a:lnTo>
                  <a:pt x="218508" y="3862828"/>
                </a:lnTo>
                <a:cubicBezTo>
                  <a:pt x="77806" y="3530171"/>
                  <a:pt x="0" y="3164433"/>
                  <a:pt x="0" y="2780523"/>
                </a:cubicBezTo>
                <a:cubicBezTo>
                  <a:pt x="0" y="1244883"/>
                  <a:pt x="1244883" y="0"/>
                  <a:pt x="2780523" y="0"/>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latin typeface="等线" panose="02010600030101010101" pitchFamily="2" charset="-122"/>
              <a:ea typeface="+mn-ea"/>
              <a:cs typeface="+mn-cs"/>
            </a:endParaRPr>
          </a:p>
        </p:txBody>
      </p:sp>
      <p:sp>
        <p:nvSpPr>
          <p:cNvPr id="6" name="椭圆 5"/>
          <p:cNvSpPr/>
          <p:nvPr/>
        </p:nvSpPr>
        <p:spPr>
          <a:xfrm>
            <a:off x="4533120" y="2155371"/>
            <a:ext cx="2202026" cy="220202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等线" panose="02010600030101010101" pitchFamily="2" charset="-122"/>
              <a:ea typeface="+mn-ea"/>
              <a:cs typeface="+mn-cs"/>
            </a:endParaRPr>
          </a:p>
        </p:txBody>
      </p:sp>
      <p:sp>
        <p:nvSpPr>
          <p:cNvPr id="14" name="任意多边形: 形状 13"/>
          <p:cNvSpPr>
            <a:spLocks noChangeAspect="1"/>
          </p:cNvSpPr>
          <p:nvPr/>
        </p:nvSpPr>
        <p:spPr bwMode="auto">
          <a:xfrm>
            <a:off x="5446992" y="2576184"/>
            <a:ext cx="374279" cy="473988"/>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等线" panose="02010600030101010101" pitchFamily="2" charset="-122"/>
              <a:ea typeface="+mn-ea"/>
              <a:cs typeface="+mn-cs"/>
            </a:endParaRPr>
          </a:p>
        </p:txBody>
      </p:sp>
      <p:sp>
        <p:nvSpPr>
          <p:cNvPr id="18" name="矩形 17"/>
          <p:cNvSpPr/>
          <p:nvPr/>
        </p:nvSpPr>
        <p:spPr>
          <a:xfrm>
            <a:off x="6760845" y="3949700"/>
            <a:ext cx="4321810" cy="13830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1．本APP提供案例教学系统服务，应该要保证一定数量的案例学习者或是创建者同时进行相关操作诸如上交任务，审核任务等。</a:t>
            </a:r>
            <a:endParaRPr lang="zh-CN" altLang="en-US" sz="1400" b="1" dirty="0">
              <a:solidFill>
                <a:schemeClr val="tx1"/>
              </a:solidFill>
              <a:latin typeface="华文楷体" panose="02010600040101010101" pitchFamily="2" charset="-122"/>
              <a:ea typeface="华文楷体" panose="02010600040101010101" pitchFamily="2" charset="-122"/>
            </a:endParaRPr>
          </a:p>
          <a:p>
            <a:pPr>
              <a:lnSpc>
                <a:spcPct val="120000"/>
              </a:lnSpc>
            </a:pPr>
            <a:r>
              <a:rPr lang="zh-CN" altLang="en-US" sz="1400" b="1" dirty="0">
                <a:solidFill>
                  <a:schemeClr val="tx1"/>
                </a:solidFill>
                <a:latin typeface="华文楷体" panose="02010600040101010101" pitchFamily="2" charset="-122"/>
                <a:ea typeface="华文楷体" panose="02010600040101010101" pitchFamily="2" charset="-122"/>
              </a:rPr>
              <a:t>2  本APP要确保数据的存储能力，网络服务吞吐能力，以及案例相关数据的快速处理能力。</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20" name="矩形 19"/>
          <p:cNvSpPr/>
          <p:nvPr/>
        </p:nvSpPr>
        <p:spPr>
          <a:xfrm>
            <a:off x="4518761" y="3256384"/>
            <a:ext cx="2241974"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系统功能需求</a:t>
            </a:r>
            <a:endParaRPr lang="zh-CN" altLang="en-US" b="1" dirty="0">
              <a:solidFill>
                <a:schemeClr val="bg1"/>
              </a:solidFill>
            </a:endParaRPr>
          </a:p>
        </p:txBody>
      </p:sp>
      <p:sp>
        <p:nvSpPr>
          <p:cNvPr id="23" name="矩形 22"/>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98166" y="139389"/>
            <a:ext cx="4810834" cy="12725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sym typeface="+mn-ea"/>
              </a:rPr>
              <a:t>需求管理计划</a:t>
            </a:r>
            <a:endParaRPr lang="zh-CN" altLang="en-US" sz="3200" b="1" dirty="0">
              <a:solidFill>
                <a:schemeClr val="bg1"/>
              </a:solidFill>
            </a:endParaRPr>
          </a:p>
          <a:p>
            <a:pPr algn="ctr">
              <a:lnSpc>
                <a:spcPct val="120000"/>
              </a:lnSpc>
            </a:pPr>
            <a:endParaRPr lang="zh-CN" altLang="en-US" sz="3200" b="1" dirty="0">
              <a:solidFill>
                <a:schemeClr val="bg1"/>
              </a:solidFill>
            </a:endParaRPr>
          </a:p>
        </p:txBody>
      </p:sp>
      <p:grpSp>
        <p:nvGrpSpPr>
          <p:cNvPr id="25" name="组合 24"/>
          <p:cNvGrpSpPr/>
          <p:nvPr/>
        </p:nvGrpSpPr>
        <p:grpSpPr>
          <a:xfrm>
            <a:off x="464412" y="266700"/>
            <a:ext cx="428642" cy="428642"/>
            <a:chOff x="403991" y="266700"/>
            <a:chExt cx="428642" cy="428642"/>
          </a:xfrm>
        </p:grpSpPr>
        <p:sp>
          <p:nvSpPr>
            <p:cNvPr id="26" name="矩形 2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V 形 2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flipH="1">
            <a:off x="11298947" y="266700"/>
            <a:ext cx="428642" cy="428642"/>
            <a:chOff x="403991" y="266700"/>
            <a:chExt cx="428642" cy="428642"/>
          </a:xfrm>
        </p:grpSpPr>
        <p:sp>
          <p:nvSpPr>
            <p:cNvPr id="29" name="矩形 2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V 形 2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8</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沟通管理计划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沟通管理计划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4963160" y="605155"/>
            <a:ext cx="24688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开发者与客户沟通计划</a:t>
            </a:r>
            <a:endParaRPr lang="zh-CN" altLang="en-US"/>
          </a:p>
        </p:txBody>
      </p:sp>
      <p:graphicFrame>
        <p:nvGraphicFramePr>
          <p:cNvPr id="80" name="表格 79"/>
          <p:cNvGraphicFramePr/>
          <p:nvPr/>
        </p:nvGraphicFramePr>
        <p:xfrm>
          <a:off x="1837690" y="1028700"/>
          <a:ext cx="8720455" cy="1371600"/>
        </p:xfrm>
        <a:graphic>
          <a:graphicData uri="http://schemas.openxmlformats.org/drawingml/2006/table">
            <a:tbl>
              <a:tblPr firstRow="1" bandRow="1">
                <a:tableStyleId>{5940675A-B579-460E-94D1-54222C63F5DA}</a:tableStyleId>
              </a:tblPr>
              <a:tblGrid>
                <a:gridCol w="1452880"/>
                <a:gridCol w="1453515"/>
                <a:gridCol w="1452245"/>
                <a:gridCol w="1452245"/>
                <a:gridCol w="1453515"/>
                <a:gridCol w="1456055"/>
              </a:tblGrid>
              <a:tr h="274320">
                <a:tc>
                  <a:txBody>
                    <a:bodyPr/>
                    <a:lstStyle/>
                    <a:p>
                      <a:pPr indent="0">
                        <a:buNone/>
                      </a:pPr>
                      <a:r>
                        <a:rPr lang="en-US" sz="1800" b="1" dirty="0" err="1">
                          <a:latin typeface="华文楷体" panose="02010600040101010101" pitchFamily="2" charset="-122"/>
                          <a:ea typeface="华文楷体" panose="02010600040101010101" pitchFamily="2" charset="-122"/>
                          <a:cs typeface="华文宋体" panose="02010600040101010101" pitchFamily="2" charset="-122"/>
                        </a:rPr>
                        <a:t>沟通计划</a:t>
                      </a:r>
                      <a:endParaRPr lang="en-US" altLang="en-US" sz="1800" b="1" dirty="0">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buNone/>
                      </a:pPr>
                      <a:r>
                        <a:rPr lang="en-US" sz="1800" b="1">
                          <a:latin typeface="华文楷体" panose="02010600040101010101" pitchFamily="2" charset="-122"/>
                          <a:ea typeface="华文楷体" panose="02010600040101010101" pitchFamily="2" charset="-122"/>
                          <a:cs typeface="华文宋体" panose="02010600040101010101" pitchFamily="2" charset="-122"/>
                        </a:rPr>
                        <a:t>沟通方式</a:t>
                      </a:r>
                      <a:endParaRPr lang="en-US" altLang="en-US" sz="1800" b="1">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buNone/>
                      </a:pPr>
                      <a:r>
                        <a:rPr lang="en-US" sz="1800" b="1">
                          <a:latin typeface="华文楷体" panose="02010600040101010101" pitchFamily="2" charset="-122"/>
                          <a:ea typeface="华文楷体" panose="02010600040101010101" pitchFamily="2" charset="-122"/>
                          <a:cs typeface="华文宋体" panose="02010600040101010101" pitchFamily="2" charset="-122"/>
                        </a:rPr>
                        <a:t>沟通地点</a:t>
                      </a:r>
                      <a:endParaRPr lang="en-US" altLang="en-US" sz="1800" b="1">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buNone/>
                      </a:pPr>
                      <a:r>
                        <a:rPr lang="en-US" sz="1800" b="1">
                          <a:latin typeface="华文楷体" panose="02010600040101010101" pitchFamily="2" charset="-122"/>
                          <a:ea typeface="华文楷体" panose="02010600040101010101" pitchFamily="2" charset="-122"/>
                          <a:cs typeface="华文宋体" panose="02010600040101010101" pitchFamily="2" charset="-122"/>
                        </a:rPr>
                        <a:t>沟通时间</a:t>
                      </a:r>
                      <a:endParaRPr lang="en-US" altLang="en-US" sz="1800" b="1">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buNone/>
                      </a:pPr>
                      <a:r>
                        <a:rPr lang="en-US" sz="1800" b="1">
                          <a:latin typeface="华文楷体" panose="02010600040101010101" pitchFamily="2" charset="-122"/>
                          <a:ea typeface="华文楷体" panose="02010600040101010101" pitchFamily="2" charset="-122"/>
                          <a:cs typeface="华文宋体" panose="02010600040101010101" pitchFamily="2" charset="-122"/>
                        </a:rPr>
                        <a:t>参与人员</a:t>
                      </a:r>
                      <a:endParaRPr lang="en-US" altLang="en-US" sz="1800" b="1">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buNone/>
                      </a:pPr>
                      <a:r>
                        <a:rPr lang="en-US" sz="1800" b="1" dirty="0" err="1">
                          <a:latin typeface="华文楷体" panose="02010600040101010101" pitchFamily="2" charset="-122"/>
                          <a:ea typeface="华文楷体" panose="02010600040101010101" pitchFamily="2" charset="-122"/>
                          <a:cs typeface="华文宋体" panose="02010600040101010101" pitchFamily="2" charset="-122"/>
                        </a:rPr>
                        <a:t>产出</a:t>
                      </a:r>
                      <a:endParaRPr lang="en-US" altLang="en-US" sz="1800" b="1" dirty="0">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56895">
                <a:tc>
                  <a:txBody>
                    <a:bodyPr/>
                    <a:lstStyle/>
                    <a:p>
                      <a:pPr indent="0">
                        <a:buNone/>
                      </a:pPr>
                      <a:r>
                        <a:rPr lang="en-US" sz="1800" b="0">
                          <a:latin typeface="华文楷体" panose="02010600040101010101" pitchFamily="2" charset="-122"/>
                          <a:ea typeface="华文楷体" panose="02010600040101010101" pitchFamily="2" charset="-122"/>
                          <a:cs typeface="宋体-简" charset="0"/>
                        </a:rPr>
                        <a:t>每两周对当然用户进行访谈</a:t>
                      </a:r>
                      <a:r>
                        <a:rPr lang="zh-CN" altLang="en-US" sz="1800" b="0">
                          <a:latin typeface="华文楷体" panose="02010600040101010101" pitchFamily="2" charset="-122"/>
                          <a:ea typeface="华文楷体" panose="02010600040101010101" pitchFamily="2" charset="-122"/>
                          <a:cs typeface="宋体-简" charset="0"/>
                        </a:rPr>
                        <a:t>（必要时增加次数）</a:t>
                      </a:r>
                      <a:endParaRPr lang="zh-CN" altLang="en-US" sz="1800" b="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华文楷体" panose="02010600040101010101" pitchFamily="2" charset="-122"/>
                          <a:ea typeface="华文楷体" panose="02010600040101010101" pitchFamily="2" charset="-122"/>
                          <a:cs typeface="宋体-简" charset="0"/>
                        </a:rPr>
                        <a:t>开会</a:t>
                      </a:r>
                      <a:endParaRPr lang="en-US" altLang="en-US" sz="1800" b="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华文楷体" panose="02010600040101010101" pitchFamily="2" charset="-122"/>
                          <a:ea typeface="华文楷体" panose="02010600040101010101" pitchFamily="2" charset="-122"/>
                          <a:cs typeface="宋体-简" charset="0"/>
                        </a:rPr>
                        <a:t>根据约定地点确认</a:t>
                      </a:r>
                      <a:endParaRPr lang="en-US" altLang="en-US" sz="1800" b="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华文楷体" panose="02010600040101010101" pitchFamily="2" charset="-122"/>
                          <a:ea typeface="华文楷体" panose="02010600040101010101" pitchFamily="2" charset="-122"/>
                          <a:cs typeface="宋体-简" charset="0"/>
                        </a:rPr>
                        <a:t>根据约定时间确认</a:t>
                      </a:r>
                      <a:endParaRPr lang="en-US" altLang="en-US" sz="1800" b="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dirty="0" err="1">
                          <a:latin typeface="华文楷体" panose="02010600040101010101" pitchFamily="2" charset="-122"/>
                          <a:ea typeface="华文楷体" panose="02010600040101010101" pitchFamily="2" charset="-122"/>
                          <a:cs typeface="华文宋体" panose="02010600040101010101" pitchFamily="2" charset="-122"/>
                        </a:rPr>
                        <a:t>全体成员</a:t>
                      </a:r>
                      <a:r>
                        <a:rPr lang="en-US" sz="1800" b="0" dirty="0" err="1">
                          <a:latin typeface="华文楷体" panose="02010600040101010101" pitchFamily="2" charset="-122"/>
                          <a:ea typeface="华文楷体" panose="02010600040101010101" pitchFamily="2" charset="-122"/>
                          <a:cs typeface="宋体-简" charset="0"/>
                        </a:rPr>
                        <a:t>和杨枨老师</a:t>
                      </a:r>
                      <a:endParaRPr lang="en-US" altLang="en-US" sz="1800" b="0" dirty="0">
                        <a:latin typeface="华文楷体" panose="02010600040101010101" pitchFamily="2" charset="-122"/>
                        <a:ea typeface="华文楷体" panose="02010600040101010101" pitchFamily="2" charset="-122"/>
                        <a:cs typeface="华文宋体" panose="0201060004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dirty="0" err="1">
                          <a:latin typeface="华文楷体" panose="02010600040101010101" pitchFamily="2" charset="-122"/>
                          <a:ea typeface="华文楷体" panose="02010600040101010101" pitchFamily="2" charset="-122"/>
                          <a:cs typeface="微软雅黑" panose="020B0503020204020204" charset="-122"/>
                        </a:rPr>
                        <a:t>用户访谈记录</a:t>
                      </a:r>
                      <a:r>
                        <a:rPr lang="en-US" sz="1800" b="0" dirty="0">
                          <a:latin typeface="华文楷体" panose="02010600040101010101" pitchFamily="2" charset="-122"/>
                          <a:ea typeface="华文楷体" panose="02010600040101010101" pitchFamily="2" charset="-122"/>
                          <a:cs typeface="微软雅黑" panose="020B0503020204020204" charset="-122"/>
                        </a:rPr>
                        <a:t>/</a:t>
                      </a:r>
                      <a:r>
                        <a:rPr lang="en-US" sz="1800" b="0" dirty="0" err="1">
                          <a:latin typeface="华文楷体" panose="02010600040101010101" pitchFamily="2" charset="-122"/>
                          <a:ea typeface="华文楷体" panose="02010600040101010101" pitchFamily="2" charset="-122"/>
                          <a:cs typeface="微软雅黑" panose="020B0503020204020204" charset="-122"/>
                        </a:rPr>
                        <a:t>用户访谈录音</a:t>
                      </a:r>
                      <a:endParaRPr lang="en-US" alt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1" name="表格 80"/>
          <p:cNvGraphicFramePr/>
          <p:nvPr/>
        </p:nvGraphicFramePr>
        <p:xfrm>
          <a:off x="1837690" y="2840009"/>
          <a:ext cx="8720455" cy="3920490"/>
        </p:xfrm>
        <a:graphic>
          <a:graphicData uri="http://schemas.openxmlformats.org/drawingml/2006/table">
            <a:tbl>
              <a:tblPr firstRow="1" bandRow="1">
                <a:tableStyleId>{5940675A-B579-460E-94D1-54222C63F5DA}</a:tableStyleId>
              </a:tblPr>
              <a:tblGrid>
                <a:gridCol w="1214711"/>
                <a:gridCol w="3513649"/>
                <a:gridCol w="1117635"/>
                <a:gridCol w="2874460"/>
              </a:tblGrid>
              <a:tr h="248920">
                <a:tc>
                  <a:txBody>
                    <a:bodyPr/>
                    <a:lstStyle/>
                    <a:p>
                      <a:pPr indent="0" algn="ctr">
                        <a:buNone/>
                      </a:pPr>
                      <a:r>
                        <a:rPr lang="zh-CN" altLang="en-US" sz="1600" b="0">
                          <a:latin typeface="华文楷体" panose="02010600040101010101" pitchFamily="2" charset="-122"/>
                          <a:ea typeface="华文楷体" panose="02010600040101010101" pitchFamily="2" charset="-122"/>
                          <a:cs typeface="黑体" panose="02010609060101010101" charset="-122"/>
                        </a:rPr>
                        <a:t>沟通</a:t>
                      </a:r>
                      <a:r>
                        <a:rPr lang="en-US" sz="1600" b="0">
                          <a:latin typeface="华文楷体" panose="02010600040101010101" pitchFamily="2" charset="-122"/>
                          <a:ea typeface="华文楷体" panose="02010600040101010101" pitchFamily="2" charset="-122"/>
                          <a:cs typeface="黑体" panose="02010609060101010101" charset="-122"/>
                        </a:rPr>
                        <a:t>地点</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altLang="en-US" sz="1600" b="0">
                          <a:latin typeface="华文楷体" panose="02010600040101010101" pitchFamily="2" charset="-122"/>
                          <a:ea typeface="华文楷体" panose="02010600040101010101" pitchFamily="2" charset="-122"/>
                          <a:cs typeface="黑体" panose="02010609060101010101" charset="-122"/>
                        </a:rPr>
                        <a:t>/</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latin typeface="华文楷体" panose="02010600040101010101" pitchFamily="2" charset="-122"/>
                          <a:ea typeface="华文楷体" panose="02010600040101010101" pitchFamily="2" charset="-122"/>
                          <a:cs typeface="黑体" panose="02010609060101010101" charset="-122"/>
                        </a:rPr>
                        <a:t>沟通</a:t>
                      </a:r>
                      <a:r>
                        <a:rPr lang="en-US" sz="1600" b="0">
                          <a:latin typeface="华文楷体" panose="02010600040101010101" pitchFamily="2" charset="-122"/>
                          <a:ea typeface="华文楷体" panose="02010600040101010101" pitchFamily="2" charset="-122"/>
                          <a:cs typeface="黑体" panose="02010609060101010101" charset="-122"/>
                        </a:rPr>
                        <a:t>时间</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latin typeface="黑体" panose="02010609060101010101" charset="-122"/>
                          <a:ea typeface="黑体" panose="02010609060101010101" charset="-122"/>
                          <a:cs typeface="黑体" panose="02010609060101010101" charset="-122"/>
                        </a:rPr>
                        <a:t>2019 /./ /：00	</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8285">
                <a:tc>
                  <a:txBody>
                    <a:bodyPr/>
                    <a:lstStyle/>
                    <a:p>
                      <a:pPr indent="0" algn="ctr">
                        <a:buNone/>
                      </a:pPr>
                      <a:r>
                        <a:rPr lang="en-US" sz="1600" b="0" dirty="0" err="1">
                          <a:latin typeface="华文楷体" panose="02010600040101010101" pitchFamily="2" charset="-122"/>
                          <a:ea typeface="华文楷体" panose="02010600040101010101" pitchFamily="2" charset="-122"/>
                          <a:cs typeface="黑体" panose="02010609060101010101" charset="-122"/>
                        </a:rPr>
                        <a:t>受访人</a:t>
                      </a:r>
                      <a:endParaRPr lang="en-US" altLang="en-US" sz="1600" b="0" dirty="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600" b="0">
                          <a:latin typeface="华文楷体" panose="02010600040101010101" pitchFamily="2" charset="-122"/>
                          <a:ea typeface="华文楷体" panose="02010600040101010101" pitchFamily="2" charset="-122"/>
                          <a:cs typeface="黑体" panose="02010609060101010101" charset="-122"/>
                        </a:rPr>
                        <a:t>杨枨</a:t>
                      </a:r>
                      <a:r>
                        <a:rPr lang="zh-CN" altLang="en-US" sz="1600" b="0">
                          <a:latin typeface="华文楷体" panose="02010600040101010101" pitchFamily="2" charset="-122"/>
                          <a:ea typeface="华文楷体" panose="02010600040101010101" pitchFamily="2" charset="-122"/>
                          <a:cs typeface="黑体" panose="02010609060101010101" charset="-122"/>
                        </a:rPr>
                        <a:t>老师</a:t>
                      </a:r>
                      <a:endParaRPr lang="zh-CN"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黑体" panose="02010609060101010101" charset="-122"/>
                        </a:rPr>
                        <a:t>记录人</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600" b="0">
                          <a:latin typeface="黑体" panose="02010609060101010101" charset="-122"/>
                          <a:ea typeface="黑体" panose="02010609060101010101" charset="-122"/>
                          <a:cs typeface="黑体" panose="02010609060101010101" charset="-122"/>
                        </a:rPr>
                        <a:t>/</a:t>
                      </a:r>
                      <a:endParaRPr lang="en-US" altLang="en-US" sz="1600" b="0">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8920">
                <a:tc>
                  <a:txBody>
                    <a:bodyPr/>
                    <a:lstStyle/>
                    <a:p>
                      <a:pPr indent="0" algn="ctr">
                        <a:buNone/>
                      </a:pPr>
                      <a:r>
                        <a:rPr lang="en-US" sz="1600" b="0">
                          <a:latin typeface="华文楷体" panose="02010600040101010101" pitchFamily="2" charset="-122"/>
                          <a:ea typeface="华文楷体" panose="02010600040101010101" pitchFamily="2" charset="-122"/>
                          <a:cs typeface="黑体" panose="02010609060101010101" charset="-122"/>
                        </a:rPr>
                        <a:t>访谈人员</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gridSpan="3">
                  <a:txBody>
                    <a:bodyPr/>
                    <a:lstStyle/>
                    <a:p>
                      <a:pPr indent="0">
                        <a:buNone/>
                      </a:pPr>
                      <a:r>
                        <a:rPr lang="en-US" sz="1600" b="0">
                          <a:latin typeface="华文楷体" panose="02010600040101010101" pitchFamily="2" charset="-122"/>
                          <a:ea typeface="华文楷体" panose="02010600040101010101" pitchFamily="2" charset="-122"/>
                          <a:cs typeface="黑体" panose="02010609060101010101" charset="-122"/>
                        </a:rPr>
                        <a:t>		/</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48285">
                <a:tc>
                  <a:txBody>
                    <a:bodyPr/>
                    <a:lstStyle/>
                    <a:p>
                      <a:pPr indent="0" algn="ctr">
                        <a:buNone/>
                      </a:pPr>
                      <a:r>
                        <a:rPr lang="en-US" sz="1600" b="0">
                          <a:latin typeface="华文楷体" panose="02010600040101010101" pitchFamily="2" charset="-122"/>
                          <a:ea typeface="华文楷体" panose="02010600040101010101" pitchFamily="2" charset="-122"/>
                          <a:cs typeface="黑体" panose="02010609060101010101" charset="-122"/>
                        </a:rPr>
                        <a:t>会议主题</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75000"/>
                      </a:schemeClr>
                    </a:solidFill>
                  </a:tcPr>
                </a:tc>
                <a:tc gridSpan="3">
                  <a:txBody>
                    <a:bodyPr/>
                    <a:lstStyle/>
                    <a:p>
                      <a:pPr indent="0" algn="ctr">
                        <a:buNone/>
                      </a:pPr>
                      <a:r>
                        <a:rPr lang="en-US" sz="1600" b="0">
                          <a:latin typeface="华文楷体" panose="02010600040101010101" pitchFamily="2" charset="-122"/>
                          <a:ea typeface="华文楷体" panose="02010600040101010101" pitchFamily="2" charset="-122"/>
                          <a:cs typeface="黑体" panose="02010609060101010101" charset="-122"/>
                        </a:rPr>
                        <a:t>/</a:t>
                      </a:r>
                      <a:endParaRPr lang="en-US" altLang="en-US" sz="1600" b="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2734945">
                <a:tc gridSpan="4">
                  <a:txBody>
                    <a:bodyPr/>
                    <a:lstStyle/>
                    <a:p>
                      <a:pPr indent="0">
                        <a:buNone/>
                      </a:pPr>
                      <a:r>
                        <a:rPr lang="zh-CN" altLang="en-US" sz="1600" b="0" dirty="0">
                          <a:latin typeface="华文楷体" panose="02010600040101010101" pitchFamily="2" charset="-122"/>
                          <a:ea typeface="华文楷体" panose="02010600040101010101" pitchFamily="2" charset="-122"/>
                          <a:cs typeface="黑体" panose="02010609060101010101" charset="-122"/>
                        </a:rPr>
                        <a:t>访谈</a:t>
                      </a:r>
                      <a:r>
                        <a:rPr lang="en-US" sz="1600" b="0" dirty="0" err="1">
                          <a:latin typeface="华文楷体" panose="02010600040101010101" pitchFamily="2" charset="-122"/>
                          <a:ea typeface="华文楷体" panose="02010600040101010101" pitchFamily="2" charset="-122"/>
                          <a:cs typeface="黑体" panose="02010609060101010101" charset="-122"/>
                        </a:rPr>
                        <a:t>内容</a:t>
                      </a:r>
                      <a:r>
                        <a:rPr lang="en-US" sz="1600" b="0" dirty="0">
                          <a:latin typeface="华文楷体" panose="02010600040101010101" pitchFamily="2" charset="-122"/>
                          <a:ea typeface="华文楷体" panose="02010600040101010101" pitchFamily="2" charset="-122"/>
                          <a:cs typeface="黑体" panose="02010609060101010101" charset="-122"/>
                        </a:rPr>
                        <a:t>：(</a:t>
                      </a:r>
                      <a:r>
                        <a:rPr lang="zh-CN" altLang="en-US" sz="1600" b="0" dirty="0">
                          <a:latin typeface="华文楷体" panose="02010600040101010101" pitchFamily="2" charset="-122"/>
                          <a:ea typeface="华文楷体" panose="02010600040101010101" pitchFamily="2" charset="-122"/>
                          <a:cs typeface="黑体" panose="02010609060101010101" charset="-122"/>
                        </a:rPr>
                        <a:t>举例）</a:t>
                      </a:r>
                      <a:endParaRPr lang="en-US" sz="1600" b="0" dirty="0">
                        <a:latin typeface="华文楷体" panose="02010600040101010101" pitchFamily="2" charset="-122"/>
                        <a:ea typeface="华文楷体" panose="02010600040101010101" pitchFamily="2" charset="-122"/>
                        <a:cs typeface="黑体" panose="02010609060101010101" charset="-122"/>
                      </a:endParaRPr>
                    </a:p>
                    <a:p>
                      <a:pPr indent="0">
                        <a:buNone/>
                      </a:pPr>
                      <a:r>
                        <a:rPr lang="en-US" sz="1600" b="0" dirty="0">
                          <a:latin typeface="华文楷体" panose="02010600040101010101" pitchFamily="2" charset="-122"/>
                          <a:ea typeface="华文楷体" panose="02010600040101010101" pitchFamily="2" charset="-122"/>
                          <a:cs typeface="黑体" panose="02010609060101010101" charset="-122"/>
                        </a:rPr>
                        <a:t>Q1.确定新项目的分数系数权重是1.05，询问该项目的难点（与原项目比较）。</a:t>
                      </a:r>
                      <a:endParaRPr lang="en-US" sz="1600" b="0" dirty="0">
                        <a:latin typeface="华文楷体" panose="02010600040101010101" pitchFamily="2" charset="-122"/>
                        <a:ea typeface="华文楷体" panose="02010600040101010101" pitchFamily="2" charset="-122"/>
                        <a:cs typeface="黑体" panose="02010609060101010101" charset="-122"/>
                      </a:endParaRPr>
                    </a:p>
                    <a:p>
                      <a:pPr indent="0">
                        <a:buNone/>
                      </a:pPr>
                      <a:r>
                        <a:rPr lang="en-US" sz="1600" b="0" dirty="0">
                          <a:latin typeface="华文楷体" panose="02010600040101010101" pitchFamily="2" charset="-122"/>
                          <a:ea typeface="华文楷体" panose="02010600040101010101" pitchFamily="2" charset="-122"/>
                          <a:cs typeface="黑体" panose="02010609060101010101" charset="-122"/>
                        </a:rPr>
                        <a:t>A1：分数权重确定为1.05；该项目需要BUG调试/</a:t>
                      </a:r>
                      <a:r>
                        <a:rPr lang="en-US" sz="1600" b="0" dirty="0" err="1">
                          <a:latin typeface="华文楷体" panose="02010600040101010101" pitchFamily="2" charset="-122"/>
                          <a:ea typeface="华文楷体" panose="02010600040101010101" pitchFamily="2" charset="-122"/>
                          <a:cs typeface="黑体" panose="02010609060101010101" charset="-122"/>
                        </a:rPr>
                        <a:t>验证原先设计；新项目在下周统一发布；确定邮件需在本周之内发送</a:t>
                      </a:r>
                      <a:r>
                        <a:rPr lang="en-US" sz="1600" b="0" dirty="0">
                          <a:latin typeface="华文楷体" panose="02010600040101010101" pitchFamily="2" charset="-122"/>
                          <a:ea typeface="华文楷体" panose="02010600040101010101" pitchFamily="2" charset="-122"/>
                          <a:cs typeface="黑体" panose="02010609060101010101" charset="-122"/>
                        </a:rPr>
                        <a:t>；</a:t>
                      </a:r>
                      <a:endParaRPr lang="en-US" sz="1600" b="0" dirty="0">
                        <a:latin typeface="华文楷体" panose="02010600040101010101" pitchFamily="2" charset="-122"/>
                        <a:ea typeface="华文楷体" panose="02010600040101010101" pitchFamily="2" charset="-122"/>
                        <a:cs typeface="黑体" panose="02010609060101010101" charset="-122"/>
                      </a:endParaRPr>
                    </a:p>
                    <a:p>
                      <a:pPr indent="0">
                        <a:buNone/>
                      </a:pPr>
                      <a:r>
                        <a:rPr lang="en-US" sz="1600" b="0" dirty="0">
                          <a:latin typeface="华文楷体" panose="02010600040101010101" pitchFamily="2" charset="-122"/>
                          <a:ea typeface="华文楷体" panose="02010600040101010101" pitchFamily="2" charset="-122"/>
                          <a:cs typeface="黑体" panose="02010609060101010101" charset="-122"/>
                        </a:rPr>
                        <a:t>Q2.该项目与原先项目在流程上有何不同。</a:t>
                      </a:r>
                      <a:endParaRPr lang="en-US" sz="1600" b="0" dirty="0">
                        <a:latin typeface="华文楷体" panose="02010600040101010101" pitchFamily="2" charset="-122"/>
                        <a:ea typeface="华文楷体" panose="02010600040101010101" pitchFamily="2" charset="-122"/>
                        <a:cs typeface="黑体" panose="02010609060101010101" charset="-122"/>
                      </a:endParaRPr>
                    </a:p>
                    <a:p>
                      <a:pPr indent="0">
                        <a:buNone/>
                      </a:pPr>
                      <a:r>
                        <a:rPr lang="en-US" sz="1600" b="0" dirty="0">
                          <a:latin typeface="华文楷体" panose="02010600040101010101" pitchFamily="2" charset="-122"/>
                          <a:ea typeface="华文楷体" panose="02010600040101010101" pitchFamily="2" charset="-122"/>
                          <a:cs typeface="黑体" panose="02010609060101010101" charset="-122"/>
                        </a:rPr>
                        <a:t>A2：实现的内容不一样，实现的内容略复杂一些，需求的描述更加复杂；原有系统做完根本没有需求文档，所以必须要重新整理；在手机这一块需求、界面重新定义清楚；原先的项目是网页，需要做成APP形式；不仅是一个改版的过程，是重新定义需求的一个过程；原先网页不够美观，需要适配手机的美观页面，做完善一些；管理端功能也需要完善；看小组如何发挥；将功能定义好（非扩展需求，要把需求描述好）；</a:t>
                      </a:r>
                      <a:r>
                        <a:rPr lang="en-US" sz="1600" b="0" dirty="0" err="1">
                          <a:latin typeface="华文楷体" panose="02010600040101010101" pitchFamily="2" charset="-122"/>
                          <a:ea typeface="华文楷体" panose="02010600040101010101" pitchFamily="2" charset="-122"/>
                          <a:cs typeface="黑体" panose="02010609060101010101" charset="-122"/>
                        </a:rPr>
                        <a:t>原来提到没有做，你将他做好</a:t>
                      </a:r>
                      <a:r>
                        <a:rPr lang="en-US" sz="1600" b="0" dirty="0">
                          <a:latin typeface="华文楷体" panose="02010600040101010101" pitchFamily="2" charset="-122"/>
                          <a:ea typeface="华文楷体" panose="02010600040101010101" pitchFamily="2" charset="-122"/>
                          <a:cs typeface="黑体" panose="02010609060101010101" charset="-122"/>
                        </a:rPr>
                        <a:t>。 </a:t>
                      </a:r>
                      <a:endParaRPr lang="en-US" sz="1600" b="0" dirty="0">
                        <a:latin typeface="华文楷体" panose="02010600040101010101" pitchFamily="2" charset="-122"/>
                        <a:ea typeface="华文楷体" panose="02010600040101010101" pitchFamily="2" charset="-122"/>
                        <a:cs typeface="黑体" panose="02010609060101010101" charset="-122"/>
                      </a:endParaRPr>
                    </a:p>
                    <a:p>
                      <a:pPr indent="0">
                        <a:buNone/>
                      </a:pPr>
                      <a:r>
                        <a:rPr lang="en-US" sz="1600" b="0" dirty="0">
                          <a:latin typeface="华文楷体" panose="02010600040101010101" pitchFamily="2" charset="-122"/>
                          <a:ea typeface="华文楷体" panose="02010600040101010101" pitchFamily="2" charset="-122"/>
                          <a:cs typeface="黑体" panose="02010609060101010101" charset="-122"/>
                        </a:rPr>
                        <a:t>解决方案：确定小组的选题为该新项目选题，由组长郭岳同学进行确认邮件的发送；小组成员召开会议，将本次谈话的精神传达并做好项目的相关准备。</a:t>
                      </a:r>
                      <a:endParaRPr lang="en-US" altLang="en-US" sz="1600" b="0" dirty="0">
                        <a:latin typeface="华文楷体" panose="02010600040101010101" pitchFamily="2" charset="-122"/>
                        <a:ea typeface="华文楷体" panose="02010600040101010101" pitchFamily="2" charset="-122"/>
                        <a:cs typeface="黑体"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bl>
          </a:graphicData>
        </a:graphic>
      </p:graphicFrame>
      <p:sp>
        <p:nvSpPr>
          <p:cNvPr id="82" name="文本框 81"/>
          <p:cNvSpPr txBox="1"/>
          <p:nvPr/>
        </p:nvSpPr>
        <p:spPr>
          <a:xfrm>
            <a:off x="4856480" y="2408382"/>
            <a:ext cx="29260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开发者与客户沟通记录模板</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沟通管理计划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5306060" y="605155"/>
            <a:ext cx="17830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开发者内部沟通</a:t>
            </a:r>
            <a:endParaRPr lang="zh-CN" altLang="en-US"/>
          </a:p>
        </p:txBody>
      </p:sp>
      <p:graphicFrame>
        <p:nvGraphicFramePr>
          <p:cNvPr id="2" name="表格 1"/>
          <p:cNvGraphicFramePr/>
          <p:nvPr/>
        </p:nvGraphicFramePr>
        <p:xfrm>
          <a:off x="2264410" y="1028700"/>
          <a:ext cx="8134985" cy="1929130"/>
        </p:xfrm>
        <a:graphic>
          <a:graphicData uri="http://schemas.openxmlformats.org/drawingml/2006/table">
            <a:tbl>
              <a:tblPr firstRow="1" bandRow="1">
                <a:tableStyleId>{5940675A-B579-460E-94D1-54222C63F5DA}</a:tableStyleId>
              </a:tblPr>
              <a:tblGrid>
                <a:gridCol w="1355725"/>
                <a:gridCol w="1355725"/>
                <a:gridCol w="1354455"/>
                <a:gridCol w="1355090"/>
                <a:gridCol w="1355725"/>
                <a:gridCol w="1358265"/>
              </a:tblGrid>
              <a:tr h="557530">
                <a:tc>
                  <a:txBody>
                    <a:bodyPr/>
                    <a:lstStyle/>
                    <a:p>
                      <a:pPr algn="l">
                        <a:buClrTx/>
                        <a:buSzTx/>
                        <a:buFontTx/>
                        <a:buNone/>
                      </a:pPr>
                      <a:r>
                        <a:rPr lang="en-US" sz="1800" b="1">
                          <a:latin typeface="华文楷体" panose="02010600040101010101" pitchFamily="2" charset="-122"/>
                          <a:ea typeface="华文楷体" panose="02010600040101010101" pitchFamily="2" charset="-122"/>
                          <a:cs typeface="微软雅黑" panose="020B0503020204020204" charset="-122"/>
                        </a:rPr>
                        <a:t>沟通计划</a:t>
                      </a:r>
                      <a:endParaRPr lang="en-US" sz="18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a:latin typeface="华文楷体" panose="02010600040101010101" pitchFamily="2" charset="-122"/>
                          <a:ea typeface="华文楷体" panose="02010600040101010101" pitchFamily="2" charset="-122"/>
                          <a:cs typeface="微软雅黑" panose="020B0503020204020204" charset="-122"/>
                        </a:rPr>
                        <a:t>沟通方式</a:t>
                      </a:r>
                      <a:endParaRPr lang="en-US" sz="18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a:latin typeface="华文楷体" panose="02010600040101010101" pitchFamily="2" charset="-122"/>
                          <a:ea typeface="华文楷体" panose="02010600040101010101" pitchFamily="2" charset="-122"/>
                          <a:cs typeface="微软雅黑" panose="020B0503020204020204" charset="-122"/>
                        </a:rPr>
                        <a:t>沟通地点</a:t>
                      </a:r>
                      <a:endParaRPr lang="en-US" sz="18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a:latin typeface="华文楷体" panose="02010600040101010101" pitchFamily="2" charset="-122"/>
                          <a:ea typeface="华文楷体" panose="02010600040101010101" pitchFamily="2" charset="-122"/>
                          <a:cs typeface="微软雅黑" panose="020B0503020204020204" charset="-122"/>
                        </a:rPr>
                        <a:t>沟通时间</a:t>
                      </a:r>
                      <a:endParaRPr lang="en-US" sz="18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a:latin typeface="华文楷体" panose="02010600040101010101" pitchFamily="2" charset="-122"/>
                          <a:ea typeface="华文楷体" panose="02010600040101010101" pitchFamily="2" charset="-122"/>
                          <a:cs typeface="微软雅黑" panose="020B0503020204020204" charset="-122"/>
                        </a:rPr>
                        <a:t>参与人员</a:t>
                      </a:r>
                      <a:endParaRPr lang="en-US" sz="1800" b="1">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产出</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822960">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每周例行会议</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开会</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教七</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周一晚七点周五17点</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全体成员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会议纪要/录音文件</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日常进度报告</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微信</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网络</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每天</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全体成员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无</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5556596" y="3205281"/>
            <a:ext cx="5889567" cy="369332"/>
          </a:xfrm>
          <a:prstGeom prst="rect">
            <a:avLst/>
          </a:prstGeom>
          <a:noFill/>
        </p:spPr>
        <p:txBody>
          <a:bodyPr wrap="square" rtlCol="0" anchor="t">
            <a:spAutoFit/>
          </a:bodyPr>
          <a:lstStyle/>
          <a:p>
            <a:r>
              <a:rPr lang="zh-CN" altLang="en-US" b="1" dirty="0">
                <a:solidFill>
                  <a:srgbClr val="004C80"/>
                </a:solidFill>
                <a:latin typeface="微软雅黑" panose="020B0503020204020204" charset="-122"/>
                <a:ea typeface="微软雅黑" panose="020B0503020204020204" charset="-122"/>
                <a:sym typeface="+mn-ea"/>
              </a:rPr>
              <a:t>开发者与会议记录</a:t>
            </a:r>
            <a:r>
              <a:rPr lang="zh-CN" altLang="en-US" b="1" dirty="0" smtClean="0">
                <a:solidFill>
                  <a:srgbClr val="004C80"/>
                </a:solidFill>
                <a:latin typeface="微软雅黑" panose="020B0503020204020204" charset="-122"/>
                <a:ea typeface="微软雅黑" panose="020B0503020204020204" charset="-122"/>
                <a:sym typeface="+mn-ea"/>
              </a:rPr>
              <a:t>模板</a:t>
            </a:r>
            <a:r>
              <a:rPr lang="zh-CN" altLang="en-US" b="1" dirty="0" smtClean="0">
                <a:solidFill>
                  <a:srgbClr val="004C80"/>
                </a:solidFill>
                <a:latin typeface="微软雅黑" panose="020B0503020204020204" charset="-122"/>
                <a:ea typeface="微软雅黑" panose="020B0503020204020204" charset="-122"/>
              </a:rPr>
              <a:t>（</a:t>
            </a:r>
            <a:r>
              <a:rPr lang="zh-CN" altLang="en-US" b="1" dirty="0">
                <a:solidFill>
                  <a:srgbClr val="004C80"/>
                </a:solidFill>
                <a:latin typeface="微软雅黑" panose="020B0503020204020204" charset="-122"/>
                <a:ea typeface="微软雅黑" panose="020B0503020204020204" charset="-122"/>
              </a:rPr>
              <a:t>举例）如下图所示</a:t>
            </a:r>
            <a:endParaRPr lang="zh-CN" altLang="en-US" dirty="0"/>
          </a:p>
        </p:txBody>
      </p:sp>
      <p:pic>
        <p:nvPicPr>
          <p:cNvPr id="4" name="图片 3"/>
          <p:cNvPicPr>
            <a:picLocks noChangeAspect="1"/>
          </p:cNvPicPr>
          <p:nvPr/>
        </p:nvPicPr>
        <p:blipFill>
          <a:blip r:embed="rId1"/>
          <a:stretch>
            <a:fillRect/>
          </a:stretch>
        </p:blipFill>
        <p:spPr>
          <a:xfrm>
            <a:off x="790791" y="3229610"/>
            <a:ext cx="4080185" cy="3509969"/>
          </a:xfrm>
          <a:prstGeom prst="rect">
            <a:avLst/>
          </a:prstGeom>
        </p:spPr>
      </p:pic>
      <p:pic>
        <p:nvPicPr>
          <p:cNvPr id="5" name="图片 4"/>
          <p:cNvPicPr>
            <a:picLocks noChangeAspect="1"/>
          </p:cNvPicPr>
          <p:nvPr/>
        </p:nvPicPr>
        <p:blipFill>
          <a:blip r:embed="rId2"/>
          <a:stretch>
            <a:fillRect/>
          </a:stretch>
        </p:blipFill>
        <p:spPr>
          <a:xfrm>
            <a:off x="5359400" y="3822065"/>
            <a:ext cx="6368415" cy="2829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831564" y="48994"/>
            <a:ext cx="7374618" cy="646331"/>
          </a:xfrm>
          <a:prstGeom prst="rect">
            <a:avLst/>
          </a:prstGeom>
        </p:spPr>
        <p:txBody>
          <a:bodyPr wrap="square">
            <a:spAutoFit/>
            <a:scene3d>
              <a:camera prst="orthographicFront"/>
              <a:lightRig rig="threePt" dir="t"/>
            </a:scene3d>
            <a:sp3d contourW="12700"/>
          </a:bodyPr>
          <a:lstStyle/>
          <a:p>
            <a:r>
              <a:rPr lang="zh-CN" altLang="en-US" sz="3200" dirty="0">
                <a:solidFill>
                  <a:schemeClr val="bg1"/>
                </a:solidFill>
              </a:rPr>
              <a:t>沟通管理</a:t>
            </a:r>
            <a:r>
              <a:rPr lang="zh-CN" altLang="en-US" sz="3200" dirty="0" smtClean="0">
                <a:solidFill>
                  <a:schemeClr val="bg1"/>
                </a:solidFill>
              </a:rPr>
              <a:t>计划</a:t>
            </a:r>
            <a:r>
              <a:rPr lang="zh-CN" altLang="zh-CN" sz="3600" dirty="0">
                <a:solidFill>
                  <a:schemeClr val="bg1"/>
                </a:solidFill>
                <a:latin typeface="华文楷体" panose="02010600040101010101" pitchFamily="2" charset="-122"/>
                <a:ea typeface="华文楷体" panose="02010600040101010101" pitchFamily="2" charset="-122"/>
              </a:rPr>
              <a:t>与用户的外部沟通计划</a:t>
            </a:r>
            <a:endParaRPr lang="zh-CN" altLang="zh-CN" sz="3600" dirty="0">
              <a:solidFill>
                <a:schemeClr val="bg1"/>
              </a:solidFill>
              <a:latin typeface="华文楷体" panose="02010600040101010101" pitchFamily="2" charset="-122"/>
              <a:ea typeface="华文楷体" panose="02010600040101010101" pitchFamily="2" charset="-122"/>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6" name="矩形 25"/>
          <p:cNvSpPr/>
          <p:nvPr/>
        </p:nvSpPr>
        <p:spPr>
          <a:xfrm>
            <a:off x="1635098" y="2334566"/>
            <a:ext cx="1569660" cy="452432"/>
          </a:xfrm>
          <a:prstGeom prst="rect">
            <a:avLst/>
          </a:prstGeom>
        </p:spPr>
        <p:txBody>
          <a:bodyPr wrap="none">
            <a:spAutoFit/>
          </a:bodyPr>
          <a:lstStyle/>
          <a:p>
            <a:pPr algn="just">
              <a:lnSpc>
                <a:spcPct val="130000"/>
              </a:lnSpc>
              <a:spcAft>
                <a:spcPts val="0"/>
              </a:spcAft>
            </a:pPr>
            <a:r>
              <a:rPr lang="zh-CN" altLang="zh-CN" kern="100" dirty="0">
                <a:latin typeface="宋体-简"/>
                <a:ea typeface="华文宋体" panose="02010600040101010101" pitchFamily="2" charset="-122"/>
                <a:cs typeface="宋体-简"/>
              </a:rPr>
              <a:t>正式沟通计划</a:t>
            </a:r>
            <a:endParaRPr lang="zh-CN" altLang="zh-CN" sz="1200" kern="100" dirty="0">
              <a:effectLst/>
              <a:latin typeface="宋体-简"/>
              <a:ea typeface="华文宋体" panose="02010600040101010101" pitchFamily="2" charset="-122"/>
              <a:cs typeface="宋体-简"/>
            </a:endParaRPr>
          </a:p>
        </p:txBody>
      </p:sp>
      <p:sp>
        <p:nvSpPr>
          <p:cNvPr id="27" name="矩形 26"/>
          <p:cNvSpPr/>
          <p:nvPr/>
        </p:nvSpPr>
        <p:spPr>
          <a:xfrm>
            <a:off x="1635098" y="4240389"/>
            <a:ext cx="1800493" cy="452432"/>
          </a:xfrm>
          <a:prstGeom prst="rect">
            <a:avLst/>
          </a:prstGeom>
        </p:spPr>
        <p:txBody>
          <a:bodyPr wrap="none">
            <a:spAutoFit/>
          </a:bodyPr>
          <a:lstStyle/>
          <a:p>
            <a:pPr algn="just">
              <a:lnSpc>
                <a:spcPct val="130000"/>
              </a:lnSpc>
              <a:spcAft>
                <a:spcPts val="0"/>
              </a:spcAft>
            </a:pPr>
            <a:r>
              <a:rPr lang="zh-CN" altLang="zh-CN" kern="100" dirty="0">
                <a:latin typeface="宋体-简"/>
                <a:ea typeface="华文宋体" panose="02010600040101010101" pitchFamily="2" charset="-122"/>
                <a:cs typeface="宋体-简"/>
              </a:rPr>
              <a:t>非正式沟通计划</a:t>
            </a:r>
            <a:endParaRPr lang="zh-CN" altLang="zh-CN" sz="1200" kern="100" dirty="0">
              <a:effectLst/>
              <a:latin typeface="宋体-简"/>
              <a:ea typeface="华文宋体" panose="02010600040101010101" pitchFamily="2" charset="-122"/>
              <a:cs typeface="宋体-简"/>
            </a:endParaRPr>
          </a:p>
        </p:txBody>
      </p:sp>
      <p:graphicFrame>
        <p:nvGraphicFramePr>
          <p:cNvPr id="2" name="表格 1"/>
          <p:cNvGraphicFramePr>
            <a:graphicFrameLocks noGrp="1"/>
          </p:cNvGraphicFramePr>
          <p:nvPr/>
        </p:nvGraphicFramePr>
        <p:xfrm>
          <a:off x="3954319" y="2031069"/>
          <a:ext cx="6630554" cy="1247840"/>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295784">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沟通计划</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沟通方式</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沟通地点</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沟通时间</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参与人员</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产出</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52056">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每两周对当然用户进行访谈</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开会</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根据约定地点确认</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根据约定时间确认</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全体成员和杨枨老师</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用户访谈记录</a:t>
                      </a:r>
                      <a:r>
                        <a:rPr lang="en-US" sz="1400" kern="100" dirty="0">
                          <a:solidFill>
                            <a:schemeClr val="tx1"/>
                          </a:solidFill>
                          <a:effectLst/>
                          <a:latin typeface="华文楷体" panose="02010600040101010101" pitchFamily="2" charset="-122"/>
                          <a:ea typeface="华文楷体" panose="02010600040101010101" pitchFamily="2" charset="-122"/>
                        </a:rPr>
                        <a:t>/</a:t>
                      </a:r>
                      <a:r>
                        <a:rPr lang="zh-CN" sz="1400" kern="100" dirty="0">
                          <a:solidFill>
                            <a:schemeClr val="tx1"/>
                          </a:solidFill>
                          <a:effectLst/>
                          <a:latin typeface="华文楷体" panose="02010600040101010101" pitchFamily="2" charset="-122"/>
                          <a:ea typeface="华文楷体" panose="02010600040101010101" pitchFamily="2" charset="-122"/>
                        </a:rPr>
                        <a:t>用户访谈录音</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表格 2"/>
          <p:cNvGraphicFramePr>
            <a:graphicFrameLocks noGrp="1"/>
          </p:cNvGraphicFramePr>
          <p:nvPr/>
        </p:nvGraphicFramePr>
        <p:xfrm>
          <a:off x="3954319" y="4142541"/>
          <a:ext cx="6630554" cy="1347216"/>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196747">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沟通计划</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沟通方式</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沟通地点</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沟通时间</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参与人员</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产出</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1549">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不定期对当然用户进非当面的需求确认</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网络</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无</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根据沟通时间确认</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en-US" sz="1400" kern="100">
                          <a:solidFill>
                            <a:schemeClr val="tx1"/>
                          </a:solidFill>
                          <a:effectLst/>
                          <a:latin typeface="华文楷体" panose="02010600040101010101" pitchFamily="2" charset="-122"/>
                          <a:ea typeface="华文楷体" panose="02010600040101010101" pitchFamily="2" charset="-122"/>
                        </a:rPr>
                        <a:t>PM</a:t>
                      </a:r>
                      <a:r>
                        <a:rPr lang="zh-CN" sz="1400" kern="100">
                          <a:solidFill>
                            <a:schemeClr val="tx1"/>
                          </a:solidFill>
                          <a:effectLst/>
                          <a:latin typeface="华文楷体" panose="02010600040101010101" pitchFamily="2" charset="-122"/>
                          <a:ea typeface="华文楷体" panose="02010600040101010101" pitchFamily="2" charset="-122"/>
                        </a:rPr>
                        <a:t>和杨枨老师</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微信截图</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6829672" cy="646331"/>
          </a:xfrm>
          <a:prstGeom prst="rect">
            <a:avLst/>
          </a:prstGeom>
        </p:spPr>
        <p:txBody>
          <a:bodyPr wrap="square">
            <a:spAutoFit/>
            <a:scene3d>
              <a:camera prst="orthographicFront"/>
              <a:lightRig rig="threePt" dir="t"/>
            </a:scene3d>
            <a:sp3d contourW="12700"/>
          </a:bodyPr>
          <a:lstStyle/>
          <a:p>
            <a:r>
              <a:rPr lang="zh-CN" altLang="en-US" sz="3200" b="1" dirty="0">
                <a:solidFill>
                  <a:schemeClr val="bg1"/>
                </a:solidFill>
              </a:rPr>
              <a:t>沟通管理</a:t>
            </a:r>
            <a:r>
              <a:rPr lang="zh-CN" altLang="en-US" sz="3200" b="1" dirty="0" smtClean="0">
                <a:solidFill>
                  <a:schemeClr val="bg1"/>
                </a:solidFill>
              </a:rPr>
              <a:t>计划</a:t>
            </a:r>
            <a:r>
              <a:rPr lang="zh-CN" altLang="zh-CN" sz="3600" dirty="0">
                <a:solidFill>
                  <a:schemeClr val="bg1"/>
                </a:solidFill>
                <a:latin typeface="华文楷体" panose="02010600040101010101" pitchFamily="2" charset="-122"/>
                <a:ea typeface="华文楷体" panose="02010600040101010101" pitchFamily="2" charset="-122"/>
              </a:rPr>
              <a:t>开发者内部沟通计划</a:t>
            </a:r>
            <a:endParaRPr lang="zh-CN" altLang="zh-CN" sz="3600" dirty="0">
              <a:solidFill>
                <a:schemeClr val="bg1"/>
              </a:solidFill>
              <a:latin typeface="华文楷体" panose="02010600040101010101" pitchFamily="2" charset="-122"/>
              <a:ea typeface="华文楷体" panose="02010600040101010101" pitchFamily="2" charset="-122"/>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aphicFrame>
        <p:nvGraphicFramePr>
          <p:cNvPr id="11" name="表格 10"/>
          <p:cNvGraphicFramePr>
            <a:graphicFrameLocks noGrp="1"/>
          </p:cNvGraphicFramePr>
          <p:nvPr/>
        </p:nvGraphicFramePr>
        <p:xfrm>
          <a:off x="3954319" y="1883338"/>
          <a:ext cx="6630554" cy="1571062"/>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301042">
                <a:tc>
                  <a:txBody>
                    <a:bodyPr/>
                    <a:lstStyle/>
                    <a:p>
                      <a:pPr algn="just">
                        <a:lnSpc>
                          <a:spcPct val="130000"/>
                        </a:lnSpc>
                        <a:spcAft>
                          <a:spcPts val="0"/>
                        </a:spcAft>
                      </a:pPr>
                      <a:r>
                        <a:rPr lang="zh-CN" sz="1050" kern="100" dirty="0">
                          <a:effectLst/>
                        </a:rPr>
                        <a:t>沟通计划</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沟通方式</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沟通地点</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沟通时间</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参与人员</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产出</a:t>
                      </a:r>
                      <a:endParaRPr lang="zh-CN" sz="1050" kern="100">
                        <a:effectLst/>
                        <a:latin typeface="宋体-简"/>
                        <a:ea typeface="华文宋体" panose="02010600040101010101" pitchFamily="2" charset="-122"/>
                        <a:cs typeface="宋体-简"/>
                      </a:endParaRPr>
                    </a:p>
                  </a:txBody>
                  <a:tcPr marL="68580" marR="68580" marT="0" marB="0"/>
                </a:tc>
              </a:tr>
              <a:tr h="635010">
                <a:tc>
                  <a:txBody>
                    <a:bodyPr/>
                    <a:lstStyle/>
                    <a:p>
                      <a:pPr algn="just">
                        <a:lnSpc>
                          <a:spcPct val="130000"/>
                        </a:lnSpc>
                        <a:spcAft>
                          <a:spcPts val="0"/>
                        </a:spcAft>
                      </a:pPr>
                      <a:r>
                        <a:rPr lang="zh-CN" sz="1050" kern="100" dirty="0">
                          <a:effectLst/>
                        </a:rPr>
                        <a:t>每周例行会议</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开会</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教七</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周一晚七点</a:t>
                      </a:r>
                      <a:endParaRPr lang="zh-CN" sz="1050" kern="100" dirty="0">
                        <a:effectLst/>
                      </a:endParaRPr>
                    </a:p>
                    <a:p>
                      <a:pPr algn="just">
                        <a:lnSpc>
                          <a:spcPct val="130000"/>
                        </a:lnSpc>
                        <a:spcAft>
                          <a:spcPts val="0"/>
                        </a:spcAft>
                      </a:pPr>
                      <a:r>
                        <a:rPr lang="zh-CN" sz="1050" kern="100" dirty="0">
                          <a:effectLst/>
                        </a:rPr>
                        <a:t>周五</a:t>
                      </a:r>
                      <a:r>
                        <a:rPr lang="en-US" sz="1050" kern="100" dirty="0">
                          <a:effectLst/>
                        </a:rPr>
                        <a:t>17</a:t>
                      </a:r>
                      <a:r>
                        <a:rPr lang="zh-CN" sz="1050" kern="100" dirty="0">
                          <a:effectLst/>
                        </a:rPr>
                        <a:t>点</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全体成员</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会议纪要</a:t>
                      </a:r>
                      <a:endParaRPr lang="zh-CN" sz="1050" kern="100">
                        <a:effectLst/>
                      </a:endParaRPr>
                    </a:p>
                    <a:p>
                      <a:pPr algn="just">
                        <a:lnSpc>
                          <a:spcPct val="130000"/>
                        </a:lnSpc>
                        <a:spcAft>
                          <a:spcPts val="0"/>
                        </a:spcAft>
                      </a:pPr>
                      <a:r>
                        <a:rPr lang="en-US" sz="1050" kern="100">
                          <a:effectLst/>
                        </a:rPr>
                        <a:t>/</a:t>
                      </a:r>
                      <a:r>
                        <a:rPr lang="zh-CN" sz="1050" kern="100">
                          <a:effectLst/>
                        </a:rPr>
                        <a:t>录音文件</a:t>
                      </a:r>
                      <a:endParaRPr lang="zh-CN" sz="1050" kern="100">
                        <a:effectLst/>
                        <a:latin typeface="宋体-简"/>
                        <a:ea typeface="华文宋体" panose="02010600040101010101" pitchFamily="2" charset="-122"/>
                        <a:cs typeface="宋体-简"/>
                      </a:endParaRPr>
                    </a:p>
                  </a:txBody>
                  <a:tcPr marL="68580" marR="68580" marT="0" marB="0"/>
                </a:tc>
              </a:tr>
              <a:tr h="635010">
                <a:tc>
                  <a:txBody>
                    <a:bodyPr/>
                    <a:lstStyle/>
                    <a:p>
                      <a:pPr algn="just">
                        <a:lnSpc>
                          <a:spcPct val="130000"/>
                        </a:lnSpc>
                        <a:spcAft>
                          <a:spcPts val="0"/>
                        </a:spcAft>
                      </a:pPr>
                      <a:r>
                        <a:rPr lang="zh-CN" sz="1050" kern="100">
                          <a:effectLst/>
                        </a:rPr>
                        <a:t>日常进度报告</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微信</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网络</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每天</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全体成员</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微信截图</a:t>
                      </a:r>
                      <a:endParaRPr lang="zh-CN" sz="1050" kern="100" dirty="0">
                        <a:effectLst/>
                        <a:latin typeface="宋体-简"/>
                        <a:ea typeface="华文宋体" panose="02010600040101010101" pitchFamily="2" charset="-122"/>
                        <a:cs typeface="宋体-简"/>
                      </a:endParaRPr>
                    </a:p>
                  </a:txBody>
                  <a:tcPr marL="68580" marR="68580" marT="0" marB="0"/>
                </a:tc>
              </a:tr>
            </a:tbl>
          </a:graphicData>
        </a:graphic>
      </p:graphicFrame>
      <p:graphicFrame>
        <p:nvGraphicFramePr>
          <p:cNvPr id="12" name="表格 11"/>
          <p:cNvGraphicFramePr>
            <a:graphicFrameLocks noGrp="1"/>
          </p:cNvGraphicFramePr>
          <p:nvPr/>
        </p:nvGraphicFramePr>
        <p:xfrm>
          <a:off x="3954319" y="4157897"/>
          <a:ext cx="6630554" cy="1005230"/>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238277">
                <a:tc>
                  <a:txBody>
                    <a:bodyPr/>
                    <a:lstStyle/>
                    <a:p>
                      <a:pPr algn="just">
                        <a:lnSpc>
                          <a:spcPct val="130000"/>
                        </a:lnSpc>
                        <a:spcAft>
                          <a:spcPts val="0"/>
                        </a:spcAft>
                      </a:pPr>
                      <a:r>
                        <a:rPr lang="zh-CN" sz="1050" kern="100">
                          <a:effectLst/>
                        </a:rPr>
                        <a:t>沟通计划</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沟通方式</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沟通地点</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沟通时间</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参与人员</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产出</a:t>
                      </a:r>
                      <a:endParaRPr lang="zh-CN" sz="1050" kern="100">
                        <a:effectLst/>
                        <a:latin typeface="宋体-简"/>
                        <a:ea typeface="华文宋体" panose="02010600040101010101" pitchFamily="2" charset="-122"/>
                        <a:cs typeface="宋体-简"/>
                      </a:endParaRPr>
                    </a:p>
                  </a:txBody>
                  <a:tcPr marL="68580" marR="68580" marT="0" marB="0"/>
                </a:tc>
              </a:tr>
              <a:tr h="766953">
                <a:tc>
                  <a:txBody>
                    <a:bodyPr/>
                    <a:lstStyle/>
                    <a:p>
                      <a:pPr algn="just">
                        <a:lnSpc>
                          <a:spcPct val="130000"/>
                        </a:lnSpc>
                        <a:spcAft>
                          <a:spcPts val="0"/>
                        </a:spcAft>
                      </a:pPr>
                      <a:r>
                        <a:rPr lang="zh-CN" sz="1050" kern="100">
                          <a:effectLst/>
                        </a:rPr>
                        <a:t>不定期团建</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饭桌谈话</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根据约定地点定</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根据约定时间顶</a:t>
                      </a:r>
                      <a:endParaRPr lang="zh-CN" sz="1050" kern="100" dirty="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a:effectLst/>
                        </a:rPr>
                        <a:t>全体成员</a:t>
                      </a:r>
                      <a:endParaRPr lang="zh-CN" sz="1050" kern="100">
                        <a:effectLst/>
                        <a:latin typeface="宋体-简"/>
                        <a:ea typeface="华文宋体" panose="02010600040101010101" pitchFamily="2" charset="-122"/>
                        <a:cs typeface="宋体-简"/>
                      </a:endParaRPr>
                    </a:p>
                  </a:txBody>
                  <a:tcPr marL="68580" marR="68580" marT="0" marB="0"/>
                </a:tc>
                <a:tc>
                  <a:txBody>
                    <a:bodyPr/>
                    <a:lstStyle/>
                    <a:p>
                      <a:pPr algn="just">
                        <a:lnSpc>
                          <a:spcPct val="130000"/>
                        </a:lnSpc>
                        <a:spcAft>
                          <a:spcPts val="0"/>
                        </a:spcAft>
                      </a:pPr>
                      <a:r>
                        <a:rPr lang="zh-CN" sz="1050" kern="100" dirty="0">
                          <a:effectLst/>
                        </a:rPr>
                        <a:t>一系列需求以及文档的构想</a:t>
                      </a:r>
                      <a:endParaRPr lang="zh-CN" sz="1050" kern="100" dirty="0">
                        <a:effectLst/>
                        <a:latin typeface="宋体-简"/>
                        <a:ea typeface="华文宋体" panose="02010600040101010101" pitchFamily="2" charset="-122"/>
                        <a:cs typeface="宋体-简"/>
                      </a:endParaRPr>
                    </a:p>
                  </a:txBody>
                  <a:tcPr marL="68580" marR="68580" marT="0" marB="0"/>
                </a:tc>
              </a:tr>
            </a:tbl>
          </a:graphicData>
        </a:graphic>
      </p:graphicFrame>
      <p:graphicFrame>
        <p:nvGraphicFramePr>
          <p:cNvPr id="24" name="表格 23"/>
          <p:cNvGraphicFramePr>
            <a:graphicFrameLocks noGrp="1"/>
          </p:cNvGraphicFramePr>
          <p:nvPr/>
        </p:nvGraphicFramePr>
        <p:xfrm>
          <a:off x="3954319" y="1883338"/>
          <a:ext cx="6630554" cy="1571062"/>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301042">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沟通计划</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沟通方式</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沟通地点</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沟通时间</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参与人员</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产出</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5010">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每周例行会议</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开会</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教七</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周一晚七点</a:t>
                      </a:r>
                      <a:endParaRPr lang="zh-CN" sz="1400" kern="100" dirty="0">
                        <a:solidFill>
                          <a:schemeClr val="tx1"/>
                        </a:solidFill>
                        <a:effectLst/>
                        <a:latin typeface="华文楷体" panose="02010600040101010101" pitchFamily="2" charset="-122"/>
                        <a:ea typeface="华文楷体" panose="02010600040101010101" pitchFamily="2" charset="-122"/>
                      </a:endParaRPr>
                    </a:p>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周五</a:t>
                      </a:r>
                      <a:r>
                        <a:rPr lang="en-US" sz="1400" kern="100" dirty="0">
                          <a:solidFill>
                            <a:schemeClr val="tx1"/>
                          </a:solidFill>
                          <a:effectLst/>
                          <a:latin typeface="华文楷体" panose="02010600040101010101" pitchFamily="2" charset="-122"/>
                          <a:ea typeface="华文楷体" panose="02010600040101010101" pitchFamily="2" charset="-122"/>
                        </a:rPr>
                        <a:t>17</a:t>
                      </a:r>
                      <a:r>
                        <a:rPr lang="zh-CN" sz="1400" kern="100" dirty="0">
                          <a:solidFill>
                            <a:schemeClr val="tx1"/>
                          </a:solidFill>
                          <a:effectLst/>
                          <a:latin typeface="华文楷体" panose="02010600040101010101" pitchFamily="2" charset="-122"/>
                          <a:ea typeface="华文楷体" panose="02010600040101010101" pitchFamily="2" charset="-122"/>
                        </a:rPr>
                        <a:t>点</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全体成员</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会议纪要</a:t>
                      </a:r>
                      <a:endParaRPr lang="zh-CN" sz="1400" kern="100">
                        <a:solidFill>
                          <a:schemeClr val="tx1"/>
                        </a:solidFill>
                        <a:effectLst/>
                        <a:latin typeface="华文楷体" panose="02010600040101010101" pitchFamily="2" charset="-122"/>
                        <a:ea typeface="华文楷体" panose="02010600040101010101" pitchFamily="2" charset="-122"/>
                      </a:endParaRPr>
                    </a:p>
                    <a:p>
                      <a:pPr algn="just">
                        <a:lnSpc>
                          <a:spcPct val="130000"/>
                        </a:lnSpc>
                        <a:spcAft>
                          <a:spcPts val="0"/>
                        </a:spcAft>
                      </a:pPr>
                      <a:r>
                        <a:rPr lang="en-US" sz="1400" kern="100">
                          <a:solidFill>
                            <a:schemeClr val="tx1"/>
                          </a:solidFill>
                          <a:effectLst/>
                          <a:latin typeface="华文楷体" panose="02010600040101010101" pitchFamily="2" charset="-122"/>
                          <a:ea typeface="华文楷体" panose="02010600040101010101" pitchFamily="2" charset="-122"/>
                        </a:rPr>
                        <a:t>/</a:t>
                      </a:r>
                      <a:r>
                        <a:rPr lang="zh-CN" sz="1400" kern="100">
                          <a:solidFill>
                            <a:schemeClr val="tx1"/>
                          </a:solidFill>
                          <a:effectLst/>
                          <a:latin typeface="华文楷体" panose="02010600040101010101" pitchFamily="2" charset="-122"/>
                          <a:ea typeface="华文楷体" panose="02010600040101010101" pitchFamily="2" charset="-122"/>
                        </a:rPr>
                        <a:t>录音文件</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5010">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日常进度报告</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微信</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网络</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每天</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全体成员</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微信截图</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5" name="表格 24"/>
          <p:cNvGraphicFramePr>
            <a:graphicFrameLocks noGrp="1"/>
          </p:cNvGraphicFramePr>
          <p:nvPr/>
        </p:nvGraphicFramePr>
        <p:xfrm>
          <a:off x="3954319" y="4157897"/>
          <a:ext cx="6630554" cy="1069848"/>
        </p:xfrm>
        <a:graphic>
          <a:graphicData uri="http://schemas.openxmlformats.org/drawingml/2006/table">
            <a:tbl>
              <a:tblPr firstRow="1" firstCol="1" bandRow="1">
                <a:tableStyleId>{5C22544A-7EE6-4342-B048-85BDC9FD1C3A}</a:tableStyleId>
              </a:tblPr>
              <a:tblGrid>
                <a:gridCol w="1104833"/>
                <a:gridCol w="1104833"/>
                <a:gridCol w="1104833"/>
                <a:gridCol w="1104833"/>
                <a:gridCol w="1105611"/>
                <a:gridCol w="1105611"/>
              </a:tblGrid>
              <a:tr h="238277">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沟通计划</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沟通方式</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沟通地点</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沟通时间</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参与人员</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产出</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6953">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不定期团建</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饭桌谈话</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根据约定地点定</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根据约定时间顶</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a:solidFill>
                            <a:schemeClr val="tx1"/>
                          </a:solidFill>
                          <a:effectLst/>
                          <a:latin typeface="华文楷体" panose="02010600040101010101" pitchFamily="2" charset="-122"/>
                          <a:ea typeface="华文楷体" panose="02010600040101010101" pitchFamily="2" charset="-122"/>
                        </a:rPr>
                        <a:t>全体成员</a:t>
                      </a:r>
                      <a:endParaRPr lang="zh-CN" sz="1400" kern="10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spcAft>
                          <a:spcPts val="0"/>
                        </a:spcAft>
                      </a:pPr>
                      <a:r>
                        <a:rPr lang="zh-CN" sz="1400" kern="100" dirty="0">
                          <a:solidFill>
                            <a:schemeClr val="tx1"/>
                          </a:solidFill>
                          <a:effectLst/>
                          <a:latin typeface="华文楷体" panose="02010600040101010101" pitchFamily="2" charset="-122"/>
                          <a:ea typeface="华文楷体" panose="02010600040101010101" pitchFamily="2" charset="-122"/>
                        </a:rPr>
                        <a:t>一系列需求以及文档的构想</a:t>
                      </a:r>
                      <a:endParaRPr lang="zh-CN" sz="1400" kern="100" dirty="0">
                        <a:solidFill>
                          <a:schemeClr val="tx1"/>
                        </a:solidFill>
                        <a:effectLst/>
                        <a:latin typeface="华文楷体" panose="02010600040101010101" pitchFamily="2" charset="-122"/>
                        <a:ea typeface="华文楷体" panose="02010600040101010101" pitchFamily="2" charset="-122"/>
                        <a:cs typeface="宋体-简"/>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6" name="矩形 25"/>
          <p:cNvSpPr/>
          <p:nvPr/>
        </p:nvSpPr>
        <p:spPr>
          <a:xfrm>
            <a:off x="1635098" y="2334566"/>
            <a:ext cx="1569660" cy="452432"/>
          </a:xfrm>
          <a:prstGeom prst="rect">
            <a:avLst/>
          </a:prstGeom>
        </p:spPr>
        <p:txBody>
          <a:bodyPr wrap="none">
            <a:spAutoFit/>
          </a:bodyPr>
          <a:lstStyle/>
          <a:p>
            <a:pPr algn="just">
              <a:lnSpc>
                <a:spcPct val="130000"/>
              </a:lnSpc>
              <a:spcAft>
                <a:spcPts val="0"/>
              </a:spcAft>
            </a:pPr>
            <a:r>
              <a:rPr lang="zh-CN" altLang="zh-CN" kern="100" dirty="0">
                <a:latin typeface="宋体-简"/>
                <a:ea typeface="华文宋体" panose="02010600040101010101" pitchFamily="2" charset="-122"/>
                <a:cs typeface="宋体-简"/>
              </a:rPr>
              <a:t>正式沟通计划</a:t>
            </a:r>
            <a:endParaRPr lang="zh-CN" altLang="zh-CN" sz="1200" kern="100" dirty="0">
              <a:effectLst/>
              <a:latin typeface="宋体-简"/>
              <a:ea typeface="华文宋体" panose="02010600040101010101" pitchFamily="2" charset="-122"/>
              <a:cs typeface="宋体-简"/>
            </a:endParaRPr>
          </a:p>
        </p:txBody>
      </p:sp>
      <p:sp>
        <p:nvSpPr>
          <p:cNvPr id="27" name="矩形 26"/>
          <p:cNvSpPr/>
          <p:nvPr/>
        </p:nvSpPr>
        <p:spPr>
          <a:xfrm>
            <a:off x="1635098" y="4240389"/>
            <a:ext cx="1800493" cy="452432"/>
          </a:xfrm>
          <a:prstGeom prst="rect">
            <a:avLst/>
          </a:prstGeom>
        </p:spPr>
        <p:txBody>
          <a:bodyPr wrap="none">
            <a:spAutoFit/>
          </a:bodyPr>
          <a:lstStyle/>
          <a:p>
            <a:pPr algn="just">
              <a:lnSpc>
                <a:spcPct val="130000"/>
              </a:lnSpc>
              <a:spcAft>
                <a:spcPts val="0"/>
              </a:spcAft>
            </a:pPr>
            <a:r>
              <a:rPr lang="zh-CN" altLang="zh-CN" kern="100" dirty="0">
                <a:latin typeface="宋体-简"/>
                <a:ea typeface="华文宋体" panose="02010600040101010101" pitchFamily="2" charset="-122"/>
                <a:cs typeface="宋体-简"/>
              </a:rPr>
              <a:t>非正式沟通计划</a:t>
            </a:r>
            <a:endParaRPr lang="zh-CN" altLang="zh-CN" sz="1200" kern="100" dirty="0">
              <a:effectLst/>
              <a:latin typeface="宋体-简"/>
              <a:ea typeface="华文宋体" panose="02010600040101010101" pitchFamily="2" charset="-122"/>
              <a:cs typeface="宋体-简"/>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9</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风险管理计划</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020695" y="139700"/>
            <a:ext cx="641350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项目文档提交情况</a:t>
            </a:r>
            <a:r>
              <a:rPr lang="en-US" altLang="zh-CN" sz="3200" b="1" dirty="0">
                <a:solidFill>
                  <a:schemeClr val="bg1"/>
                </a:solidFill>
              </a:rPr>
              <a:t>/</a:t>
            </a:r>
            <a:r>
              <a:rPr lang="zh-CN" altLang="en-US" sz="3200" b="1" dirty="0">
                <a:solidFill>
                  <a:schemeClr val="bg1"/>
                </a:solidFill>
              </a:rPr>
              <a:t>会议记录情况</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1"/>
          <a:stretch>
            <a:fillRect/>
          </a:stretch>
        </p:blipFill>
        <p:spPr>
          <a:xfrm>
            <a:off x="271145" y="3230880"/>
            <a:ext cx="11828491" cy="396240"/>
          </a:xfrm>
          <a:prstGeom prst="rect">
            <a:avLst/>
          </a:prstGeom>
        </p:spPr>
      </p:pic>
      <p:pic>
        <p:nvPicPr>
          <p:cNvPr id="4" name="图片 3"/>
          <p:cNvPicPr>
            <a:picLocks noChangeAspect="1"/>
          </p:cNvPicPr>
          <p:nvPr/>
        </p:nvPicPr>
        <p:blipFill>
          <a:blip r:embed="rId2"/>
          <a:stretch>
            <a:fillRect/>
          </a:stretch>
        </p:blipFill>
        <p:spPr>
          <a:xfrm>
            <a:off x="0" y="1470025"/>
            <a:ext cx="12099636" cy="350520"/>
          </a:xfrm>
          <a:prstGeom prst="rect">
            <a:avLst/>
          </a:prstGeom>
        </p:spPr>
      </p:pic>
      <p:sp>
        <p:nvSpPr>
          <p:cNvPr id="5" name="文本框 4"/>
          <p:cNvSpPr txBox="1"/>
          <p:nvPr/>
        </p:nvSpPr>
        <p:spPr>
          <a:xfrm>
            <a:off x="2458662" y="2195830"/>
            <a:ext cx="7655560" cy="423545"/>
          </a:xfrm>
          <a:prstGeom prst="rect">
            <a:avLst/>
          </a:prstGeom>
          <a:noFill/>
        </p:spPr>
        <p:txBody>
          <a:bodyPr wrap="none" rtlCol="0" anchor="t">
            <a:spAutoFit/>
          </a:bodyPr>
          <a:lstStyle/>
          <a:p>
            <a:pPr algn="ctr">
              <a:lnSpc>
                <a:spcPct val="120000"/>
              </a:lnSpc>
            </a:pPr>
            <a:r>
              <a:rPr lang="en-US" altLang="zh-CN" b="1" dirty="0">
                <a:solidFill>
                  <a:srgbClr val="004C80"/>
                </a:solidFill>
                <a:latin typeface="微软雅黑" panose="020B0503020204020204" charset="-122"/>
                <a:ea typeface="微软雅黑" panose="020B0503020204020204" charset="-122"/>
              </a:rPr>
              <a:t>PRD-G10 </a:t>
            </a:r>
            <a:r>
              <a:rPr lang="zh-CN" altLang="en-US" b="1" dirty="0">
                <a:solidFill>
                  <a:srgbClr val="004C80"/>
                </a:solidFill>
                <a:latin typeface="微软雅黑" panose="020B0503020204020204" charset="-122"/>
                <a:ea typeface="微软雅黑" panose="020B0503020204020204" charset="-122"/>
              </a:rPr>
              <a:t>项目计划</a:t>
            </a:r>
            <a:r>
              <a:rPr lang="en-US" altLang="zh-CN" b="1" dirty="0">
                <a:solidFill>
                  <a:srgbClr val="004C80"/>
                </a:solidFill>
                <a:latin typeface="微软雅黑" panose="020B0503020204020204" charset="-122"/>
                <a:ea typeface="微软雅黑" panose="020B0503020204020204" charset="-122"/>
              </a:rPr>
              <a:t>/</a:t>
            </a:r>
            <a:r>
              <a:rPr lang="zh-CN" altLang="en-US" b="1" dirty="0">
                <a:solidFill>
                  <a:srgbClr val="004C80"/>
                </a:solidFill>
                <a:latin typeface="微软雅黑" panose="020B0503020204020204" charset="-122"/>
                <a:ea typeface="微软雅黑" panose="020B0503020204020204" charset="-122"/>
              </a:rPr>
              <a:t>需求管理计划</a:t>
            </a:r>
            <a:r>
              <a:rPr lang="en-US" altLang="zh-CN" b="1" dirty="0">
                <a:solidFill>
                  <a:srgbClr val="004C80"/>
                </a:solidFill>
                <a:latin typeface="微软雅黑" panose="020B0503020204020204" charset="-122"/>
                <a:ea typeface="微软雅黑" panose="020B0503020204020204" charset="-122"/>
              </a:rPr>
              <a:t>/</a:t>
            </a:r>
            <a:r>
              <a:rPr lang="zh-CN" altLang="en-US" b="1" dirty="0">
                <a:solidFill>
                  <a:srgbClr val="004C80"/>
                </a:solidFill>
                <a:latin typeface="微软雅黑" panose="020B0503020204020204" charset="-122"/>
                <a:ea typeface="微软雅黑" panose="020B0503020204020204" charset="-122"/>
              </a:rPr>
              <a:t>可行性研究 </a:t>
            </a:r>
            <a:r>
              <a:rPr lang="en-US" altLang="zh-CN" b="1" dirty="0">
                <a:solidFill>
                  <a:srgbClr val="004C80"/>
                </a:solidFill>
                <a:latin typeface="微软雅黑" panose="020B0503020204020204" charset="-122"/>
                <a:ea typeface="微软雅黑" panose="020B0503020204020204" charset="-122"/>
              </a:rPr>
              <a:t>V0.1.0 9.29</a:t>
            </a:r>
            <a:r>
              <a:rPr lang="zh-CN" altLang="en-US" b="1" dirty="0">
                <a:solidFill>
                  <a:srgbClr val="004C80"/>
                </a:solidFill>
                <a:latin typeface="微软雅黑" panose="020B0503020204020204" charset="-122"/>
                <a:ea typeface="微软雅黑" panose="020B0503020204020204" charset="-122"/>
              </a:rPr>
              <a:t>首次提交记录</a:t>
            </a:r>
            <a:endParaRPr lang="zh-CN" altLang="en-US" b="1" dirty="0">
              <a:solidFill>
                <a:srgbClr val="004C80"/>
              </a:solidFill>
              <a:latin typeface="微软雅黑" panose="020B0503020204020204" charset="-122"/>
              <a:ea typeface="微软雅黑" panose="020B0503020204020204" charset="-122"/>
            </a:endParaRPr>
          </a:p>
        </p:txBody>
      </p:sp>
      <p:sp>
        <p:nvSpPr>
          <p:cNvPr id="6" name="文本框 5"/>
          <p:cNvSpPr txBox="1"/>
          <p:nvPr/>
        </p:nvSpPr>
        <p:spPr>
          <a:xfrm>
            <a:off x="2417921" y="3840480"/>
            <a:ext cx="7965643" cy="424732"/>
          </a:xfrm>
          <a:prstGeom prst="rect">
            <a:avLst/>
          </a:prstGeom>
          <a:noFill/>
        </p:spPr>
        <p:txBody>
          <a:bodyPr wrap="none" rtlCol="0" anchor="t">
            <a:spAutoFit/>
          </a:bodyPr>
          <a:lstStyle/>
          <a:p>
            <a:pPr algn="ctr">
              <a:lnSpc>
                <a:spcPct val="120000"/>
              </a:lnSpc>
            </a:pPr>
            <a:r>
              <a:rPr lang="en-US" altLang="zh-CN" b="1" dirty="0">
                <a:solidFill>
                  <a:srgbClr val="004C80"/>
                </a:solidFill>
                <a:latin typeface="微软雅黑" panose="020B0503020204020204" charset="-122"/>
                <a:ea typeface="微软雅黑" panose="020B0503020204020204" charset="-122"/>
              </a:rPr>
              <a:t>PRD-G10 </a:t>
            </a:r>
            <a:r>
              <a:rPr lang="zh-CN" altLang="en-US" b="1" dirty="0">
                <a:solidFill>
                  <a:srgbClr val="004C80"/>
                </a:solidFill>
                <a:latin typeface="微软雅黑" panose="020B0503020204020204" charset="-122"/>
                <a:ea typeface="微软雅黑" panose="020B0503020204020204" charset="-122"/>
              </a:rPr>
              <a:t>项目计划</a:t>
            </a:r>
            <a:r>
              <a:rPr lang="en-US" altLang="zh-CN" b="1" dirty="0">
                <a:solidFill>
                  <a:srgbClr val="004C80"/>
                </a:solidFill>
                <a:latin typeface="微软雅黑" panose="020B0503020204020204" charset="-122"/>
                <a:ea typeface="微软雅黑" panose="020B0503020204020204" charset="-122"/>
              </a:rPr>
              <a:t>/</a:t>
            </a:r>
            <a:r>
              <a:rPr lang="zh-CN" altLang="en-US" b="1" dirty="0">
                <a:solidFill>
                  <a:srgbClr val="004C80"/>
                </a:solidFill>
                <a:latin typeface="微软雅黑" panose="020B0503020204020204" charset="-122"/>
                <a:ea typeface="微软雅黑" panose="020B0503020204020204" charset="-122"/>
              </a:rPr>
              <a:t>需求管理计划</a:t>
            </a:r>
            <a:r>
              <a:rPr lang="en-US" altLang="zh-CN" b="1" dirty="0">
                <a:solidFill>
                  <a:srgbClr val="004C80"/>
                </a:solidFill>
                <a:latin typeface="微软雅黑" panose="020B0503020204020204" charset="-122"/>
                <a:ea typeface="微软雅黑" panose="020B0503020204020204" charset="-122"/>
              </a:rPr>
              <a:t>/</a:t>
            </a:r>
            <a:r>
              <a:rPr lang="zh-CN" altLang="en-US" b="1" dirty="0">
                <a:solidFill>
                  <a:srgbClr val="004C80"/>
                </a:solidFill>
                <a:latin typeface="微软雅黑" panose="020B0503020204020204" charset="-122"/>
                <a:ea typeface="微软雅黑" panose="020B0503020204020204" charset="-122"/>
              </a:rPr>
              <a:t>可行性研究 </a:t>
            </a:r>
            <a:r>
              <a:rPr lang="en-US" altLang="zh-CN" b="1" dirty="0" smtClean="0">
                <a:solidFill>
                  <a:srgbClr val="004C80"/>
                </a:solidFill>
                <a:latin typeface="微软雅黑" panose="020B0503020204020204" charset="-122"/>
                <a:ea typeface="微软雅黑" panose="020B0503020204020204" charset="-122"/>
              </a:rPr>
              <a:t>V0.2.0 </a:t>
            </a:r>
            <a:r>
              <a:rPr lang="en-US" altLang="zh-CN" b="1" dirty="0">
                <a:solidFill>
                  <a:srgbClr val="004C80"/>
                </a:solidFill>
                <a:latin typeface="微软雅黑" panose="020B0503020204020204" charset="-122"/>
                <a:ea typeface="微软雅黑" panose="020B0503020204020204" charset="-122"/>
              </a:rPr>
              <a:t>10.6</a:t>
            </a:r>
            <a:r>
              <a:rPr lang="zh-CN" altLang="en-US" b="1" dirty="0">
                <a:solidFill>
                  <a:srgbClr val="004C80"/>
                </a:solidFill>
                <a:latin typeface="微软雅黑" panose="020B0503020204020204" charset="-122"/>
                <a:ea typeface="微软雅黑" panose="020B0503020204020204" charset="-122"/>
              </a:rPr>
              <a:t>第二次提交记录</a:t>
            </a:r>
            <a:endParaRPr lang="zh-CN" altLang="en-US" b="1" dirty="0">
              <a:solidFill>
                <a:srgbClr val="004C8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5255895" y="695325"/>
            <a:ext cx="17830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概率和影响定义</a:t>
            </a:r>
            <a:endParaRPr lang="zh-CN" altLang="en-US" b="1" dirty="0">
              <a:solidFill>
                <a:srgbClr val="004C80"/>
              </a:solidFill>
              <a:latin typeface="微软雅黑" panose="020B0503020204020204" charset="-122"/>
              <a:ea typeface="微软雅黑" panose="020B0503020204020204" charset="-122"/>
              <a:sym typeface="+mn-ea"/>
            </a:endParaRPr>
          </a:p>
        </p:txBody>
      </p:sp>
      <p:graphicFrame>
        <p:nvGraphicFramePr>
          <p:cNvPr id="3" name="表格 2"/>
          <p:cNvGraphicFramePr/>
          <p:nvPr/>
        </p:nvGraphicFramePr>
        <p:xfrm>
          <a:off x="2082165" y="1219200"/>
          <a:ext cx="8558530" cy="4893945"/>
        </p:xfrm>
        <a:graphic>
          <a:graphicData uri="http://schemas.openxmlformats.org/drawingml/2006/table">
            <a:tbl>
              <a:tblPr firstRow="1" bandRow="1">
                <a:tableStyleId>{5940675A-B579-460E-94D1-54222C63F5DA}</a:tableStyleId>
              </a:tblPr>
              <a:tblGrid>
                <a:gridCol w="1710690"/>
                <a:gridCol w="1709420"/>
                <a:gridCol w="1713230"/>
                <a:gridCol w="1713230"/>
                <a:gridCol w="1711960"/>
              </a:tblGrid>
              <a:tr h="376555">
                <a:tc rowSpan="2">
                  <a:txBody>
                    <a:bodyPr/>
                    <a:lstStyle/>
                    <a:p>
                      <a:pPr indent="0" algn="ctr">
                        <a:buNone/>
                      </a:pPr>
                      <a:r>
                        <a:rPr lang="en-US" sz="1600" b="1" dirty="0" err="1">
                          <a:latin typeface="华文楷体" panose="02010600040101010101" pitchFamily="2" charset="-122"/>
                          <a:ea typeface="华文楷体" panose="02010600040101010101" pitchFamily="2" charset="-122"/>
                          <a:cs typeface="仿宋" panose="02010609060101010101" charset="-122"/>
                        </a:rPr>
                        <a:t>量表</a:t>
                      </a:r>
                      <a:endParaRPr lang="en-US" altLang="en-US" sz="1600" b="1"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rowSpan="2">
                  <a:txBody>
                    <a:bodyPr/>
                    <a:lstStyle/>
                    <a:p>
                      <a:pPr indent="0" algn="ctr">
                        <a:buNone/>
                      </a:pPr>
                      <a:r>
                        <a:rPr lang="en-US" sz="1600" b="1" dirty="0" err="1">
                          <a:latin typeface="华文楷体" panose="02010600040101010101" pitchFamily="2" charset="-122"/>
                          <a:ea typeface="华文楷体" panose="02010600040101010101" pitchFamily="2" charset="-122"/>
                          <a:cs typeface="微软雅黑" panose="020B0503020204020204" charset="-122"/>
                        </a:rPr>
                        <a:t>概率</a:t>
                      </a:r>
                      <a:r>
                        <a:rPr lang="en-US" sz="1600" b="1" dirty="0">
                          <a:latin typeface="华文楷体" panose="02010600040101010101" pitchFamily="2" charset="-122"/>
                          <a:ea typeface="华文楷体" panose="02010600040101010101" pitchFamily="2" charset="-122"/>
                          <a:cs typeface="微软雅黑" panose="020B0503020204020204" charset="-122"/>
                        </a:rPr>
                        <a:t>/%</a:t>
                      </a:r>
                      <a:endParaRPr lang="en-US" alt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gridSpan="3">
                  <a:txBody>
                    <a:bodyPr/>
                    <a:lstStyle/>
                    <a:p>
                      <a:pPr indent="0" algn="ctr">
                        <a:buNone/>
                      </a:pPr>
                      <a:r>
                        <a:rPr lang="en-US" sz="1600" b="1" dirty="0">
                          <a:latin typeface="华文楷体" panose="02010600040101010101" pitchFamily="2" charset="-122"/>
                          <a:ea typeface="华文楷体" panose="02010600040101010101" pitchFamily="2" charset="-122"/>
                          <a:cs typeface="微软雅黑" panose="020B0503020204020204" charset="-122"/>
                        </a:rPr>
                        <a:t>+/-</a:t>
                      </a:r>
                      <a:r>
                        <a:rPr lang="en-US" sz="1600" b="1" dirty="0" err="1">
                          <a:latin typeface="华文楷体" panose="02010600040101010101" pitchFamily="2" charset="-122"/>
                          <a:ea typeface="华文楷体" panose="02010600040101010101" pitchFamily="2" charset="-122"/>
                          <a:cs typeface="微软雅黑" panose="020B0503020204020204" charset="-122"/>
                        </a:rPr>
                        <a:t>对项目目标的影响</a:t>
                      </a:r>
                      <a:endParaRPr lang="en-US" alt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37592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600" b="1" dirty="0" err="1">
                          <a:latin typeface="华文楷体" panose="02010600040101010101" pitchFamily="2" charset="-122"/>
                          <a:ea typeface="华文楷体" panose="02010600040101010101" pitchFamily="2" charset="-122"/>
                          <a:cs typeface="仿宋" panose="02010609060101010101" charset="-122"/>
                        </a:rPr>
                        <a:t>时间</a:t>
                      </a:r>
                      <a:endParaRPr lang="en-US" altLang="en-US" sz="1600" b="1"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p>
                      <a:pPr indent="0" algn="ctr">
                        <a:buNone/>
                      </a:pPr>
                      <a:r>
                        <a:rPr lang="en-US" sz="1600" b="1" dirty="0" err="1">
                          <a:latin typeface="华文楷体" panose="02010600040101010101" pitchFamily="2" charset="-122"/>
                          <a:ea typeface="华文楷体" panose="02010600040101010101" pitchFamily="2" charset="-122"/>
                          <a:cs typeface="仿宋" panose="02010609060101010101" charset="-122"/>
                        </a:rPr>
                        <a:t>成本</a:t>
                      </a:r>
                      <a:endParaRPr lang="en-US" altLang="en-US" sz="1600" b="1"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p>
                      <a:pPr indent="0" algn="ctr">
                        <a:buNone/>
                      </a:pPr>
                      <a:r>
                        <a:rPr lang="en-US" sz="1600" b="1" dirty="0" err="1">
                          <a:latin typeface="华文楷体" panose="02010600040101010101" pitchFamily="2" charset="-122"/>
                          <a:ea typeface="华文楷体" panose="02010600040101010101" pitchFamily="2" charset="-122"/>
                          <a:cs typeface="仿宋" panose="02010609060101010101" charset="-122"/>
                        </a:rPr>
                        <a:t>质量</a:t>
                      </a:r>
                      <a:endParaRPr lang="en-US" altLang="en-US" sz="1600" b="1"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r>
              <a:tr h="753745">
                <a:tc>
                  <a:txBody>
                    <a:bodyPr/>
                    <a:lstStyle/>
                    <a:p>
                      <a:pPr indent="0" algn="ctr">
                        <a:buNone/>
                      </a:pPr>
                      <a:r>
                        <a:rPr lang="en-US" sz="1600" b="0" dirty="0" err="1">
                          <a:latin typeface="华文楷体" panose="02010600040101010101" pitchFamily="2" charset="-122"/>
                          <a:ea typeface="华文楷体" panose="02010600040101010101" pitchFamily="2" charset="-122"/>
                          <a:cs typeface="仿宋" panose="02010609060101010101" charset="-122"/>
                        </a:rPr>
                        <a:t>很高</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仿宋" panose="02010609060101010101" charset="-122"/>
                        </a:rPr>
                        <a:t>&gt;70</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&gt;6个月</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&gt;5万元</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对整体功能影响非常大</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52475">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高</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仿宋" panose="02010609060101010101" charset="-122"/>
                        </a:rPr>
                        <a:t>51-70</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3-6个月</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1万至5万</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对整体功能影响重大</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53110">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中</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仿宋" panose="02010609060101010101" charset="-122"/>
                        </a:rPr>
                        <a:t>31-50</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微软雅黑" panose="020B0503020204020204" charset="-122"/>
                        </a:rPr>
                        <a:t>1-3个月</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5千至一万元</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对关键功能有领域有一些影响</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53110">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低</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11-30</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微软雅黑" panose="020B0503020204020204" charset="-122"/>
                        </a:rPr>
                        <a:t>1-4周</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微软雅黑" panose="020B0503020204020204" charset="-122"/>
                        </a:rPr>
                        <a:t>1千至5千元</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对整体功能有微小影响</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52475">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很低</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1-10</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微软雅黑" panose="020B0503020204020204" charset="-122"/>
                        </a:rPr>
                        <a:t>1周</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a:latin typeface="华文楷体" panose="02010600040101010101" pitchFamily="2" charset="-122"/>
                          <a:ea typeface="华文楷体" panose="02010600040101010101" pitchFamily="2" charset="-122"/>
                          <a:cs typeface="微软雅黑" panose="020B0503020204020204" charset="-122"/>
                        </a:rPr>
                        <a:t>&lt;1000元</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err="1">
                          <a:latin typeface="华文楷体" panose="02010600040101010101" pitchFamily="2" charset="-122"/>
                          <a:ea typeface="华文楷体" panose="02010600040101010101" pitchFamily="2" charset="-122"/>
                          <a:cs typeface="仿宋" panose="02010609060101010101" charset="-122"/>
                        </a:rPr>
                        <a:t>对辅助功能有微小影响</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555">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零</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0</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不变</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华文楷体" panose="02010600040101010101" pitchFamily="2" charset="-122"/>
                          <a:ea typeface="华文楷体" panose="02010600040101010101" pitchFamily="2" charset="-122"/>
                          <a:cs typeface="仿宋" panose="02010609060101010101" charset="-122"/>
                        </a:rPr>
                        <a:t>不变</a:t>
                      </a:r>
                      <a:endParaRPr lang="en-US" altLang="en-US" sz="1600" b="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dirty="0" err="1">
                          <a:latin typeface="华文楷体" panose="02010600040101010101" pitchFamily="2" charset="-122"/>
                          <a:ea typeface="华文楷体" panose="02010600040101010101" pitchFamily="2" charset="-122"/>
                          <a:cs typeface="仿宋" panose="02010609060101010101" charset="-122"/>
                        </a:rPr>
                        <a:t>功能不变</a:t>
                      </a:r>
                      <a:endParaRPr lang="en-US" altLang="en-US" sz="1600" b="0" dirty="0">
                        <a:latin typeface="华文楷体" panose="02010600040101010101" pitchFamily="2" charset="-122"/>
                        <a:ea typeface="华文楷体" panose="02010600040101010101" pitchFamily="2" charset="-122"/>
                        <a:cs typeface="仿宋" panose="02010609060101010101"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5027295" y="695325"/>
            <a:ext cx="22402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需求获取方面的</a:t>
            </a:r>
            <a:r>
              <a:rPr lang="zh-CN" altLang="en-US" b="1" u="sng" dirty="0">
                <a:solidFill>
                  <a:srgbClr val="004C80"/>
                </a:solidFill>
                <a:effectLst/>
                <a:latin typeface="微软雅黑" panose="020B0503020204020204" charset="-122"/>
                <a:ea typeface="微软雅黑" panose="020B0503020204020204" charset="-122"/>
                <a:sym typeface="+mn-ea"/>
              </a:rPr>
              <a:t>风险</a:t>
            </a:r>
            <a:endParaRPr lang="zh-CN" altLang="en-US" b="1" u="sng" dirty="0">
              <a:solidFill>
                <a:srgbClr val="004C80"/>
              </a:solidFill>
              <a:effectLst/>
              <a:latin typeface="微软雅黑" panose="020B0503020204020204" charset="-122"/>
              <a:ea typeface="微软雅黑" panose="020B0503020204020204" charset="-122"/>
              <a:sym typeface="+mn-ea"/>
            </a:endParaRPr>
          </a:p>
        </p:txBody>
      </p:sp>
      <p:graphicFrame>
        <p:nvGraphicFramePr>
          <p:cNvPr id="2" name="表格 1"/>
          <p:cNvGraphicFramePr/>
          <p:nvPr/>
        </p:nvGraphicFramePr>
        <p:xfrm>
          <a:off x="565785" y="1164590"/>
          <a:ext cx="11162665" cy="4935220"/>
        </p:xfrm>
        <a:graphic>
          <a:graphicData uri="http://schemas.openxmlformats.org/drawingml/2006/table">
            <a:tbl>
              <a:tblPr firstRow="1" bandRow="1">
                <a:tableStyleId>{5940675A-B579-460E-94D1-54222C63F5DA}</a:tableStyleId>
              </a:tblPr>
              <a:tblGrid>
                <a:gridCol w="1201420"/>
                <a:gridCol w="4070350"/>
                <a:gridCol w="1790700"/>
                <a:gridCol w="2432050"/>
                <a:gridCol w="1668145"/>
              </a:tblGrid>
              <a:tr h="822960">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需求获取方面的风险</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风险</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优先级</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影响程度</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algn="l">
                        <a:buClrTx/>
                        <a:buSzTx/>
                        <a:buFontTx/>
                        <a:buNone/>
                      </a:pPr>
                      <a:r>
                        <a:rPr lang="en-US" sz="1800" b="1" dirty="0" err="1">
                          <a:latin typeface="华文楷体" panose="02010600040101010101" pitchFamily="2" charset="-122"/>
                          <a:ea typeface="华文楷体" panose="02010600040101010101" pitchFamily="2" charset="-122"/>
                          <a:cs typeface="微软雅黑" panose="020B0503020204020204" charset="-122"/>
                        </a:rPr>
                        <a:t>可能性</a:t>
                      </a:r>
                      <a:endParaRPr lang="en-US" sz="18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48640">
                <a:tc rowSpan="9">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 </a:t>
                      </a:r>
                      <a:endParaRPr lang="en-US" sz="1800" b="0">
                        <a:latin typeface="华文楷体" panose="02010600040101010101" pitchFamily="2" charset="-122"/>
                        <a:ea typeface="华文楷体" panose="02010600040101010101" pitchFamily="2" charset="-122"/>
                        <a:cs typeface="微软雅黑" panose="020B0503020204020204"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altLang="zh-CN" sz="1800" b="0">
                        <a:latin typeface="华文楷体" panose="02010600040101010101" pitchFamily="2" charset="-122"/>
                        <a:ea typeface="华文楷体" panose="02010600040101010101" pitchFamily="2" charset="-122"/>
                      </a:endParaRPr>
                    </a:p>
                    <a:p>
                      <a:pPr algn="l">
                        <a:buClrTx/>
                        <a:buSzTx/>
                        <a:buFontTx/>
                        <a:buNone/>
                      </a:pPr>
                      <a:r>
                        <a:rPr lang="en-US" altLang="zh-CN" sz="1800" b="0">
                          <a:latin typeface="华文楷体" panose="02010600040101010101" pitchFamily="2" charset="-122"/>
                          <a:ea typeface="华文楷体" panose="02010600040101010101" pitchFamily="2" charset="-122"/>
                        </a:rPr>
                        <a:t> </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1. </a:t>
                      </a:r>
                      <a:r>
                        <a:rPr lang="en-US" sz="1800" b="0" dirty="0" err="1">
                          <a:latin typeface="华文楷体" panose="02010600040101010101" pitchFamily="2" charset="-122"/>
                          <a:ea typeface="华文楷体" panose="02010600040101010101" pitchFamily="2" charset="-122"/>
                          <a:cs typeface="微软雅黑" panose="020B0503020204020204" charset="-122"/>
                        </a:rPr>
                        <a:t>产品前景和项目范围没有达成明确的共识引发的风险</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2. </a:t>
                      </a:r>
                      <a:r>
                        <a:rPr lang="en-US" sz="1800" b="0" dirty="0" err="1">
                          <a:latin typeface="华文楷体" panose="02010600040101010101" pitchFamily="2" charset="-122"/>
                          <a:ea typeface="华文楷体" panose="02010600040101010101" pitchFamily="2" charset="-122"/>
                          <a:cs typeface="微软雅黑" panose="020B0503020204020204" charset="-122"/>
                        </a:rPr>
                        <a:t>需求开发的时间分配不合理引发的风险</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3. </a:t>
                      </a:r>
                      <a:r>
                        <a:rPr lang="en-US" sz="1800" b="0" dirty="0" err="1">
                          <a:latin typeface="华文楷体" panose="02010600040101010101" pitchFamily="2" charset="-122"/>
                          <a:ea typeface="华文楷体" panose="02010600040101010101" pitchFamily="2" charset="-122"/>
                          <a:cs typeface="微软雅黑" panose="020B0503020204020204" charset="-122"/>
                        </a:rPr>
                        <a:t>需求规格说明不完整引发的风险</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9115">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4. </a:t>
                      </a:r>
                      <a:r>
                        <a:rPr lang="en-US" sz="1800" b="0" dirty="0" err="1">
                          <a:latin typeface="华文楷体" panose="02010600040101010101" pitchFamily="2" charset="-122"/>
                          <a:ea typeface="华文楷体" panose="02010600040101010101" pitchFamily="2" charset="-122"/>
                          <a:cs typeface="微软雅黑" panose="020B0503020204020204" charset="-122"/>
                        </a:rPr>
                        <a:t>创新产品的需求不完全引发的风险</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5. </a:t>
                      </a:r>
                      <a:r>
                        <a:rPr lang="en-US" sz="1800" b="0" dirty="0" err="1">
                          <a:latin typeface="华文楷体" panose="02010600040101010101" pitchFamily="2" charset="-122"/>
                          <a:ea typeface="华文楷体" panose="02010600040101010101" pitchFamily="2" charset="-122"/>
                          <a:cs typeface="微软雅黑" panose="020B0503020204020204" charset="-122"/>
                        </a:rPr>
                        <a:t>忽视非功能需求引发的风险</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中</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低</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6. 客户对产品需求意见不一致引发的风险</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高</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高</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7. 未加说明的需求引发的风险</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高</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高</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低</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8. 对已有的产品作为需求基线来源引发的风险</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中</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5625">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9. 根据用户提议的解决方案引发的风险</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a:latin typeface="华文楷体" panose="02010600040101010101" pitchFamily="2" charset="-122"/>
                          <a:ea typeface="华文楷体" panose="02010600040101010101" pitchFamily="2" charset="-122"/>
                          <a:cs typeface="微软雅黑" panose="020B0503020204020204" charset="-122"/>
                        </a:rPr>
                        <a:t>中</a:t>
                      </a:r>
                      <a:endParaRPr lang="en-US" sz="18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中</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l">
                        <a:buClrTx/>
                        <a:buSzTx/>
                        <a:buFontTx/>
                        <a:buNone/>
                      </a:pPr>
                      <a:r>
                        <a:rPr lang="en-US" sz="1800" b="0" dirty="0">
                          <a:latin typeface="华文楷体" panose="02010600040101010101" pitchFamily="2" charset="-122"/>
                          <a:ea typeface="华文楷体" panose="02010600040101010101" pitchFamily="2" charset="-122"/>
                          <a:cs typeface="微软雅黑" panose="020B0503020204020204" charset="-122"/>
                        </a:rPr>
                        <a:t>低</a:t>
                      </a:r>
                      <a:endParaRPr lang="en-US" sz="18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6128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4798695" y="695325"/>
            <a:ext cx="26974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需求获取方面的</a:t>
            </a:r>
            <a:r>
              <a:rPr lang="zh-CN" altLang="en-US" b="1" u="sng" dirty="0">
                <a:solidFill>
                  <a:srgbClr val="004C80"/>
                </a:solidFill>
                <a:latin typeface="微软雅黑" panose="020B0503020204020204" charset="-122"/>
                <a:ea typeface="微软雅黑" panose="020B0503020204020204" charset="-122"/>
                <a:sym typeface="+mn-ea"/>
              </a:rPr>
              <a:t>风险控制</a:t>
            </a:r>
            <a:endParaRPr lang="zh-CN" altLang="en-US" b="1" u="sng" dirty="0">
              <a:solidFill>
                <a:srgbClr val="004C80"/>
              </a:solidFill>
              <a:latin typeface="微软雅黑" panose="020B0503020204020204" charset="-122"/>
              <a:ea typeface="微软雅黑" panose="020B0503020204020204" charset="-122"/>
              <a:sym typeface="+mn-ea"/>
            </a:endParaRPr>
          </a:p>
        </p:txBody>
      </p:sp>
      <p:graphicFrame>
        <p:nvGraphicFramePr>
          <p:cNvPr id="4" name="表格 3"/>
          <p:cNvGraphicFramePr/>
          <p:nvPr/>
        </p:nvGraphicFramePr>
        <p:xfrm>
          <a:off x="1641071" y="1329366"/>
          <a:ext cx="9577705" cy="4721860"/>
        </p:xfrm>
        <a:graphic>
          <a:graphicData uri="http://schemas.openxmlformats.org/drawingml/2006/table">
            <a:tbl>
              <a:tblPr firstRow="1" bandRow="1">
                <a:tableStyleId>{5940675A-B579-460E-94D1-54222C63F5DA}</a:tableStyleId>
              </a:tblPr>
              <a:tblGrid>
                <a:gridCol w="1158240"/>
                <a:gridCol w="3062605"/>
                <a:gridCol w="5356860"/>
              </a:tblGrid>
              <a:tr h="0">
                <a:tc>
                  <a:txBody>
                    <a:bodyPr/>
                    <a:lstStyle/>
                    <a:p>
                      <a:pPr indent="0" algn="ctr">
                        <a:buNone/>
                      </a:pPr>
                      <a:r>
                        <a:rPr lang="en-US" sz="1600" b="1" dirty="0">
                          <a:latin typeface="华文楷体" panose="02010600040101010101" pitchFamily="2" charset="-122"/>
                          <a:ea typeface="华文楷体" panose="02010600040101010101" pitchFamily="2" charset="-122"/>
                          <a:cs typeface="微软雅黑" panose="020B0503020204020204" charset="-122"/>
                        </a:rPr>
                        <a:t>  </a:t>
                      </a:r>
                      <a:r>
                        <a:rPr lang="en-US" sz="1600" b="1" dirty="0" err="1">
                          <a:latin typeface="华文楷体" panose="02010600040101010101" pitchFamily="2" charset="-122"/>
                          <a:ea typeface="华文楷体" panose="02010600040101010101" pitchFamily="2" charset="-122"/>
                          <a:cs typeface="微软雅黑" panose="020B0503020204020204" charset="-122"/>
                        </a:rPr>
                        <a:t>需求获取方面的风险</a:t>
                      </a:r>
                      <a:endParaRPr lang="en-US" altLang="en-US" sz="1600" b="1"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600" b="1" dirty="0" err="1">
                          <a:latin typeface="华文楷体" panose="02010600040101010101" pitchFamily="2" charset="-122"/>
                          <a:ea typeface="华文楷体" panose="02010600040101010101" pitchFamily="2" charset="-122"/>
                          <a:cs typeface="宋体-简" charset="0"/>
                        </a:rPr>
                        <a:t>风险</a:t>
                      </a:r>
                      <a:endParaRPr lang="en-US" altLang="en-US" sz="1600" b="1"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600" b="1" dirty="0" err="1">
                          <a:latin typeface="华文楷体" panose="02010600040101010101" pitchFamily="2" charset="-122"/>
                          <a:ea typeface="华文楷体" panose="02010600040101010101" pitchFamily="2" charset="-122"/>
                          <a:cs typeface="宋体-简" charset="0"/>
                        </a:rPr>
                        <a:t>控制方法</a:t>
                      </a:r>
                      <a:endParaRPr lang="en-US" altLang="en-US" sz="1600" b="1"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28955">
                <a:tc rowSpan="9">
                  <a:txBody>
                    <a:bodyPr/>
                    <a:lstStyle/>
                    <a:p>
                      <a:pPr indent="0">
                        <a:buNone/>
                      </a:pPr>
                      <a:r>
                        <a:rPr lang="en-US" sz="1600" b="0" dirty="0">
                          <a:latin typeface="华文楷体" panose="02010600040101010101" pitchFamily="2" charset="-122"/>
                          <a:ea typeface="华文楷体" panose="02010600040101010101" pitchFamily="2" charset="-122"/>
                          <a:cs typeface="宋体-简" charset="0"/>
                        </a:rPr>
                        <a:t> </a:t>
                      </a:r>
                      <a:endParaRPr lang="en-US" sz="1600" b="0" dirty="0">
                        <a:latin typeface="华文楷体" panose="02010600040101010101" pitchFamily="2" charset="-122"/>
                        <a:ea typeface="华文楷体" panose="02010600040101010101" pitchFamily="2" charset="-122"/>
                        <a:cs typeface="宋体-简" charset="0"/>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altLang="zh-CN" sz="1600" b="0" dirty="0">
                        <a:latin typeface="华文楷体" panose="02010600040101010101" pitchFamily="2" charset="-122"/>
                        <a:ea typeface="华文楷体" panose="02010600040101010101" pitchFamily="2" charset="-122"/>
                      </a:endParaRPr>
                    </a:p>
                    <a:p>
                      <a:pPr indent="0">
                        <a:buNone/>
                      </a:pPr>
                      <a:r>
                        <a:rPr lang="en-US" altLang="zh-CN" sz="1600" b="0" dirty="0">
                          <a:latin typeface="华文楷体" panose="02010600040101010101" pitchFamily="2" charset="-122"/>
                          <a:ea typeface="华文楷体" panose="02010600040101010101" pitchFamily="2" charset="-122"/>
                        </a:rPr>
                        <a:t> </a:t>
                      </a:r>
                      <a:endParaRPr 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a:latin typeface="华文楷体" panose="02010600040101010101" pitchFamily="2" charset="-122"/>
                          <a:ea typeface="华文楷体" panose="02010600040101010101" pitchFamily="2" charset="-122"/>
                          <a:cs typeface="微软雅黑" panose="020B0503020204020204" charset="-122"/>
                        </a:rPr>
                        <a:t>1. </a:t>
                      </a:r>
                      <a:r>
                        <a:rPr lang="en-US" sz="1600" b="0" dirty="0" err="1">
                          <a:latin typeface="华文楷体" panose="02010600040101010101" pitchFamily="2" charset="-122"/>
                          <a:ea typeface="华文楷体" panose="02010600040101010101" pitchFamily="2" charset="-122"/>
                          <a:cs typeface="微软雅黑" panose="020B0503020204020204" charset="-122"/>
                        </a:rPr>
                        <a:t>产品前景和项目范围没有达成明确的共识引发的风险</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编写包括需求在内的前景和范围文档</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a:latin typeface="华文楷体" panose="02010600040101010101" pitchFamily="2" charset="-122"/>
                          <a:ea typeface="华文楷体" panose="02010600040101010101" pitchFamily="2" charset="-122"/>
                          <a:cs typeface="微软雅黑" panose="020B0503020204020204" charset="-122"/>
                        </a:rPr>
                        <a:t>2. </a:t>
                      </a:r>
                      <a:r>
                        <a:rPr lang="en-US" sz="1600" b="0" dirty="0" err="1">
                          <a:latin typeface="华文楷体" panose="02010600040101010101" pitchFamily="2" charset="-122"/>
                          <a:ea typeface="华文楷体" panose="02010600040101010101" pitchFamily="2" charset="-122"/>
                          <a:cs typeface="微软雅黑" panose="020B0503020204020204" charset="-122"/>
                        </a:rPr>
                        <a:t>需求开发的时间分配不合理引发的风险</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为每个组员合理安排开发所需时间，要求组员每天对开发进度进行反馈</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a:latin typeface="华文楷体" panose="02010600040101010101" pitchFamily="2" charset="-122"/>
                          <a:ea typeface="华文楷体" panose="02010600040101010101" pitchFamily="2" charset="-122"/>
                          <a:cs typeface="微软雅黑" panose="020B0503020204020204" charset="-122"/>
                        </a:rPr>
                        <a:t>3. </a:t>
                      </a:r>
                      <a:r>
                        <a:rPr lang="en-US" sz="1600" b="0" dirty="0" err="1">
                          <a:latin typeface="华文楷体" panose="02010600040101010101" pitchFamily="2" charset="-122"/>
                          <a:ea typeface="华文楷体" panose="02010600040101010101" pitchFamily="2" charset="-122"/>
                          <a:cs typeface="微软雅黑" panose="020B0503020204020204" charset="-122"/>
                        </a:rPr>
                        <a:t>需求规格说明不完整引发的风险</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充分进行用户沟通，强调市场调研，有专门人员对用户进行需求确认</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a:latin typeface="华文楷体" panose="02010600040101010101" pitchFamily="2" charset="-122"/>
                          <a:ea typeface="华文楷体" panose="02010600040101010101" pitchFamily="2" charset="-122"/>
                          <a:cs typeface="微软雅黑" panose="020B0503020204020204" charset="-122"/>
                        </a:rPr>
                        <a:t>4. </a:t>
                      </a:r>
                      <a:r>
                        <a:rPr lang="en-US" sz="1600" b="0" dirty="0" err="1">
                          <a:latin typeface="华文楷体" panose="02010600040101010101" pitchFamily="2" charset="-122"/>
                          <a:ea typeface="华文楷体" panose="02010600040101010101" pitchFamily="2" charset="-122"/>
                          <a:cs typeface="微软雅黑" panose="020B0503020204020204" charset="-122"/>
                        </a:rPr>
                        <a:t>创新产品的需求不完全引发的风险</a:t>
                      </a:r>
                      <a:endParaRPr lang="en-US" altLang="en-US" sz="1600" b="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指定需求变更文档，由于产品创新所更改的需求在文档中及时反馈</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华文楷体" panose="02010600040101010101" pitchFamily="2" charset="-122"/>
                          <a:ea typeface="华文楷体" panose="02010600040101010101" pitchFamily="2" charset="-122"/>
                          <a:cs typeface="微软雅黑" panose="020B0503020204020204" charset="-122"/>
                        </a:rPr>
                        <a:t>5. 忽视非功能需求引发的风险</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重视非功能需求，比如用户体验，色彩搭配等</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华文楷体" panose="02010600040101010101" pitchFamily="2" charset="-122"/>
                          <a:ea typeface="华文楷体" panose="02010600040101010101" pitchFamily="2" charset="-122"/>
                          <a:cs typeface="微软雅黑" panose="020B0503020204020204" charset="-122"/>
                        </a:rPr>
                        <a:t>6. 客户对产品需求意见不一致引发的风险</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编写需求说明文档，控制用户需求。尽可能识别用户的每个需求并对需求进行评估</a:t>
                      </a:r>
                      <a:r>
                        <a:rPr lang="en-US" sz="1600" b="0" dirty="0">
                          <a:latin typeface="华文楷体" panose="02010600040101010101" pitchFamily="2" charset="-122"/>
                          <a:ea typeface="华文楷体" panose="02010600040101010101" pitchFamily="2" charset="-122"/>
                          <a:cs typeface="宋体-简" charset="0"/>
                        </a:rPr>
                        <a:t>。</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16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华文楷体" panose="02010600040101010101" pitchFamily="2" charset="-122"/>
                          <a:ea typeface="华文楷体" panose="02010600040101010101" pitchFamily="2" charset="-122"/>
                          <a:cs typeface="微软雅黑" panose="020B0503020204020204" charset="-122"/>
                        </a:rPr>
                        <a:t>7. 未加说明的需求引发的风险</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让用户参与需求评估，却保需求的准确性</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华文楷体" panose="02010600040101010101" pitchFamily="2" charset="-122"/>
                          <a:ea typeface="华文楷体" panose="02010600040101010101" pitchFamily="2" charset="-122"/>
                          <a:cs typeface="微软雅黑" panose="020B0503020204020204" charset="-122"/>
                        </a:rPr>
                        <a:t>8. 对已有的产品作为需求基线来源引发的风险</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对已有的产品进行需求评估，取其精华，去其糟粕</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华文楷体" panose="02010600040101010101" pitchFamily="2" charset="-122"/>
                          <a:ea typeface="华文楷体" panose="02010600040101010101" pitchFamily="2" charset="-122"/>
                          <a:cs typeface="微软雅黑" panose="020B0503020204020204" charset="-122"/>
                        </a:rPr>
                        <a:t>9. 根据用户提议的解决方案引发的风险</a:t>
                      </a:r>
                      <a:endParaRPr lang="en-US" altLang="en-US" sz="1600" b="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华文楷体" panose="02010600040101010101" pitchFamily="2" charset="-122"/>
                          <a:ea typeface="华文楷体" panose="02010600040101010101" pitchFamily="2" charset="-122"/>
                          <a:cs typeface="宋体-简" charset="0"/>
                        </a:rPr>
                        <a:t>分析人员徐提炼出客户解决方案背后的真正意图</a:t>
                      </a:r>
                      <a:endParaRPr lang="en-US" altLang="en-US" sz="1600" b="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1302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5027295" y="695325"/>
            <a:ext cx="22402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需求分析方面的</a:t>
            </a:r>
            <a:r>
              <a:rPr lang="zh-CN" altLang="en-US" b="1" u="sng" dirty="0">
                <a:solidFill>
                  <a:srgbClr val="004C80"/>
                </a:solidFill>
                <a:latin typeface="微软雅黑" panose="020B0503020204020204" charset="-122"/>
                <a:ea typeface="微软雅黑" panose="020B0503020204020204" charset="-122"/>
                <a:sym typeface="+mn-ea"/>
              </a:rPr>
              <a:t>风险</a:t>
            </a:r>
            <a:endParaRPr lang="zh-CN" altLang="en-US" b="1" u="sng" dirty="0">
              <a:solidFill>
                <a:srgbClr val="004C80"/>
              </a:solidFill>
              <a:latin typeface="微软雅黑" panose="020B0503020204020204" charset="-122"/>
              <a:ea typeface="微软雅黑" panose="020B0503020204020204" charset="-122"/>
              <a:sym typeface="+mn-ea"/>
            </a:endParaRPr>
          </a:p>
        </p:txBody>
      </p:sp>
      <p:graphicFrame>
        <p:nvGraphicFramePr>
          <p:cNvPr id="2" name="表格 1"/>
          <p:cNvGraphicFramePr/>
          <p:nvPr/>
        </p:nvGraphicFramePr>
        <p:xfrm>
          <a:off x="565785" y="1164590"/>
          <a:ext cx="11162665" cy="2468880"/>
        </p:xfrm>
        <a:graphic>
          <a:graphicData uri="http://schemas.openxmlformats.org/drawingml/2006/table">
            <a:tbl>
              <a:tblPr firstRow="1" bandRow="1">
                <a:tableStyleId>{5940675A-B579-460E-94D1-54222C63F5DA}</a:tableStyleId>
              </a:tblPr>
              <a:tblGrid>
                <a:gridCol w="1201420"/>
                <a:gridCol w="4070350"/>
                <a:gridCol w="1790700"/>
                <a:gridCol w="2432050"/>
                <a:gridCol w="1668145"/>
              </a:tblGrid>
              <a:tr h="822960">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需求分析方面的风险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优先级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影响程度</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可能性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48640">
                <a:tc rowSpan="3">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altLang="zh-CN"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设定需求优先级引发的风险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2.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技术上难以实现的特性引发的风险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3. 不熟悉的技术、方法、语言、工具或者硬件引发的风险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4930140" y="3633470"/>
            <a:ext cx="31546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rPr>
              <a:t>编写需求规格说明方面的</a:t>
            </a:r>
            <a:r>
              <a:rPr lang="zh-CN" altLang="en-US" b="1" u="sng" dirty="0">
                <a:solidFill>
                  <a:srgbClr val="004C80"/>
                </a:solidFill>
                <a:latin typeface="微软雅黑" panose="020B0503020204020204" charset="-122"/>
                <a:ea typeface="微软雅黑" panose="020B0503020204020204" charset="-122"/>
              </a:rPr>
              <a:t>风险</a:t>
            </a:r>
            <a:endParaRPr lang="zh-CN" altLang="en-US" b="1" u="sng" dirty="0">
              <a:solidFill>
                <a:srgbClr val="004C80"/>
              </a:solidFill>
              <a:latin typeface="微软雅黑" panose="020B0503020204020204" charset="-122"/>
              <a:ea typeface="微软雅黑" panose="020B0503020204020204" charset="-122"/>
            </a:endParaRPr>
          </a:p>
        </p:txBody>
      </p:sp>
      <p:graphicFrame>
        <p:nvGraphicFramePr>
          <p:cNvPr id="6" name="表格 5"/>
          <p:cNvGraphicFramePr/>
          <p:nvPr/>
        </p:nvGraphicFramePr>
        <p:xfrm>
          <a:off x="514985" y="4057015"/>
          <a:ext cx="11162665" cy="2468880"/>
        </p:xfrm>
        <a:graphic>
          <a:graphicData uri="http://schemas.openxmlformats.org/drawingml/2006/table">
            <a:tbl>
              <a:tblPr firstRow="1" bandRow="1">
                <a:tableStyleId>{5940675A-B579-460E-94D1-54222C63F5DA}</a:tableStyleId>
              </a:tblPr>
              <a:tblGrid>
                <a:gridCol w="1201420"/>
                <a:gridCol w="4070350"/>
                <a:gridCol w="1790700"/>
                <a:gridCol w="2432050"/>
                <a:gridCol w="1668145"/>
              </a:tblGrid>
              <a:tr h="822960">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编写需求规格说明方面的风险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优先级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影响程度</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可能性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48640">
                <a:tc rowSpan="3">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altLang="zh-CN"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需求理解引发的风险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2. 尽管问题待确定但是迫于压力继续向前引发的风险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3.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具有二义性的属于引发的风险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1302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4798695" y="695325"/>
            <a:ext cx="26974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需求分析方面的</a:t>
            </a:r>
            <a:r>
              <a:rPr lang="zh-CN" altLang="en-US" b="1" u="sng" dirty="0">
                <a:solidFill>
                  <a:srgbClr val="004C80"/>
                </a:solidFill>
                <a:latin typeface="微软雅黑" panose="020B0503020204020204" charset="-122"/>
                <a:ea typeface="微软雅黑" panose="020B0503020204020204" charset="-122"/>
                <a:sym typeface="+mn-ea"/>
              </a:rPr>
              <a:t>风险控制</a:t>
            </a:r>
            <a:endParaRPr lang="zh-CN" altLang="en-US" b="1" u="sng" dirty="0">
              <a:solidFill>
                <a:srgbClr val="004C80"/>
              </a:solidFill>
              <a:latin typeface="微软雅黑" panose="020B0503020204020204" charset="-122"/>
              <a:ea typeface="微软雅黑" panose="020B0503020204020204" charset="-122"/>
              <a:sym typeface="+mn-ea"/>
            </a:endParaRPr>
          </a:p>
        </p:txBody>
      </p:sp>
      <p:sp>
        <p:nvSpPr>
          <p:cNvPr id="4" name="文本框 3"/>
          <p:cNvSpPr txBox="1"/>
          <p:nvPr/>
        </p:nvSpPr>
        <p:spPr>
          <a:xfrm>
            <a:off x="4701540" y="3633470"/>
            <a:ext cx="36118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rPr>
              <a:t>编写需求规格说明方面的</a:t>
            </a:r>
            <a:r>
              <a:rPr lang="zh-CN" altLang="en-US" b="1" u="sng" dirty="0">
                <a:solidFill>
                  <a:srgbClr val="004C80"/>
                </a:solidFill>
                <a:latin typeface="微软雅黑" panose="020B0503020204020204" charset="-122"/>
                <a:ea typeface="微软雅黑" panose="020B0503020204020204" charset="-122"/>
              </a:rPr>
              <a:t>风险控制</a:t>
            </a:r>
            <a:endParaRPr lang="zh-CN" altLang="en-US" b="1" u="sng" dirty="0">
              <a:solidFill>
                <a:srgbClr val="004C80"/>
              </a:solidFill>
              <a:latin typeface="微软雅黑" panose="020B0503020204020204" charset="-122"/>
              <a:ea typeface="微软雅黑" panose="020B0503020204020204" charset="-122"/>
            </a:endParaRPr>
          </a:p>
        </p:txBody>
      </p:sp>
      <p:graphicFrame>
        <p:nvGraphicFramePr>
          <p:cNvPr id="3" name="表格 2"/>
          <p:cNvGraphicFramePr/>
          <p:nvPr/>
        </p:nvGraphicFramePr>
        <p:xfrm>
          <a:off x="514350" y="1118870"/>
          <a:ext cx="11348085" cy="2503805"/>
        </p:xfrm>
        <a:graphic>
          <a:graphicData uri="http://schemas.openxmlformats.org/drawingml/2006/table">
            <a:tbl>
              <a:tblPr firstRow="1" bandRow="1">
                <a:tableStyleId>{5940675A-B579-460E-94D1-54222C63F5DA}</a:tableStyleId>
              </a:tblPr>
              <a:tblGrid>
                <a:gridCol w="925830"/>
                <a:gridCol w="3908425"/>
                <a:gridCol w="6513830"/>
              </a:tblGrid>
              <a:tr h="827405">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需求分析方面的风险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控制方法</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58800">
                <a:tc rowSpan="3">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altLang="zh-CN"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设定需求优先级引发的风险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确定每个功能需求、特性或用例都设置了优先级，并安排特定的版本迭代</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2.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技术上难以实现的特性引发的风险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评估技术可行性，对每个技术都有个备选方案</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3. 不熟悉的技术、方法、语言、工具或者硬件引发的风险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在技术选型时，要考虑学习曲线的问题，尽早确认高风险需求，留出足够的错误弥补的时间</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566675" y="4057016"/>
          <a:ext cx="11295759" cy="2713417"/>
        </p:xfrm>
        <a:graphic>
          <a:graphicData uri="http://schemas.openxmlformats.org/drawingml/2006/table">
            <a:tbl>
              <a:tblPr firstRow="1" bandRow="1">
                <a:tableStyleId>{5940675A-B579-460E-94D1-54222C63F5DA}</a:tableStyleId>
              </a:tblPr>
              <a:tblGrid>
                <a:gridCol w="1207107"/>
                <a:gridCol w="3311450"/>
                <a:gridCol w="6777202"/>
              </a:tblGrid>
              <a:tr h="431857">
                <a:tc>
                  <a:txBody>
                    <a:bodyPr/>
                    <a:lstStyle/>
                    <a:p>
                      <a:pPr marL="0" indent="0" algn="l" defTabSz="914400" rtl="0" eaLnBrk="1" latinLnBrk="0" hangingPunct="1">
                        <a:buNone/>
                      </a:pPr>
                      <a:r>
                        <a:rPr lang="en-US" sz="1400" b="0" i="0" kern="1200" dirty="0" err="1">
                          <a:solidFill>
                            <a:schemeClr val="tx1"/>
                          </a:solidFill>
                          <a:latin typeface="华文楷体" panose="02010600040101010101" pitchFamily="2" charset="-122"/>
                          <a:ea typeface="华文楷体" panose="02010600040101010101" pitchFamily="2" charset="-122"/>
                          <a:cs typeface="宋体-简" charset="0"/>
                        </a:rPr>
                        <a:t>编写需求规格说明方面的风险</a:t>
                      </a:r>
                      <a:endParaRPr lang="en-US" altLang="en-US" sz="14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控制方法</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390423">
                <a:tc rowSpan="4">
                  <a:txBody>
                    <a:bodyPr/>
                    <a:lstStyle/>
                    <a:p>
                      <a:pPr marL="0" indent="0" algn="l" defTabSz="914400" rtl="0" eaLnBrk="1" latinLnBrk="0" hangingPunct="1">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None/>
                      </a:pPr>
                      <a:r>
                        <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None/>
                      </a:pPr>
                      <a:r>
                        <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None/>
                      </a:pPr>
                      <a:r>
                        <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1. 需求理解引发的风险</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组织需求评审团队，评审团队应该包括项目组成员、用户、项目甲方等</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0423">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2. 尽管问题待确定但是迫于压力继续向前引发的风险</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当发生问题的时候不应在压力下盲目推进项目，而是应该明确需求在进行下去</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634">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3. 具有二义性的需求引发的风险</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制定需求说明文档，原型设计，编码开发完全根据需求说明文档。需求说明文档中需对可能存在二义性的词语句子进行再定义</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0423">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4. 需求中包括设计引发的风险</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需求应该强调业务问题而不是如何解决</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1302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5027295" y="695325"/>
            <a:ext cx="22402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需求确认方面的风险</a:t>
            </a:r>
            <a:endParaRPr lang="zh-CN" altLang="en-US"/>
          </a:p>
        </p:txBody>
      </p:sp>
      <p:graphicFrame>
        <p:nvGraphicFramePr>
          <p:cNvPr id="2" name="表格 1"/>
          <p:cNvGraphicFramePr/>
          <p:nvPr/>
        </p:nvGraphicFramePr>
        <p:xfrm>
          <a:off x="565785" y="1164590"/>
          <a:ext cx="11162665" cy="1920240"/>
        </p:xfrm>
        <a:graphic>
          <a:graphicData uri="http://schemas.openxmlformats.org/drawingml/2006/table">
            <a:tbl>
              <a:tblPr firstRow="1" bandRow="1">
                <a:tableStyleId>{5940675A-B579-460E-94D1-54222C63F5DA}</a:tableStyleId>
              </a:tblPr>
              <a:tblGrid>
                <a:gridCol w="1201420"/>
                <a:gridCol w="4070350"/>
                <a:gridCol w="1790700"/>
                <a:gridCol w="2432050"/>
                <a:gridCol w="1668145"/>
              </a:tblGrid>
              <a:tr h="822960">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需求确认方面的风险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优先级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影响程度</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可能性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548640">
                <a:tc rowSpan="2">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ClrTx/>
                        <a:buSzTx/>
                        <a:buFontTx/>
                        <a:buNone/>
                      </a:pPr>
                      <a:r>
                        <a:rPr lang="en-US" altLang="zh-CN" sz="1800" b="0" i="0" kern="120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未经确认的需求引发的风险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2.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省察熟练程度引发的风险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5241290" y="3216910"/>
            <a:ext cx="22402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rPr>
              <a:t>需求管理方面的</a:t>
            </a:r>
            <a:r>
              <a:rPr lang="zh-CN" altLang="en-US" b="1" u="sng" dirty="0">
                <a:solidFill>
                  <a:srgbClr val="004C80"/>
                </a:solidFill>
                <a:latin typeface="微软雅黑" panose="020B0503020204020204" charset="-122"/>
                <a:ea typeface="微软雅黑" panose="020B0503020204020204" charset="-122"/>
              </a:rPr>
              <a:t>风险</a:t>
            </a:r>
            <a:endParaRPr lang="zh-CN" altLang="en-US" b="1" u="sng" dirty="0">
              <a:solidFill>
                <a:srgbClr val="004C80"/>
              </a:solidFill>
              <a:latin typeface="微软雅黑" panose="020B0503020204020204" charset="-122"/>
              <a:ea typeface="微软雅黑" panose="020B0503020204020204" charset="-122"/>
            </a:endParaRPr>
          </a:p>
        </p:txBody>
      </p:sp>
      <p:graphicFrame>
        <p:nvGraphicFramePr>
          <p:cNvPr id="7" name="表格 6"/>
          <p:cNvGraphicFramePr/>
          <p:nvPr/>
        </p:nvGraphicFramePr>
        <p:xfrm>
          <a:off x="464185" y="3731895"/>
          <a:ext cx="11528425" cy="3056255"/>
        </p:xfrm>
        <a:graphic>
          <a:graphicData uri="http://schemas.openxmlformats.org/drawingml/2006/table">
            <a:tbl>
              <a:tblPr firstRow="1" bandRow="1">
                <a:tableStyleId>{5940675A-B579-460E-94D1-54222C63F5DA}</a:tableStyleId>
              </a:tblPr>
              <a:tblGrid>
                <a:gridCol w="538480"/>
                <a:gridCol w="4072890"/>
                <a:gridCol w="2303145"/>
                <a:gridCol w="2287905"/>
                <a:gridCol w="2326005"/>
              </a:tblGrid>
              <a:tr h="274320">
                <a:tc rowSpan="5">
                  <a:txBody>
                    <a:bodyPr/>
                    <a:lstStyle/>
                    <a:p>
                      <a:pPr marL="0" indent="0" algn="l" defTabSz="914400" rtl="0" eaLnBrk="1" latinLnBrk="0" hangingPunct="1">
                        <a:buClrTx/>
                        <a:buSzTx/>
                        <a:buFontTx/>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需求管理方面的风险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优先级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影响程度</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可能性</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7772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需求变更引发的风险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6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2.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需求变更过程引发的风险</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07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3. 为实现的需求引发的风险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高</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4. 扩大目标范围引发的风险</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ClrTx/>
                        <a:buSzTx/>
                        <a:buFontTx/>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中</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13024"/>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风险管理计划</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4798695" y="695325"/>
            <a:ext cx="26974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需求确认方面的</a:t>
            </a:r>
            <a:r>
              <a:rPr lang="zh-CN" altLang="en-US" b="1" u="sng" dirty="0">
                <a:solidFill>
                  <a:srgbClr val="004C80"/>
                </a:solidFill>
                <a:latin typeface="微软雅黑" panose="020B0503020204020204" charset="-122"/>
                <a:ea typeface="微软雅黑" panose="020B0503020204020204" charset="-122"/>
                <a:sym typeface="+mn-ea"/>
              </a:rPr>
              <a:t>风险控制</a:t>
            </a:r>
            <a:endParaRPr lang="zh-CN" altLang="en-US" b="1" u="sng" dirty="0">
              <a:solidFill>
                <a:srgbClr val="004C80"/>
              </a:solidFill>
              <a:latin typeface="微软雅黑" panose="020B0503020204020204" charset="-122"/>
              <a:ea typeface="微软雅黑" panose="020B0503020204020204" charset="-122"/>
              <a:sym typeface="+mn-ea"/>
            </a:endParaRPr>
          </a:p>
        </p:txBody>
      </p:sp>
      <p:sp>
        <p:nvSpPr>
          <p:cNvPr id="4" name="文本框 3"/>
          <p:cNvSpPr txBox="1"/>
          <p:nvPr/>
        </p:nvSpPr>
        <p:spPr>
          <a:xfrm>
            <a:off x="5012690" y="3216910"/>
            <a:ext cx="26974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rPr>
              <a:t>需求管理方面的</a:t>
            </a:r>
            <a:r>
              <a:rPr lang="zh-CN" altLang="en-US" b="1" u="sng" dirty="0">
                <a:solidFill>
                  <a:srgbClr val="004C80"/>
                </a:solidFill>
                <a:latin typeface="微软雅黑" panose="020B0503020204020204" charset="-122"/>
                <a:ea typeface="微软雅黑" panose="020B0503020204020204" charset="-122"/>
              </a:rPr>
              <a:t>风险控制</a:t>
            </a:r>
            <a:endParaRPr lang="zh-CN" altLang="en-US" b="1" u="sng" dirty="0">
              <a:solidFill>
                <a:srgbClr val="004C80"/>
              </a:solidFill>
              <a:latin typeface="微软雅黑" panose="020B0503020204020204" charset="-122"/>
              <a:ea typeface="微软雅黑" panose="020B0503020204020204" charset="-122"/>
            </a:endParaRPr>
          </a:p>
        </p:txBody>
      </p:sp>
      <p:graphicFrame>
        <p:nvGraphicFramePr>
          <p:cNvPr id="3" name="表格 2"/>
          <p:cNvGraphicFramePr/>
          <p:nvPr/>
        </p:nvGraphicFramePr>
        <p:xfrm>
          <a:off x="848360" y="1118870"/>
          <a:ext cx="10598150" cy="2028190"/>
        </p:xfrm>
        <a:graphic>
          <a:graphicData uri="http://schemas.openxmlformats.org/drawingml/2006/table">
            <a:tbl>
              <a:tblPr firstRow="1" bandRow="1">
                <a:tableStyleId>{5940675A-B579-460E-94D1-54222C63F5DA}</a:tableStyleId>
              </a:tblPr>
              <a:tblGrid>
                <a:gridCol w="1782445"/>
                <a:gridCol w="2457450"/>
                <a:gridCol w="6358255"/>
              </a:tblGrid>
              <a:tr h="609600">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需求确认方面的风险</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风险</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控制方法</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850900">
                <a:tc rowSpan="2">
                  <a:txBody>
                    <a:bodyPr/>
                    <a:lstStyle/>
                    <a:p>
                      <a:pPr marL="0" indent="0" algn="l" defTabSz="914400" rtl="0" eaLnBrk="1" latinLnBrk="0" hangingPunct="1">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p>
                      <a:pPr marL="0" indent="0" algn="l" defTabSz="914400" rtl="0" eaLnBrk="1" latinLnBrk="0" hangingPunct="1">
                        <a:buNone/>
                      </a:pPr>
                      <a:r>
                        <a:rPr lang="en-US" altLang="zh-CN" sz="1800" b="0" i="0" kern="1200" dirty="0">
                          <a:solidFill>
                            <a:schemeClr val="tx1"/>
                          </a:solidFill>
                          <a:latin typeface="华文楷体" panose="02010600040101010101" pitchFamily="2" charset="-122"/>
                          <a:ea typeface="华文楷体" panose="02010600040101010101" pitchFamily="2" charset="-122"/>
                          <a:cs typeface="宋体-简" charset="0"/>
                        </a:rPr>
                        <a:t> </a:t>
                      </a:r>
                      <a:endParaRPr 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1. </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未经确认的需求引发的风险</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在开发之前必须保证需求的正确性和质量，应该为质量保证活动预留出一定的时间</a:t>
                      </a:r>
                      <a:r>
                        <a:rPr lang="en-US" sz="1800" b="0" i="0" kern="1200" dirty="0">
                          <a:solidFill>
                            <a:schemeClr val="tx1"/>
                          </a:solidFill>
                          <a:latin typeface="华文楷体" panose="02010600040101010101" pitchFamily="2" charset="-122"/>
                          <a:ea typeface="华文楷体" panose="02010600040101010101" pitchFamily="2" charset="-122"/>
                          <a:cs typeface="宋体-简" charset="0"/>
                        </a:rPr>
                        <a:t>=</a:t>
                      </a: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并提供资源，却保用户对需求的参与度</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7690">
                <a:tc v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a:solidFill>
                            <a:schemeClr val="tx1"/>
                          </a:solidFill>
                          <a:latin typeface="华文楷体" panose="02010600040101010101" pitchFamily="2" charset="-122"/>
                          <a:ea typeface="华文楷体" panose="02010600040101010101" pitchFamily="2" charset="-122"/>
                          <a:cs typeface="宋体-简" charset="0"/>
                        </a:rPr>
                        <a:t>2. 省察熟练程度引发的风险</a:t>
                      </a:r>
                      <a:endParaRPr lang="en-US" altLang="en-US" sz="1800" b="0" i="0" kern="120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en-US" sz="1800" b="0" i="0" kern="1200" dirty="0" err="1">
                          <a:solidFill>
                            <a:schemeClr val="tx1"/>
                          </a:solidFill>
                          <a:latin typeface="华文楷体" panose="02010600040101010101" pitchFamily="2" charset="-122"/>
                          <a:ea typeface="华文楷体" panose="02010600040101010101" pitchFamily="2" charset="-122"/>
                          <a:cs typeface="宋体-简" charset="0"/>
                        </a:rPr>
                        <a:t>对每个团队成员进行需求分析的培训，组织中安排省察人员</a:t>
                      </a:r>
                      <a:endParaRPr lang="en-US" altLang="en-US" sz="1800" b="0" i="0" kern="1200" dirty="0">
                        <a:solidFill>
                          <a:schemeClr val="tx1"/>
                        </a:solidFill>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848360" y="3730625"/>
          <a:ext cx="10450830" cy="2988945"/>
        </p:xfrm>
        <a:graphic>
          <a:graphicData uri="http://schemas.openxmlformats.org/drawingml/2006/table">
            <a:tbl>
              <a:tblPr firstRow="1" bandRow="1">
                <a:tableStyleId>{5940675A-B579-460E-94D1-54222C63F5DA}</a:tableStyleId>
              </a:tblPr>
              <a:tblGrid>
                <a:gridCol w="488315"/>
                <a:gridCol w="3691890"/>
                <a:gridCol w="6270625"/>
              </a:tblGrid>
              <a:tr h="274320">
                <a:tc rowSpan="5">
                  <a:txBody>
                    <a:bodyPr/>
                    <a:lstStyle/>
                    <a:p>
                      <a:pPr indent="0">
                        <a:buNone/>
                      </a:pPr>
                      <a:r>
                        <a:rPr lang="en-US" sz="1800" b="0" i="0" dirty="0" err="1">
                          <a:latin typeface="华文楷体" panose="02010600040101010101" pitchFamily="2" charset="-122"/>
                          <a:ea typeface="华文楷体" panose="02010600040101010101" pitchFamily="2" charset="-122"/>
                          <a:cs typeface="宋体-简" charset="0"/>
                        </a:rPr>
                        <a:t>需求管理方面的风险</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800" b="0" i="0" dirty="0" err="1">
                          <a:latin typeface="华文楷体" panose="02010600040101010101" pitchFamily="2" charset="-122"/>
                          <a:ea typeface="华文楷体" panose="02010600040101010101" pitchFamily="2" charset="-122"/>
                          <a:cs typeface="宋体-简" charset="0"/>
                        </a:rPr>
                        <a:t>风险</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c>
                  <a:txBody>
                    <a:bodyPr/>
                    <a:lstStyle/>
                    <a:p>
                      <a:pPr indent="0" algn="ctr">
                        <a:buNone/>
                      </a:pPr>
                      <a:r>
                        <a:rPr lang="en-US" sz="1800" b="0" i="0">
                          <a:latin typeface="华文楷体" panose="02010600040101010101" pitchFamily="2" charset="-122"/>
                          <a:ea typeface="华文楷体" panose="02010600040101010101" pitchFamily="2" charset="-122"/>
                          <a:cs typeface="宋体-简" charset="0"/>
                        </a:rPr>
                        <a:t>控制方法</a:t>
                      </a:r>
                      <a:endParaRPr lang="en-US" altLang="en-US" sz="1800" b="0" i="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75000"/>
                      </a:schemeClr>
                    </a:solidFill>
                  </a:tcPr>
                </a:tc>
              </a:tr>
              <a:tr h="708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800" b="0" i="0" dirty="0">
                          <a:latin typeface="华文楷体" panose="02010600040101010101" pitchFamily="2" charset="-122"/>
                          <a:ea typeface="华文楷体" panose="02010600040101010101" pitchFamily="2" charset="-122"/>
                          <a:cs typeface="微软雅黑" panose="020B0503020204020204" charset="-122"/>
                        </a:rPr>
                        <a:t>1. </a:t>
                      </a:r>
                      <a:r>
                        <a:rPr lang="en-US" sz="1800" b="0" i="0" dirty="0" err="1">
                          <a:latin typeface="华文楷体" panose="02010600040101010101" pitchFamily="2" charset="-122"/>
                          <a:ea typeface="华文楷体" panose="02010600040101010101" pitchFamily="2" charset="-122"/>
                          <a:cs typeface="微软雅黑" panose="020B0503020204020204" charset="-122"/>
                        </a:rPr>
                        <a:t>需求变更引发的风险</a:t>
                      </a:r>
                      <a:endParaRPr lang="en-US" altLang="en-US" sz="1800" b="0"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i="0" dirty="0" err="1">
                          <a:latin typeface="华文楷体" panose="02010600040101010101" pitchFamily="2" charset="-122"/>
                          <a:ea typeface="华文楷体" panose="02010600040101010101" pitchFamily="2" charset="-122"/>
                          <a:cs typeface="宋体-简" charset="0"/>
                        </a:rPr>
                        <a:t>对可能进行需求变更的需求延迟进行开发，待需求确认之后再进行开发</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64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800" b="0" i="0" dirty="0">
                          <a:latin typeface="华文楷体" panose="02010600040101010101" pitchFamily="2" charset="-122"/>
                          <a:ea typeface="华文楷体" panose="02010600040101010101" pitchFamily="2" charset="-122"/>
                          <a:cs typeface="微软雅黑" panose="020B0503020204020204" charset="-122"/>
                        </a:rPr>
                        <a:t>2. </a:t>
                      </a:r>
                      <a:r>
                        <a:rPr lang="en-US" sz="1800" b="0" i="0" dirty="0" err="1">
                          <a:latin typeface="华文楷体" panose="02010600040101010101" pitchFamily="2" charset="-122"/>
                          <a:ea typeface="华文楷体" panose="02010600040101010101" pitchFamily="2" charset="-122"/>
                          <a:cs typeface="微软雅黑" panose="020B0503020204020204" charset="-122"/>
                        </a:rPr>
                        <a:t>需求变更过程引发的风险</a:t>
                      </a:r>
                      <a:endParaRPr lang="en-US" altLang="en-US" sz="1800" b="0" i="0" dirty="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i="0" dirty="0" err="1">
                          <a:latin typeface="华文楷体" panose="02010600040101010101" pitchFamily="2" charset="-122"/>
                          <a:ea typeface="华文楷体" panose="02010600040101010101" pitchFamily="2" charset="-122"/>
                          <a:cs typeface="宋体-简" charset="0"/>
                        </a:rPr>
                        <a:t>需求变更需分析对软件整体开发的影响，需要有评估小组进行评估</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2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en-US" sz="1800" b="0" i="0">
                          <a:latin typeface="华文楷体" panose="02010600040101010101" pitchFamily="2" charset="-122"/>
                          <a:ea typeface="华文楷体" panose="02010600040101010101" pitchFamily="2" charset="-122"/>
                          <a:cs typeface="微软雅黑" panose="020B0503020204020204" charset="-122"/>
                        </a:rPr>
                        <a:t>3. 为实现的需求引发的风险</a:t>
                      </a:r>
                      <a:endParaRPr lang="en-US" altLang="en-US" sz="1800" b="0" i="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i="0" dirty="0" err="1">
                          <a:latin typeface="华文楷体" panose="02010600040101010101" pitchFamily="2" charset="-122"/>
                          <a:ea typeface="华文楷体" panose="02010600040101010101" pitchFamily="2" charset="-122"/>
                          <a:cs typeface="宋体-简" charset="0"/>
                        </a:rPr>
                        <a:t>制定需求跟踪矩阵</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23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800" b="0" i="0">
                          <a:latin typeface="华文楷体" panose="02010600040101010101" pitchFamily="2" charset="-122"/>
                          <a:ea typeface="华文楷体" panose="02010600040101010101" pitchFamily="2" charset="-122"/>
                          <a:cs typeface="微软雅黑" panose="020B0503020204020204" charset="-122"/>
                        </a:rPr>
                        <a:t>4. 扩大目标范围引发的风险</a:t>
                      </a:r>
                      <a:endParaRPr lang="en-US" altLang="en-US" sz="1800" b="0" i="0">
                        <a:latin typeface="华文楷体" panose="02010600040101010101" pitchFamily="2" charset="-122"/>
                        <a:ea typeface="华文楷体" panose="02010600040101010101" pitchFamily="2" charset="-122"/>
                        <a:cs typeface="微软雅黑" panose="020B050302020402020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i="0" dirty="0" err="1">
                          <a:latin typeface="华文楷体" panose="02010600040101010101" pitchFamily="2" charset="-122"/>
                          <a:ea typeface="华文楷体" panose="02010600040101010101" pitchFamily="2" charset="-122"/>
                          <a:cs typeface="宋体-简" charset="0"/>
                        </a:rPr>
                        <a:t>制定分阶段或增量交付的产品计划。在初始版本中先完成必须完成的核心功能，在之后的迭代中再增加系统功能</a:t>
                      </a:r>
                      <a:r>
                        <a:rPr lang="en-US" sz="1800" b="0" i="0" dirty="0">
                          <a:latin typeface="华文楷体" panose="02010600040101010101" pitchFamily="2" charset="-122"/>
                          <a:ea typeface="华文楷体" panose="02010600040101010101" pitchFamily="2" charset="-122"/>
                          <a:cs typeface="宋体-简" charset="0"/>
                        </a:rPr>
                        <a:t>。</a:t>
                      </a:r>
                      <a:endParaRPr lang="en-US" altLang="en-US" sz="1800" b="0" i="0" dirty="0">
                        <a:latin typeface="华文楷体" panose="02010600040101010101" pitchFamily="2" charset="-122"/>
                        <a:ea typeface="华文楷体" panose="02010600040101010101" pitchFamily="2" charset="-122"/>
                        <a:cs typeface="宋体-简"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
            </p:custDataLst>
          </p:nvPr>
        </p:nvSpPr>
        <p:spPr>
          <a:xfrm>
            <a:off x="1524000" y="2670048"/>
            <a:ext cx="9144000" cy="850392"/>
          </a:xfrm>
          <a:prstGeom prst="rect">
            <a:avLst/>
          </a:prstGeom>
          <a:solidFill>
            <a:schemeClr val="bg1"/>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2" name="矩形 11"/>
          <p:cNvSpPr/>
          <p:nvPr>
            <p:custDataLst>
              <p:tags r:id="rId2"/>
            </p:custDataLst>
          </p:nvPr>
        </p:nvSpPr>
        <p:spPr>
          <a:xfrm>
            <a:off x="4194048" y="3648456"/>
            <a:ext cx="6473952" cy="404906"/>
          </a:xfrm>
          <a:prstGeom prst="rect">
            <a:avLst/>
          </a:prstGeom>
          <a:solidFill>
            <a:schemeClr val="bg1"/>
          </a:solidFill>
          <a:ln w="12700" cap="flat" cmpd="sng" algn="ctr">
            <a:noFill/>
            <a:prstDash val="solid"/>
            <a:miter lim="800000"/>
          </a:ln>
          <a:effectLst/>
        </p:spPr>
        <p:txBody>
          <a:bodyPr rtlCol="0" anchor="b"/>
          <a:lstStyle/>
          <a:p>
            <a:pPr>
              <a:lnSpc>
                <a:spcPct val="150000"/>
              </a:lnSpc>
            </a:pPr>
            <a:endParaRPr lang="en-US" altLang="zh-CN" sz="1600" kern="0" dirty="0">
              <a:solidFill>
                <a:prstClr val="white"/>
              </a:solidFill>
              <a:latin typeface="幼圆" panose="02010509060101010101" pitchFamily="49" charset="-122"/>
              <a:ea typeface="幼圆" panose="02010509060101010101" pitchFamily="49" charset="-122"/>
            </a:endParaRPr>
          </a:p>
        </p:txBody>
      </p:sp>
      <p:sp>
        <p:nvSpPr>
          <p:cNvPr id="14" name="文本框 13"/>
          <p:cNvSpPr txBox="1"/>
          <p:nvPr>
            <p:custDataLst>
              <p:tags r:id="rId3"/>
            </p:custDataLst>
          </p:nvPr>
        </p:nvSpPr>
        <p:spPr>
          <a:xfrm>
            <a:off x="2181575" y="2668992"/>
            <a:ext cx="3381054" cy="923330"/>
          </a:xfrm>
          <a:prstGeom prst="rect">
            <a:avLst/>
          </a:prstGeom>
          <a:noFill/>
        </p:spPr>
        <p:txBody>
          <a:bodyPr vert="horz" wrap="none" rtlCol="0">
            <a:noAutofit/>
          </a:bodyPr>
          <a:lstStyle/>
          <a:p>
            <a:r>
              <a:rPr lang="en-US" altLang="zh-CN" sz="5400" b="1" spc="400" dirty="0">
                <a:solidFill>
                  <a:schemeClr val="tx2">
                    <a:lumMod val="50000"/>
                  </a:schemeClr>
                </a:solidFill>
                <a:ea typeface="华文隶书" panose="02010800040101010101" pitchFamily="2" charset="-122"/>
                <a:cs typeface="Microsoft New Tai Lue" panose="020B0502040204020203" pitchFamily="34" charset="0"/>
              </a:rPr>
              <a:t>Chapter</a:t>
            </a:r>
            <a:r>
              <a:rPr lang="zh-CN" altLang="en-US" sz="5400" b="1" spc="400" dirty="0">
                <a:solidFill>
                  <a:schemeClr val="tx2">
                    <a:lumMod val="50000"/>
                  </a:schemeClr>
                </a:solidFill>
                <a:ea typeface="华文隶书" panose="02010800040101010101" pitchFamily="2" charset="-122"/>
                <a:cs typeface="Microsoft New Tai Lue" panose="020B0502040204020203" pitchFamily="34" charset="0"/>
              </a:rPr>
              <a:t> </a:t>
            </a:r>
            <a:r>
              <a:rPr lang="en-US" altLang="zh-CN" sz="5400" b="1" spc="400" dirty="0" smtClean="0">
                <a:solidFill>
                  <a:schemeClr val="tx2">
                    <a:lumMod val="50000"/>
                  </a:schemeClr>
                </a:solidFill>
                <a:ea typeface="华文隶书" panose="02010800040101010101" pitchFamily="2" charset="-122"/>
                <a:cs typeface="Microsoft New Tai Lue" panose="020B0502040204020203" pitchFamily="34" charset="0"/>
              </a:rPr>
              <a:t>10</a:t>
            </a:r>
            <a:endParaRPr lang="en-US" altLang="zh-CN" sz="5400" b="1" spc="400" dirty="0">
              <a:solidFill>
                <a:schemeClr val="tx2">
                  <a:lumMod val="50000"/>
                </a:schemeClr>
              </a:solidFill>
              <a:ea typeface="华文隶书" panose="02010800040101010101" pitchFamily="2" charset="-122"/>
              <a:cs typeface="Microsoft New Tai Lue" panose="020B0502040204020203" pitchFamily="34" charset="0"/>
            </a:endParaRPr>
          </a:p>
        </p:txBody>
      </p:sp>
      <p:pic>
        <p:nvPicPr>
          <p:cNvPr id="4" name="图片占位符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sp>
        <p:nvSpPr>
          <p:cNvPr id="9" name="矩形 8"/>
          <p:cNvSpPr/>
          <p:nvPr/>
        </p:nvSpPr>
        <p:spPr>
          <a:xfrm>
            <a:off x="4242023" y="3648456"/>
            <a:ext cx="2241974" cy="423545"/>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2">
                    <a:lumMod val="50000"/>
                  </a:schemeClr>
                </a:solidFill>
              </a:rPr>
              <a:t>参考资料</a:t>
            </a:r>
            <a:r>
              <a:rPr lang="en-US" altLang="zh-CN" b="1" dirty="0">
                <a:solidFill>
                  <a:schemeClr val="tx2">
                    <a:lumMod val="50000"/>
                  </a:schemeClr>
                </a:solidFill>
              </a:rPr>
              <a:t>/</a:t>
            </a:r>
            <a:r>
              <a:rPr lang="zh-CN" altLang="en-US" b="1" dirty="0">
                <a:solidFill>
                  <a:schemeClr val="tx2">
                    <a:lumMod val="50000"/>
                  </a:schemeClr>
                </a:solidFill>
              </a:rPr>
              <a:t>绩效评价</a:t>
            </a:r>
            <a:endParaRPr lang="zh-CN" altLang="en-US" b="1" dirty="0">
              <a:solidFill>
                <a:schemeClr val="tx2">
                  <a:lumMod val="50000"/>
                </a:schemeClr>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11" grpId="0" animBg="1"/>
      <p:bldP spid="12" grpId="0" animBg="1"/>
      <p:bldP spid="14"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12181205" cy="69532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690546" y="13024"/>
            <a:ext cx="4810834" cy="632353"/>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bg1"/>
                </a:solidFill>
              </a:rPr>
              <a:t>参考资料</a:t>
            </a:r>
            <a:r>
              <a:rPr lang="en-US" altLang="zh-CN" sz="3200" b="1" dirty="0">
                <a:solidFill>
                  <a:schemeClr val="bg1"/>
                </a:solidFill>
              </a:rPr>
              <a:t>/</a:t>
            </a:r>
            <a:r>
              <a:rPr lang="zh-CN" altLang="en-US" sz="3200" b="1" dirty="0">
                <a:solidFill>
                  <a:schemeClr val="bg1"/>
                </a:solidFill>
              </a:rPr>
              <a:t>绩效评价</a:t>
            </a:r>
            <a:endParaRPr lang="zh-CN" altLang="en-US" sz="3200" b="1" dirty="0">
              <a:solidFill>
                <a:schemeClr val="bg1"/>
              </a:solidFill>
            </a:endParaRPr>
          </a:p>
        </p:txBody>
      </p:sp>
      <p:grpSp>
        <p:nvGrpSpPr>
          <p:cNvPr id="65" name="组合 64"/>
          <p:cNvGrpSpPr/>
          <p:nvPr/>
        </p:nvGrpSpPr>
        <p:grpSpPr>
          <a:xfrm>
            <a:off x="464412" y="266700"/>
            <a:ext cx="428642" cy="428642"/>
            <a:chOff x="403991" y="266700"/>
            <a:chExt cx="428642" cy="428642"/>
          </a:xfrm>
        </p:grpSpPr>
        <p:sp>
          <p:nvSpPr>
            <p:cNvPr id="66" name="矩形 65"/>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V 形 66"/>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8" name="组合 67"/>
          <p:cNvGrpSpPr/>
          <p:nvPr/>
        </p:nvGrpSpPr>
        <p:grpSpPr>
          <a:xfrm flipH="1">
            <a:off x="11298947" y="266700"/>
            <a:ext cx="428642" cy="428642"/>
            <a:chOff x="403991" y="266700"/>
            <a:chExt cx="428642" cy="428642"/>
          </a:xfrm>
        </p:grpSpPr>
        <p:sp>
          <p:nvSpPr>
            <p:cNvPr id="69" name="矩形 68"/>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V 形 69"/>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9" name="文本框 78"/>
          <p:cNvSpPr txBox="1"/>
          <p:nvPr/>
        </p:nvSpPr>
        <p:spPr>
          <a:xfrm>
            <a:off x="2725738" y="695325"/>
            <a:ext cx="6843395" cy="1419860"/>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sym typeface="+mn-ea"/>
              </a:rPr>
              <a:t>参考资料：</a:t>
            </a:r>
            <a:endParaRPr lang="zh-CN" altLang="en-US" b="1" dirty="0">
              <a:solidFill>
                <a:srgbClr val="004C80"/>
              </a:solidFill>
              <a:latin typeface="微软雅黑" panose="020B0503020204020204" charset="-122"/>
              <a:ea typeface="微软雅黑" panose="020B0503020204020204" charset="-122"/>
              <a:sym typeface="+mn-ea"/>
            </a:endParaRPr>
          </a:p>
          <a:p>
            <a:pPr algn="l">
              <a:lnSpc>
                <a:spcPct val="120000"/>
              </a:lnSpc>
            </a:pPr>
            <a:r>
              <a:rPr lang="zh-CN" altLang="en-US" b="1"/>
              <a:t>[1]Karl Wiegers, Joy Beatty.软件需求(第3版)[M].清华大学出版社</a:t>
            </a:r>
            <a:endParaRPr lang="zh-CN" altLang="en-US" b="1"/>
          </a:p>
          <a:p>
            <a:pPr algn="l">
              <a:lnSpc>
                <a:spcPct val="120000"/>
              </a:lnSpc>
            </a:pPr>
            <a:r>
              <a:rPr lang="zh-CN" altLang="en-US" b="1"/>
              <a:t>[2]张海藩,牟永敏.软件工程导论(第6版)[M].清华大学出版社</a:t>
            </a:r>
            <a:endParaRPr lang="zh-CN" altLang="en-US" b="1"/>
          </a:p>
          <a:p>
            <a:pPr algn="l">
              <a:lnSpc>
                <a:spcPct val="120000"/>
              </a:lnSpc>
            </a:pPr>
            <a:r>
              <a:rPr lang="zh-CN" altLang="en-US" b="1"/>
              <a:t>[3]项目开发计划ISO9000[S]</a:t>
            </a:r>
            <a:endParaRPr lang="zh-CN" altLang="en-US" b="1"/>
          </a:p>
        </p:txBody>
      </p:sp>
      <p:sp>
        <p:nvSpPr>
          <p:cNvPr id="2" name="文本框 1"/>
          <p:cNvSpPr txBox="1"/>
          <p:nvPr/>
        </p:nvSpPr>
        <p:spPr>
          <a:xfrm>
            <a:off x="5579110" y="2299335"/>
            <a:ext cx="1325880" cy="368300"/>
          </a:xfrm>
          <a:prstGeom prst="rect">
            <a:avLst/>
          </a:prstGeom>
          <a:noFill/>
        </p:spPr>
        <p:txBody>
          <a:bodyPr wrap="none" rtlCol="0" anchor="t">
            <a:spAutoFit/>
          </a:bodyPr>
          <a:lstStyle/>
          <a:p>
            <a:r>
              <a:rPr lang="zh-CN" altLang="en-US" b="1" dirty="0">
                <a:solidFill>
                  <a:srgbClr val="004C80"/>
                </a:solidFill>
                <a:latin typeface="微软雅黑" panose="020B0503020204020204" charset="-122"/>
                <a:ea typeface="微软雅黑" panose="020B0503020204020204" charset="-122"/>
                <a:sym typeface="+mn-ea"/>
              </a:rPr>
              <a:t>绩效评价：</a:t>
            </a:r>
            <a:endParaRPr lang="zh-CN" altLang="en-US"/>
          </a:p>
        </p:txBody>
      </p:sp>
      <p:pic>
        <p:nvPicPr>
          <p:cNvPr id="3" name="图片 2"/>
          <p:cNvPicPr>
            <a:picLocks noChangeAspect="1"/>
          </p:cNvPicPr>
          <p:nvPr/>
        </p:nvPicPr>
        <p:blipFill>
          <a:blip r:embed="rId1"/>
          <a:stretch>
            <a:fillRect/>
          </a:stretch>
        </p:blipFill>
        <p:spPr>
          <a:xfrm>
            <a:off x="464185" y="2798445"/>
            <a:ext cx="5989955" cy="3709035"/>
          </a:xfrm>
          <a:prstGeom prst="rect">
            <a:avLst/>
          </a:prstGeom>
        </p:spPr>
      </p:pic>
      <p:pic>
        <p:nvPicPr>
          <p:cNvPr id="4" name="图片 3"/>
          <p:cNvPicPr>
            <a:picLocks noChangeAspect="1"/>
          </p:cNvPicPr>
          <p:nvPr/>
        </p:nvPicPr>
        <p:blipFill>
          <a:blip r:embed="rId2"/>
          <a:stretch>
            <a:fillRect/>
          </a:stretch>
        </p:blipFill>
        <p:spPr>
          <a:xfrm>
            <a:off x="6466205" y="2973070"/>
            <a:ext cx="5715000" cy="3534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占位符 31"/>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29" name="矩形 28"/>
          <p:cNvSpPr/>
          <p:nvPr/>
        </p:nvSpPr>
        <p:spPr>
          <a:xfrm>
            <a:off x="0" y="0"/>
            <a:ext cx="12192000" cy="57023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a:off x="0" y="5410200"/>
            <a:ext cx="12192000" cy="1447800"/>
          </a:xfrm>
          <a:custGeom>
            <a:avLst/>
            <a:gdLst>
              <a:gd name="connsiteX0" fmla="*/ 0 w 12192000"/>
              <a:gd name="connsiteY0" fmla="*/ 0 h 1447800"/>
              <a:gd name="connsiteX1" fmla="*/ 5786629 w 12192000"/>
              <a:gd name="connsiteY1" fmla="*/ 0 h 1447800"/>
              <a:gd name="connsiteX2" fmla="*/ 6096000 w 12192000"/>
              <a:gd name="connsiteY2" fmla="*/ 292100 h 1447800"/>
              <a:gd name="connsiteX3" fmla="*/ 6405372 w 12192000"/>
              <a:gd name="connsiteY3" fmla="*/ 0 h 1447800"/>
              <a:gd name="connsiteX4" fmla="*/ 12192000 w 12192000"/>
              <a:gd name="connsiteY4" fmla="*/ 0 h 1447800"/>
              <a:gd name="connsiteX5" fmla="*/ 12192000 w 12192000"/>
              <a:gd name="connsiteY5" fmla="*/ 1447800 h 1447800"/>
              <a:gd name="connsiteX6" fmla="*/ 0 w 12192000"/>
              <a:gd name="connsiteY6" fmla="*/ 14478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447800">
                <a:moveTo>
                  <a:pt x="0" y="0"/>
                </a:moveTo>
                <a:lnTo>
                  <a:pt x="5786629" y="0"/>
                </a:lnTo>
                <a:lnTo>
                  <a:pt x="6096000" y="292100"/>
                </a:lnTo>
                <a:lnTo>
                  <a:pt x="6405372" y="0"/>
                </a:lnTo>
                <a:lnTo>
                  <a:pt x="12192000" y="0"/>
                </a:lnTo>
                <a:lnTo>
                  <a:pt x="12192000" y="1447800"/>
                </a:lnTo>
                <a:lnTo>
                  <a:pt x="0" y="144780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49020" y="2330287"/>
            <a:ext cx="10363200" cy="1307409"/>
          </a:xfrm>
          <a:prstGeom prst="rect">
            <a:avLst/>
          </a:prstGeom>
        </p:spPr>
        <p:txBody>
          <a:bodyPr wrap="square">
            <a:spAutoFit/>
            <a:scene3d>
              <a:camera prst="orthographicFront"/>
              <a:lightRig rig="threePt" dir="t"/>
            </a:scene3d>
            <a:sp3d contourW="12700"/>
          </a:bodyPr>
          <a:lstStyle>
            <a:defPPr>
              <a:defRPr lang="zh-CN"/>
            </a:defPPr>
            <a:lvl1pPr algn="r">
              <a:lnSpc>
                <a:spcPct val="120000"/>
              </a:lnSpc>
              <a:defRPr b="1">
                <a:solidFill>
                  <a:schemeClr val="tx1">
                    <a:lumMod val="65000"/>
                    <a:lumOff val="35000"/>
                  </a:schemeClr>
                </a:solidFill>
              </a:defRPr>
            </a:lvl1pPr>
          </a:lstStyle>
          <a:p>
            <a:pPr lvl="0" algn="ctr">
              <a:defRPr/>
            </a:pPr>
            <a:r>
              <a:rPr lang="zh-CN" altLang="en-US" sz="7200" dirty="0">
                <a:solidFill>
                  <a:srgbClr val="000000">
                    <a:lumMod val="65000"/>
                    <a:lumOff val="35000"/>
                  </a:srgbClr>
                </a:solidFill>
              </a:rPr>
              <a:t>感谢您的观看！</a:t>
            </a:r>
            <a:endParaRPr lang="zh-CN" altLang="en-US" sz="7200" dirty="0">
              <a:solidFill>
                <a:srgbClr val="000000">
                  <a:lumMod val="65000"/>
                  <a:lumOff val="35000"/>
                </a:srgbClr>
              </a:solidFill>
            </a:endParaRPr>
          </a:p>
        </p:txBody>
      </p:sp>
      <p:grpSp>
        <p:nvGrpSpPr>
          <p:cNvPr id="14" name="组合 13"/>
          <p:cNvGrpSpPr/>
          <p:nvPr/>
        </p:nvGrpSpPr>
        <p:grpSpPr>
          <a:xfrm>
            <a:off x="1711790" y="4182356"/>
            <a:ext cx="8768420" cy="0"/>
            <a:chOff x="1362075" y="3168234"/>
            <a:chExt cx="10835049" cy="0"/>
          </a:xfrm>
        </p:grpSpPr>
        <p:cxnSp>
          <p:nvCxnSpPr>
            <p:cNvPr id="10" name="直接连接符 9"/>
            <p:cNvCxnSpPr/>
            <p:nvPr/>
          </p:nvCxnSpPr>
          <p:spPr>
            <a:xfrm>
              <a:off x="1362075" y="3168234"/>
              <a:ext cx="2495550"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701574" y="3168234"/>
              <a:ext cx="2495550"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020695" y="139700"/>
            <a:ext cx="641350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项目文档提交情况</a:t>
            </a:r>
            <a:r>
              <a:rPr lang="en-US" altLang="zh-CN" sz="3200" b="1" dirty="0">
                <a:solidFill>
                  <a:schemeClr val="bg1"/>
                </a:solidFill>
              </a:rPr>
              <a:t>/</a:t>
            </a:r>
            <a:r>
              <a:rPr lang="zh-CN" altLang="en-US" sz="3200" b="1" dirty="0">
                <a:solidFill>
                  <a:schemeClr val="bg1"/>
                </a:solidFill>
              </a:rPr>
              <a:t>会议记录情况</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1819447" y="1209791"/>
            <a:ext cx="3448050" cy="2209800"/>
          </a:xfrm>
          <a:prstGeom prst="rect">
            <a:avLst/>
          </a:prstGeom>
        </p:spPr>
      </p:pic>
      <p:pic>
        <p:nvPicPr>
          <p:cNvPr id="10" name="图片 9"/>
          <p:cNvPicPr>
            <a:picLocks noChangeAspect="1"/>
          </p:cNvPicPr>
          <p:nvPr/>
        </p:nvPicPr>
        <p:blipFill>
          <a:blip r:embed="rId2"/>
          <a:stretch>
            <a:fillRect/>
          </a:stretch>
        </p:blipFill>
        <p:spPr>
          <a:xfrm>
            <a:off x="9763760" y="1120775"/>
            <a:ext cx="1637665" cy="3236595"/>
          </a:xfrm>
          <a:prstGeom prst="rect">
            <a:avLst/>
          </a:prstGeom>
        </p:spPr>
      </p:pic>
      <p:cxnSp>
        <p:nvCxnSpPr>
          <p:cNvPr id="12" name="直接连接符 11"/>
          <p:cNvCxnSpPr/>
          <p:nvPr/>
        </p:nvCxnSpPr>
        <p:spPr>
          <a:xfrm>
            <a:off x="6096000" y="1209964"/>
            <a:ext cx="0" cy="51908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500" y="1601470"/>
            <a:ext cx="1290320" cy="645160"/>
          </a:xfrm>
          <a:prstGeom prst="rect">
            <a:avLst/>
          </a:prstGeom>
          <a:noFill/>
        </p:spPr>
        <p:txBody>
          <a:bodyPr vert="horz" wrap="square" rtlCol="0" anchor="ctr" anchorCtr="0">
            <a:spAutoFit/>
          </a:bodyPr>
          <a:lstStyle/>
          <a:p>
            <a:pPr algn="l"/>
            <a:r>
              <a:rPr lang="zh-CN" altLang="en-US" b="1" dirty="0" smtClean="0"/>
              <a:t>受控文档</a:t>
            </a:r>
            <a:endParaRPr lang="zh-CN" altLang="en-US" b="1" dirty="0" smtClean="0"/>
          </a:p>
          <a:p>
            <a:pPr algn="l"/>
            <a:r>
              <a:rPr lang="en-US" altLang="zh-CN" b="1" dirty="0" smtClean="0"/>
              <a:t>(Before)</a:t>
            </a:r>
            <a:endParaRPr lang="en-US" altLang="zh-CN" b="1" dirty="0" smtClean="0"/>
          </a:p>
        </p:txBody>
      </p:sp>
      <p:pic>
        <p:nvPicPr>
          <p:cNvPr id="2" name="图片 1"/>
          <p:cNvPicPr>
            <a:picLocks noChangeAspect="1"/>
          </p:cNvPicPr>
          <p:nvPr/>
        </p:nvPicPr>
        <p:blipFill>
          <a:blip r:embed="rId3"/>
          <a:stretch>
            <a:fillRect/>
          </a:stretch>
        </p:blipFill>
        <p:spPr>
          <a:xfrm>
            <a:off x="1353820" y="3649345"/>
            <a:ext cx="4641215" cy="2271395"/>
          </a:xfrm>
          <a:prstGeom prst="rect">
            <a:avLst/>
          </a:prstGeom>
        </p:spPr>
      </p:pic>
      <p:sp>
        <p:nvSpPr>
          <p:cNvPr id="4" name="文本框 3"/>
          <p:cNvSpPr txBox="1"/>
          <p:nvPr/>
        </p:nvSpPr>
        <p:spPr>
          <a:xfrm>
            <a:off x="0" y="3942080"/>
            <a:ext cx="1290320" cy="645160"/>
          </a:xfrm>
          <a:prstGeom prst="rect">
            <a:avLst/>
          </a:prstGeom>
          <a:noFill/>
        </p:spPr>
        <p:txBody>
          <a:bodyPr vert="horz" wrap="square" rtlCol="0" anchor="ctr" anchorCtr="0">
            <a:spAutoFit/>
          </a:bodyPr>
          <a:p>
            <a:pPr algn="l"/>
            <a:r>
              <a:rPr lang="zh-CN" altLang="en-US" b="1" dirty="0" smtClean="0"/>
              <a:t>受控文档</a:t>
            </a:r>
            <a:endParaRPr lang="zh-CN" altLang="en-US" b="1" dirty="0" smtClean="0"/>
          </a:p>
          <a:p>
            <a:pPr algn="l"/>
            <a:r>
              <a:rPr lang="en-US" altLang="zh-CN" b="1" dirty="0" smtClean="0"/>
              <a:t>(After</a:t>
            </a:r>
            <a:r>
              <a:rPr lang="en-US" altLang="zh-CN" b="1" dirty="0" smtClean="0"/>
              <a:t>)</a:t>
            </a:r>
            <a:endParaRPr lang="en-US" altLang="zh-CN" b="1" dirty="0" smtClean="0"/>
          </a:p>
        </p:txBody>
      </p:sp>
      <p:sp>
        <p:nvSpPr>
          <p:cNvPr id="5" name="文本框 4"/>
          <p:cNvSpPr txBox="1"/>
          <p:nvPr/>
        </p:nvSpPr>
        <p:spPr>
          <a:xfrm>
            <a:off x="7929245" y="1209675"/>
            <a:ext cx="1834515" cy="645160"/>
          </a:xfrm>
          <a:prstGeom prst="rect">
            <a:avLst/>
          </a:prstGeom>
          <a:noFill/>
        </p:spPr>
        <p:txBody>
          <a:bodyPr vert="horz" wrap="square" rtlCol="0" anchor="ctr" anchorCtr="0">
            <a:spAutoFit/>
          </a:bodyPr>
          <a:p>
            <a:pPr algn="l"/>
            <a:r>
              <a:rPr lang="zh-CN" altLang="en-US" b="1" dirty="0" smtClean="0"/>
              <a:t>非</a:t>
            </a:r>
            <a:r>
              <a:rPr lang="zh-CN" altLang="en-US" b="1" dirty="0" smtClean="0"/>
              <a:t>受控文档</a:t>
            </a:r>
            <a:endParaRPr lang="zh-CN" altLang="en-US" b="1" dirty="0" smtClean="0"/>
          </a:p>
          <a:p>
            <a:pPr algn="l"/>
            <a:r>
              <a:rPr lang="en-US" altLang="zh-CN" b="1" dirty="0" smtClean="0"/>
              <a:t>(Before)</a:t>
            </a:r>
            <a:endParaRPr lang="en-US" altLang="zh-CN" b="1" dirty="0" smtClean="0"/>
          </a:p>
        </p:txBody>
      </p:sp>
      <p:sp>
        <p:nvSpPr>
          <p:cNvPr id="6" name="文本框 5"/>
          <p:cNvSpPr txBox="1"/>
          <p:nvPr/>
        </p:nvSpPr>
        <p:spPr>
          <a:xfrm>
            <a:off x="8865870" y="5920740"/>
            <a:ext cx="1834515" cy="645160"/>
          </a:xfrm>
          <a:prstGeom prst="rect">
            <a:avLst/>
          </a:prstGeom>
          <a:noFill/>
        </p:spPr>
        <p:txBody>
          <a:bodyPr vert="horz" wrap="square" rtlCol="0" anchor="ctr" anchorCtr="0">
            <a:spAutoFit/>
          </a:bodyPr>
          <a:p>
            <a:pPr algn="l"/>
            <a:r>
              <a:rPr lang="zh-CN" altLang="en-US" b="1" dirty="0" smtClean="0"/>
              <a:t>非</a:t>
            </a:r>
            <a:r>
              <a:rPr lang="zh-CN" altLang="en-US" b="1" dirty="0" smtClean="0"/>
              <a:t>受控文档</a:t>
            </a:r>
            <a:endParaRPr lang="zh-CN" altLang="en-US" b="1" dirty="0" smtClean="0"/>
          </a:p>
          <a:p>
            <a:pPr algn="l"/>
            <a:r>
              <a:rPr lang="en-US" altLang="zh-CN" b="1" dirty="0" smtClean="0"/>
              <a:t>(After</a:t>
            </a:r>
            <a:r>
              <a:rPr lang="en-US" altLang="zh-CN" b="1" dirty="0" smtClean="0"/>
              <a:t>)</a:t>
            </a:r>
            <a:endParaRPr lang="en-US" altLang="zh-CN" b="1" dirty="0" smtClean="0"/>
          </a:p>
        </p:txBody>
      </p:sp>
      <p:pic>
        <p:nvPicPr>
          <p:cNvPr id="8" name="图片 7"/>
          <p:cNvPicPr>
            <a:picLocks noChangeAspect="1"/>
          </p:cNvPicPr>
          <p:nvPr/>
        </p:nvPicPr>
        <p:blipFill>
          <a:blip r:embed="rId4"/>
          <a:stretch>
            <a:fillRect/>
          </a:stretch>
        </p:blipFill>
        <p:spPr>
          <a:xfrm>
            <a:off x="6972935" y="3347720"/>
            <a:ext cx="1577340" cy="3436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020695" y="139700"/>
            <a:ext cx="641350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配置管理</a:t>
            </a:r>
            <a:endParaRPr lang="zh-CN" altLang="en-US"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p:cNvSpPr txBox="1"/>
          <p:nvPr/>
        </p:nvSpPr>
        <p:spPr>
          <a:xfrm>
            <a:off x="5780405" y="1397635"/>
            <a:ext cx="1097280" cy="423545"/>
          </a:xfrm>
          <a:prstGeom prst="rect">
            <a:avLst/>
          </a:prstGeom>
          <a:noFill/>
        </p:spPr>
        <p:txBody>
          <a:bodyPr wrap="none" rtlCol="0" anchor="t">
            <a:spAutoFit/>
          </a:bodyPr>
          <a:lstStyle/>
          <a:p>
            <a:pPr algn="ctr">
              <a:lnSpc>
                <a:spcPct val="120000"/>
              </a:lnSpc>
            </a:pPr>
            <a:r>
              <a:rPr lang="zh-CN" altLang="en-US" b="1" dirty="0">
                <a:solidFill>
                  <a:srgbClr val="004C80"/>
                </a:solidFill>
                <a:latin typeface="微软雅黑" panose="020B0503020204020204" charset="-122"/>
                <a:ea typeface="微软雅黑" panose="020B0503020204020204" charset="-122"/>
              </a:rPr>
              <a:t>分支管理</a:t>
            </a:r>
            <a:endParaRPr lang="zh-CN" altLang="en-US" b="1" dirty="0">
              <a:solidFill>
                <a:srgbClr val="004C80"/>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790575" y="1917700"/>
            <a:ext cx="10881360" cy="4290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项目甘特图</a:t>
            </a:r>
            <a:r>
              <a:rPr lang="en-US" altLang="zh-CN" sz="3200" b="1" dirty="0">
                <a:solidFill>
                  <a:schemeClr val="bg1"/>
                </a:solidFill>
              </a:rPr>
              <a:t>part1</a:t>
            </a:r>
            <a:endParaRPr lang="en-US" altLang="zh-CN"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367665" y="1310005"/>
            <a:ext cx="11360150" cy="514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项目甘特图</a:t>
            </a:r>
            <a:r>
              <a:rPr lang="en-US" altLang="zh-CN" sz="3200" b="1" dirty="0">
                <a:solidFill>
                  <a:schemeClr val="bg1"/>
                </a:solidFill>
              </a:rPr>
              <a:t>part2</a:t>
            </a:r>
            <a:endParaRPr lang="en-US" altLang="zh-CN"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 name="图片 1"/>
          <p:cNvPicPr>
            <a:picLocks noChangeAspect="1"/>
          </p:cNvPicPr>
          <p:nvPr/>
        </p:nvPicPr>
        <p:blipFill>
          <a:blip r:embed="rId1"/>
          <a:stretch>
            <a:fillRect/>
          </a:stretch>
        </p:blipFill>
        <p:spPr>
          <a:xfrm>
            <a:off x="232410" y="1384300"/>
            <a:ext cx="11726545" cy="5275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0" y="0"/>
            <a:ext cx="12192000" cy="90071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3698166" y="139389"/>
            <a:ext cx="4810834"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solidFill>
                  <a:schemeClr val="bg1"/>
                </a:solidFill>
              </a:rPr>
              <a:t>项目甘特图</a:t>
            </a:r>
            <a:r>
              <a:rPr lang="en-US" altLang="zh-CN" sz="3200" b="1" dirty="0">
                <a:solidFill>
                  <a:schemeClr val="bg1"/>
                </a:solidFill>
              </a:rPr>
              <a:t>part3</a:t>
            </a:r>
            <a:endParaRPr lang="en-US" altLang="zh-CN" sz="3200" b="1" dirty="0">
              <a:solidFill>
                <a:schemeClr val="bg1"/>
              </a:solidFill>
            </a:endParaRPr>
          </a:p>
        </p:txBody>
      </p:sp>
      <p:grpSp>
        <p:nvGrpSpPr>
          <p:cNvPr id="66" name="组合 65"/>
          <p:cNvGrpSpPr/>
          <p:nvPr/>
        </p:nvGrpSpPr>
        <p:grpSpPr>
          <a:xfrm>
            <a:off x="464412" y="266700"/>
            <a:ext cx="428642" cy="428642"/>
            <a:chOff x="403991" y="266700"/>
            <a:chExt cx="428642" cy="428642"/>
          </a:xfrm>
        </p:grpSpPr>
        <p:sp>
          <p:nvSpPr>
            <p:cNvPr id="67" name="矩形 66"/>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V 形 67"/>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9" name="组合 68"/>
          <p:cNvGrpSpPr/>
          <p:nvPr/>
        </p:nvGrpSpPr>
        <p:grpSpPr>
          <a:xfrm flipH="1">
            <a:off x="11298947" y="266700"/>
            <a:ext cx="428642" cy="428642"/>
            <a:chOff x="403991" y="266700"/>
            <a:chExt cx="428642" cy="428642"/>
          </a:xfrm>
        </p:grpSpPr>
        <p:sp>
          <p:nvSpPr>
            <p:cNvPr id="70" name="矩形 69"/>
            <p:cNvSpPr/>
            <p:nvPr/>
          </p:nvSpPr>
          <p:spPr>
            <a:xfrm>
              <a:off x="403991" y="266700"/>
              <a:ext cx="428642" cy="4286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V 形 70"/>
            <p:cNvSpPr/>
            <p:nvPr/>
          </p:nvSpPr>
          <p:spPr>
            <a:xfrm flipH="1">
              <a:off x="506254" y="381000"/>
              <a:ext cx="224116" cy="224116"/>
            </a:xfrm>
            <a:prstGeom prst="chevron">
              <a:avLst>
                <a:gd name="adj" fmla="val 62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3" name="图片 2"/>
          <p:cNvPicPr>
            <a:picLocks noChangeAspect="1"/>
          </p:cNvPicPr>
          <p:nvPr/>
        </p:nvPicPr>
        <p:blipFill>
          <a:blip r:embed="rId1"/>
          <a:stretch>
            <a:fillRect/>
          </a:stretch>
        </p:blipFill>
        <p:spPr>
          <a:xfrm>
            <a:off x="335280" y="1477010"/>
            <a:ext cx="11896725" cy="5017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4000">
        <p:random/>
      </p:transition>
    </mc:Choice>
    <mc:Fallback>
      <p:transition spd="slow" advTm="40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MH" val="20170413143737"/>
  <p:tag name="MH_LIBRARY" val="CONTENTS"/>
  <p:tag name="MH_TYPE" val="OTHERS"/>
  <p:tag name="ID" val="626775"/>
</p:tagLst>
</file>

<file path=ppt/tags/tag16.xml><?xml version="1.0" encoding="utf-8"?>
<p:tagLst xmlns:p="http://schemas.openxmlformats.org/presentationml/2006/main">
  <p:tag name="MH" val="20170413143737"/>
  <p:tag name="MH_LIBRARY" val="CONTENTS"/>
  <p:tag name="MH_TYPE" val="OTHERS"/>
  <p:tag name="ID" val="626775"/>
</p:tagLst>
</file>

<file path=ppt/tags/tag17.xml><?xml version="1.0" encoding="utf-8"?>
<p:tagLst xmlns:p="http://schemas.openxmlformats.org/presentationml/2006/main">
  <p:tag name="MH" val="20170413143737"/>
  <p:tag name="MH_LIBRARY" val="CONTENTS"/>
  <p:tag name="MH_TYPE" val="ENTRY"/>
  <p:tag name="ID" val="626775"/>
  <p:tag name="MH_ORDER" val="1"/>
</p:tagLst>
</file>

<file path=ppt/tags/tag18.xml><?xml version="1.0" encoding="utf-8"?>
<p:tagLst xmlns:p="http://schemas.openxmlformats.org/presentationml/2006/main">
  <p:tag name="MH" val="20170413143737"/>
  <p:tag name="MH_LIBRARY" val="CONTENTS"/>
  <p:tag name="MH_TYPE" val="NUMBER"/>
  <p:tag name="ID" val="626775"/>
  <p:tag name="MH_ORDER" val="1"/>
</p:tagLst>
</file>

<file path=ppt/tags/tag19.xml><?xml version="1.0" encoding="utf-8"?>
<p:tagLst xmlns:p="http://schemas.openxmlformats.org/presentationml/2006/main">
  <p:tag name="MH" val="20170413143737"/>
  <p:tag name="MH_LIBRARY" val="CONTENTS"/>
  <p:tag name="MH_TYPE" val="ENTRY"/>
  <p:tag name="ID" val="626775"/>
  <p:tag name="MH_ORDER" val="2"/>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MH" val="20170413143737"/>
  <p:tag name="MH_LIBRARY" val="CONTENTS"/>
  <p:tag name="MH_TYPE" val="NUMBER"/>
  <p:tag name="ID" val="626775"/>
  <p:tag name="MH_ORDER" val="2"/>
</p:tagLst>
</file>

<file path=ppt/tags/tag21.xml><?xml version="1.0" encoding="utf-8"?>
<p:tagLst xmlns:p="http://schemas.openxmlformats.org/presentationml/2006/main">
  <p:tag name="MH" val="20170413143737"/>
  <p:tag name="MH_LIBRARY" val="CONTENTS"/>
  <p:tag name="MH_TYPE" val="ENTRY"/>
  <p:tag name="ID" val="626775"/>
  <p:tag name="MH_ORDER" val="3"/>
</p:tagLst>
</file>

<file path=ppt/tags/tag22.xml><?xml version="1.0" encoding="utf-8"?>
<p:tagLst xmlns:p="http://schemas.openxmlformats.org/presentationml/2006/main">
  <p:tag name="MH" val="20170413143737"/>
  <p:tag name="MH_LIBRARY" val="CONTENTS"/>
  <p:tag name="MH_TYPE" val="NUMBER"/>
  <p:tag name="ID" val="626775"/>
  <p:tag name="MH_ORDER" val="3"/>
</p:tagLst>
</file>

<file path=ppt/tags/tag23.xml><?xml version="1.0" encoding="utf-8"?>
<p:tagLst xmlns:p="http://schemas.openxmlformats.org/presentationml/2006/main">
  <p:tag name="MH" val="20170413143737"/>
  <p:tag name="MH_LIBRARY" val="CONTENTS"/>
  <p:tag name="MH_TYPE" val="ENTRY"/>
  <p:tag name="ID" val="626775"/>
  <p:tag name="MH_ORDER" val="4"/>
</p:tagLst>
</file>

<file path=ppt/tags/tag24.xml><?xml version="1.0" encoding="utf-8"?>
<p:tagLst xmlns:p="http://schemas.openxmlformats.org/presentationml/2006/main">
  <p:tag name="MH" val="20170413143737"/>
  <p:tag name="MH_LIBRARY" val="CONTENTS"/>
  <p:tag name="MH_TYPE" val="NUMBER"/>
  <p:tag name="ID" val="626775"/>
  <p:tag name="MH_ORDER" val="4"/>
</p:tagLst>
</file>

<file path=ppt/tags/tag25.xml><?xml version="1.0" encoding="utf-8"?>
<p:tagLst xmlns:p="http://schemas.openxmlformats.org/presentationml/2006/main">
  <p:tag name="MH" val="20170413143737"/>
  <p:tag name="MH_LIBRARY" val="CONTENTS"/>
  <p:tag name="MH_TYPE" val="ENTRY"/>
  <p:tag name="ID" val="626775"/>
  <p:tag name="MH_ORDER" val="4"/>
</p:tagLst>
</file>

<file path=ppt/tags/tag26.xml><?xml version="1.0" encoding="utf-8"?>
<p:tagLst xmlns:p="http://schemas.openxmlformats.org/presentationml/2006/main">
  <p:tag name="MH" val="20170413143737"/>
  <p:tag name="MH_LIBRARY" val="CONTENTS"/>
  <p:tag name="MH_TYPE" val="NUMBER"/>
  <p:tag name="ID" val="626775"/>
  <p:tag name="MH_ORDER" val="4"/>
</p:tagLst>
</file>

<file path=ppt/tags/tag27.xml><?xml version="1.0" encoding="utf-8"?>
<p:tagLst xmlns:p="http://schemas.openxmlformats.org/presentationml/2006/main">
  <p:tag name="MH" val="20170413143737"/>
  <p:tag name="MH_LIBRARY" val="CONTENTS"/>
  <p:tag name="MH_TYPE" val="ENTRY"/>
  <p:tag name="ID" val="626775"/>
  <p:tag name="MH_ORDER" val="1"/>
</p:tagLst>
</file>

<file path=ppt/tags/tag28.xml><?xml version="1.0" encoding="utf-8"?>
<p:tagLst xmlns:p="http://schemas.openxmlformats.org/presentationml/2006/main">
  <p:tag name="MH" val="20170413143737"/>
  <p:tag name="MH_LIBRARY" val="CONTENTS"/>
  <p:tag name="MH_TYPE" val="NUMBER"/>
  <p:tag name="ID" val="626775"/>
  <p:tag name="MH_ORDER" val="1"/>
</p:tagLst>
</file>

<file path=ppt/tags/tag29.xml><?xml version="1.0" encoding="utf-8"?>
<p:tagLst xmlns:p="http://schemas.openxmlformats.org/presentationml/2006/main">
  <p:tag name="MH" val="20170413143737"/>
  <p:tag name="MH_LIBRARY" val="CONTENTS"/>
  <p:tag name="MH_TYPE" val="ENTRY"/>
  <p:tag name="ID" val="626775"/>
  <p:tag name="MH_ORDER" val="1"/>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MH" val="20170413143737"/>
  <p:tag name="MH_LIBRARY" val="CONTENTS"/>
  <p:tag name="MH_TYPE" val="NUMBER"/>
  <p:tag name="ID" val="626775"/>
  <p:tag name="MH_ORDER" val="1"/>
</p:tagLst>
</file>

<file path=ppt/tags/tag31.xml><?xml version="1.0" encoding="utf-8"?>
<p:tagLst xmlns:p="http://schemas.openxmlformats.org/presentationml/2006/main">
  <p:tag name="MH" val="20170413143737"/>
  <p:tag name="MH_LIBRARY" val="CONTENTS"/>
  <p:tag name="MH_TYPE" val="ENTRY"/>
  <p:tag name="ID" val="626775"/>
  <p:tag name="MH_ORDER" val="1"/>
</p:tagLst>
</file>

<file path=ppt/tags/tag32.xml><?xml version="1.0" encoding="utf-8"?>
<p:tagLst xmlns:p="http://schemas.openxmlformats.org/presentationml/2006/main">
  <p:tag name="MH" val="20170413143737"/>
  <p:tag name="MH_LIBRARY" val="CONTENTS"/>
  <p:tag name="MH_TYPE" val="NUMBER"/>
  <p:tag name="ID" val="626775"/>
  <p:tag name="MH_ORDER" val="1"/>
</p:tagLst>
</file>

<file path=ppt/tags/tag33.xml><?xml version="1.0" encoding="utf-8"?>
<p:tagLst xmlns:p="http://schemas.openxmlformats.org/presentationml/2006/main">
  <p:tag name="MH" val="20170413143737"/>
  <p:tag name="MH_LIBRARY" val="CONTENTS"/>
  <p:tag name="MH_TYPE" val="ENTRY"/>
  <p:tag name="ID" val="626775"/>
  <p:tag name="MH_ORDER" val="3"/>
</p:tagLst>
</file>

<file path=ppt/tags/tag34.xml><?xml version="1.0" encoding="utf-8"?>
<p:tagLst xmlns:p="http://schemas.openxmlformats.org/presentationml/2006/main">
  <p:tag name="MH" val="20170413143737"/>
  <p:tag name="MH_LIBRARY" val="CONTENTS"/>
  <p:tag name="MH_TYPE" val="NUMBER"/>
  <p:tag name="ID" val="626775"/>
  <p:tag name="MH_ORDER" val="3"/>
</p:tagLst>
</file>

<file path=ppt/tags/tag35.xml><?xml version="1.0" encoding="utf-8"?>
<p:tagLst xmlns:p="http://schemas.openxmlformats.org/presentationml/2006/main">
  <p:tag name="MH" val="20170413143737"/>
  <p:tag name="MH_LIBRARY" val="CONTENTS"/>
  <p:tag name="MH_TYPE" val="NUMBER"/>
  <p:tag name="ID" val="626775"/>
  <p:tag name="MH_ORDER" val="4"/>
</p:tagLst>
</file>

<file path=ppt/tags/tag36.xml><?xml version="1.0" encoding="utf-8"?>
<p:tagLst xmlns:p="http://schemas.openxmlformats.org/presentationml/2006/main">
  <p:tag name="MH" val="20170413143737"/>
  <p:tag name="MH_LIBRARY" val="CONTENTS"/>
  <p:tag name="MH_TYPE" val="ENTRY"/>
  <p:tag name="ID" val="626775"/>
  <p:tag name="MH_ORDER" val="4"/>
</p:tagLst>
</file>

<file path=ppt/tags/tag37.xml><?xml version="1.0" encoding="utf-8"?>
<p:tagLst xmlns:p="http://schemas.openxmlformats.org/presentationml/2006/main">
  <p:tag name="MH" val="20170516150210"/>
  <p:tag name="MH_LIBRARY" val="GRAPHIC"/>
  <p:tag name="MH_ORDER" val="Rectangle 10"/>
</p:tagLst>
</file>

<file path=ppt/tags/tag38.xml><?xml version="1.0" encoding="utf-8"?>
<p:tagLst xmlns:p="http://schemas.openxmlformats.org/presentationml/2006/main">
  <p:tag name="MH" val="20170516150210"/>
  <p:tag name="MH_LIBRARY" val="GRAPHIC"/>
  <p:tag name="MH_ORDER" val="Rectangle 11"/>
</p:tagLst>
</file>

<file path=ppt/tags/tag39.xml><?xml version="1.0" encoding="utf-8"?>
<p:tagLst xmlns:p="http://schemas.openxmlformats.org/presentationml/2006/main">
  <p:tag name="MH" val="20170516150210"/>
  <p:tag name="MH_LIBRARY" val="GRAPHIC"/>
  <p:tag name="MH_ORDER" val="TextBox 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MH" val="20170516150210"/>
  <p:tag name="MH_LIBRARY" val="GRAPHIC"/>
</p:tagLst>
</file>

<file path=ppt/tags/tag41.xml><?xml version="1.0" encoding="utf-8"?>
<p:tagLst xmlns:p="http://schemas.openxmlformats.org/presentationml/2006/main">
  <p:tag name="MH" val="20170516150210"/>
  <p:tag name="MH_LIBRARY" val="GRAPHIC"/>
  <p:tag name="MH_ORDER" val="Rectangle 10"/>
</p:tagLst>
</file>

<file path=ppt/tags/tag42.xml><?xml version="1.0" encoding="utf-8"?>
<p:tagLst xmlns:p="http://schemas.openxmlformats.org/presentationml/2006/main">
  <p:tag name="MH" val="20170516150210"/>
  <p:tag name="MH_LIBRARY" val="GRAPHIC"/>
  <p:tag name="MH_ORDER" val="Rectangle 11"/>
</p:tagLst>
</file>

<file path=ppt/tags/tag43.xml><?xml version="1.0" encoding="utf-8"?>
<p:tagLst xmlns:p="http://schemas.openxmlformats.org/presentationml/2006/main">
  <p:tag name="MH" val="20170516150210"/>
  <p:tag name="MH_LIBRARY" val="GRAPHIC"/>
  <p:tag name="MH_ORDER" val="TextBox 13"/>
</p:tagLst>
</file>

<file path=ppt/tags/tag44.xml><?xml version="1.0" encoding="utf-8"?>
<p:tagLst xmlns:p="http://schemas.openxmlformats.org/presentationml/2006/main">
  <p:tag name="MH" val="20170516150210"/>
  <p:tag name="MH_LIBRARY" val="GRAPHIC"/>
</p:tagLst>
</file>

<file path=ppt/tags/tag45.xml><?xml version="1.0" encoding="utf-8"?>
<p:tagLst xmlns:p="http://schemas.openxmlformats.org/presentationml/2006/main">
  <p:tag name="MH" val="20170516150210"/>
  <p:tag name="MH_LIBRARY" val="GRAPHIC"/>
  <p:tag name="MH_ORDER" val="Rectangle 10"/>
</p:tagLst>
</file>

<file path=ppt/tags/tag46.xml><?xml version="1.0" encoding="utf-8"?>
<p:tagLst xmlns:p="http://schemas.openxmlformats.org/presentationml/2006/main">
  <p:tag name="MH" val="20170516150210"/>
  <p:tag name="MH_LIBRARY" val="GRAPHIC"/>
  <p:tag name="MH_ORDER" val="Rectangle 11"/>
</p:tagLst>
</file>

<file path=ppt/tags/tag47.xml><?xml version="1.0" encoding="utf-8"?>
<p:tagLst xmlns:p="http://schemas.openxmlformats.org/presentationml/2006/main">
  <p:tag name="MH" val="20170516150210"/>
  <p:tag name="MH_LIBRARY" val="GRAPHIC"/>
  <p:tag name="MH_ORDER" val="TextBox 13"/>
</p:tagLst>
</file>

<file path=ppt/tags/tag48.xml><?xml version="1.0" encoding="utf-8"?>
<p:tagLst xmlns:p="http://schemas.openxmlformats.org/presentationml/2006/main">
  <p:tag name="MH" val="20170516150210"/>
  <p:tag name="MH_LIBRARY" val="GRAPHIC"/>
</p:tagLst>
</file>

<file path=ppt/tags/tag49.xml><?xml version="1.0" encoding="utf-8"?>
<p:tagLst xmlns:p="http://schemas.openxmlformats.org/presentationml/2006/main">
  <p:tag name="MH" val="20170516150210"/>
  <p:tag name="MH_LIBRARY" val="GRAPHIC"/>
  <p:tag name="MH_ORDER" val="Rectangle 10"/>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MH" val="20170516150210"/>
  <p:tag name="MH_LIBRARY" val="GRAPHIC"/>
  <p:tag name="MH_ORDER" val="Rectangle 11"/>
</p:tagLst>
</file>

<file path=ppt/tags/tag51.xml><?xml version="1.0" encoding="utf-8"?>
<p:tagLst xmlns:p="http://schemas.openxmlformats.org/presentationml/2006/main">
  <p:tag name="MH" val="20170516150210"/>
  <p:tag name="MH_LIBRARY" val="GRAPHIC"/>
  <p:tag name="MH_ORDER" val="TextBox 13"/>
</p:tagLst>
</file>

<file path=ppt/tags/tag52.xml><?xml version="1.0" encoding="utf-8"?>
<p:tagLst xmlns:p="http://schemas.openxmlformats.org/presentationml/2006/main">
  <p:tag name="MH" val="20170516150210"/>
  <p:tag name="MH_LIBRARY" val="GRAPHIC"/>
</p:tagLst>
</file>

<file path=ppt/tags/tag53.xml><?xml version="1.0" encoding="utf-8"?>
<p:tagLst xmlns:p="http://schemas.openxmlformats.org/presentationml/2006/main">
  <p:tag name="MH" val="20170516150210"/>
  <p:tag name="MH_LIBRARY" val="GRAPHIC"/>
  <p:tag name="MH_ORDER" val="Rectangle 10"/>
</p:tagLst>
</file>

<file path=ppt/tags/tag54.xml><?xml version="1.0" encoding="utf-8"?>
<p:tagLst xmlns:p="http://schemas.openxmlformats.org/presentationml/2006/main">
  <p:tag name="MH" val="20170516150210"/>
  <p:tag name="MH_LIBRARY" val="GRAPHIC"/>
  <p:tag name="MH_ORDER" val="Rectangle 11"/>
</p:tagLst>
</file>

<file path=ppt/tags/tag55.xml><?xml version="1.0" encoding="utf-8"?>
<p:tagLst xmlns:p="http://schemas.openxmlformats.org/presentationml/2006/main">
  <p:tag name="MH" val="20170516150210"/>
  <p:tag name="MH_LIBRARY" val="GRAPHIC"/>
  <p:tag name="MH_ORDER" val="TextBox 13"/>
</p:tagLst>
</file>

<file path=ppt/tags/tag56.xml><?xml version="1.0" encoding="utf-8"?>
<p:tagLst xmlns:p="http://schemas.openxmlformats.org/presentationml/2006/main">
  <p:tag name="MH" val="20170516150210"/>
  <p:tag name="MH_LIBRARY" val="GRAPHIC"/>
</p:tagLst>
</file>

<file path=ppt/tags/tag57.xml><?xml version="1.0" encoding="utf-8"?>
<p:tagLst xmlns:p="http://schemas.openxmlformats.org/presentationml/2006/main">
  <p:tag name="MH" val="20170516150210"/>
  <p:tag name="MH_LIBRARY" val="GRAPHIC"/>
  <p:tag name="MH_ORDER" val="Rectangle 10"/>
</p:tagLst>
</file>

<file path=ppt/tags/tag58.xml><?xml version="1.0" encoding="utf-8"?>
<p:tagLst xmlns:p="http://schemas.openxmlformats.org/presentationml/2006/main">
  <p:tag name="MH" val="20170516150210"/>
  <p:tag name="MH_LIBRARY" val="GRAPHIC"/>
  <p:tag name="MH_ORDER" val="Rectangle 11"/>
</p:tagLst>
</file>

<file path=ppt/tags/tag59.xml><?xml version="1.0" encoding="utf-8"?>
<p:tagLst xmlns:p="http://schemas.openxmlformats.org/presentationml/2006/main">
  <p:tag name="MH" val="20170516150210"/>
  <p:tag name="MH_LIBRARY" val="GRAPHIC"/>
  <p:tag name="MH_ORDER" val="TextBox 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MH" val="20170516150210"/>
  <p:tag name="MH_LIBRARY" val="GRAPHIC"/>
</p:tagLst>
</file>

<file path=ppt/tags/tag61.xml><?xml version="1.0" encoding="utf-8"?>
<p:tagLst xmlns:p="http://schemas.openxmlformats.org/presentationml/2006/main">
  <p:tag name="MH" val="20170516150210"/>
  <p:tag name="MH_LIBRARY" val="GRAPHIC"/>
  <p:tag name="MH_ORDER" val="Rectangle 10"/>
</p:tagLst>
</file>

<file path=ppt/tags/tag62.xml><?xml version="1.0" encoding="utf-8"?>
<p:tagLst xmlns:p="http://schemas.openxmlformats.org/presentationml/2006/main">
  <p:tag name="MH" val="20170516150210"/>
  <p:tag name="MH_LIBRARY" val="GRAPHIC"/>
  <p:tag name="MH_ORDER" val="Rectangle 11"/>
</p:tagLst>
</file>

<file path=ppt/tags/tag63.xml><?xml version="1.0" encoding="utf-8"?>
<p:tagLst xmlns:p="http://schemas.openxmlformats.org/presentationml/2006/main">
  <p:tag name="MH" val="20170516150210"/>
  <p:tag name="MH_LIBRARY" val="GRAPHIC"/>
  <p:tag name="MH_ORDER" val="TextBox 13"/>
</p:tagLst>
</file>

<file path=ppt/tags/tag64.xml><?xml version="1.0" encoding="utf-8"?>
<p:tagLst xmlns:p="http://schemas.openxmlformats.org/presentationml/2006/main">
  <p:tag name="MH" val="20170516150210"/>
  <p:tag name="MH_LIBRARY" val="GRAPHIC"/>
</p:tagLst>
</file>

<file path=ppt/tags/tag65.xml><?xml version="1.0" encoding="utf-8"?>
<p:tagLst xmlns:p="http://schemas.openxmlformats.org/presentationml/2006/main">
  <p:tag name="MH" val="20170516150210"/>
  <p:tag name="MH_LIBRARY" val="GRAPHIC"/>
  <p:tag name="MH_ORDER" val="Rectangle 10"/>
</p:tagLst>
</file>

<file path=ppt/tags/tag66.xml><?xml version="1.0" encoding="utf-8"?>
<p:tagLst xmlns:p="http://schemas.openxmlformats.org/presentationml/2006/main">
  <p:tag name="MH" val="20170516150210"/>
  <p:tag name="MH_LIBRARY" val="GRAPHIC"/>
  <p:tag name="MH_ORDER" val="Rectangle 11"/>
</p:tagLst>
</file>

<file path=ppt/tags/tag67.xml><?xml version="1.0" encoding="utf-8"?>
<p:tagLst xmlns:p="http://schemas.openxmlformats.org/presentationml/2006/main">
  <p:tag name="MH" val="20170516150210"/>
  <p:tag name="MH_LIBRARY" val="GRAPHIC"/>
  <p:tag name="MH_ORDER" val="TextBox 13"/>
</p:tagLst>
</file>

<file path=ppt/tags/tag68.xml><?xml version="1.0" encoding="utf-8"?>
<p:tagLst xmlns:p="http://schemas.openxmlformats.org/presentationml/2006/main">
  <p:tag name="MH" val="20170516150210"/>
  <p:tag name="MH_LIBRARY" val="GRAPHIC"/>
</p:tagLst>
</file>

<file path=ppt/tags/tag69.xml><?xml version="1.0" encoding="utf-8"?>
<p:tagLst xmlns:p="http://schemas.openxmlformats.org/presentationml/2006/main">
  <p:tag name="MH" val="20170516150210"/>
  <p:tag name="MH_LIBRARY" val="GRAPHIC"/>
  <p:tag name="MH_ORDER" val="Rectangle 10"/>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MH" val="20170516150210"/>
  <p:tag name="MH_LIBRARY" val="GRAPHIC"/>
  <p:tag name="MH_ORDER" val="Rectangle 11"/>
</p:tagLst>
</file>

<file path=ppt/tags/tag71.xml><?xml version="1.0" encoding="utf-8"?>
<p:tagLst xmlns:p="http://schemas.openxmlformats.org/presentationml/2006/main">
  <p:tag name="MH" val="20170516150210"/>
  <p:tag name="MH_LIBRARY" val="GRAPHIC"/>
  <p:tag name="MH_ORDER" val="TextBox 13"/>
</p:tagLst>
</file>

<file path=ppt/tags/tag72.xml><?xml version="1.0" encoding="utf-8"?>
<p:tagLst xmlns:p="http://schemas.openxmlformats.org/presentationml/2006/main">
  <p:tag name="MH" val="20170516150210"/>
  <p:tag name="MH_LIBRARY" val="GRAPHIC"/>
</p:tagLst>
</file>

<file path=ppt/tags/tag73.xml><?xml version="1.0" encoding="utf-8"?>
<p:tagLst xmlns:p="http://schemas.openxmlformats.org/presentationml/2006/main">
  <p:tag name="MH" val="20170516150210"/>
  <p:tag name="MH_LIBRARY" val="GRAPHIC"/>
  <p:tag name="MH_ORDER" val="Rectangle 10"/>
</p:tagLst>
</file>

<file path=ppt/tags/tag74.xml><?xml version="1.0" encoding="utf-8"?>
<p:tagLst xmlns:p="http://schemas.openxmlformats.org/presentationml/2006/main">
  <p:tag name="MH" val="20170516150210"/>
  <p:tag name="MH_LIBRARY" val="GRAPHIC"/>
  <p:tag name="MH_ORDER" val="Rectangle 11"/>
</p:tagLst>
</file>

<file path=ppt/tags/tag75.xml><?xml version="1.0" encoding="utf-8"?>
<p:tagLst xmlns:p="http://schemas.openxmlformats.org/presentationml/2006/main">
  <p:tag name="MH" val="20170516150210"/>
  <p:tag name="MH_LIBRARY" val="GRAPHIC"/>
  <p:tag name="MH_ORDER" val="TextBox 13"/>
</p:tagLst>
</file>

<file path=ppt/tags/tag76.xml><?xml version="1.0" encoding="utf-8"?>
<p:tagLst xmlns:p="http://schemas.openxmlformats.org/presentationml/2006/main">
  <p:tag name="MH" val="20170516150210"/>
  <p:tag name="MH_LIBRARY" val="GRAPHIC"/>
</p:tagLst>
</file>

<file path=ppt/tags/tag77.xml><?xml version="1.0" encoding="utf-8"?>
<p:tagLst xmlns:p="http://schemas.openxmlformats.org/presentationml/2006/main">
  <p:tag name="ISPRING_PRESENTATION_TITLE" val="7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41B7D0"/>
    </a:accent1>
    <a:accent2>
      <a:srgbClr val="0187AC"/>
    </a:accent2>
    <a:accent3>
      <a:srgbClr val="1AA4BE"/>
    </a:accent3>
    <a:accent4>
      <a:srgbClr val="52C3CB"/>
    </a:accent4>
    <a:accent5>
      <a:srgbClr val="42BDC6"/>
    </a:accent5>
    <a:accent6>
      <a:srgbClr val="168EA6"/>
    </a:accent6>
    <a:hlink>
      <a:srgbClr val="41B7D0"/>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8820</Words>
  <Application>WPS 演示</Application>
  <PresentationFormat>宽屏</PresentationFormat>
  <Paragraphs>1740</Paragraphs>
  <Slides>49</Slides>
  <Notes>39</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49</vt:i4>
      </vt:variant>
    </vt:vector>
  </HeadingPairs>
  <TitlesOfParts>
    <vt:vector size="72" baseType="lpstr">
      <vt:lpstr>Arial</vt:lpstr>
      <vt:lpstr>宋体</vt:lpstr>
      <vt:lpstr>Wingdings</vt:lpstr>
      <vt:lpstr>等线</vt:lpstr>
      <vt:lpstr>微软雅黑</vt:lpstr>
      <vt:lpstr>Agency FB</vt:lpstr>
      <vt:lpstr>华文细黑</vt:lpstr>
      <vt:lpstr>Arial Narrow</vt:lpstr>
      <vt:lpstr>幼圆</vt:lpstr>
      <vt:lpstr>华文隶书</vt:lpstr>
      <vt:lpstr>Microsoft New Tai Lue</vt:lpstr>
      <vt:lpstr>Arial Unicode MS</vt:lpstr>
      <vt:lpstr>华文楷体</vt:lpstr>
      <vt:lpstr>宋体-简</vt:lpstr>
      <vt:lpstr>华文宋体</vt:lpstr>
      <vt:lpstr>楷体-简</vt:lpstr>
      <vt:lpstr>宋体-简</vt:lpstr>
      <vt:lpstr>黑体</vt:lpstr>
      <vt:lpstr>仿宋</vt:lpstr>
      <vt:lpstr>1_Office 主题​​</vt:lpstr>
      <vt:lpstr>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louipon</cp:lastModifiedBy>
  <cp:revision>43</cp:revision>
  <dcterms:created xsi:type="dcterms:W3CDTF">2019-10-06T07:59:00Z</dcterms:created>
  <dcterms:modified xsi:type="dcterms:W3CDTF">2019-11-05T07:02:02Z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