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Default Extension="jpg" ContentType="image/jpeg"/>
  <Default Extension="png" ContentType="image/png"/>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theme/theme1.xml" ContentType="application/vnd.openxmlformats-officedocument.theme+xml"/>
  <Override PartName="/ppt/notesMasters/notesMaster1.xml" ContentType="application/vnd.openxmlformats-officedocument.presentationml.notesMaster+xml"/>
  <Override PartName="/ppt/notesMasters/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bleStyles.xml" ContentType="application/vnd.openxmlformats-officedocument.presentationml.tableStyles+xml"/>
</Types>
</file>

<file path=_rels/.rels>&#65279;<?xml version="1.0" encoding="utf-8"?><Relationships xmlns="http://schemas.openxmlformats.org/package/2006/relationships"><Relationship Type="http://schemas.openxmlformats.org/officeDocument/2006/relationships/officeDocument" Target="/ppt/presentation.xml" Id="R4cda523cb24049e4"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Lst>
  <p:sldSz cx="12192000" cy="6858000"/>
  <p:notesSz cx="6858000" cy="9144000"/>
  <p:defaultTex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p:defaultTextStyle>
</p:presentation>
</file>

<file path=ppt/tableStyles.xml><?xml version="1.0" encoding="utf-8"?>
<a:tblStyleLst xmlns:a="http://schemas.openxmlformats.org/drawingml/2006/main" def="{5C22544A-7EE6-4342-B048-85BDC9FD1C3A}">
  <a:tblStyle styleId="{58542034-FE4F-4ADA-92B8-4CA66D0F0DF3}" styleName="腾讯文档-基本">
    <a:wholeTbl>
      <a:tcTxStyle>
        <a:fontRef idx="minor">
          <a:srgbClr val="000000"/>
        </a:fontRef>
        <a:srgbClr val="000000"/>
      </a:tcTxStyle>
      <a:tcStyle>
        <a:tcBdr>
          <a:left>
            <a:ln w="12700" cmpd="sng">
              <a:solidFill>
                <a:srgbClr val="999999"/>
              </a:solidFill>
            </a:ln>
          </a:left>
          <a:right>
            <a:ln w="12700" cmpd="sng">
              <a:solidFill>
                <a:srgbClr val="999999"/>
              </a:solidFill>
            </a:ln>
          </a:right>
          <a:top>
            <a:ln w="12700" cmpd="sng">
              <a:solidFill>
                <a:srgbClr val="999999"/>
              </a:solidFill>
            </a:ln>
          </a:top>
          <a:bottom>
            <a:ln w="12700" cmpd="sng">
              <a:solidFill>
                <a:srgbClr val="999999"/>
              </a:solidFill>
            </a:ln>
          </a:bottom>
          <a:insideH>
            <a:ln w="12700" cmpd="sng">
              <a:solidFill>
                <a:srgbClr val="999999"/>
              </a:solidFill>
            </a:ln>
          </a:insideH>
          <a:insideV>
            <a:ln w="12700" cmpd="sng">
              <a:solidFill>
                <a:srgbClr val="999999"/>
              </a:solidFill>
            </a:ln>
          </a:insideV>
        </a:tcBdr>
        <a:fill>
          <a:solidFill>
            <a:srgbClr val="FFFFFF"/>
          </a:solidFill>
        </a:fill>
      </a:tcStyle>
    </a:wholeTbl>
  </a:tblStyle>
</a:tblStyleLst>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slideMasters/theme/theme1.xml" Id="rId2" /><Relationship Type="http://schemas.openxmlformats.org/officeDocument/2006/relationships/notesMaster" Target="/ppt/notesMasters/notesMaster1.xml" Id="rId3" /><Relationship Type="http://schemas.openxmlformats.org/officeDocument/2006/relationships/slide" Target="/ppt/slides/slide1.xml" Id="rId4" /><Relationship Type="http://schemas.openxmlformats.org/officeDocument/2006/relationships/slide" Target="/ppt/slides/slide2.xml" Id="rId5" /><Relationship Type="http://schemas.openxmlformats.org/officeDocument/2006/relationships/slide" Target="/ppt/slides/slide3.xml" Id="rId6" /><Relationship Type="http://schemas.openxmlformats.org/officeDocument/2006/relationships/slide" Target="/ppt/slides/slide4.xml" Id="rId7" /><Relationship Type="http://schemas.openxmlformats.org/officeDocument/2006/relationships/slide" Target="/ppt/slides/slide5.xml" Id="rId8" /><Relationship Type="http://schemas.openxmlformats.org/officeDocument/2006/relationships/slide" Target="/ppt/slides/slide6.xml" Id="rId9" /><Relationship Type="http://schemas.openxmlformats.org/officeDocument/2006/relationships/slide" Target="/ppt/slides/slide7.xml" Id="rId10" /><Relationship Type="http://schemas.openxmlformats.org/officeDocument/2006/relationships/slide" Target="/ppt/slides/slide8.xml" Id="rId11" /><Relationship Type="http://schemas.openxmlformats.org/officeDocument/2006/relationships/slide" Target="/ppt/slides/slide9.xml" Id="rId12" /><Relationship Type="http://schemas.openxmlformats.org/officeDocument/2006/relationships/slide" Target="/ppt/slides/slide10.xml" Id="rId13" /><Relationship Type="http://schemas.openxmlformats.org/officeDocument/2006/relationships/slide" Target="/ppt/slides/slide11.xml" Id="rId14" /><Relationship Type="http://schemas.openxmlformats.org/officeDocument/2006/relationships/slide" Target="/ppt/slides/slide12.xml" Id="rId15" /><Relationship Type="http://schemas.openxmlformats.org/officeDocument/2006/relationships/slide" Target="/ppt/slides/slide13.xml" Id="rId16" /><Relationship Type="http://schemas.openxmlformats.org/officeDocument/2006/relationships/slide" Target="/ppt/slides/slide14.xml" Id="rId17" /><Relationship Type="http://schemas.openxmlformats.org/officeDocument/2006/relationships/slide" Target="/ppt/slides/slide15.xml" Id="rId18" /><Relationship Type="http://schemas.openxmlformats.org/officeDocument/2006/relationships/slide" Target="/ppt/slides/slide16.xml" Id="rId19" /><Relationship Type="http://schemas.openxmlformats.org/officeDocument/2006/relationships/slide" Target="/ppt/slides/slide17.xml" Id="rId20" /><Relationship Type="http://schemas.openxmlformats.org/officeDocument/2006/relationships/slide" Target="/ppt/slides/slide18.xml" Id="rId21" /><Relationship Type="http://schemas.openxmlformats.org/officeDocument/2006/relationships/slide" Target="/ppt/slides/slide19.xml" Id="rId22" /><Relationship Type="http://schemas.openxmlformats.org/officeDocument/2006/relationships/slide" Target="/ppt/slides/slide20.xml" Id="rId23" /><Relationship Type="http://schemas.openxmlformats.org/officeDocument/2006/relationships/slide" Target="/ppt/slides/slide21.xml" Id="rId24" /><Relationship Type="http://schemas.openxmlformats.org/officeDocument/2006/relationships/slide" Target="/ppt/slides/slide22.xml" Id="rId25" /><Relationship Type="http://schemas.openxmlformats.org/officeDocument/2006/relationships/slide" Target="/ppt/slides/slide23.xml" Id="rId26" /><Relationship Type="http://schemas.openxmlformats.org/officeDocument/2006/relationships/slide" Target="/ppt/slides/slide24.xml" Id="rId27" /><Relationship Type="http://schemas.openxmlformats.org/officeDocument/2006/relationships/slide" Target="/ppt/slides/slide25.xml" Id="rId28" /><Relationship Type="http://schemas.openxmlformats.org/officeDocument/2006/relationships/slide" Target="/ppt/slides/slide26.xml" Id="rId29" /><Relationship Type="http://schemas.openxmlformats.org/officeDocument/2006/relationships/slide" Target="/ppt/slides/slide27.xml" Id="rId30" /><Relationship Type="http://schemas.openxmlformats.org/officeDocument/2006/relationships/slide" Target="/ppt/slides/slide28.xml" Id="rId31" /><Relationship Type="http://schemas.openxmlformats.org/officeDocument/2006/relationships/slide" Target="/ppt/slides/slide29.xml" Id="rId32" /><Relationship Type="http://schemas.openxmlformats.org/officeDocument/2006/relationships/slide" Target="/ppt/slides/slide30.xml" Id="rId33" /><Relationship Type="http://schemas.openxmlformats.org/officeDocument/2006/relationships/slide" Target="/ppt/slides/slide31.xml" Id="rId34" /><Relationship Type="http://schemas.openxmlformats.org/officeDocument/2006/relationships/slide" Target="/ppt/slides/slide32.xml" Id="rId35" /><Relationship Type="http://schemas.openxmlformats.org/officeDocument/2006/relationships/slide" Target="/ppt/slides/slide33.xml" Id="rId36" /><Relationship Type="http://schemas.openxmlformats.org/officeDocument/2006/relationships/slide" Target="/ppt/slides/slide34.xml" Id="rId37" /><Relationship Type="http://schemas.openxmlformats.org/officeDocument/2006/relationships/slide" Target="/ppt/slides/slide35.xml" Id="rId38" /><Relationship Type="http://schemas.openxmlformats.org/officeDocument/2006/relationships/slide" Target="/ppt/slides/slide36.xml" Id="rId39" /><Relationship Type="http://schemas.openxmlformats.org/officeDocument/2006/relationships/slide" Target="/ppt/slides/slide37.xml" Id="rId40" /><Relationship Type="http://schemas.openxmlformats.org/officeDocument/2006/relationships/slide" Target="/ppt/slides/slide38.xml" Id="rId41" /><Relationship Type="http://schemas.openxmlformats.org/officeDocument/2006/relationships/slide" Target="/ppt/slides/slide39.xml" Id="rId42" /><Relationship Type="http://schemas.openxmlformats.org/officeDocument/2006/relationships/slide" Target="/ppt/slides/slide40.xml" Id="rId43" /><Relationship Type="http://schemas.openxmlformats.org/officeDocument/2006/relationships/slide" Target="/ppt/slides/slide41.xml" Id="rId44" /><Relationship Type="http://schemas.openxmlformats.org/officeDocument/2006/relationships/slide" Target="/ppt/slides/slide42.xml" Id="rId45" /><Relationship Type="http://schemas.openxmlformats.org/officeDocument/2006/relationships/slide" Target="/ppt/slides/slide43.xml" Id="rId46" /><Relationship Type="http://schemas.openxmlformats.org/officeDocument/2006/relationships/slide" Target="/ppt/slides/slide44.xml" Id="rId47" /><Relationship Type="http://schemas.openxmlformats.org/officeDocument/2006/relationships/slide" Target="/ppt/slides/slide45.xml" Id="rId48" /><Relationship Type="http://schemas.openxmlformats.org/officeDocument/2006/relationships/slide" Target="/ppt/slides/slide46.xml" Id="rId49" /><Relationship Type="http://schemas.openxmlformats.org/officeDocument/2006/relationships/slide" Target="/ppt/slides/slide47.xml" Id="rId50" /><Relationship Type="http://schemas.openxmlformats.org/officeDocument/2006/relationships/slide" Target="/ppt/slides/slide48.xml" Id="rId51" /><Relationship Type="http://schemas.openxmlformats.org/officeDocument/2006/relationships/slide" Target="/ppt/slides/slide49.xml" Id="rId52" /><Relationship Type="http://schemas.openxmlformats.org/officeDocument/2006/relationships/slide" Target="/ppt/slides/slide50.xml" Id="rId53" /><Relationship Type="http://schemas.openxmlformats.org/officeDocument/2006/relationships/slide" Target="/ppt/slides/slide51.xml" Id="rId54" /><Relationship Type="http://schemas.openxmlformats.org/officeDocument/2006/relationships/slide" Target="/ppt/slides/slide52.xml" Id="rId55" /><Relationship Type="http://schemas.openxmlformats.org/officeDocument/2006/relationships/slide" Target="/ppt/slides/slide53.xml" Id="rId56" /><Relationship Type="http://schemas.openxmlformats.org/officeDocument/2006/relationships/slide" Target="/ppt/slides/slide54.xml" Id="rId57" /><Relationship Type="http://schemas.openxmlformats.org/officeDocument/2006/relationships/slide" Target="/ppt/slides/slide55.xml" Id="rId58" /><Relationship Type="http://schemas.openxmlformats.org/officeDocument/2006/relationships/slide" Target="/ppt/slides/slide56.xml" Id="rId59" /><Relationship Type="http://schemas.openxmlformats.org/officeDocument/2006/relationships/slide" Target="/ppt/slides/slide57.xml" Id="rId60" /><Relationship Type="http://schemas.openxmlformats.org/officeDocument/2006/relationships/slide" Target="/ppt/slides/slide58.xml" Id="rId61" /><Relationship Type="http://schemas.openxmlformats.org/officeDocument/2006/relationships/slide" Target="/ppt/slides/slide59.xml" Id="rId62" /><Relationship Type="http://schemas.openxmlformats.org/officeDocument/2006/relationships/slide" Target="/ppt/slides/slide60.xml" Id="rId63" /><Relationship Type="http://schemas.openxmlformats.org/officeDocument/2006/relationships/slide" Target="/ppt/slides/slide61.xml" Id="rId64" /><Relationship Type="http://schemas.openxmlformats.org/officeDocument/2006/relationships/slide" Target="/ppt/slides/slide62.xml" Id="rId65" /><Relationship Type="http://schemas.openxmlformats.org/officeDocument/2006/relationships/slide" Target="/ppt/slides/slide63.xml" Id="rId66" /><Relationship Type="http://schemas.openxmlformats.org/officeDocument/2006/relationships/slide" Target="/ppt/slides/slide64.xml" Id="rId67" /><Relationship Type="http://schemas.openxmlformats.org/officeDocument/2006/relationships/slide" Target="/ppt/slides/slide65.xml" Id="rId68" /><Relationship Type="http://schemas.openxmlformats.org/officeDocument/2006/relationships/slide" Target="/ppt/slides/slide66.xml" Id="rId69" /><Relationship Type="http://schemas.openxmlformats.org/officeDocument/2006/relationships/slide" Target="/ppt/slides/slide67.xml" Id="rId70" /><Relationship Type="http://schemas.openxmlformats.org/officeDocument/2006/relationships/slide" Target="/ppt/slides/slide68.xml" Id="rId71" /><Relationship Type="http://schemas.openxmlformats.org/officeDocument/2006/relationships/slide" Target="/ppt/slides/slide69.xml" Id="rId72" /><Relationship Type="http://schemas.openxmlformats.org/officeDocument/2006/relationships/slide" Target="/ppt/slides/slide70.xml" Id="rId73" /><Relationship Type="http://schemas.openxmlformats.org/officeDocument/2006/relationships/slide" Target="/ppt/slides/slide71.xml" Id="rId74" /><Relationship Type="http://schemas.openxmlformats.org/officeDocument/2006/relationships/slide" Target="/ppt/slides/slide72.xml" Id="rId75" /><Relationship Type="http://schemas.openxmlformats.org/officeDocument/2006/relationships/slide" Target="/ppt/slides/slide73.xml" Id="rId76" /><Relationship Type="http://schemas.openxmlformats.org/officeDocument/2006/relationships/slide" Target="/ppt/slides/slide74.xml" Id="rId77" /><Relationship Type="http://schemas.openxmlformats.org/officeDocument/2006/relationships/tableStyles" Target="/ppt/tableStyles.xml" Id="rId78" /></Relationships>
</file>

<file path=ppt/notesMasters/_rels/notesMaster1.xml.rels>&#65279;<?xml version="1.0" encoding="utf-8"?><Relationships xmlns="http://schemas.openxmlformats.org/package/2006/relationships"><Relationship Type="http://schemas.openxmlformats.org/officeDocument/2006/relationships/theme" Target="/ppt/notesMasters/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2019/7/15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notesSlides/_rels/notesSlide1.xml.rels>&#65279;<?xml version="1.0" encoding="utf-8"?><Relationships xmlns="http://schemas.openxmlformats.org/package/2006/relationships"><Relationship Type="http://schemas.openxmlformats.org/officeDocument/2006/relationships/slide" Target="/ppt/slides/slide1.xml" Id="rId1" /><Relationship Type="http://schemas.openxmlformats.org/officeDocument/2006/relationships/notesMaster" Target="/ppt/notesMasters/notesMaster1.xml" Id="rId2" /></Relationships>
</file>

<file path=ppt/notesSlides/_rels/notesSlide10.xml.rels>&#65279;<?xml version="1.0" encoding="utf-8"?><Relationships xmlns="http://schemas.openxmlformats.org/package/2006/relationships"><Relationship Type="http://schemas.openxmlformats.org/officeDocument/2006/relationships/slide" Target="/ppt/slides/slide10.xml" Id="rId1" /><Relationship Type="http://schemas.openxmlformats.org/officeDocument/2006/relationships/notesMaster" Target="/ppt/notesMasters/notesMaster1.xml" Id="rId2" /></Relationships>
</file>

<file path=ppt/notesSlides/_rels/notesSlide11.xml.rels>&#65279;<?xml version="1.0" encoding="utf-8"?><Relationships xmlns="http://schemas.openxmlformats.org/package/2006/relationships"><Relationship Type="http://schemas.openxmlformats.org/officeDocument/2006/relationships/slide" Target="/ppt/slides/slide11.xml" Id="rId1" /><Relationship Type="http://schemas.openxmlformats.org/officeDocument/2006/relationships/notesMaster" Target="/ppt/notesMasters/notesMaster1.xml" Id="rId2" /></Relationships>
</file>

<file path=ppt/notesSlides/_rels/notesSlide12.xml.rels>&#65279;<?xml version="1.0" encoding="utf-8"?><Relationships xmlns="http://schemas.openxmlformats.org/package/2006/relationships"><Relationship Type="http://schemas.openxmlformats.org/officeDocument/2006/relationships/slide" Target="/ppt/slides/slide12.xml" Id="rId1" /><Relationship Type="http://schemas.openxmlformats.org/officeDocument/2006/relationships/notesMaster" Target="/ppt/notesMasters/notesMaster1.xml" Id="rId2" /></Relationships>
</file>

<file path=ppt/notesSlides/_rels/notesSlide13.xml.rels>&#65279;<?xml version="1.0" encoding="utf-8"?><Relationships xmlns="http://schemas.openxmlformats.org/package/2006/relationships"><Relationship Type="http://schemas.openxmlformats.org/officeDocument/2006/relationships/slide" Target="/ppt/slides/slide13.xml" Id="rId1" /><Relationship Type="http://schemas.openxmlformats.org/officeDocument/2006/relationships/notesMaster" Target="/ppt/notesMasters/notesMaster1.xml" Id="rId2" /></Relationships>
</file>

<file path=ppt/notesSlides/_rels/notesSlide14.xml.rels>&#65279;<?xml version="1.0" encoding="utf-8"?><Relationships xmlns="http://schemas.openxmlformats.org/package/2006/relationships"><Relationship Type="http://schemas.openxmlformats.org/officeDocument/2006/relationships/slide" Target="/ppt/slides/slide14.xml" Id="rId1" /><Relationship Type="http://schemas.openxmlformats.org/officeDocument/2006/relationships/notesMaster" Target="/ppt/notesMasters/notesMaster1.xml" Id="rId2" /></Relationships>
</file>

<file path=ppt/notesSlides/_rels/notesSlide15.xml.rels>&#65279;<?xml version="1.0" encoding="utf-8"?><Relationships xmlns="http://schemas.openxmlformats.org/package/2006/relationships"><Relationship Type="http://schemas.openxmlformats.org/officeDocument/2006/relationships/slide" Target="/ppt/slides/slide15.xml" Id="rId1" /><Relationship Type="http://schemas.openxmlformats.org/officeDocument/2006/relationships/notesMaster" Target="/ppt/notesMasters/notesMaster1.xml" Id="rId2" /></Relationships>
</file>

<file path=ppt/notesSlides/_rels/notesSlide16.xml.rels>&#65279;<?xml version="1.0" encoding="utf-8"?><Relationships xmlns="http://schemas.openxmlformats.org/package/2006/relationships"><Relationship Type="http://schemas.openxmlformats.org/officeDocument/2006/relationships/slide" Target="/ppt/slides/slide16.xml" Id="rId1" /><Relationship Type="http://schemas.openxmlformats.org/officeDocument/2006/relationships/notesMaster" Target="/ppt/notesMasters/notesMaster1.xml" Id="rId2" /></Relationships>
</file>

<file path=ppt/notesSlides/_rels/notesSlide17.xml.rels>&#65279;<?xml version="1.0" encoding="utf-8"?><Relationships xmlns="http://schemas.openxmlformats.org/package/2006/relationships"><Relationship Type="http://schemas.openxmlformats.org/officeDocument/2006/relationships/slide" Target="/ppt/slides/slide17.xml" Id="rId1" /><Relationship Type="http://schemas.openxmlformats.org/officeDocument/2006/relationships/notesMaster" Target="/ppt/notesMasters/notesMaster1.xml" Id="rId2" /></Relationships>
</file>

<file path=ppt/notesSlides/_rels/notesSlide18.xml.rels>&#65279;<?xml version="1.0" encoding="utf-8"?><Relationships xmlns="http://schemas.openxmlformats.org/package/2006/relationships"><Relationship Type="http://schemas.openxmlformats.org/officeDocument/2006/relationships/slide" Target="/ppt/slides/slide18.xml" Id="rId1" /><Relationship Type="http://schemas.openxmlformats.org/officeDocument/2006/relationships/notesMaster" Target="/ppt/notesMasters/notesMaster1.xml" Id="rId2" /></Relationships>
</file>

<file path=ppt/notesSlides/_rels/notesSlide19.xml.rels>&#65279;<?xml version="1.0" encoding="utf-8"?><Relationships xmlns="http://schemas.openxmlformats.org/package/2006/relationships"><Relationship Type="http://schemas.openxmlformats.org/officeDocument/2006/relationships/slide" Target="/ppt/slides/slide19.xml" Id="rId1" /><Relationship Type="http://schemas.openxmlformats.org/officeDocument/2006/relationships/notesMaster" Target="/ppt/notesMasters/notesMaster1.xml" Id="rId2" /></Relationships>
</file>

<file path=ppt/notesSlides/_rels/notesSlide2.xml.rels>&#65279;<?xml version="1.0" encoding="utf-8"?><Relationships xmlns="http://schemas.openxmlformats.org/package/2006/relationships"><Relationship Type="http://schemas.openxmlformats.org/officeDocument/2006/relationships/slide" Target="/ppt/slides/slide2.xml" Id="rId1" /><Relationship Type="http://schemas.openxmlformats.org/officeDocument/2006/relationships/notesMaster" Target="/ppt/notesMasters/notesMaster1.xml" Id="rId2" /></Relationships>
</file>

<file path=ppt/notesSlides/_rels/notesSlide20.xml.rels>&#65279;<?xml version="1.0" encoding="utf-8"?><Relationships xmlns="http://schemas.openxmlformats.org/package/2006/relationships"><Relationship Type="http://schemas.openxmlformats.org/officeDocument/2006/relationships/slide" Target="/ppt/slides/slide20.xml" Id="rId1" /><Relationship Type="http://schemas.openxmlformats.org/officeDocument/2006/relationships/notesMaster" Target="/ppt/notesMasters/notesMaster1.xml" Id="rId2" /></Relationships>
</file>

<file path=ppt/notesSlides/_rels/notesSlide21.xml.rels>&#65279;<?xml version="1.0" encoding="utf-8"?><Relationships xmlns="http://schemas.openxmlformats.org/package/2006/relationships"><Relationship Type="http://schemas.openxmlformats.org/officeDocument/2006/relationships/slide" Target="/ppt/slides/slide21.xml" Id="rId1" /><Relationship Type="http://schemas.openxmlformats.org/officeDocument/2006/relationships/notesMaster" Target="/ppt/notesMasters/notesMaster1.xml" Id="rId2" /></Relationships>
</file>

<file path=ppt/notesSlides/_rels/notesSlide22.xml.rels>&#65279;<?xml version="1.0" encoding="utf-8"?><Relationships xmlns="http://schemas.openxmlformats.org/package/2006/relationships"><Relationship Type="http://schemas.openxmlformats.org/officeDocument/2006/relationships/slide" Target="/ppt/slides/slide22.xml" Id="rId1" /><Relationship Type="http://schemas.openxmlformats.org/officeDocument/2006/relationships/notesMaster" Target="/ppt/notesMasters/notesMaster1.xml" Id="rId2" /></Relationships>
</file>

<file path=ppt/notesSlides/_rels/notesSlide23.xml.rels>&#65279;<?xml version="1.0" encoding="utf-8"?><Relationships xmlns="http://schemas.openxmlformats.org/package/2006/relationships"><Relationship Type="http://schemas.openxmlformats.org/officeDocument/2006/relationships/slide" Target="/ppt/slides/slide23.xml" Id="rId1" /><Relationship Type="http://schemas.openxmlformats.org/officeDocument/2006/relationships/notesMaster" Target="/ppt/notesMasters/notesMaster1.xml" Id="rId2" /></Relationships>
</file>

<file path=ppt/notesSlides/_rels/notesSlide24.xml.rels>&#65279;<?xml version="1.0" encoding="utf-8"?><Relationships xmlns="http://schemas.openxmlformats.org/package/2006/relationships"><Relationship Type="http://schemas.openxmlformats.org/officeDocument/2006/relationships/slide" Target="/ppt/slides/slide24.xml" Id="rId1" /><Relationship Type="http://schemas.openxmlformats.org/officeDocument/2006/relationships/notesMaster" Target="/ppt/notesMasters/notesMaster1.xml" Id="rId2" /></Relationships>
</file>

<file path=ppt/notesSlides/_rels/notesSlide25.xml.rels>&#65279;<?xml version="1.0" encoding="utf-8"?><Relationships xmlns="http://schemas.openxmlformats.org/package/2006/relationships"><Relationship Type="http://schemas.openxmlformats.org/officeDocument/2006/relationships/slide" Target="/ppt/slides/slide25.xml" Id="rId1" /><Relationship Type="http://schemas.openxmlformats.org/officeDocument/2006/relationships/notesMaster" Target="/ppt/notesMasters/notesMaster1.xml" Id="rId2" /></Relationships>
</file>

<file path=ppt/notesSlides/_rels/notesSlide26.xml.rels>&#65279;<?xml version="1.0" encoding="utf-8"?><Relationships xmlns="http://schemas.openxmlformats.org/package/2006/relationships"><Relationship Type="http://schemas.openxmlformats.org/officeDocument/2006/relationships/slide" Target="/ppt/slides/slide26.xml" Id="rId1" /><Relationship Type="http://schemas.openxmlformats.org/officeDocument/2006/relationships/notesMaster" Target="/ppt/notesMasters/notesMaster1.xml" Id="rId2" /></Relationships>
</file>

<file path=ppt/notesSlides/_rels/notesSlide27.xml.rels>&#65279;<?xml version="1.0" encoding="utf-8"?><Relationships xmlns="http://schemas.openxmlformats.org/package/2006/relationships"><Relationship Type="http://schemas.openxmlformats.org/officeDocument/2006/relationships/slide" Target="/ppt/slides/slide27.xml" Id="rId1" /><Relationship Type="http://schemas.openxmlformats.org/officeDocument/2006/relationships/notesMaster" Target="/ppt/notesMasters/notesMaster1.xml" Id="rId2" /></Relationships>
</file>

<file path=ppt/notesSlides/_rels/notesSlide28.xml.rels>&#65279;<?xml version="1.0" encoding="utf-8"?><Relationships xmlns="http://schemas.openxmlformats.org/package/2006/relationships"><Relationship Type="http://schemas.openxmlformats.org/officeDocument/2006/relationships/slide" Target="/ppt/slides/slide28.xml" Id="rId1" /><Relationship Type="http://schemas.openxmlformats.org/officeDocument/2006/relationships/notesMaster" Target="/ppt/notesMasters/notesMaster1.xml" Id="rId2" /></Relationships>
</file>

<file path=ppt/notesSlides/_rels/notesSlide29.xml.rels>&#65279;<?xml version="1.0" encoding="utf-8"?><Relationships xmlns="http://schemas.openxmlformats.org/package/2006/relationships"><Relationship Type="http://schemas.openxmlformats.org/officeDocument/2006/relationships/slide" Target="/ppt/slides/slide29.xml" Id="rId1" /><Relationship Type="http://schemas.openxmlformats.org/officeDocument/2006/relationships/notesMaster" Target="/ppt/notesMasters/notesMaster1.xml" Id="rId2" /></Relationships>
</file>

<file path=ppt/notesSlides/_rels/notesSlide3.xml.rels>&#65279;<?xml version="1.0" encoding="utf-8"?><Relationships xmlns="http://schemas.openxmlformats.org/package/2006/relationships"><Relationship Type="http://schemas.openxmlformats.org/officeDocument/2006/relationships/slide" Target="/ppt/slides/slide3.xml" Id="rId1" /><Relationship Type="http://schemas.openxmlformats.org/officeDocument/2006/relationships/notesMaster" Target="/ppt/notesMasters/notesMaster1.xml" Id="rId2" /></Relationships>
</file>

<file path=ppt/notesSlides/_rels/notesSlide30.xml.rels>&#65279;<?xml version="1.0" encoding="utf-8"?><Relationships xmlns="http://schemas.openxmlformats.org/package/2006/relationships"><Relationship Type="http://schemas.openxmlformats.org/officeDocument/2006/relationships/slide" Target="/ppt/slides/slide30.xml" Id="rId1" /><Relationship Type="http://schemas.openxmlformats.org/officeDocument/2006/relationships/notesMaster" Target="/ppt/notesMasters/notesMaster1.xml" Id="rId2" /></Relationships>
</file>

<file path=ppt/notesSlides/_rels/notesSlide31.xml.rels>&#65279;<?xml version="1.0" encoding="utf-8"?><Relationships xmlns="http://schemas.openxmlformats.org/package/2006/relationships"><Relationship Type="http://schemas.openxmlformats.org/officeDocument/2006/relationships/slide" Target="/ppt/slides/slide31.xml" Id="rId1" /><Relationship Type="http://schemas.openxmlformats.org/officeDocument/2006/relationships/notesMaster" Target="/ppt/notesMasters/notesMaster1.xml" Id="rId2" /></Relationships>
</file>

<file path=ppt/notesSlides/_rels/notesSlide32.xml.rels>&#65279;<?xml version="1.0" encoding="utf-8"?><Relationships xmlns="http://schemas.openxmlformats.org/package/2006/relationships"><Relationship Type="http://schemas.openxmlformats.org/officeDocument/2006/relationships/slide" Target="/ppt/slides/slide32.xml" Id="rId1" /><Relationship Type="http://schemas.openxmlformats.org/officeDocument/2006/relationships/notesMaster" Target="/ppt/notesMasters/notesMaster1.xml" Id="rId2" /></Relationships>
</file>

<file path=ppt/notesSlides/_rels/notesSlide33.xml.rels>&#65279;<?xml version="1.0" encoding="utf-8"?><Relationships xmlns="http://schemas.openxmlformats.org/package/2006/relationships"><Relationship Type="http://schemas.openxmlformats.org/officeDocument/2006/relationships/slide" Target="/ppt/slides/slide33.xml" Id="rId1" /><Relationship Type="http://schemas.openxmlformats.org/officeDocument/2006/relationships/notesMaster" Target="/ppt/notesMasters/notesMaster1.xml" Id="rId2" /></Relationships>
</file>

<file path=ppt/notesSlides/_rels/notesSlide34.xml.rels>&#65279;<?xml version="1.0" encoding="utf-8"?><Relationships xmlns="http://schemas.openxmlformats.org/package/2006/relationships"><Relationship Type="http://schemas.openxmlformats.org/officeDocument/2006/relationships/slide" Target="/ppt/slides/slide34.xml" Id="rId1" /><Relationship Type="http://schemas.openxmlformats.org/officeDocument/2006/relationships/notesMaster" Target="/ppt/notesMasters/notesMaster1.xml" Id="rId2" /></Relationships>
</file>

<file path=ppt/notesSlides/_rels/notesSlide35.xml.rels>&#65279;<?xml version="1.0" encoding="utf-8"?><Relationships xmlns="http://schemas.openxmlformats.org/package/2006/relationships"><Relationship Type="http://schemas.openxmlformats.org/officeDocument/2006/relationships/slide" Target="/ppt/slides/slide35.xml" Id="rId1" /><Relationship Type="http://schemas.openxmlformats.org/officeDocument/2006/relationships/notesMaster" Target="/ppt/notesMasters/notesMaster1.xml" Id="rId2" /></Relationships>
</file>

<file path=ppt/notesSlides/_rels/notesSlide36.xml.rels>&#65279;<?xml version="1.0" encoding="utf-8"?><Relationships xmlns="http://schemas.openxmlformats.org/package/2006/relationships"><Relationship Type="http://schemas.openxmlformats.org/officeDocument/2006/relationships/slide" Target="/ppt/slides/slide36.xml" Id="rId1" /><Relationship Type="http://schemas.openxmlformats.org/officeDocument/2006/relationships/notesMaster" Target="/ppt/notesMasters/notesMaster1.xml" Id="rId2" /></Relationships>
</file>

<file path=ppt/notesSlides/_rels/notesSlide37.xml.rels>&#65279;<?xml version="1.0" encoding="utf-8"?><Relationships xmlns="http://schemas.openxmlformats.org/package/2006/relationships"><Relationship Type="http://schemas.openxmlformats.org/officeDocument/2006/relationships/slide" Target="/ppt/slides/slide37.xml" Id="rId1" /><Relationship Type="http://schemas.openxmlformats.org/officeDocument/2006/relationships/notesMaster" Target="/ppt/notesMasters/notesMaster1.xml" Id="rId2" /></Relationships>
</file>

<file path=ppt/notesSlides/_rels/notesSlide38.xml.rels>&#65279;<?xml version="1.0" encoding="utf-8"?><Relationships xmlns="http://schemas.openxmlformats.org/package/2006/relationships"><Relationship Type="http://schemas.openxmlformats.org/officeDocument/2006/relationships/slide" Target="/ppt/slides/slide38.xml" Id="rId1" /><Relationship Type="http://schemas.openxmlformats.org/officeDocument/2006/relationships/notesMaster" Target="/ppt/notesMasters/notesMaster1.xml" Id="rId2" /></Relationships>
</file>

<file path=ppt/notesSlides/_rels/notesSlide39.xml.rels>&#65279;<?xml version="1.0" encoding="utf-8"?><Relationships xmlns="http://schemas.openxmlformats.org/package/2006/relationships"><Relationship Type="http://schemas.openxmlformats.org/officeDocument/2006/relationships/slide" Target="/ppt/slides/slide39.xml" Id="rId1" /><Relationship Type="http://schemas.openxmlformats.org/officeDocument/2006/relationships/notesMaster" Target="/ppt/notesMasters/notesMaster1.xml" Id="rId2" /></Relationships>
</file>

<file path=ppt/notesSlides/_rels/notesSlide4.xml.rels>&#65279;<?xml version="1.0" encoding="utf-8"?><Relationships xmlns="http://schemas.openxmlformats.org/package/2006/relationships"><Relationship Type="http://schemas.openxmlformats.org/officeDocument/2006/relationships/slide" Target="/ppt/slides/slide4.xml" Id="rId1" /><Relationship Type="http://schemas.openxmlformats.org/officeDocument/2006/relationships/notesMaster" Target="/ppt/notesMasters/notesMaster1.xml" Id="rId2" /></Relationships>
</file>

<file path=ppt/notesSlides/_rels/notesSlide40.xml.rels>&#65279;<?xml version="1.0" encoding="utf-8"?><Relationships xmlns="http://schemas.openxmlformats.org/package/2006/relationships"><Relationship Type="http://schemas.openxmlformats.org/officeDocument/2006/relationships/slide" Target="/ppt/slides/slide40.xml" Id="rId1" /><Relationship Type="http://schemas.openxmlformats.org/officeDocument/2006/relationships/notesMaster" Target="/ppt/notesMasters/notesMaster1.xml" Id="rId2" /></Relationships>
</file>

<file path=ppt/notesSlides/_rels/notesSlide41.xml.rels>&#65279;<?xml version="1.0" encoding="utf-8"?><Relationships xmlns="http://schemas.openxmlformats.org/package/2006/relationships"><Relationship Type="http://schemas.openxmlformats.org/officeDocument/2006/relationships/slide" Target="/ppt/slides/slide41.xml" Id="rId1" /><Relationship Type="http://schemas.openxmlformats.org/officeDocument/2006/relationships/notesMaster" Target="/ppt/notesMasters/notesMaster1.xml" Id="rId2" /></Relationships>
</file>

<file path=ppt/notesSlides/_rels/notesSlide42.xml.rels>&#65279;<?xml version="1.0" encoding="utf-8"?><Relationships xmlns="http://schemas.openxmlformats.org/package/2006/relationships"><Relationship Type="http://schemas.openxmlformats.org/officeDocument/2006/relationships/slide" Target="/ppt/slides/slide42.xml" Id="rId1" /><Relationship Type="http://schemas.openxmlformats.org/officeDocument/2006/relationships/notesMaster" Target="/ppt/notesMasters/notesMaster1.xml" Id="rId2" /></Relationships>
</file>

<file path=ppt/notesSlides/_rels/notesSlide43.xml.rels>&#65279;<?xml version="1.0" encoding="utf-8"?><Relationships xmlns="http://schemas.openxmlformats.org/package/2006/relationships"><Relationship Type="http://schemas.openxmlformats.org/officeDocument/2006/relationships/slide" Target="/ppt/slides/slide43.xml" Id="rId1" /><Relationship Type="http://schemas.openxmlformats.org/officeDocument/2006/relationships/notesMaster" Target="/ppt/notesMasters/notesMaster1.xml" Id="rId2" /></Relationships>
</file>

<file path=ppt/notesSlides/_rels/notesSlide44.xml.rels>&#65279;<?xml version="1.0" encoding="utf-8"?><Relationships xmlns="http://schemas.openxmlformats.org/package/2006/relationships"><Relationship Type="http://schemas.openxmlformats.org/officeDocument/2006/relationships/slide" Target="/ppt/slides/slide44.xml" Id="rId1" /><Relationship Type="http://schemas.openxmlformats.org/officeDocument/2006/relationships/notesMaster" Target="/ppt/notesMasters/notesMaster1.xml" Id="rId2" /></Relationships>
</file>

<file path=ppt/notesSlides/_rels/notesSlide45.xml.rels>&#65279;<?xml version="1.0" encoding="utf-8"?><Relationships xmlns="http://schemas.openxmlformats.org/package/2006/relationships"><Relationship Type="http://schemas.openxmlformats.org/officeDocument/2006/relationships/slide" Target="/ppt/slides/slide45.xml" Id="rId1" /><Relationship Type="http://schemas.openxmlformats.org/officeDocument/2006/relationships/notesMaster" Target="/ppt/notesMasters/notesMaster1.xml" Id="rId2" /></Relationships>
</file>

<file path=ppt/notesSlides/_rels/notesSlide46.xml.rels>&#65279;<?xml version="1.0" encoding="utf-8"?><Relationships xmlns="http://schemas.openxmlformats.org/package/2006/relationships"><Relationship Type="http://schemas.openxmlformats.org/officeDocument/2006/relationships/slide" Target="/ppt/slides/slide46.xml" Id="rId1" /><Relationship Type="http://schemas.openxmlformats.org/officeDocument/2006/relationships/notesMaster" Target="/ppt/notesMasters/notesMaster1.xml" Id="rId2" /></Relationships>
</file>

<file path=ppt/notesSlides/_rels/notesSlide47.xml.rels>&#65279;<?xml version="1.0" encoding="utf-8"?><Relationships xmlns="http://schemas.openxmlformats.org/package/2006/relationships"><Relationship Type="http://schemas.openxmlformats.org/officeDocument/2006/relationships/slide" Target="/ppt/slides/slide47.xml" Id="rId1" /><Relationship Type="http://schemas.openxmlformats.org/officeDocument/2006/relationships/notesMaster" Target="/ppt/notesMasters/notesMaster1.xml" Id="rId2" /></Relationships>
</file>

<file path=ppt/notesSlides/_rels/notesSlide48.xml.rels>&#65279;<?xml version="1.0" encoding="utf-8"?><Relationships xmlns="http://schemas.openxmlformats.org/package/2006/relationships"><Relationship Type="http://schemas.openxmlformats.org/officeDocument/2006/relationships/slide" Target="/ppt/slides/slide48.xml" Id="rId1" /><Relationship Type="http://schemas.openxmlformats.org/officeDocument/2006/relationships/notesMaster" Target="/ppt/notesMasters/notesMaster1.xml" Id="rId2" /></Relationships>
</file>

<file path=ppt/notesSlides/_rels/notesSlide49.xml.rels>&#65279;<?xml version="1.0" encoding="utf-8"?><Relationships xmlns="http://schemas.openxmlformats.org/package/2006/relationships"><Relationship Type="http://schemas.openxmlformats.org/officeDocument/2006/relationships/slide" Target="/ppt/slides/slide49.xml" Id="rId1" /><Relationship Type="http://schemas.openxmlformats.org/officeDocument/2006/relationships/notesMaster" Target="/ppt/notesMasters/notesMaster1.xml" Id="rId2" /></Relationships>
</file>

<file path=ppt/notesSlides/_rels/notesSlide5.xml.rels>&#65279;<?xml version="1.0" encoding="utf-8"?><Relationships xmlns="http://schemas.openxmlformats.org/package/2006/relationships"><Relationship Type="http://schemas.openxmlformats.org/officeDocument/2006/relationships/slide" Target="/ppt/slides/slide5.xml" Id="rId1" /><Relationship Type="http://schemas.openxmlformats.org/officeDocument/2006/relationships/notesMaster" Target="/ppt/notesMasters/notesMaster1.xml" Id="rId2" /></Relationships>
</file>

<file path=ppt/notesSlides/_rels/notesSlide50.xml.rels>&#65279;<?xml version="1.0" encoding="utf-8"?><Relationships xmlns="http://schemas.openxmlformats.org/package/2006/relationships"><Relationship Type="http://schemas.openxmlformats.org/officeDocument/2006/relationships/slide" Target="/ppt/slides/slide50.xml" Id="rId1" /><Relationship Type="http://schemas.openxmlformats.org/officeDocument/2006/relationships/notesMaster" Target="/ppt/notesMasters/notesMaster1.xml" Id="rId2" /></Relationships>
</file>

<file path=ppt/notesSlides/_rels/notesSlide51.xml.rels>&#65279;<?xml version="1.0" encoding="utf-8"?><Relationships xmlns="http://schemas.openxmlformats.org/package/2006/relationships"><Relationship Type="http://schemas.openxmlformats.org/officeDocument/2006/relationships/slide" Target="/ppt/slides/slide51.xml" Id="rId1" /><Relationship Type="http://schemas.openxmlformats.org/officeDocument/2006/relationships/notesMaster" Target="/ppt/notesMasters/notesMaster1.xml" Id="rId2" /></Relationships>
</file>

<file path=ppt/notesSlides/_rels/notesSlide52.xml.rels>&#65279;<?xml version="1.0" encoding="utf-8"?><Relationships xmlns="http://schemas.openxmlformats.org/package/2006/relationships"><Relationship Type="http://schemas.openxmlformats.org/officeDocument/2006/relationships/slide" Target="/ppt/slides/slide52.xml" Id="rId1" /><Relationship Type="http://schemas.openxmlformats.org/officeDocument/2006/relationships/notesMaster" Target="/ppt/notesMasters/notesMaster1.xml" Id="rId2" /></Relationships>
</file>

<file path=ppt/notesSlides/_rels/notesSlide53.xml.rels>&#65279;<?xml version="1.0" encoding="utf-8"?><Relationships xmlns="http://schemas.openxmlformats.org/package/2006/relationships"><Relationship Type="http://schemas.openxmlformats.org/officeDocument/2006/relationships/slide" Target="/ppt/slides/slide53.xml" Id="rId1" /><Relationship Type="http://schemas.openxmlformats.org/officeDocument/2006/relationships/notesMaster" Target="/ppt/notesMasters/notesMaster1.xml" Id="rId2" /></Relationships>
</file>

<file path=ppt/notesSlides/_rels/notesSlide54.xml.rels>&#65279;<?xml version="1.0" encoding="utf-8"?><Relationships xmlns="http://schemas.openxmlformats.org/package/2006/relationships"><Relationship Type="http://schemas.openxmlformats.org/officeDocument/2006/relationships/slide" Target="/ppt/slides/slide54.xml" Id="rId1" /><Relationship Type="http://schemas.openxmlformats.org/officeDocument/2006/relationships/notesMaster" Target="/ppt/notesMasters/notesMaster1.xml" Id="rId2" /></Relationships>
</file>

<file path=ppt/notesSlides/_rels/notesSlide55.xml.rels>&#65279;<?xml version="1.0" encoding="utf-8"?><Relationships xmlns="http://schemas.openxmlformats.org/package/2006/relationships"><Relationship Type="http://schemas.openxmlformats.org/officeDocument/2006/relationships/slide" Target="/ppt/slides/slide55.xml" Id="rId1" /><Relationship Type="http://schemas.openxmlformats.org/officeDocument/2006/relationships/notesMaster" Target="/ppt/notesMasters/notesMaster1.xml" Id="rId2" /></Relationships>
</file>

<file path=ppt/notesSlides/_rels/notesSlide56.xml.rels>&#65279;<?xml version="1.0" encoding="utf-8"?><Relationships xmlns="http://schemas.openxmlformats.org/package/2006/relationships"><Relationship Type="http://schemas.openxmlformats.org/officeDocument/2006/relationships/slide" Target="/ppt/slides/slide56.xml" Id="rId1" /><Relationship Type="http://schemas.openxmlformats.org/officeDocument/2006/relationships/notesMaster" Target="/ppt/notesMasters/notesMaster1.xml" Id="rId2" /></Relationships>
</file>

<file path=ppt/notesSlides/_rels/notesSlide57.xml.rels>&#65279;<?xml version="1.0" encoding="utf-8"?><Relationships xmlns="http://schemas.openxmlformats.org/package/2006/relationships"><Relationship Type="http://schemas.openxmlformats.org/officeDocument/2006/relationships/slide" Target="/ppt/slides/slide57.xml" Id="rId1" /><Relationship Type="http://schemas.openxmlformats.org/officeDocument/2006/relationships/notesMaster" Target="/ppt/notesMasters/notesMaster1.xml" Id="rId2" /></Relationships>
</file>

<file path=ppt/notesSlides/_rels/notesSlide58.xml.rels>&#65279;<?xml version="1.0" encoding="utf-8"?><Relationships xmlns="http://schemas.openxmlformats.org/package/2006/relationships"><Relationship Type="http://schemas.openxmlformats.org/officeDocument/2006/relationships/slide" Target="/ppt/slides/slide58.xml" Id="rId1" /><Relationship Type="http://schemas.openxmlformats.org/officeDocument/2006/relationships/notesMaster" Target="/ppt/notesMasters/notesMaster1.xml" Id="rId2" /></Relationships>
</file>

<file path=ppt/notesSlides/_rels/notesSlide59.xml.rels>&#65279;<?xml version="1.0" encoding="utf-8"?><Relationships xmlns="http://schemas.openxmlformats.org/package/2006/relationships"><Relationship Type="http://schemas.openxmlformats.org/officeDocument/2006/relationships/slide" Target="/ppt/slides/slide59.xml" Id="rId1" /><Relationship Type="http://schemas.openxmlformats.org/officeDocument/2006/relationships/notesMaster" Target="/ppt/notesMasters/notesMaster1.xml" Id="rId2" /></Relationships>
</file>

<file path=ppt/notesSlides/_rels/notesSlide6.xml.rels>&#65279;<?xml version="1.0" encoding="utf-8"?><Relationships xmlns="http://schemas.openxmlformats.org/package/2006/relationships"><Relationship Type="http://schemas.openxmlformats.org/officeDocument/2006/relationships/slide" Target="/ppt/slides/slide6.xml" Id="rId1" /><Relationship Type="http://schemas.openxmlformats.org/officeDocument/2006/relationships/notesMaster" Target="/ppt/notesMasters/notesMaster1.xml" Id="rId2" /></Relationships>
</file>

<file path=ppt/notesSlides/_rels/notesSlide60.xml.rels>&#65279;<?xml version="1.0" encoding="utf-8"?><Relationships xmlns="http://schemas.openxmlformats.org/package/2006/relationships"><Relationship Type="http://schemas.openxmlformats.org/officeDocument/2006/relationships/slide" Target="/ppt/slides/slide60.xml" Id="rId1" /><Relationship Type="http://schemas.openxmlformats.org/officeDocument/2006/relationships/notesMaster" Target="/ppt/notesMasters/notesMaster1.xml" Id="rId2" /></Relationships>
</file>

<file path=ppt/notesSlides/_rels/notesSlide61.xml.rels>&#65279;<?xml version="1.0" encoding="utf-8"?><Relationships xmlns="http://schemas.openxmlformats.org/package/2006/relationships"><Relationship Type="http://schemas.openxmlformats.org/officeDocument/2006/relationships/slide" Target="/ppt/slides/slide61.xml" Id="rId1" /><Relationship Type="http://schemas.openxmlformats.org/officeDocument/2006/relationships/notesMaster" Target="/ppt/notesMasters/notesMaster1.xml" Id="rId2" /></Relationships>
</file>

<file path=ppt/notesSlides/_rels/notesSlide62.xml.rels>&#65279;<?xml version="1.0" encoding="utf-8"?><Relationships xmlns="http://schemas.openxmlformats.org/package/2006/relationships"><Relationship Type="http://schemas.openxmlformats.org/officeDocument/2006/relationships/slide" Target="/ppt/slides/slide62.xml" Id="rId1" /><Relationship Type="http://schemas.openxmlformats.org/officeDocument/2006/relationships/notesMaster" Target="/ppt/notesMasters/notesMaster1.xml" Id="rId2" /></Relationships>
</file>

<file path=ppt/notesSlides/_rels/notesSlide63.xml.rels>&#65279;<?xml version="1.0" encoding="utf-8"?><Relationships xmlns="http://schemas.openxmlformats.org/package/2006/relationships"><Relationship Type="http://schemas.openxmlformats.org/officeDocument/2006/relationships/slide" Target="/ppt/slides/slide63.xml" Id="rId1" /><Relationship Type="http://schemas.openxmlformats.org/officeDocument/2006/relationships/notesMaster" Target="/ppt/notesMasters/notesMaster1.xml" Id="rId2" /></Relationships>
</file>

<file path=ppt/notesSlides/_rels/notesSlide64.xml.rels>&#65279;<?xml version="1.0" encoding="utf-8"?><Relationships xmlns="http://schemas.openxmlformats.org/package/2006/relationships"><Relationship Type="http://schemas.openxmlformats.org/officeDocument/2006/relationships/slide" Target="/ppt/slides/slide64.xml" Id="rId1" /><Relationship Type="http://schemas.openxmlformats.org/officeDocument/2006/relationships/notesMaster" Target="/ppt/notesMasters/notesMaster1.xml" Id="rId2" /></Relationships>
</file>

<file path=ppt/notesSlides/_rels/notesSlide65.xml.rels>&#65279;<?xml version="1.0" encoding="utf-8"?><Relationships xmlns="http://schemas.openxmlformats.org/package/2006/relationships"><Relationship Type="http://schemas.openxmlformats.org/officeDocument/2006/relationships/slide" Target="/ppt/slides/slide65.xml" Id="rId1" /><Relationship Type="http://schemas.openxmlformats.org/officeDocument/2006/relationships/notesMaster" Target="/ppt/notesMasters/notesMaster1.xml" Id="rId2" /></Relationships>
</file>

<file path=ppt/notesSlides/_rels/notesSlide66.xml.rels>&#65279;<?xml version="1.0" encoding="utf-8"?><Relationships xmlns="http://schemas.openxmlformats.org/package/2006/relationships"><Relationship Type="http://schemas.openxmlformats.org/officeDocument/2006/relationships/slide" Target="/ppt/slides/slide66.xml" Id="rId1" /><Relationship Type="http://schemas.openxmlformats.org/officeDocument/2006/relationships/notesMaster" Target="/ppt/notesMasters/notesMaster1.xml" Id="rId2" /></Relationships>
</file>

<file path=ppt/notesSlides/_rels/notesSlide67.xml.rels>&#65279;<?xml version="1.0" encoding="utf-8"?><Relationships xmlns="http://schemas.openxmlformats.org/package/2006/relationships"><Relationship Type="http://schemas.openxmlformats.org/officeDocument/2006/relationships/slide" Target="/ppt/slides/slide67.xml" Id="rId1" /><Relationship Type="http://schemas.openxmlformats.org/officeDocument/2006/relationships/notesMaster" Target="/ppt/notesMasters/notesMaster1.xml" Id="rId2" /></Relationships>
</file>

<file path=ppt/notesSlides/_rels/notesSlide68.xml.rels>&#65279;<?xml version="1.0" encoding="utf-8"?><Relationships xmlns="http://schemas.openxmlformats.org/package/2006/relationships"><Relationship Type="http://schemas.openxmlformats.org/officeDocument/2006/relationships/slide" Target="/ppt/slides/slide68.xml" Id="rId1" /><Relationship Type="http://schemas.openxmlformats.org/officeDocument/2006/relationships/notesMaster" Target="/ppt/notesMasters/notesMaster1.xml" Id="rId2" /></Relationships>
</file>

<file path=ppt/notesSlides/_rels/notesSlide69.xml.rels>&#65279;<?xml version="1.0" encoding="utf-8"?><Relationships xmlns="http://schemas.openxmlformats.org/package/2006/relationships"><Relationship Type="http://schemas.openxmlformats.org/officeDocument/2006/relationships/slide" Target="/ppt/slides/slide69.xml" Id="rId1" /><Relationship Type="http://schemas.openxmlformats.org/officeDocument/2006/relationships/notesMaster" Target="/ppt/notesMasters/notesMaster1.xml" Id="rId2" /></Relationships>
</file>

<file path=ppt/notesSlides/_rels/notesSlide7.xml.rels>&#65279;<?xml version="1.0" encoding="utf-8"?><Relationships xmlns="http://schemas.openxmlformats.org/package/2006/relationships"><Relationship Type="http://schemas.openxmlformats.org/officeDocument/2006/relationships/slide" Target="/ppt/slides/slide7.xml" Id="rId1" /><Relationship Type="http://schemas.openxmlformats.org/officeDocument/2006/relationships/notesMaster" Target="/ppt/notesMasters/notesMaster1.xml" Id="rId2" /></Relationships>
</file>

<file path=ppt/notesSlides/_rels/notesSlide70.xml.rels>&#65279;<?xml version="1.0" encoding="utf-8"?><Relationships xmlns="http://schemas.openxmlformats.org/package/2006/relationships"><Relationship Type="http://schemas.openxmlformats.org/officeDocument/2006/relationships/slide" Target="/ppt/slides/slide70.xml" Id="rId1" /><Relationship Type="http://schemas.openxmlformats.org/officeDocument/2006/relationships/notesMaster" Target="/ppt/notesMasters/notesMaster1.xml" Id="rId2" /></Relationships>
</file>

<file path=ppt/notesSlides/_rels/notesSlide71.xml.rels>&#65279;<?xml version="1.0" encoding="utf-8"?><Relationships xmlns="http://schemas.openxmlformats.org/package/2006/relationships"><Relationship Type="http://schemas.openxmlformats.org/officeDocument/2006/relationships/slide" Target="/ppt/slides/slide71.xml" Id="rId1" /><Relationship Type="http://schemas.openxmlformats.org/officeDocument/2006/relationships/notesMaster" Target="/ppt/notesMasters/notesMaster1.xml" Id="rId2" /></Relationships>
</file>

<file path=ppt/notesSlides/_rels/notesSlide72.xml.rels>&#65279;<?xml version="1.0" encoding="utf-8"?><Relationships xmlns="http://schemas.openxmlformats.org/package/2006/relationships"><Relationship Type="http://schemas.openxmlformats.org/officeDocument/2006/relationships/slide" Target="/ppt/slides/slide72.xml" Id="rId1" /><Relationship Type="http://schemas.openxmlformats.org/officeDocument/2006/relationships/notesMaster" Target="/ppt/notesMasters/notesMaster1.xml" Id="rId2" /></Relationships>
</file>

<file path=ppt/notesSlides/_rels/notesSlide73.xml.rels>&#65279;<?xml version="1.0" encoding="utf-8"?><Relationships xmlns="http://schemas.openxmlformats.org/package/2006/relationships"><Relationship Type="http://schemas.openxmlformats.org/officeDocument/2006/relationships/slide" Target="/ppt/slides/slide73.xml" Id="rId1" /><Relationship Type="http://schemas.openxmlformats.org/officeDocument/2006/relationships/notesMaster" Target="/ppt/notesMasters/notesMaster1.xml" Id="rId2" /></Relationships>
</file>

<file path=ppt/notesSlides/_rels/notesSlide74.xml.rels>&#65279;<?xml version="1.0" encoding="utf-8"?><Relationships xmlns="http://schemas.openxmlformats.org/package/2006/relationships"><Relationship Type="http://schemas.openxmlformats.org/officeDocument/2006/relationships/slide" Target="/ppt/slides/slide74.xml" Id="rId1" /><Relationship Type="http://schemas.openxmlformats.org/officeDocument/2006/relationships/notesMaster" Target="/ppt/notesMasters/notesMaster1.xml" Id="rId2" /></Relationships>
</file>

<file path=ppt/notesSlides/_rels/notesSlide8.xml.rels>&#65279;<?xml version="1.0" encoding="utf-8"?><Relationships xmlns="http://schemas.openxmlformats.org/package/2006/relationships"><Relationship Type="http://schemas.openxmlformats.org/officeDocument/2006/relationships/slide" Target="/ppt/slides/slide8.xml" Id="rId1" /><Relationship Type="http://schemas.openxmlformats.org/officeDocument/2006/relationships/notesMaster" Target="/ppt/notesMasters/notesMaster1.xml" Id="rId2" /></Relationships>
</file>

<file path=ppt/notesSlides/_rels/notesSlide9.xml.rels>&#65279;<?xml version="1.0" encoding="utf-8"?><Relationships xmlns="http://schemas.openxmlformats.org/package/2006/relationships"><Relationship Type="http://schemas.openxmlformats.org/officeDocument/2006/relationships/slide" Target="/ppt/slides/slide9.xml" Id="rId1" /><Relationship Type="http://schemas.openxmlformats.org/officeDocument/2006/relationships/notesMaster" Target="/ppt/notesMasters/notesMaster1.xml" Id="rId2" /></Relationships>
</file>

<file path=ppt/notesSlides/notesSlide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0.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1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0.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2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30.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3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3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3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3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3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3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3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3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3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40.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4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4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4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4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4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4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4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4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4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50.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5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5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5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5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5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5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5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5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5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60.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6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6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6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6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65.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66.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6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6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6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7.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70.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7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72.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73.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74.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8.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notesSlides/notesSlide9.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p>
        </p:txBody>
      </p:sp>
    </p:spTree>
  </p:cSld>
  <p:clrMapOvr>
    <a:masterClrMapping xmlns:a="http://schemas.openxmlformats.org/drawingml/2006/main"/>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
        <p:nvSpPr>
          <p:cNvPr id="7" name="图片占位符 6"/>
          <p:cNvSpPr/>
          <p:nvPr>
            <p:ph type="pic" idx="10"/>
          </p:nvPr>
        </p:nvSpPr>
        <p:spPr>
          <a:xfrm>
            <a:off x="4565067" y="2557814"/>
            <a:ext cx="3039585" cy="1957439"/>
          </a:xfrm>
          <a:custGeom>
            <a:rect l="l" t="t" r="r" b="b"/>
            <a:pathLst>
              <a:path w="3039585" h="1957439">
                <a:moveTo>
                  <a:pt x="265001" y="144"/>
                </a:moveTo>
                <a:cubicBezTo>
                  <a:pt x="348643" y="-749"/>
                  <a:pt x="464133" y="2823"/>
                  <a:pt x="464133" y="2823"/>
                </a:cubicBezTo>
                <a:lnTo>
                  <a:pt x="2254833" y="21873"/>
                </a:lnTo>
                <a:cubicBezTo>
                  <a:pt x="2629483" y="28223"/>
                  <a:pt x="2609375" y="34573"/>
                  <a:pt x="2712033" y="40923"/>
                </a:cubicBezTo>
                <a:cubicBezTo>
                  <a:pt x="2814691" y="47273"/>
                  <a:pt x="2832683" y="47273"/>
                  <a:pt x="2870783" y="59973"/>
                </a:cubicBezTo>
                <a:cubicBezTo>
                  <a:pt x="2908883" y="72673"/>
                  <a:pt x="2922641" y="92781"/>
                  <a:pt x="2940633" y="117123"/>
                </a:cubicBezTo>
                <a:cubicBezTo>
                  <a:pt x="2958625" y="141465"/>
                  <a:pt x="2970266" y="164748"/>
                  <a:pt x="2978733" y="206023"/>
                </a:cubicBezTo>
                <a:cubicBezTo>
                  <a:pt x="2987200" y="247298"/>
                  <a:pt x="2981908" y="95956"/>
                  <a:pt x="2991433" y="364773"/>
                </a:cubicBezTo>
                <a:cubicBezTo>
                  <a:pt x="3000958" y="633590"/>
                  <a:pt x="3053875" y="1722615"/>
                  <a:pt x="3035883" y="1818923"/>
                </a:cubicBezTo>
                <a:cubicBezTo>
                  <a:pt x="3017891" y="1915231"/>
                  <a:pt x="2962858" y="1899356"/>
                  <a:pt x="2883483" y="1914173"/>
                </a:cubicBezTo>
                <a:cubicBezTo>
                  <a:pt x="2808341" y="1918406"/>
                  <a:pt x="2559633" y="1907823"/>
                  <a:pt x="2559633" y="1907823"/>
                </a:cubicBezTo>
                <a:lnTo>
                  <a:pt x="1435683" y="1907823"/>
                </a:lnTo>
                <a:cubicBezTo>
                  <a:pt x="1056800" y="1915231"/>
                  <a:pt x="507525" y="1944865"/>
                  <a:pt x="286333" y="1952273"/>
                </a:cubicBezTo>
                <a:cubicBezTo>
                  <a:pt x="65141" y="1959681"/>
                  <a:pt x="150866" y="1958623"/>
                  <a:pt x="108533" y="1952273"/>
                </a:cubicBezTo>
                <a:cubicBezTo>
                  <a:pt x="66200" y="1945923"/>
                  <a:pt x="48208" y="1935340"/>
                  <a:pt x="32333" y="1914173"/>
                </a:cubicBezTo>
                <a:cubicBezTo>
                  <a:pt x="16458" y="1893006"/>
                  <a:pt x="18575" y="1862315"/>
                  <a:pt x="13283" y="1825273"/>
                </a:cubicBezTo>
                <a:cubicBezTo>
                  <a:pt x="7991" y="1788231"/>
                  <a:pt x="-2592" y="1945923"/>
                  <a:pt x="583" y="1691923"/>
                </a:cubicBezTo>
                <a:cubicBezTo>
                  <a:pt x="3758" y="1437923"/>
                  <a:pt x="23866" y="561623"/>
                  <a:pt x="32333" y="301273"/>
                </a:cubicBezTo>
                <a:cubicBezTo>
                  <a:pt x="40800" y="40923"/>
                  <a:pt x="40800" y="172156"/>
                  <a:pt x="51383" y="129823"/>
                </a:cubicBezTo>
                <a:cubicBezTo>
                  <a:pt x="61966" y="87490"/>
                  <a:pt x="71491" y="62090"/>
                  <a:pt x="95833" y="40923"/>
                </a:cubicBezTo>
                <a:cubicBezTo>
                  <a:pt x="120175" y="19756"/>
                  <a:pt x="136050" y="9173"/>
                  <a:pt x="197433" y="2823"/>
                </a:cubicBezTo>
                <a:cubicBezTo>
                  <a:pt x="212779" y="1236"/>
                  <a:pt x="237121" y="442"/>
                  <a:pt x="265001" y="144"/>
                </a:cubicBezTo>
                <a:close/>
              </a:path>
            </a:pathLst>
          </a:custGeom>
        </p:spPr>
        <p:txBody>
          <a:bodyPr wrap="square"/>
          <a:lstStyle/>
          <a:p>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8" name="图片占位符 7"/>
          <p:cNvSpPr/>
          <p:nvPr>
            <p:ph type="pic" idx="10"/>
          </p:nvPr>
        </p:nvSpPr>
        <p:spPr>
          <a:xfrm>
            <a:off x="1638176" y="2035325"/>
            <a:ext cx="4093371" cy="2735863"/>
          </a:xfrm>
          <a:custGeom>
            <a:rect l="l" t="t" r="r" b="b"/>
            <a:pathLst>
              <a:path w="4093371" h="2735863">
                <a:moveTo>
                  <a:pt x="1528887" y="169"/>
                </a:moveTo>
                <a:cubicBezTo>
                  <a:pt x="1599372" y="-1101"/>
                  <a:pt x="1666999" y="4931"/>
                  <a:pt x="1729864" y="14456"/>
                </a:cubicBezTo>
                <a:cubicBezTo>
                  <a:pt x="1855594" y="33506"/>
                  <a:pt x="1954654" y="84306"/>
                  <a:pt x="2065144" y="143996"/>
                </a:cubicBezTo>
                <a:cubicBezTo>
                  <a:pt x="2175634" y="203686"/>
                  <a:pt x="2303904" y="281156"/>
                  <a:pt x="2392804" y="372596"/>
                </a:cubicBezTo>
                <a:cubicBezTo>
                  <a:pt x="2481704" y="464036"/>
                  <a:pt x="2541394" y="584686"/>
                  <a:pt x="2598544" y="692636"/>
                </a:cubicBezTo>
                <a:cubicBezTo>
                  <a:pt x="2655694" y="800586"/>
                  <a:pt x="2702684" y="935206"/>
                  <a:pt x="2735704" y="1020296"/>
                </a:cubicBezTo>
                <a:cubicBezTo>
                  <a:pt x="2768724" y="1105386"/>
                  <a:pt x="2757294" y="1175236"/>
                  <a:pt x="2796664" y="1203176"/>
                </a:cubicBezTo>
                <a:cubicBezTo>
                  <a:pt x="2836034" y="1231116"/>
                  <a:pt x="2971924" y="1187936"/>
                  <a:pt x="2971924" y="1187936"/>
                </a:cubicBezTo>
                <a:cubicBezTo>
                  <a:pt x="3053204" y="1180316"/>
                  <a:pt x="3177664" y="1143486"/>
                  <a:pt x="3284344" y="1157456"/>
                </a:cubicBezTo>
                <a:cubicBezTo>
                  <a:pt x="3391024" y="1171426"/>
                  <a:pt x="3528184" y="1231116"/>
                  <a:pt x="3612004" y="1271756"/>
                </a:cubicBezTo>
                <a:cubicBezTo>
                  <a:pt x="3695824" y="1312396"/>
                  <a:pt x="3722494" y="1327636"/>
                  <a:pt x="3787264" y="1401296"/>
                </a:cubicBezTo>
                <a:cubicBezTo>
                  <a:pt x="3852034" y="1474956"/>
                  <a:pt x="3949824" y="1591796"/>
                  <a:pt x="4000624" y="1713716"/>
                </a:cubicBezTo>
                <a:cubicBezTo>
                  <a:pt x="4051424" y="1835636"/>
                  <a:pt x="4102224" y="2012166"/>
                  <a:pt x="4092064" y="2132816"/>
                </a:cubicBezTo>
                <a:cubicBezTo>
                  <a:pt x="4081904" y="2253466"/>
                  <a:pt x="3991734" y="2363956"/>
                  <a:pt x="3939664" y="2437616"/>
                </a:cubicBezTo>
                <a:cubicBezTo>
                  <a:pt x="3887594" y="2511276"/>
                  <a:pt x="3879974" y="2537946"/>
                  <a:pt x="3779644" y="2574776"/>
                </a:cubicBezTo>
                <a:cubicBezTo>
                  <a:pt x="3679314" y="2611606"/>
                  <a:pt x="3469764" y="2653516"/>
                  <a:pt x="3337684" y="2658596"/>
                </a:cubicBezTo>
                <a:cubicBezTo>
                  <a:pt x="3205604" y="2663676"/>
                  <a:pt x="3117974" y="2617956"/>
                  <a:pt x="2987164" y="2605256"/>
                </a:cubicBezTo>
                <a:cubicBezTo>
                  <a:pt x="2856354" y="2592556"/>
                  <a:pt x="2735704" y="2582396"/>
                  <a:pt x="2552824" y="2582396"/>
                </a:cubicBezTo>
                <a:cubicBezTo>
                  <a:pt x="2369944" y="2582396"/>
                  <a:pt x="2093084" y="2592556"/>
                  <a:pt x="1889884" y="2605256"/>
                </a:cubicBezTo>
                <a:cubicBezTo>
                  <a:pt x="1686684" y="2617956"/>
                  <a:pt x="1508884" y="2637006"/>
                  <a:pt x="1333624" y="2658596"/>
                </a:cubicBezTo>
                <a:cubicBezTo>
                  <a:pt x="1158364" y="2680186"/>
                  <a:pt x="988184" y="2729716"/>
                  <a:pt x="838324" y="2734796"/>
                </a:cubicBezTo>
                <a:cubicBezTo>
                  <a:pt x="688464" y="2739876"/>
                  <a:pt x="556384" y="2727176"/>
                  <a:pt x="434464" y="2689076"/>
                </a:cubicBezTo>
                <a:cubicBezTo>
                  <a:pt x="312544" y="2650976"/>
                  <a:pt x="179194" y="2601446"/>
                  <a:pt x="106804" y="2506196"/>
                </a:cubicBezTo>
                <a:cubicBezTo>
                  <a:pt x="34414" y="2410946"/>
                  <a:pt x="-2416" y="2221716"/>
                  <a:pt x="124" y="2117576"/>
                </a:cubicBezTo>
                <a:cubicBezTo>
                  <a:pt x="2664" y="2013436"/>
                  <a:pt x="62354" y="1942316"/>
                  <a:pt x="122044" y="1881356"/>
                </a:cubicBezTo>
                <a:cubicBezTo>
                  <a:pt x="181734" y="1820396"/>
                  <a:pt x="276984" y="1781026"/>
                  <a:pt x="358264" y="1751816"/>
                </a:cubicBezTo>
                <a:cubicBezTo>
                  <a:pt x="439544" y="1722606"/>
                  <a:pt x="580514" y="1755626"/>
                  <a:pt x="602104" y="1660376"/>
                </a:cubicBezTo>
                <a:cubicBezTo>
                  <a:pt x="623694" y="1565126"/>
                  <a:pt x="495424" y="1346686"/>
                  <a:pt x="487804" y="1180316"/>
                </a:cubicBezTo>
                <a:cubicBezTo>
                  <a:pt x="480184" y="1013946"/>
                  <a:pt x="497964" y="817096"/>
                  <a:pt x="556384" y="662156"/>
                </a:cubicBezTo>
                <a:cubicBezTo>
                  <a:pt x="614804" y="507216"/>
                  <a:pt x="712594" y="356086"/>
                  <a:pt x="838324" y="250676"/>
                </a:cubicBezTo>
                <a:cubicBezTo>
                  <a:pt x="964054" y="145266"/>
                  <a:pt x="1162174" y="69066"/>
                  <a:pt x="1310764" y="29696"/>
                </a:cubicBezTo>
                <a:cubicBezTo>
                  <a:pt x="1385059" y="10011"/>
                  <a:pt x="1458402" y="1439"/>
                  <a:pt x="1528887" y="169"/>
                </a:cubicBezTo>
                <a:close/>
              </a:path>
            </a:pathLst>
          </a:custGeom>
        </p:spPr>
        <p:txBody>
          <a:bodyPr wrap="square"/>
          <a:lstStyle/>
          <a:p>
            <a:endParaRPr lang="zh-CN"/>
          </a:p>
        </p:txBody>
      </p:sp>
      <p:sp>
        <p:nvSpPr>
          <p:cNvPr id="9" name="图片占位符 8"/>
          <p:cNvSpPr/>
          <p:nvPr>
            <p:ph type="pic" idx="11"/>
          </p:nvPr>
        </p:nvSpPr>
        <p:spPr>
          <a:xfrm>
            <a:off x="6700426" y="2035325"/>
            <a:ext cx="4093371" cy="2735863"/>
          </a:xfrm>
          <a:custGeom>
            <a:rect l="l" t="t" r="r" b="b"/>
            <a:pathLst>
              <a:path w="4093371" h="2735863">
                <a:moveTo>
                  <a:pt x="1528887" y="169"/>
                </a:moveTo>
                <a:cubicBezTo>
                  <a:pt x="1599372" y="-1101"/>
                  <a:pt x="1666999" y="4931"/>
                  <a:pt x="1729864" y="14456"/>
                </a:cubicBezTo>
                <a:cubicBezTo>
                  <a:pt x="1855594" y="33506"/>
                  <a:pt x="1954654" y="84306"/>
                  <a:pt x="2065144" y="143996"/>
                </a:cubicBezTo>
                <a:cubicBezTo>
                  <a:pt x="2175634" y="203686"/>
                  <a:pt x="2303904" y="281156"/>
                  <a:pt x="2392804" y="372596"/>
                </a:cubicBezTo>
                <a:cubicBezTo>
                  <a:pt x="2481704" y="464036"/>
                  <a:pt x="2541394" y="584686"/>
                  <a:pt x="2598544" y="692636"/>
                </a:cubicBezTo>
                <a:cubicBezTo>
                  <a:pt x="2655694" y="800586"/>
                  <a:pt x="2702684" y="935206"/>
                  <a:pt x="2735704" y="1020296"/>
                </a:cubicBezTo>
                <a:cubicBezTo>
                  <a:pt x="2768724" y="1105386"/>
                  <a:pt x="2757294" y="1175236"/>
                  <a:pt x="2796664" y="1203176"/>
                </a:cubicBezTo>
                <a:cubicBezTo>
                  <a:pt x="2836034" y="1231116"/>
                  <a:pt x="2971924" y="1187936"/>
                  <a:pt x="2971924" y="1187936"/>
                </a:cubicBezTo>
                <a:cubicBezTo>
                  <a:pt x="3053204" y="1180316"/>
                  <a:pt x="3177664" y="1143486"/>
                  <a:pt x="3284344" y="1157456"/>
                </a:cubicBezTo>
                <a:cubicBezTo>
                  <a:pt x="3391024" y="1171426"/>
                  <a:pt x="3528184" y="1231116"/>
                  <a:pt x="3612004" y="1271756"/>
                </a:cubicBezTo>
                <a:cubicBezTo>
                  <a:pt x="3695824" y="1312396"/>
                  <a:pt x="3722494" y="1327636"/>
                  <a:pt x="3787264" y="1401296"/>
                </a:cubicBezTo>
                <a:cubicBezTo>
                  <a:pt x="3852034" y="1474956"/>
                  <a:pt x="3949824" y="1591796"/>
                  <a:pt x="4000624" y="1713716"/>
                </a:cubicBezTo>
                <a:cubicBezTo>
                  <a:pt x="4051424" y="1835636"/>
                  <a:pt x="4102224" y="2012166"/>
                  <a:pt x="4092064" y="2132816"/>
                </a:cubicBezTo>
                <a:cubicBezTo>
                  <a:pt x="4081904" y="2253466"/>
                  <a:pt x="3991734" y="2363956"/>
                  <a:pt x="3939664" y="2437616"/>
                </a:cubicBezTo>
                <a:cubicBezTo>
                  <a:pt x="3887594" y="2511276"/>
                  <a:pt x="3879974" y="2537946"/>
                  <a:pt x="3779644" y="2574776"/>
                </a:cubicBezTo>
                <a:cubicBezTo>
                  <a:pt x="3679314" y="2611606"/>
                  <a:pt x="3469764" y="2653516"/>
                  <a:pt x="3337684" y="2658596"/>
                </a:cubicBezTo>
                <a:cubicBezTo>
                  <a:pt x="3205604" y="2663676"/>
                  <a:pt x="3117974" y="2617956"/>
                  <a:pt x="2987164" y="2605256"/>
                </a:cubicBezTo>
                <a:cubicBezTo>
                  <a:pt x="2856354" y="2592556"/>
                  <a:pt x="2735704" y="2582396"/>
                  <a:pt x="2552824" y="2582396"/>
                </a:cubicBezTo>
                <a:cubicBezTo>
                  <a:pt x="2369944" y="2582396"/>
                  <a:pt x="2093084" y="2592556"/>
                  <a:pt x="1889884" y="2605256"/>
                </a:cubicBezTo>
                <a:cubicBezTo>
                  <a:pt x="1686684" y="2617956"/>
                  <a:pt x="1508884" y="2637006"/>
                  <a:pt x="1333624" y="2658596"/>
                </a:cubicBezTo>
                <a:cubicBezTo>
                  <a:pt x="1158364" y="2680186"/>
                  <a:pt x="988184" y="2729716"/>
                  <a:pt x="838324" y="2734796"/>
                </a:cubicBezTo>
                <a:cubicBezTo>
                  <a:pt x="688464" y="2739876"/>
                  <a:pt x="556384" y="2727176"/>
                  <a:pt x="434464" y="2689076"/>
                </a:cubicBezTo>
                <a:cubicBezTo>
                  <a:pt x="312544" y="2650976"/>
                  <a:pt x="179194" y="2601446"/>
                  <a:pt x="106804" y="2506196"/>
                </a:cubicBezTo>
                <a:cubicBezTo>
                  <a:pt x="34414" y="2410946"/>
                  <a:pt x="-2416" y="2221716"/>
                  <a:pt x="124" y="2117576"/>
                </a:cubicBezTo>
                <a:cubicBezTo>
                  <a:pt x="2664" y="2013436"/>
                  <a:pt x="62354" y="1942316"/>
                  <a:pt x="122044" y="1881356"/>
                </a:cubicBezTo>
                <a:cubicBezTo>
                  <a:pt x="181734" y="1820396"/>
                  <a:pt x="276984" y="1781026"/>
                  <a:pt x="358264" y="1751816"/>
                </a:cubicBezTo>
                <a:cubicBezTo>
                  <a:pt x="439544" y="1722606"/>
                  <a:pt x="580514" y="1755626"/>
                  <a:pt x="602104" y="1660376"/>
                </a:cubicBezTo>
                <a:cubicBezTo>
                  <a:pt x="623694" y="1565126"/>
                  <a:pt x="495424" y="1346686"/>
                  <a:pt x="487804" y="1180316"/>
                </a:cubicBezTo>
                <a:cubicBezTo>
                  <a:pt x="480184" y="1013946"/>
                  <a:pt x="497964" y="817096"/>
                  <a:pt x="556384" y="662156"/>
                </a:cubicBezTo>
                <a:cubicBezTo>
                  <a:pt x="614804" y="507216"/>
                  <a:pt x="712594" y="356086"/>
                  <a:pt x="838324" y="250676"/>
                </a:cubicBezTo>
                <a:cubicBezTo>
                  <a:pt x="964054" y="145266"/>
                  <a:pt x="1162174" y="69066"/>
                  <a:pt x="1310764" y="29696"/>
                </a:cubicBezTo>
                <a:cubicBezTo>
                  <a:pt x="1385059" y="10011"/>
                  <a:pt x="1458402" y="1439"/>
                  <a:pt x="1528887" y="169"/>
                </a:cubicBezTo>
                <a:close/>
              </a:path>
            </a:pathLst>
          </a:custGeom>
        </p:spPr>
        <p:txBody>
          <a:bodyPr wrap="square"/>
          <a:lstStyle/>
          <a:p>
            <a:endParaRPr lang="zh-CN"/>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theme" Target="/ppt/slideMasters/theme/theme1.xml" Id="rId5" /><Relationship Type="http://schemas.openxmlformats.org/officeDocument/2006/relationships/image" Target="/ppt/media/image.jpg" Id="rId6"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pic>
        <p:nvPicPr>
          <p:cNvPr id="2" name="图片 1"/>
          <p:cNvPicPr/>
          <p:nvPr/>
        </p:nvPicPr>
        <p:blipFill>
          <a:blip r:embed="rId6"/>
          <a:stretch/>
        </p:blipFill>
        <p:spPr>
          <a:xfrm>
            <a:off x="0" y="0"/>
            <a:ext cx="12027737" cy="6691582"/>
          </a:xfrm>
          <a:prstGeom prst="rect">
            <a:avLst/>
          </a:prstGeom>
        </p:spPr>
      </p:pic>
      <p:sp>
        <p:nvSpPr>
          <p:cNvPr id="3" name="矩形 2"/>
          <p:cNvSpPr/>
          <p:nvPr/>
        </p:nvSpPr>
        <p:spPr>
          <a:xfrm>
            <a:off x="0" y="0"/>
            <a:ext cx="12192000" cy="6858000"/>
          </a:xfrm>
          <a:prstGeom prst="rect">
            <a:avLst/>
          </a:prstGeom>
          <a:solidFill>
            <a:schemeClr val="bg1">
              <a:alpha val="50000"/>
            </a:schemeClr>
          </a:solidFill>
          <a:ln>
            <a:noFill/>
          </a:ln>
        </p:spPr>
        <p:txBody>
          <a:bodyPr anchor="ctr"/>
          <a:lstStyle/>
          <a:p>
            <a:pPr algn="ctr"/>
            <a:endParaRPr lang="zh-CN">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lvl="0" algn="l" defTabSz="914400">
        <a:lnSpc>
          <a:spcPct val="90000"/>
        </a:lnSpc>
        <a:spcBef>
          <a:spcPct val="0"/>
        </a:spcBef>
        <a:buNone/>
        <a:defRPr sz="4400" kern="1200">
          <a:solidFill>
            <a:schemeClr val="tx1"/>
          </a:solidFill>
          <a:latin typeface="Arial"/>
          <a:ea typeface="微软雅黑"/>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Arial"/>
          <a:ea typeface="微软雅黑"/>
        </a:defRPr>
      </a:lvl1pPr>
      <a:lvl2pPr marL="685800" lvl="1" indent="-228600" algn="l" defTabSz="914400">
        <a:lnSpc>
          <a:spcPct val="90000"/>
        </a:lnSpc>
        <a:spcBef>
          <a:spcPts val="500"/>
        </a:spcBef>
        <a:buFont typeface="Arial" charset="0"/>
        <a:buChar char="•"/>
        <a:defRPr sz="2400" kern="1200">
          <a:solidFill>
            <a:schemeClr val="tx1"/>
          </a:solidFill>
          <a:latin typeface="Arial"/>
          <a:ea typeface="微软雅黑"/>
        </a:defRPr>
      </a:lvl2pPr>
      <a:lvl3pPr marL="1143000" lvl="2" indent="-228600" algn="l" defTabSz="914400">
        <a:lnSpc>
          <a:spcPct val="90000"/>
        </a:lnSpc>
        <a:spcBef>
          <a:spcPts val="500"/>
        </a:spcBef>
        <a:buFont typeface="Arial" charset="0"/>
        <a:buChar char="•"/>
        <a:defRPr sz="2000" kern="1200">
          <a:solidFill>
            <a:schemeClr val="tx1"/>
          </a:solidFill>
          <a:latin typeface="Arial"/>
          <a:ea typeface="微软雅黑"/>
        </a:defRPr>
      </a:lvl3pPr>
      <a:lvl4pPr marL="1600200" lvl="3" indent="-228600" algn="l" defTabSz="914400">
        <a:lnSpc>
          <a:spcPct val="90000"/>
        </a:lnSpc>
        <a:spcBef>
          <a:spcPts val="500"/>
        </a:spcBef>
        <a:buFont typeface="Arial" charset="0"/>
        <a:buChar char="•"/>
        <a:defRPr sz="1800" kern="1200">
          <a:solidFill>
            <a:schemeClr val="tx1"/>
          </a:solidFill>
          <a:latin typeface="Arial"/>
          <a:ea typeface="微软雅黑"/>
        </a:defRPr>
      </a:lvl4pPr>
      <a:lvl5pPr marL="2057400" lvl="4" indent="-228600" algn="l" defTabSz="914400">
        <a:lnSpc>
          <a:spcPct val="90000"/>
        </a:lnSpc>
        <a:spcBef>
          <a:spcPts val="500"/>
        </a:spcBef>
        <a:buFont typeface="Arial" charset="0"/>
        <a:buChar char="•"/>
        <a:defRPr sz="1800" kern="1200">
          <a:solidFill>
            <a:schemeClr val="tx1"/>
          </a:solidFill>
          <a:latin typeface="Arial"/>
          <a:ea typeface="微软雅黑"/>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微软雅黑"/>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微软雅黑"/>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微软雅黑"/>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微软雅黑"/>
        </a:defRPr>
      </a:lvl9pPr>
    </p:bodyStyle>
    <p:other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p:otherStyle>
  </p:txStyles>
</p:sldMaster>
</file>

<file path=ppt/slideMasters/theme/theme1.xml><?xml version="1.0" encoding="utf-8"?>
<a:theme xmlns:thm15="http://schemas.microsoft.com/office/thememl/2012/main"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1.xml" Id="rId2" /><Relationship Type="http://schemas.openxmlformats.org/officeDocument/2006/relationships/image" Target="/ppt/media/image.png" Id="rId3" /><Relationship Type="http://schemas.openxmlformats.org/officeDocument/2006/relationships/image" Target="/ppt/media/image2.png" Id="rId4" /><Relationship Type="http://schemas.openxmlformats.org/officeDocument/2006/relationships/image" Target="/ppt/media/image3.png" Id="rId5" /><Relationship Type="http://schemas.openxmlformats.org/officeDocument/2006/relationships/image" Target="/ppt/media/image4.png" Id="rId6"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0.xml" Id="rId2"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1.xml" Id="rId2"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2.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3.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4.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5.xml" Id="rId2" /><Relationship Type="http://schemas.openxmlformats.org/officeDocument/2006/relationships/image" Target="/ppt/media/image7.png" Id="rId3" /><Relationship Type="http://schemas.openxmlformats.org/officeDocument/2006/relationships/image" Target="/ppt/media/image8.png" Id="rId4" /><Relationship Type="http://schemas.openxmlformats.org/officeDocument/2006/relationships/image" Target="/ppt/media/image10.png" Id="rId5" /></Relationships>
</file>

<file path=ppt/slides/_rels/slide1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6.xml" Id="rId2" /><Relationship Type="http://schemas.openxmlformats.org/officeDocument/2006/relationships/image" Target="/ppt/media/image7.png" Id="rId3" /><Relationship Type="http://schemas.openxmlformats.org/officeDocument/2006/relationships/image" Target="/ppt/media/image8.png" Id="rId4" /><Relationship Type="http://schemas.openxmlformats.org/officeDocument/2006/relationships/image" Target="/ppt/media/image11.png" Id="rId5" /></Relationships>
</file>

<file path=ppt/slides/_rels/slide1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7.xml" Id="rId2" /><Relationship Type="http://schemas.openxmlformats.org/officeDocument/2006/relationships/image" Target="/ppt/media/image7.png" Id="rId3" /><Relationship Type="http://schemas.openxmlformats.org/officeDocument/2006/relationships/image" Target="/ppt/media/image8.png" Id="rId4" /><Relationship Type="http://schemas.openxmlformats.org/officeDocument/2006/relationships/image" Target="/ppt/media/image12.png" Id="rId5" /></Relationships>
</file>

<file path=ppt/slides/_rels/slide1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8.xml" Id="rId2" /><Relationship Type="http://schemas.openxmlformats.org/officeDocument/2006/relationships/image" Target="/ppt/media/image7.png" Id="rId3" /><Relationship Type="http://schemas.openxmlformats.org/officeDocument/2006/relationships/image" Target="/ppt/media/image8.png" Id="rId4" /><Relationship Type="http://schemas.openxmlformats.org/officeDocument/2006/relationships/image" Target="/ppt/media/image11.png" Id="rId5" /></Relationships>
</file>

<file path=ppt/slides/_rels/slide1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9.xml" Id="rId2" /><Relationship Type="http://schemas.openxmlformats.org/officeDocument/2006/relationships/image" Target="/ppt/media/image7.png" Id="rId3" /><Relationship Type="http://schemas.openxmlformats.org/officeDocument/2006/relationships/image" Target="/ppt/media/image8.png" Id="rId4" /><Relationship Type="http://schemas.openxmlformats.org/officeDocument/2006/relationships/image" Target="/ppt/media/image13.png" Id="rId5"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2.xml" Id="rId2" /><Relationship Type="http://schemas.openxmlformats.org/officeDocument/2006/relationships/image" Target="/ppt/media/image5.png" Id="rId3" /></Relationships>
</file>

<file path=ppt/slides/_rels/slide20.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20.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2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21.xml" Id="rId2" /></Relationships>
</file>

<file path=ppt/slides/_rels/slide2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22.xml" Id="rId2" /></Relationships>
</file>

<file path=ppt/slides/_rels/slide2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23.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2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24.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2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25.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2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26.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2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27.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2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28.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2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29.xml" Id="rId2"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3.xml" Id="rId2" /><Relationship Type="http://schemas.openxmlformats.org/officeDocument/2006/relationships/image" Target="/ppt/media/image6.png" Id="rId3" /></Relationships>
</file>

<file path=ppt/slides/_rels/slide30.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30.xml" Id="rId2" /></Relationships>
</file>

<file path=ppt/slides/_rels/slide3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31.xml" Id="rId2" /><Relationship Type="http://schemas.openxmlformats.org/officeDocument/2006/relationships/image" Target="/ppt/media/image6.png" Id="rId3" /></Relationships>
</file>

<file path=ppt/slides/_rels/slide3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32.xml" Id="rId2" /><Relationship Type="http://schemas.openxmlformats.org/officeDocument/2006/relationships/image" Target="/ppt/media/image7.png" Id="rId3" /><Relationship Type="http://schemas.openxmlformats.org/officeDocument/2006/relationships/image" Target="/ppt/media/image8.png" Id="rId4" /><Relationship Type="http://schemas.openxmlformats.org/officeDocument/2006/relationships/image" Target="/ppt/media/image14.png" Id="rId5" /></Relationships>
</file>

<file path=ppt/slides/_rels/slide3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33.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3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34.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3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35.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3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36.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3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37.xml" Id="rId2" /><Relationship Type="http://schemas.openxmlformats.org/officeDocument/2006/relationships/image" Target="/ppt/media/image7.png" Id="rId3" /><Relationship Type="http://schemas.openxmlformats.org/officeDocument/2006/relationships/image" Target="/ppt/media/image8.png" Id="rId4" /><Relationship Type="http://schemas.openxmlformats.org/officeDocument/2006/relationships/image" Target="/ppt/media/image15.png" Id="rId5" /></Relationships>
</file>

<file path=ppt/slides/_rels/slide3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38.xml" Id="rId2" /><Relationship Type="http://schemas.openxmlformats.org/officeDocument/2006/relationships/image" Target="/ppt/media/image7.png" Id="rId3" /><Relationship Type="http://schemas.openxmlformats.org/officeDocument/2006/relationships/image" Target="/ppt/media/image8.png" Id="rId4" /><Relationship Type="http://schemas.openxmlformats.org/officeDocument/2006/relationships/image" Target="/ppt/media/image16.png" Id="rId5" /></Relationships>
</file>

<file path=ppt/slides/_rels/slide3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39.xml" Id="rId2" /><Relationship Type="http://schemas.openxmlformats.org/officeDocument/2006/relationships/image" Target="/ppt/media/image7.png" Id="rId3" /><Relationship Type="http://schemas.openxmlformats.org/officeDocument/2006/relationships/image" Target="/ppt/media/image8.png" Id="rId4" /><Relationship Type="http://schemas.openxmlformats.org/officeDocument/2006/relationships/image" Target="/ppt/media/image17.png" Id="rId5"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4.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40.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40.xml" Id="rId2" /><Relationship Type="http://schemas.openxmlformats.org/officeDocument/2006/relationships/image" Target="/ppt/media/image7.png" Id="rId3" /><Relationship Type="http://schemas.openxmlformats.org/officeDocument/2006/relationships/image" Target="/ppt/media/image8.png" Id="rId4" /><Relationship Type="http://schemas.openxmlformats.org/officeDocument/2006/relationships/image" Target="/ppt/media/image18.png" Id="rId5" /></Relationships>
</file>

<file path=ppt/slides/_rels/slide4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41.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4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42.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4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43.xml" Id="rId2" /></Relationships>
</file>

<file path=ppt/slides/_rels/slide4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44.xml" Id="rId2" /></Relationships>
</file>

<file path=ppt/slides/_rels/slide4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45.xml" Id="rId2" /><Relationship Type="http://schemas.openxmlformats.org/officeDocument/2006/relationships/image" Target="/ppt/media/image6.png" Id="rId3" /></Relationships>
</file>

<file path=ppt/slides/_rels/slide4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46.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4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47.xml" Id="rId2" /><Relationship Type="http://schemas.openxmlformats.org/officeDocument/2006/relationships/image" Target="/ppt/media/image5.png" Id="rId3" /><Relationship Type="http://schemas.openxmlformats.org/officeDocument/2006/relationships/image" Target="/ppt/media/image19.png" Id="rId4" /><Relationship Type="http://schemas.openxmlformats.org/officeDocument/2006/relationships/image" Target="/ppt/media/image19.png" Id="rId5" /><Relationship Type="http://schemas.openxmlformats.org/officeDocument/2006/relationships/image" Target="/ppt/media/image19.png" Id="rId6" /><Relationship Type="http://schemas.openxmlformats.org/officeDocument/2006/relationships/image" Target="/ppt/media/image19.png" Id="rId7" /><Relationship Type="http://schemas.openxmlformats.org/officeDocument/2006/relationships/image" Target="/ppt/media/image20.png" Id="rId8" /><Relationship Type="http://schemas.openxmlformats.org/officeDocument/2006/relationships/image" Target="/ppt/media/image8.png" Id="rId9" /></Relationships>
</file>

<file path=ppt/slides/_rels/slide4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48.xml" Id="rId2" /><Relationship Type="http://schemas.openxmlformats.org/officeDocument/2006/relationships/image" Target="/ppt/media/image5.png" Id="rId3" /><Relationship Type="http://schemas.openxmlformats.org/officeDocument/2006/relationships/image" Target="/ppt/media/image19.png" Id="rId4" /><Relationship Type="http://schemas.openxmlformats.org/officeDocument/2006/relationships/image" Target="/ppt/media/image7.png" Id="rId5" /><Relationship Type="http://schemas.openxmlformats.org/officeDocument/2006/relationships/image" Target="/ppt/media/image19.png" Id="rId6" /><Relationship Type="http://schemas.openxmlformats.org/officeDocument/2006/relationships/image" Target="/ppt/media/image19.png" Id="rId7" /><Relationship Type="http://schemas.openxmlformats.org/officeDocument/2006/relationships/image" Target="/ppt/media/image19.png" Id="rId8" /><Relationship Type="http://schemas.openxmlformats.org/officeDocument/2006/relationships/image" Target="/ppt/media/image19.png" Id="rId9" /><Relationship Type="http://schemas.openxmlformats.org/officeDocument/2006/relationships/image" Target="/ppt/media/image8.png" Id="rId10" /></Relationships>
</file>

<file path=ppt/slides/_rels/slide4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49.xml" Id="rId2" /><Relationship Type="http://schemas.openxmlformats.org/officeDocument/2006/relationships/image" Target="/ppt/media/image7.png" Id="rId3" /><Relationship Type="http://schemas.openxmlformats.org/officeDocument/2006/relationships/image" Target="/ppt/media/image8.png" Id="rId4" /><Relationship Type="http://schemas.openxmlformats.org/officeDocument/2006/relationships/image" Target="/ppt/media/image5.png" Id="rId5"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5.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50.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50.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5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51.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5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52.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5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53.xml" Id="rId2" /><Relationship Type="http://schemas.openxmlformats.org/officeDocument/2006/relationships/image" Target="/ppt/media/image21.png" Id="rId3" /><Relationship Type="http://schemas.openxmlformats.org/officeDocument/2006/relationships/image" Target="/ppt/media/image8.png" Id="rId4" /></Relationships>
</file>

<file path=ppt/slides/_rels/slide5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54.xml" Id="rId2" /><Relationship Type="http://schemas.openxmlformats.org/officeDocument/2006/relationships/image" Target="/ppt/media/image6.png" Id="rId3" /></Relationships>
</file>

<file path=ppt/slides/_rels/slide5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55.xml" Id="rId2" /><Relationship Type="http://schemas.openxmlformats.org/officeDocument/2006/relationships/image" Target="/ppt/media/image7.png" Id="rId3" /><Relationship Type="http://schemas.openxmlformats.org/officeDocument/2006/relationships/image" Target="/ppt/media/image8.png" Id="rId4" /><Relationship Type="http://schemas.openxmlformats.org/officeDocument/2006/relationships/image" Target="/ppt/media/image22.png" Id="rId5" /></Relationships>
</file>

<file path=ppt/slides/_rels/slide5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56.xml" Id="rId2" /><Relationship Type="http://schemas.openxmlformats.org/officeDocument/2006/relationships/image" Target="/ppt/media/image5.png" Id="rId3" /><Relationship Type="http://schemas.openxmlformats.org/officeDocument/2006/relationships/image" Target="/ppt/media/image19.png" Id="rId4" /><Relationship Type="http://schemas.openxmlformats.org/officeDocument/2006/relationships/image" Target="/ppt/media/image7.png" Id="rId5" /><Relationship Type="http://schemas.openxmlformats.org/officeDocument/2006/relationships/image" Target="/ppt/media/image19.png" Id="rId6" /><Relationship Type="http://schemas.openxmlformats.org/officeDocument/2006/relationships/image" Target="/ppt/media/image8.png" Id="rId7" /><Relationship Type="http://schemas.openxmlformats.org/officeDocument/2006/relationships/image" Target="/ppt/media/image19.png" Id="rId8" /><Relationship Type="http://schemas.openxmlformats.org/officeDocument/2006/relationships/image" Target="/ppt/media/image19.png" Id="rId9" /><Relationship Type="http://schemas.openxmlformats.org/officeDocument/2006/relationships/image" Target="/ppt/media/image19.png" Id="rId10" /></Relationships>
</file>

<file path=ppt/slides/_rels/slide5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57.xml" Id="rId2" /><Relationship Type="http://schemas.openxmlformats.org/officeDocument/2006/relationships/image" Target="/ppt/media/image5.png" Id="rId3" /><Relationship Type="http://schemas.openxmlformats.org/officeDocument/2006/relationships/image" Target="/ppt/media/image7.png" Id="rId4" /><Relationship Type="http://schemas.openxmlformats.org/officeDocument/2006/relationships/image" Target="/ppt/media/image8.png" Id="rId5" /><Relationship Type="http://schemas.openxmlformats.org/officeDocument/2006/relationships/image" Target="/ppt/media/image23.png" Id="rId6" /></Relationships>
</file>

<file path=ppt/slides/_rels/slide5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58.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5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59.xml" Id="rId2" /><Relationship Type="http://schemas.openxmlformats.org/officeDocument/2006/relationships/image" Target="/ppt/media/image6.png" Id="rId3"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6.xml" Id="rId2" /><Relationship Type="http://schemas.openxmlformats.org/officeDocument/2006/relationships/image" Target="/ppt/media/image7.png" Id="rId3" /><Relationship Type="http://schemas.openxmlformats.org/officeDocument/2006/relationships/image" Target="/ppt/media/image8.png" Id="rId4" /><Relationship Type="http://schemas.openxmlformats.org/officeDocument/2006/relationships/image" Target="/ppt/media/image9.png" Id="rId5" /></Relationships>
</file>

<file path=ppt/slides/_rels/slide60.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60.xml" Id="rId2" /><Relationship Type="http://schemas.openxmlformats.org/officeDocument/2006/relationships/image" Target="/ppt/media/image7.png" Id="rId3" /><Relationship Type="http://schemas.openxmlformats.org/officeDocument/2006/relationships/image" Target="/ppt/media/image8.png" Id="rId4" /><Relationship Type="http://schemas.openxmlformats.org/officeDocument/2006/relationships/image" Target="/ppt/media/image24.png" Id="rId5" /></Relationships>
</file>

<file path=ppt/slides/_rels/slide6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61.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6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62.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6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63.xml" Id="rId2" /><Relationship Type="http://schemas.openxmlformats.org/officeDocument/2006/relationships/image" Target="/ppt/media/image6.png" Id="rId3" /></Relationships>
</file>

<file path=ppt/slides/_rels/slide6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64.xml" Id="rId2" /><Relationship Type="http://schemas.openxmlformats.org/officeDocument/2006/relationships/image" Target="/ppt/media/image7.png" Id="rId3" /><Relationship Type="http://schemas.openxmlformats.org/officeDocument/2006/relationships/image" Target="/ppt/media/image8.png" Id="rId4" /><Relationship Type="http://schemas.openxmlformats.org/officeDocument/2006/relationships/image" Target="/ppt/media/image25.png" Id="rId5" /></Relationships>
</file>

<file path=ppt/slides/_rels/slide6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65.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6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66.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6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67.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6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68.xml" Id="rId2" /></Relationships>
</file>

<file path=ppt/slides/_rels/slide6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69.xml" Id="rId2"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7.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70.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70.xml" Id="rId2" /><Relationship Type="http://schemas.openxmlformats.org/officeDocument/2006/relationships/image" Target="/ppt/media/image6.png" Id="rId3" /></Relationships>
</file>

<file path=ppt/slides/_rels/slide7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71.xml" Id="rId2" /><Relationship Type="http://schemas.openxmlformats.org/officeDocument/2006/relationships/image" Target="/ppt/media/image26.png" Id="rId3" /><Relationship Type="http://schemas.openxmlformats.org/officeDocument/2006/relationships/image" Target="/ppt/media/image5.png" Id="rId4" /></Relationships>
</file>

<file path=ppt/slides/_rels/slide7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72.xml" Id="rId2" /><Relationship Type="http://schemas.openxmlformats.org/officeDocument/2006/relationships/image" Target="/ppt/media/image6.png" Id="rId3" /></Relationships>
</file>

<file path=ppt/slides/_rels/slide7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73.xml" Id="rId2" /><Relationship Type="http://schemas.openxmlformats.org/officeDocument/2006/relationships/image" Target="/ppt/media/image27.png" Id="rId3" /></Relationships>
</file>

<file path=ppt/slides/_rels/slide74.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notesSlide" Target="/ppt/notesSlides/notesSlide74.xml" Id="rId2" /><Relationship Type="http://schemas.openxmlformats.org/officeDocument/2006/relationships/image" Target="/ppt/media/image.png" Id="rId3" /><Relationship Type="http://schemas.openxmlformats.org/officeDocument/2006/relationships/image" Target="/ppt/media/image2.png" Id="rId4"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8.xml" Id="rId2" /><Relationship Type="http://schemas.openxmlformats.org/officeDocument/2006/relationships/image" Target="/ppt/media/image7.png" Id="rId3" /><Relationship Type="http://schemas.openxmlformats.org/officeDocument/2006/relationships/image" Target="/ppt/media/image8.png" Id="rId4"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9.xml" Id="rId2"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2368203" y="1258631"/>
            <a:ext cx="559528" cy="531170"/>
          </a:xfrm>
          <a:custGeom>
            <a:rect l="0" t="0" r="r" b="b"/>
            <a:pathLst>
              <a:path w="559528" h="531170">
                <a:moveTo>
                  <a:pt x="549070" y="366324"/>
                </a:moveTo>
                <a:cubicBezTo>
                  <a:pt x="512465" y="337542"/>
                  <a:pt x="423568" y="282593"/>
                  <a:pt x="439256" y="230261"/>
                </a:cubicBezTo>
                <a:cubicBezTo>
                  <a:pt x="454943" y="183162"/>
                  <a:pt x="483704" y="138680"/>
                  <a:pt x="499392" y="91581"/>
                </a:cubicBezTo>
                <a:cubicBezTo>
                  <a:pt x="502006" y="81115"/>
                  <a:pt x="494163" y="70648"/>
                  <a:pt x="483704" y="75881"/>
                </a:cubicBezTo>
                <a:cubicBezTo>
                  <a:pt x="457558" y="83731"/>
                  <a:pt x="428797" y="94198"/>
                  <a:pt x="402651" y="104664"/>
                </a:cubicBezTo>
                <a:cubicBezTo>
                  <a:pt x="381734" y="112514"/>
                  <a:pt x="339900" y="138680"/>
                  <a:pt x="318983" y="136063"/>
                </a:cubicBezTo>
                <a:cubicBezTo>
                  <a:pt x="274535" y="130830"/>
                  <a:pt x="219628" y="39249"/>
                  <a:pt x="190867" y="7850"/>
                </a:cubicBezTo>
                <a:cubicBezTo>
                  <a:pt x="183023" y="0"/>
                  <a:pt x="172565" y="5233"/>
                  <a:pt x="169950" y="15700"/>
                </a:cubicBezTo>
                <a:cubicBezTo>
                  <a:pt x="164721" y="78498"/>
                  <a:pt x="164721" y="138680"/>
                  <a:pt x="172565"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2" y="361091"/>
                  <a:pt x="94126" y="442206"/>
                  <a:pt x="75824" y="478838"/>
                </a:cubicBezTo>
                <a:cubicBezTo>
                  <a:pt x="70595" y="491921"/>
                  <a:pt x="81053" y="502387"/>
                  <a:pt x="94126" y="497154"/>
                </a:cubicBezTo>
                <a:cubicBezTo>
                  <a:pt x="146419" y="468372"/>
                  <a:pt x="198711" y="436972"/>
                  <a:pt x="248389" y="402957"/>
                </a:cubicBezTo>
                <a:cubicBezTo>
                  <a:pt x="261462" y="442206"/>
                  <a:pt x="277149" y="481455"/>
                  <a:pt x="292837" y="520704"/>
                </a:cubicBezTo>
                <a:cubicBezTo>
                  <a:pt x="298066" y="531170"/>
                  <a:pt x="313754" y="525937"/>
                  <a:pt x="316369" y="515470"/>
                </a:cubicBezTo>
                <a:cubicBezTo>
                  <a:pt x="332056" y="465755"/>
                  <a:pt x="347744" y="413423"/>
                  <a:pt x="363432" y="363708"/>
                </a:cubicBezTo>
                <a:cubicBezTo>
                  <a:pt x="423568" y="382024"/>
                  <a:pt x="481089" y="389874"/>
                  <a:pt x="543840" y="389874"/>
                </a:cubicBezTo>
                <a:cubicBezTo>
                  <a:pt x="556913" y="389874"/>
                  <a:pt x="559528" y="371557"/>
                  <a:pt x="549070" y="366324"/>
                </a:cubicBezTo>
                <a:close/>
                <a:moveTo>
                  <a:pt x="447099" y="154379"/>
                </a:moveTo>
                <a:cubicBezTo>
                  <a:pt x="436641" y="146530"/>
                  <a:pt x="426183" y="136063"/>
                  <a:pt x="413109" y="128213"/>
                </a:cubicBezTo>
                <a:cubicBezTo>
                  <a:pt x="431412" y="120364"/>
                  <a:pt x="449714" y="115130"/>
                  <a:pt x="468016" y="107281"/>
                </a:cubicBezTo>
                <a:cubicBezTo>
                  <a:pt x="460173" y="122980"/>
                  <a:pt x="454943" y="138680"/>
                  <a:pt x="447099" y="154379"/>
                </a:cubicBezTo>
                <a:close/>
                <a:moveTo>
                  <a:pt x="376505" y="141296"/>
                </a:moveTo>
                <a:cubicBezTo>
                  <a:pt x="384349" y="138680"/>
                  <a:pt x="394807" y="133447"/>
                  <a:pt x="402651" y="130830"/>
                </a:cubicBezTo>
                <a:cubicBezTo>
                  <a:pt x="415724" y="143913"/>
                  <a:pt x="428797" y="154379"/>
                  <a:pt x="441870" y="167462"/>
                </a:cubicBezTo>
                <a:cubicBezTo>
                  <a:pt x="439256" y="172696"/>
                  <a:pt x="436641" y="180545"/>
                  <a:pt x="434026" y="188395"/>
                </a:cubicBezTo>
                <a:cubicBezTo>
                  <a:pt x="413109" y="175312"/>
                  <a:pt x="392193" y="159613"/>
                  <a:pt x="373890" y="141296"/>
                </a:cubicBezTo>
                <a:cubicBezTo>
                  <a:pt x="376505" y="141296"/>
                  <a:pt x="376505" y="141296"/>
                  <a:pt x="376505" y="141296"/>
                </a:cubicBezTo>
                <a:close/>
                <a:moveTo>
                  <a:pt x="360817" y="146530"/>
                </a:moveTo>
                <a:cubicBezTo>
                  <a:pt x="379119" y="170079"/>
                  <a:pt x="400036" y="188395"/>
                  <a:pt x="426183" y="201478"/>
                </a:cubicBezTo>
                <a:cubicBezTo>
                  <a:pt x="423568" y="209328"/>
                  <a:pt x="418339" y="217178"/>
                  <a:pt x="413109" y="225028"/>
                </a:cubicBezTo>
                <a:cubicBezTo>
                  <a:pt x="402651" y="217178"/>
                  <a:pt x="389578" y="209328"/>
                  <a:pt x="379119" y="198862"/>
                </a:cubicBezTo>
                <a:cubicBezTo>
                  <a:pt x="360817" y="185779"/>
                  <a:pt x="342515" y="172696"/>
                  <a:pt x="326827" y="159613"/>
                </a:cubicBezTo>
                <a:cubicBezTo>
                  <a:pt x="337286" y="156996"/>
                  <a:pt x="350359" y="151763"/>
                  <a:pt x="360817" y="146530"/>
                </a:cubicBezTo>
                <a:close/>
                <a:moveTo>
                  <a:pt x="117658" y="452672"/>
                </a:moveTo>
                <a:cubicBezTo>
                  <a:pt x="125502" y="442206"/>
                  <a:pt x="130731" y="429123"/>
                  <a:pt x="138575"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2" y="429123"/>
                </a:moveTo>
                <a:cubicBezTo>
                  <a:pt x="162106" y="426506"/>
                  <a:pt x="162106" y="423889"/>
                  <a:pt x="159492" y="423889"/>
                </a:cubicBezTo>
                <a:cubicBezTo>
                  <a:pt x="154262" y="418656"/>
                  <a:pt x="149033" y="413423"/>
                  <a:pt x="143804" y="408190"/>
                </a:cubicBezTo>
                <a:cubicBezTo>
                  <a:pt x="146419" y="400340"/>
                  <a:pt x="149033" y="395107"/>
                  <a:pt x="154262" y="387257"/>
                </a:cubicBezTo>
                <a:cubicBezTo>
                  <a:pt x="159492" y="392490"/>
                  <a:pt x="164721" y="397723"/>
                  <a:pt x="172565" y="402957"/>
                </a:cubicBezTo>
                <a:cubicBezTo>
                  <a:pt x="175179" y="408190"/>
                  <a:pt x="180409" y="410806"/>
                  <a:pt x="183023" y="413423"/>
                </a:cubicBezTo>
                <a:cubicBezTo>
                  <a:pt x="175179" y="418656"/>
                  <a:pt x="167335" y="423889"/>
                  <a:pt x="159492" y="429123"/>
                </a:cubicBezTo>
                <a:close/>
                <a:moveTo>
                  <a:pt x="193482" y="408190"/>
                </a:moveTo>
                <a:cubicBezTo>
                  <a:pt x="188252" y="402957"/>
                  <a:pt x="180409" y="400340"/>
                  <a:pt x="175179" y="395107"/>
                </a:cubicBezTo>
                <a:cubicBezTo>
                  <a:pt x="169950" y="389874"/>
                  <a:pt x="162106" y="384640"/>
                  <a:pt x="156877" y="379407"/>
                </a:cubicBezTo>
                <a:cubicBezTo>
                  <a:pt x="162106" y="371557"/>
                  <a:pt x="164721" y="363708"/>
                  <a:pt x="169950" y="355858"/>
                </a:cubicBezTo>
                <a:cubicBezTo>
                  <a:pt x="185638" y="368941"/>
                  <a:pt x="201325" y="382024"/>
                  <a:pt x="219628" y="389874"/>
                </a:cubicBezTo>
                <a:cubicBezTo>
                  <a:pt x="209169" y="397723"/>
                  <a:pt x="201325" y="402957"/>
                  <a:pt x="193482" y="408190"/>
                </a:cubicBezTo>
                <a:close/>
                <a:moveTo>
                  <a:pt x="248389" y="371557"/>
                </a:moveTo>
                <a:cubicBezTo>
                  <a:pt x="240545" y="376791"/>
                  <a:pt x="235316" y="379407"/>
                  <a:pt x="227472" y="384640"/>
                </a:cubicBezTo>
                <a:cubicBezTo>
                  <a:pt x="209169" y="371557"/>
                  <a:pt x="190867" y="358474"/>
                  <a:pt x="175179" y="348008"/>
                </a:cubicBezTo>
                <a:cubicBezTo>
                  <a:pt x="177794" y="342775"/>
                  <a:pt x="177794" y="337542"/>
                  <a:pt x="180409" y="332308"/>
                </a:cubicBezTo>
                <a:cubicBezTo>
                  <a:pt x="183023" y="329692"/>
                  <a:pt x="183023" y="321842"/>
                  <a:pt x="180409" y="316609"/>
                </a:cubicBezTo>
                <a:cubicBezTo>
                  <a:pt x="133345" y="279976"/>
                  <a:pt x="88897" y="240727"/>
                  <a:pt x="47063" y="198862"/>
                </a:cubicBezTo>
                <a:cubicBezTo>
                  <a:pt x="49678" y="198862"/>
                  <a:pt x="52292" y="198862"/>
                  <a:pt x="54907" y="198862"/>
                </a:cubicBezTo>
                <a:cubicBezTo>
                  <a:pt x="120272" y="256427"/>
                  <a:pt x="185638" y="313992"/>
                  <a:pt x="253618" y="368941"/>
                </a:cubicBezTo>
                <a:cubicBezTo>
                  <a:pt x="251003" y="368941"/>
                  <a:pt x="251003" y="368941"/>
                  <a:pt x="248389" y="371557"/>
                </a:cubicBezTo>
                <a:close/>
                <a:moveTo>
                  <a:pt x="303296" y="476221"/>
                </a:moveTo>
                <a:cubicBezTo>
                  <a:pt x="290222" y="444822"/>
                  <a:pt x="279764" y="413423"/>
                  <a:pt x="269306" y="382024"/>
                </a:cubicBezTo>
                <a:cubicBezTo>
                  <a:pt x="284993" y="395107"/>
                  <a:pt x="303296" y="408190"/>
                  <a:pt x="318983" y="421273"/>
                </a:cubicBezTo>
                <a:cubicBezTo>
                  <a:pt x="313754" y="439589"/>
                  <a:pt x="308525" y="457905"/>
                  <a:pt x="303296" y="476221"/>
                </a:cubicBezTo>
                <a:close/>
                <a:moveTo>
                  <a:pt x="324212" y="410806"/>
                </a:moveTo>
                <a:cubicBezTo>
                  <a:pt x="243159" y="337542"/>
                  <a:pt x="156877" y="266893"/>
                  <a:pt x="70595" y="201478"/>
                </a:cubicBezTo>
                <a:cubicBezTo>
                  <a:pt x="81053" y="201478"/>
                  <a:pt x="91512" y="204095"/>
                  <a:pt x="101970" y="206711"/>
                </a:cubicBezTo>
                <a:cubicBezTo>
                  <a:pt x="101970" y="206711"/>
                  <a:pt x="101970" y="206711"/>
                  <a:pt x="101970" y="206711"/>
                </a:cubicBezTo>
                <a:cubicBezTo>
                  <a:pt x="180409" y="266893"/>
                  <a:pt x="253618" y="327075"/>
                  <a:pt x="329442" y="387257"/>
                </a:cubicBezTo>
                <a:cubicBezTo>
                  <a:pt x="326827" y="395107"/>
                  <a:pt x="324212" y="402957"/>
                  <a:pt x="324212" y="410806"/>
                </a:cubicBezTo>
                <a:close/>
                <a:moveTo>
                  <a:pt x="332056" y="376791"/>
                </a:moveTo>
                <a:cubicBezTo>
                  <a:pt x="266691" y="316609"/>
                  <a:pt x="196096" y="261660"/>
                  <a:pt x="125502" y="211945"/>
                </a:cubicBezTo>
                <a:cubicBezTo>
                  <a:pt x="138575" y="214561"/>
                  <a:pt x="154262" y="222411"/>
                  <a:pt x="167335" y="227644"/>
                </a:cubicBezTo>
                <a:cubicBezTo>
                  <a:pt x="177794" y="232877"/>
                  <a:pt x="183023" y="227644"/>
                  <a:pt x="185638" y="219794"/>
                </a:cubicBezTo>
                <a:cubicBezTo>
                  <a:pt x="237930" y="264277"/>
                  <a:pt x="290222" y="306142"/>
                  <a:pt x="342515" y="348008"/>
                </a:cubicBezTo>
                <a:cubicBezTo>
                  <a:pt x="339900" y="358474"/>
                  <a:pt x="337286" y="368941"/>
                  <a:pt x="332056" y="376791"/>
                </a:cubicBezTo>
                <a:close/>
                <a:moveTo>
                  <a:pt x="360817" y="334925"/>
                </a:moveTo>
                <a:cubicBezTo>
                  <a:pt x="355588" y="332308"/>
                  <a:pt x="350359" y="334925"/>
                  <a:pt x="347744" y="337542"/>
                </a:cubicBezTo>
                <a:cubicBezTo>
                  <a:pt x="295452" y="293059"/>
                  <a:pt x="240545"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6" y="327075"/>
                  <a:pt x="410495" y="348008"/>
                </a:cubicBezTo>
                <a:cubicBezTo>
                  <a:pt x="392193" y="345391"/>
                  <a:pt x="376505" y="340158"/>
                  <a:pt x="360817" y="334925"/>
                </a:cubicBezTo>
                <a:close/>
                <a:moveTo>
                  <a:pt x="436641" y="355858"/>
                </a:moveTo>
                <a:cubicBezTo>
                  <a:pt x="439256" y="353241"/>
                  <a:pt x="439256" y="350625"/>
                  <a:pt x="436641" y="348008"/>
                </a:cubicBezTo>
                <a:cubicBezTo>
                  <a:pt x="400036" y="311376"/>
                  <a:pt x="355588" y="285210"/>
                  <a:pt x="316369" y="256427"/>
                </a:cubicBezTo>
                <a:cubicBezTo>
                  <a:pt x="274535" y="222411"/>
                  <a:pt x="230086" y="188395"/>
                  <a:pt x="188252" y="156996"/>
                </a:cubicBezTo>
                <a:cubicBezTo>
                  <a:pt x="188252" y="141296"/>
                  <a:pt x="188252" y="125597"/>
                  <a:pt x="188252" y="112514"/>
                </a:cubicBezTo>
                <a:cubicBezTo>
                  <a:pt x="282379" y="193628"/>
                  <a:pt x="371276" y="277360"/>
                  <a:pt x="465402" y="358474"/>
                </a:cubicBezTo>
                <a:cubicBezTo>
                  <a:pt x="454943" y="358474"/>
                  <a:pt x="447099" y="355858"/>
                  <a:pt x="436641" y="355858"/>
                </a:cubicBezTo>
                <a:close/>
                <a:moveTo>
                  <a:pt x="491548" y="361091"/>
                </a:moveTo>
                <a:cubicBezTo>
                  <a:pt x="397422" y="266893"/>
                  <a:pt x="292837" y="180545"/>
                  <a:pt x="188252" y="96814"/>
                </a:cubicBezTo>
                <a:cubicBezTo>
                  <a:pt x="188252" y="78498"/>
                  <a:pt x="190867" y="60182"/>
                  <a:pt x="190867" y="41866"/>
                </a:cubicBezTo>
                <a:cubicBezTo>
                  <a:pt x="211784" y="65415"/>
                  <a:pt x="232701" y="88964"/>
                  <a:pt x="253618" y="112514"/>
                </a:cubicBezTo>
                <a:cubicBezTo>
                  <a:pt x="264076" y="128213"/>
                  <a:pt x="282379" y="156996"/>
                  <a:pt x="303296" y="162229"/>
                </a:cubicBezTo>
                <a:cubicBezTo>
                  <a:pt x="305910" y="162229"/>
                  <a:pt x="305910" y="162229"/>
                  <a:pt x="308525" y="162229"/>
                </a:cubicBezTo>
                <a:cubicBezTo>
                  <a:pt x="329442" y="177929"/>
                  <a:pt x="350359" y="196245"/>
                  <a:pt x="368661" y="211945"/>
                </a:cubicBezTo>
                <a:cubicBezTo>
                  <a:pt x="381734" y="219794"/>
                  <a:pt x="392193" y="232877"/>
                  <a:pt x="405266" y="240727"/>
                </a:cubicBezTo>
                <a:cubicBezTo>
                  <a:pt x="405266" y="243344"/>
                  <a:pt x="402651" y="245960"/>
                  <a:pt x="402651" y="245960"/>
                </a:cubicBezTo>
                <a:cubicBezTo>
                  <a:pt x="400036" y="251194"/>
                  <a:pt x="400036" y="259043"/>
                  <a:pt x="405266" y="261660"/>
                </a:cubicBezTo>
                <a:cubicBezTo>
                  <a:pt x="436641" y="298293"/>
                  <a:pt x="470631" y="332308"/>
                  <a:pt x="507236" y="363708"/>
                </a:cubicBezTo>
                <a:cubicBezTo>
                  <a:pt x="502006" y="363708"/>
                  <a:pt x="496777" y="361091"/>
                  <a:pt x="491548"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sp>
        <p:nvSpPr>
          <p:cNvPr id="6" name="Freeform 5"/>
          <p:cNvSpPr/>
          <p:nvPr/>
        </p:nvSpPr>
        <p:spPr>
          <a:xfrm>
            <a:off x="5269912" y="1384681"/>
            <a:ext cx="559527" cy="531170"/>
          </a:xfrm>
          <a:custGeom>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sp>
        <p:nvSpPr>
          <p:cNvPr id="7" name="Freeform 5"/>
          <p:cNvSpPr/>
          <p:nvPr/>
        </p:nvSpPr>
        <p:spPr>
          <a:xfrm>
            <a:off x="5072054" y="4028186"/>
            <a:ext cx="559527" cy="531170"/>
          </a:xfrm>
          <a:custGeom>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grpSp>
        <p:nvGrpSpPr>
          <p:cNvPr id="21" name="组合 20"/>
          <p:cNvGrpSpPr/>
          <p:nvPr/>
        </p:nvGrpSpPr>
        <p:grpSpPr>
          <a:xfrm>
            <a:off x="1570510" y="1915851"/>
            <a:ext cx="3484090" cy="3026859"/>
            <a:chOff x="1570510" y="1915851"/>
            <a:chExt cx="3484090" cy="3026859"/>
          </a:xfrm>
        </p:grpSpPr>
        <p:pic>
          <p:nvPicPr>
            <p:cNvPr id="16" name="图片 15"/>
            <p:cNvPicPr/>
            <p:nvPr/>
          </p:nvPicPr>
          <p:blipFill>
            <a:blip r:embed="rId3"/>
            <a:stretch/>
          </p:blipFill>
          <p:spPr>
            <a:xfrm>
              <a:off x="1570510" y="1915851"/>
              <a:ext cx="3484090" cy="3026859"/>
            </a:xfrm>
            <a:prstGeom prst="rect">
              <a:avLst/>
            </a:prstGeom>
          </p:spPr>
        </p:pic>
        <p:pic>
          <p:nvPicPr>
            <p:cNvPr id="13" name="图片 12"/>
            <p:cNvPicPr/>
            <p:nvPr/>
          </p:nvPicPr>
          <p:blipFill>
            <a:blip r:embed="rId4"/>
            <a:stretch/>
          </p:blipFill>
          <p:spPr>
            <a:xfrm>
              <a:off x="2358626" y="2277616"/>
              <a:ext cx="1907396" cy="1522213"/>
            </a:xfrm>
            <a:prstGeom prst="rect">
              <a:avLst/>
            </a:prstGeom>
          </p:spPr>
        </p:pic>
      </p:grpSp>
      <p:sp>
        <p:nvSpPr>
          <p:cNvPr id="18" name="文本框 17"/>
          <p:cNvSpPr txBox="1"/>
          <p:nvPr/>
        </p:nvSpPr>
        <p:spPr>
          <a:xfrm>
            <a:off x="6077343" y="1915851"/>
            <a:ext cx="4118435" cy="1938992"/>
          </a:xfrm>
          <a:prstGeom prst="rect">
            <a:avLst/>
          </a:prstGeom>
          <a:noFill/>
        </p:spPr>
        <p:txBody>
          <a:bodyPr wrap="none">
            <a:spAutoFit/>
          </a:bodyPr>
          <a:lstStyle/>
          <a:p>
            <a:r>
              <a:rPr lang="en-US" sz="6000">
                <a:solidFill>
                  <a:srgbClr val="000000"/>
                </a:solidFill>
                <a:ea typeface="迷你简准圆"/>
              </a:rPr>
              <a:t>UML</a:t>
            </a:r>
            <a:r>
              <a:rPr lang="zh-CN" sz="6000">
                <a:solidFill>
                  <a:srgbClr val="000000"/>
                </a:solidFill>
                <a:ea typeface="迷你简准圆"/>
              </a:rPr>
              <a:t>基础</a:t>
            </a:r>
            <a:r>
              <a:rPr lang="en-US" sz="6000">
                <a:solidFill>
                  <a:srgbClr val="000000"/>
                </a:solidFill>
              </a:rPr>
              <a:t>Ⅰ</a:t>
            </a:r>
          </a:p>
          <a:p>
            <a:pPr lvl="0"/>
            <a:endParaRPr lang="zh-CN" sz="6000" b="0" i="0" u="none" strike="noStrike" kern="1200" spc="0" baseline="0">
              <a:solidFill>
                <a:srgbClr val="000000"/>
              </a:solidFill>
              <a:latin typeface="Arial"/>
              <a:ea typeface="迷你简准圆"/>
            </a:endParaRPr>
          </a:p>
        </p:txBody>
      </p:sp>
      <p:pic>
        <p:nvPicPr>
          <p:cNvPr id="22" name="William Joseph - Radioactive">
            <a:hlinkClick r:id="" action="ppaction://media"/>
          </p:cNvPr>
          <p:cNvPicPr/>
          <p:nvPr/>
        </p:nvPicPr>
        <p:blipFill>
          <a:blip r:embed="rId5"/>
          <a:stretch/>
        </p:blipFill>
        <p:spPr>
          <a:xfrm>
            <a:off x="-1204686" y="-609600"/>
            <a:ext cx="609600" cy="609600"/>
          </a:xfrm>
          <a:prstGeom prst="rect">
            <a:avLst/>
          </a:prstGeom>
        </p:spPr>
      </p:pic>
      <p:sp>
        <p:nvSpPr>
          <p:cNvPr id="3" name="文本框 2"/>
          <p:cNvSpPr txBox="1"/>
          <p:nvPr/>
        </p:nvSpPr>
        <p:spPr>
          <a:xfrm>
            <a:off x="6171493" y="3161649"/>
            <a:ext cx="1313180" cy="369332"/>
          </a:xfrm>
          <a:prstGeom prst="rect">
            <a:avLst/>
          </a:prstGeom>
          <a:noFill/>
        </p:spPr>
        <p:txBody>
          <a:bodyPr wrap="none">
            <a:spAutoFit/>
          </a:bodyPr>
          <a:lstStyle/>
          <a:p>
            <a:r>
              <a:rPr lang="zh-CN"/>
              <a:t>小组：</a:t>
            </a:r>
            <a:r>
              <a:rPr lang="en-US"/>
              <a:t>G10</a:t>
            </a:r>
            <a:endParaRPr lang="zh-CN"/>
          </a:p>
        </p:txBody>
      </p:sp>
      <p:sp>
        <p:nvSpPr>
          <p:cNvPr id="15" name="文本框 14"/>
          <p:cNvSpPr txBox="1"/>
          <p:nvPr/>
        </p:nvSpPr>
        <p:spPr>
          <a:xfrm>
            <a:off x="6171493" y="3744664"/>
            <a:ext cx="5737468" cy="369332"/>
          </a:xfrm>
          <a:prstGeom prst="rect">
            <a:avLst/>
          </a:prstGeom>
          <a:noFill/>
        </p:spPr>
        <p:txBody>
          <a:bodyPr wrap="none">
            <a:spAutoFit/>
          </a:bodyPr>
          <a:lstStyle/>
          <a:p>
            <a:r>
              <a:rPr lang="zh-CN"/>
              <a:t>小组成员：郭岳</a:t>
            </a:r>
            <a:r>
              <a:rPr lang="en-US"/>
              <a:t>(</a:t>
            </a:r>
            <a:r>
              <a:rPr lang="zh-CN"/>
              <a:t>组长</a:t>
            </a:r>
            <a:r>
              <a:rPr lang="en-US"/>
              <a:t>)</a:t>
            </a:r>
            <a:r>
              <a:rPr lang="zh-CN"/>
              <a:t> 杨海波 杨寒凌 周南 李骏 叶瑶毓</a:t>
            </a:r>
          </a:p>
        </p:txBody>
      </p:sp>
      <p:pic>
        <p:nvPicPr>
          <p:cNvPr id="23" name="图片 22"/>
          <p:cNvPicPr/>
          <p:nvPr/>
        </p:nvPicPr>
        <p:blipFill>
          <a:blip r:embed="rId6"/>
          <a:stretch/>
        </p:blipFill>
        <p:spPr>
          <a:xfrm>
            <a:off x="64" y="64"/>
            <a:ext cx="1202933" cy="1182095"/>
          </a:xfrm>
          <a:prstGeom prst="rect">
            <a:avLst/>
          </a:prstGeom>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0" flipH="0" flipV="0">
            <a:off x="2396170" y="2995470"/>
            <a:ext cx="7544274"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Q</a:t>
            </a:r>
            <a:r>
              <a:rPr lang="en-US" sz="3600" b="1" i="0" strike="noStrike" spc="0">
                <a:solidFill>
                  <a:srgbClr val="404040"/>
                </a:solidFill>
                <a:latin typeface="微软雅黑"/>
                <a:ea typeface="微软雅黑"/>
              </a:rPr>
              <a:t>1</a:t>
            </a:r>
            <a:r>
              <a:rPr lang="en-US" sz="3600" b="1" i="0" strike="noStrike" spc="0">
                <a:solidFill>
                  <a:srgbClr val="404040"/>
                </a:solidFill>
                <a:latin typeface="微软雅黑"/>
                <a:ea typeface="微软雅黑"/>
              </a:rPr>
              <a:t>:用例描述的是系统哪方面的需求</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0" flipH="0" flipV="0">
            <a:off x="2984258" y="3003588"/>
            <a:ext cx="6475587" cy="850951"/>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A: 功能性方面的需求</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4521200"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什么是参与者</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a:off x="2848740" y="3153614"/>
            <a:ext cx="8091389" cy="1923750"/>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600" b="1">
                <a:solidFill>
                  <a:srgbClr val="000000"/>
                </a:solidFill>
                <a:latin typeface="微软雅黑"/>
                <a:ea typeface="微软雅黑"/>
              </a:rPr>
              <a:t>参与者是系统外部的一个人或者事物，它以某种方式参与了系统的执行过程</a:t>
            </a:r>
          </a:p>
          <a:p>
            <a:pPr>
              <a:lnSpc>
                <a:spcPct val="150000"/>
              </a:lnSpc>
            </a:pPr>
            <a:endParaRPr lang="zh-CN" sz="1600">
              <a:latin typeface="微软雅黑"/>
              <a:ea typeface="微软雅黑"/>
            </a:endParaRPr>
          </a:p>
          <a:p>
            <a:pPr>
              <a:lnSpc>
                <a:spcPct val="150000"/>
              </a:lnSpc>
            </a:pPr>
            <a:endParaRPr lang="zh-CN"/>
          </a:p>
        </p:txBody>
      </p:sp>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4521200"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参与者的作用</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a:off x="3396186" y="2655936"/>
            <a:ext cx="8091389" cy="1923750"/>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341312" indent="-341312">
              <a:lnSpc>
                <a:spcPct val="150000"/>
              </a:lnSpc>
              <a:buAutoNum type="arabicPeriod"/>
            </a:pPr>
            <a:r>
              <a:rPr lang="zh-CN" sz="1600" b="1">
                <a:solidFill>
                  <a:srgbClr val="000000"/>
                </a:solidFill>
                <a:latin typeface="微软雅黑"/>
                <a:ea typeface="微软雅黑"/>
              </a:rPr>
              <a:t>建立系统的外部用户模型</a:t>
            </a:r>
          </a:p>
          <a:p>
            <a:pPr marL="341312" indent="-341312">
              <a:lnSpc>
                <a:spcPct val="150000"/>
              </a:lnSpc>
              <a:buAutoNum type="arabicPeriod"/>
            </a:pPr>
            <a:r>
              <a:rPr lang="zh-CN" sz="1600" b="1">
                <a:solidFill>
                  <a:srgbClr val="000000"/>
                </a:solidFill>
                <a:latin typeface="微软雅黑"/>
                <a:ea typeface="微软雅黑"/>
              </a:rPr>
              <a:t>对系统边界之外的对象进行描述</a:t>
            </a:r>
          </a:p>
          <a:p>
            <a:pPr>
              <a:lnSpc>
                <a:spcPct val="150000"/>
              </a:lnSpc>
            </a:pPr>
            <a:endParaRPr lang="zh-CN" sz="1600">
              <a:latin typeface="微软雅黑"/>
              <a:ea typeface="微软雅黑"/>
            </a:endParaRPr>
          </a:p>
          <a:p>
            <a:pPr>
              <a:lnSpc>
                <a:spcPct val="150000"/>
              </a:lnSpc>
            </a:pPr>
            <a:endParaRPr lang="zh-CN"/>
          </a:p>
        </p:txBody>
      </p:sp>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4521200"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用例之间的关系</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4582103" y="2655936"/>
            <a:ext cx="3652103" cy="1923750"/>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341312" indent="-341312">
              <a:lnSpc>
                <a:spcPct val="150000"/>
              </a:lnSpc>
              <a:buAutoNum type="arabicPeriod"/>
            </a:pPr>
            <a:r>
              <a:rPr lang="zh-CN" sz="1600" b="1">
                <a:solidFill>
                  <a:srgbClr val="000000"/>
                </a:solidFill>
                <a:latin typeface="微软雅黑"/>
                <a:ea typeface="微软雅黑"/>
              </a:rPr>
              <a:t>包含关系</a:t>
            </a:r>
          </a:p>
          <a:p>
            <a:pPr marL="341312" indent="-341312">
              <a:lnSpc>
                <a:spcPct val="150000"/>
              </a:lnSpc>
              <a:buAutoNum type="arabicPeriod"/>
            </a:pPr>
            <a:r>
              <a:rPr lang="zh-CN" sz="1600" b="1">
                <a:solidFill>
                  <a:srgbClr val="000000"/>
                </a:solidFill>
                <a:latin typeface="微软雅黑"/>
                <a:ea typeface="微软雅黑"/>
              </a:rPr>
              <a:t>拓展关系</a:t>
            </a:r>
          </a:p>
          <a:p>
            <a:pPr marL="341312" indent="-341312">
              <a:lnSpc>
                <a:spcPct val="150000"/>
              </a:lnSpc>
              <a:buAutoNum type="arabicPeriod"/>
            </a:pPr>
            <a:r>
              <a:rPr lang="zh-CN" sz="1600" b="1">
                <a:solidFill>
                  <a:srgbClr val="000000"/>
                </a:solidFill>
                <a:latin typeface="微软雅黑"/>
                <a:ea typeface="微软雅黑"/>
              </a:rPr>
              <a:t>泛化关系</a:t>
            </a:r>
          </a:p>
          <a:p>
            <a:pPr marL="341312" indent="-341312">
              <a:lnSpc>
                <a:spcPct val="150000"/>
              </a:lnSpc>
              <a:buAutoNum type="arabicPeriod"/>
            </a:pPr>
            <a:r>
              <a:rPr lang="zh-CN" sz="1600" b="1">
                <a:solidFill>
                  <a:srgbClr val="000000"/>
                </a:solidFill>
                <a:latin typeface="微软雅黑"/>
                <a:ea typeface="微软雅黑"/>
              </a:rPr>
              <a:t>分组关系</a:t>
            </a:r>
          </a:p>
          <a:p>
            <a:pPr>
              <a:lnSpc>
                <a:spcPct val="150000"/>
              </a:lnSpc>
            </a:pPr>
            <a:endParaRPr lang="zh-CN" sz="1600">
              <a:latin typeface="微软雅黑"/>
              <a:ea typeface="微软雅黑"/>
            </a:endParaRPr>
          </a:p>
          <a:p>
            <a:pPr>
              <a:lnSpc>
                <a:spcPct val="150000"/>
              </a:lnSpc>
            </a:pPr>
            <a:endParaRPr lang="zh-CN"/>
          </a:p>
        </p:txBody>
      </p:sp>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4521200"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包含关系</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3019394" y="2409898"/>
            <a:ext cx="3652103" cy="231193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600" b="1">
                <a:solidFill>
                  <a:srgbClr val="000000"/>
                </a:solidFill>
                <a:latin typeface="微软雅黑"/>
                <a:ea typeface="微软雅黑"/>
              </a:rPr>
              <a:t>包含关系指的是两个用例中，其中一个的行为包含另一个用例。</a:t>
            </a:r>
          </a:p>
          <a:p>
            <a:pPr marL="0" indent="0">
              <a:lnSpc>
                <a:spcPct val="150000"/>
              </a:lnSpc>
              <a:buNone/>
            </a:pPr>
            <a:endParaRPr lang="zh-CN" sz="1600" b="1">
              <a:solidFill>
                <a:srgbClr val="000000"/>
              </a:solidFill>
              <a:latin typeface="微软雅黑"/>
              <a:ea typeface="微软雅黑"/>
            </a:endParaRPr>
          </a:p>
          <a:p>
            <a:pPr marL="0" indent="0">
              <a:lnSpc>
                <a:spcPct val="150000"/>
              </a:lnSpc>
              <a:buNone/>
            </a:pPr>
            <a:r>
              <a:rPr lang="zh-CN" sz="1600" b="1">
                <a:solidFill>
                  <a:srgbClr val="000000"/>
                </a:solidFill>
                <a:latin typeface="微软雅黑"/>
                <a:ea typeface="微软雅黑"/>
              </a:rPr>
              <a:t>在用例图中使用带虚线箭头表示，并在线上标有&lt;&lt;include&gt;&gt;;箭头的方向是从基本用例到包含用例。</a:t>
            </a:r>
          </a:p>
          <a:p>
            <a:pPr>
              <a:lnSpc>
                <a:spcPct val="150000"/>
              </a:lnSpc>
            </a:pPr>
            <a:endParaRPr lang="zh-CN"/>
          </a:p>
        </p:txBody>
      </p:sp>
      <p:pic>
        <p:nvPicPr>
          <p:cNvPr id="7" name=""/>
          <p:cNvPicPr/>
          <p:nvPr/>
        </p:nvPicPr>
        <p:blipFill>
          <a:blip r:embed="rId5"/>
          <a:stretch/>
        </p:blipFill>
        <p:spPr>
          <a:xfrm rot="0">
            <a:off x="6956881" y="2775014"/>
            <a:ext cx="4051300" cy="1308100"/>
          </a:xfrm>
          <a:prstGeom prst="rect">
            <a:avLst/>
          </a:prstGeom>
        </p:spPr>
      </p:pic>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4521200"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拓展</a:t>
            </a:r>
            <a:r>
              <a:rPr lang="zh-CN" sz="3200" b="1"/>
              <a:t>关系</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3019394" y="2409898"/>
            <a:ext cx="3652103" cy="345659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600" b="1">
                <a:solidFill>
                  <a:srgbClr val="000000"/>
                </a:solidFill>
                <a:latin typeface="微软雅黑"/>
                <a:ea typeface="微软雅黑"/>
              </a:rPr>
              <a:t>拓展</a:t>
            </a:r>
            <a:r>
              <a:rPr lang="zh-CN" sz="1600" b="1">
                <a:solidFill>
                  <a:srgbClr val="000000"/>
                </a:solidFill>
                <a:latin typeface="微软雅黑"/>
                <a:ea typeface="微软雅黑"/>
              </a:rPr>
              <a:t>关系是对基本用例的拓展。</a:t>
            </a:r>
            <a:r>
              <a:rPr lang="zh-CN" sz="1600" b="1">
                <a:solidFill>
                  <a:srgbClr val="ff0200"/>
                </a:solidFill>
                <a:latin typeface="微软雅黑"/>
                <a:ea typeface="微软雅黑"/>
              </a:rPr>
              <a:t>在此关系中</a:t>
            </a:r>
            <a:r>
              <a:rPr lang="zh-CN" sz="1600" b="1">
                <a:solidFill>
                  <a:srgbClr val="FF0200"/>
                </a:solidFill>
                <a:latin typeface="微软雅黑"/>
                <a:ea typeface="微软雅黑"/>
              </a:rPr>
              <a:t>基本用例本身是个完整用例，没有子用例的参与也可以完成一个完整的功能</a:t>
            </a:r>
            <a:r>
              <a:rPr lang="zh-CN" sz="1600" b="1">
                <a:solidFill>
                  <a:srgbClr val="000000"/>
                </a:solidFill>
                <a:latin typeface="微软雅黑"/>
                <a:ea typeface="微软雅黑"/>
              </a:rPr>
              <a:t>。被扩展的基本用例将存在一个拓展点，</a:t>
            </a:r>
            <a:r>
              <a:rPr lang="zh-CN" sz="1600" b="1">
                <a:solidFill>
                  <a:srgbClr val="FF0200"/>
                </a:solidFill>
                <a:latin typeface="微软雅黑"/>
                <a:ea typeface="微软雅黑"/>
              </a:rPr>
              <a:t>只有当拓展点被激活时，子用例才会被执行</a:t>
            </a:r>
          </a:p>
          <a:p>
            <a:pPr marL="0" indent="0">
              <a:lnSpc>
                <a:spcPct val="150000"/>
              </a:lnSpc>
              <a:buNone/>
            </a:pPr>
            <a:endParaRPr lang="zh-CN" sz="1600" b="1">
              <a:solidFill>
                <a:srgbClr val="000000"/>
              </a:solidFill>
              <a:latin typeface="微软雅黑"/>
              <a:ea typeface="微软雅黑"/>
            </a:endParaRPr>
          </a:p>
          <a:p>
            <a:pPr marL="0" indent="0">
              <a:lnSpc>
                <a:spcPct val="150000"/>
              </a:lnSpc>
              <a:buNone/>
            </a:pPr>
            <a:r>
              <a:rPr lang="zh-CN" sz="1600" b="1">
                <a:solidFill>
                  <a:srgbClr val="000000"/>
                </a:solidFill>
                <a:latin typeface="微软雅黑"/>
                <a:ea typeface="微软雅黑"/>
              </a:rPr>
              <a:t>在用例图中使用带虚线箭头表示，并在线上标有&lt;&lt;extend&gt;&gt;;箭头的方向是从子用例到基本用例。</a:t>
            </a:r>
          </a:p>
          <a:p>
            <a:pPr>
              <a:lnSpc>
                <a:spcPct val="150000"/>
              </a:lnSpc>
            </a:pPr>
            <a:endParaRPr lang="zh-CN"/>
          </a:p>
        </p:txBody>
      </p:sp>
      <p:pic>
        <p:nvPicPr>
          <p:cNvPr id="7" name=""/>
          <p:cNvPicPr/>
          <p:nvPr/>
        </p:nvPicPr>
        <p:blipFill>
          <a:blip r:embed="rId5"/>
          <a:stretch/>
        </p:blipFill>
        <p:spPr>
          <a:xfrm rot="0">
            <a:off x="6960660" y="3058285"/>
            <a:ext cx="3924300" cy="1219200"/>
          </a:xfrm>
          <a:prstGeom prst="rect">
            <a:avLst/>
          </a:prstGeom>
        </p:spPr>
      </p:pic>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4610782"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拓展</a:t>
            </a:r>
            <a:r>
              <a:rPr lang="zh-CN" sz="3200" b="1"/>
              <a:t>关系需要注意的点</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3029348" y="2340223"/>
            <a:ext cx="4179642" cy="272998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600" b="1">
                <a:solidFill>
                  <a:srgbClr val="FF0200"/>
                </a:solidFill>
                <a:latin typeface="微软雅黑"/>
                <a:ea typeface="微软雅黑"/>
              </a:rPr>
              <a:t>基本用例必须声明若干拓展点</a:t>
            </a:r>
            <a:r>
              <a:rPr lang="zh-CN" sz="1600" b="1">
                <a:solidFill>
                  <a:srgbClr val="000000"/>
                </a:solidFill>
                <a:latin typeface="微软雅黑"/>
                <a:ea typeface="微软雅黑"/>
              </a:rPr>
              <a:t>，而拓展实例只能在这些拓展点上增加新的行为和含义。</a:t>
            </a:r>
          </a:p>
          <a:p>
            <a:pPr marL="0" indent="0">
              <a:lnSpc>
                <a:spcPct val="150000"/>
              </a:lnSpc>
              <a:buNone/>
            </a:pPr>
            <a:endParaRPr lang="zh-CN" sz="1600" b="1">
              <a:solidFill>
                <a:srgbClr val="000000"/>
              </a:solidFill>
              <a:latin typeface="微软雅黑"/>
              <a:ea typeface="微软雅黑"/>
            </a:endParaRPr>
          </a:p>
          <a:p>
            <a:pPr marL="0" indent="0">
              <a:lnSpc>
                <a:spcPct val="150000"/>
              </a:lnSpc>
              <a:buNone/>
            </a:pPr>
            <a:r>
              <a:rPr lang="zh-CN" sz="1600" b="1">
                <a:solidFill>
                  <a:srgbClr val="FF0200"/>
                </a:solidFill>
                <a:latin typeface="微软雅黑"/>
                <a:ea typeface="微软雅黑"/>
              </a:rPr>
              <a:t>拓展用例并不在基本用例中显示。</a:t>
            </a:r>
            <a:r>
              <a:rPr lang="zh-CN" sz="1600" b="1">
                <a:solidFill>
                  <a:srgbClr val="000000"/>
                </a:solidFill>
                <a:latin typeface="微软雅黑"/>
                <a:ea typeface="微软雅黑"/>
              </a:rPr>
              <a:t>因为拓展关系是从拓展用例到基本用例的关系，它说明拓展用例定义的行为如何插入到基本用例定义的行为中。</a:t>
            </a:r>
          </a:p>
        </p:txBody>
      </p:sp>
      <p:pic>
        <p:nvPicPr>
          <p:cNvPr id="7" name=""/>
          <p:cNvPicPr/>
          <p:nvPr/>
        </p:nvPicPr>
        <p:blipFill>
          <a:blip r:embed="rId5"/>
          <a:stretch/>
        </p:blipFill>
        <p:spPr>
          <a:xfrm rot="0">
            <a:off x="7565430" y="3057867"/>
            <a:ext cx="3670300" cy="1016000"/>
          </a:xfrm>
          <a:prstGeom prst="rect">
            <a:avLst/>
          </a:prstGeom>
        </p:spPr>
      </p:pic>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4521200"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拓展</a:t>
            </a:r>
            <a:r>
              <a:rPr lang="zh-CN" sz="3200" b="1"/>
              <a:t>关系的使用场景</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3009441" y="2997158"/>
            <a:ext cx="3652103" cy="200337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600" b="1">
                <a:solidFill>
                  <a:srgbClr val="ff0200"/>
                </a:solidFill>
                <a:latin typeface="微软雅黑"/>
                <a:ea typeface="微软雅黑"/>
              </a:rPr>
              <a:t>基本用例必须声明若干拓展点</a:t>
            </a:r>
            <a:r>
              <a:rPr lang="zh-CN" sz="1600" b="1">
                <a:solidFill>
                  <a:srgbClr val="000000"/>
                </a:solidFill>
                <a:latin typeface="微软雅黑"/>
                <a:ea typeface="微软雅黑"/>
              </a:rPr>
              <a:t>，而拓展实例只能在这些拓展点上增加新的行为和含义。</a:t>
            </a:r>
          </a:p>
          <a:p>
            <a:pPr>
              <a:lnSpc>
                <a:spcPct val="150000"/>
              </a:lnSpc>
            </a:pPr>
            <a:endParaRPr lang="zh-CN"/>
          </a:p>
        </p:txBody>
      </p:sp>
      <p:pic>
        <p:nvPicPr>
          <p:cNvPr id="7" name=""/>
          <p:cNvPicPr/>
          <p:nvPr/>
        </p:nvPicPr>
        <p:blipFill>
          <a:blip r:embed="rId5"/>
          <a:stretch/>
        </p:blipFill>
        <p:spPr>
          <a:xfrm rot="0">
            <a:off x="6960660" y="3058285"/>
            <a:ext cx="3924300" cy="1219200"/>
          </a:xfrm>
          <a:prstGeom prst="rect">
            <a:avLst/>
          </a:prstGeom>
        </p:spPr>
      </p:pic>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4521200"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泛化</a:t>
            </a:r>
            <a:r>
              <a:rPr lang="zh-CN" sz="3200" b="1"/>
              <a:t>关系</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3019394" y="2409898"/>
            <a:ext cx="3652103" cy="345659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600" b="1">
                <a:solidFill>
                  <a:srgbClr val="000000"/>
                </a:solidFill>
                <a:latin typeface="微软雅黑"/>
                <a:ea typeface="微软雅黑"/>
              </a:rPr>
              <a:t>泛化关系指的是一般与特殊的关系。当一个用例共同拥有一种类似的结构和行为的时候，可以将它们的共性对象抽象成父用例，其他的用例作为泛化关系中子用例。在系统中</a:t>
            </a:r>
            <a:r>
              <a:rPr lang="zh-CN" sz="1600" b="1">
                <a:solidFill>
                  <a:srgbClr val="FF0200"/>
                </a:solidFill>
                <a:latin typeface="微软雅黑"/>
                <a:ea typeface="微软雅黑"/>
              </a:rPr>
              <a:t>子用例被选择执行</a:t>
            </a:r>
            <a:r>
              <a:rPr lang="zh-CN" sz="1600" b="1">
                <a:solidFill>
                  <a:srgbClr val="000000"/>
                </a:solidFill>
                <a:latin typeface="微软雅黑"/>
                <a:ea typeface="微软雅黑"/>
              </a:rPr>
              <a:t>。</a:t>
            </a:r>
          </a:p>
          <a:p>
            <a:pPr marL="0" indent="0">
              <a:lnSpc>
                <a:spcPct val="150000"/>
              </a:lnSpc>
              <a:buNone/>
            </a:pPr>
            <a:endParaRPr lang="zh-CN" sz="1600" b="1">
              <a:solidFill>
                <a:srgbClr val="000000"/>
              </a:solidFill>
              <a:latin typeface="微软雅黑"/>
              <a:ea typeface="微软雅黑"/>
            </a:endParaRPr>
          </a:p>
          <a:p>
            <a:pPr marL="0" indent="0">
              <a:lnSpc>
                <a:spcPct val="150000"/>
              </a:lnSpc>
              <a:buNone/>
            </a:pPr>
            <a:r>
              <a:rPr lang="zh-CN" sz="1600" b="1">
                <a:solidFill>
                  <a:srgbClr val="000000"/>
                </a:solidFill>
                <a:latin typeface="微软雅黑"/>
                <a:ea typeface="微软雅黑"/>
              </a:rPr>
              <a:t>在用例图中使用实线空心箭头表示;箭头的方向是从子用例到父用例。</a:t>
            </a:r>
          </a:p>
          <a:p>
            <a:pPr>
              <a:lnSpc>
                <a:spcPct val="150000"/>
              </a:lnSpc>
            </a:pPr>
            <a:endParaRPr lang="zh-CN"/>
          </a:p>
        </p:txBody>
      </p:sp>
      <p:pic>
        <p:nvPicPr>
          <p:cNvPr id="7" name=""/>
          <p:cNvPicPr/>
          <p:nvPr/>
        </p:nvPicPr>
        <p:blipFill>
          <a:blip r:embed="rId5"/>
          <a:stretch/>
        </p:blipFill>
        <p:spPr>
          <a:xfrm rot="0">
            <a:off x="7003552" y="2655936"/>
            <a:ext cx="4356100" cy="2362200"/>
          </a:xfrm>
          <a:prstGeom prst="rect">
            <a:avLst/>
          </a:prstGeom>
        </p:spPr>
      </p:pic>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024057" y="2977884"/>
            <a:ext cx="3773716" cy="891582"/>
            <a:chOff x="4209142" y="254523"/>
            <a:chExt cx="3773716" cy="891582"/>
          </a:xfrm>
        </p:grpSpPr>
        <p:pic>
          <p:nvPicPr>
            <p:cNvPr id="7" name="图片 6"/>
            <p:cNvPicPr/>
            <p:nvPr/>
          </p:nvPicPr>
          <p:blipFill>
            <a:blip r:embed="rId3"/>
            <a:stretch/>
          </p:blipFill>
          <p:spPr>
            <a:xfrm>
              <a:off x="4209142" y="254523"/>
              <a:ext cx="3773716" cy="891582"/>
            </a:xfrm>
            <a:prstGeom prst="rect">
              <a:avLst/>
            </a:prstGeom>
          </p:spPr>
        </p:pic>
        <p:sp>
          <p:nvSpPr>
            <p:cNvPr id="8" name="文本框 7"/>
            <p:cNvSpPr txBox="1"/>
            <p:nvPr/>
          </p:nvSpPr>
          <p:spPr>
            <a:xfrm>
              <a:off x="5669995" y="330723"/>
              <a:ext cx="902811" cy="523220"/>
            </a:xfrm>
            <a:prstGeom prst="rect">
              <a:avLst/>
            </a:prstGeom>
            <a:noFill/>
          </p:spPr>
          <p:txBody>
            <a:bodyPr wrap="none">
              <a:spAutoFit/>
            </a:bodyPr>
            <a:lstStyle/>
            <a:p>
              <a:pPr algn="ctr"/>
              <a:r>
                <a:rPr lang="zh-CN" sz="2800" b="1">
                  <a:latin typeface="微软雅黑"/>
                </a:rPr>
                <a:t>目录</a:t>
              </a:r>
            </a:p>
          </p:txBody>
        </p:sp>
      </p:grpSp>
      <p:sp>
        <p:nvSpPr>
          <p:cNvPr id="17" name="文本框 16"/>
          <p:cNvSpPr txBox="1"/>
          <p:nvPr/>
        </p:nvSpPr>
        <p:spPr>
          <a:xfrm>
            <a:off x="6193232" y="1177899"/>
            <a:ext cx="1590500" cy="523220"/>
          </a:xfrm>
          <a:prstGeom prst="rect">
            <a:avLst/>
          </a:prstGeom>
          <a:noFill/>
        </p:spPr>
        <p:txBody>
          <a:bodyPr wrap="none"/>
          <a:lstStyle/>
          <a:p>
            <a:pPr/>
            <a:r>
              <a:rPr lang="en-US" sz="2800" b="1">
                <a:latin typeface="微软雅黑"/>
                <a:ea typeface="微软雅黑"/>
              </a:rPr>
              <a:t>1</a:t>
            </a:r>
            <a:r>
              <a:rPr lang="zh-CN" sz="2800" b="1">
                <a:latin typeface="微软雅黑"/>
                <a:ea typeface="微软雅黑"/>
              </a:rPr>
              <a:t> </a:t>
            </a:r>
            <a:r>
              <a:rPr lang="zh-CN" sz="2800" b="1">
                <a:latin typeface="微软雅黑"/>
                <a:ea typeface="微软雅黑"/>
              </a:rPr>
              <a:t>用例图(侧重点)</a:t>
            </a:r>
          </a:p>
        </p:txBody>
      </p:sp>
      <p:sp>
        <p:nvSpPr>
          <p:cNvPr id="20" name="文本框 19"/>
          <p:cNvSpPr txBox="1"/>
          <p:nvPr/>
        </p:nvSpPr>
        <p:spPr>
          <a:xfrm>
            <a:off x="6205589" y="2801423"/>
            <a:ext cx="1612942" cy="523220"/>
          </a:xfrm>
          <a:prstGeom prst="rect">
            <a:avLst/>
          </a:prstGeom>
          <a:noFill/>
        </p:spPr>
        <p:txBody>
          <a:bodyPr wrap="none">
            <a:spAutoFit/>
          </a:bodyPr>
          <a:lstStyle/>
          <a:p>
            <a:r>
              <a:rPr lang="en-US" sz="2800" b="1">
                <a:latin typeface="微软雅黑"/>
                <a:ea typeface="微软雅黑"/>
              </a:rPr>
              <a:t>3</a:t>
            </a:r>
            <a:r>
              <a:rPr lang="zh-CN" sz="2800" b="1">
                <a:latin typeface="微软雅黑"/>
                <a:ea typeface="微软雅黑"/>
              </a:rPr>
              <a:t> 状态图</a:t>
            </a:r>
            <a:endParaRPr lang="zh-CN" sz="2800" b="1">
              <a:latin typeface="微软雅黑"/>
              <a:ea typeface="微软雅黑"/>
            </a:endParaRPr>
          </a:p>
        </p:txBody>
      </p:sp>
      <p:sp>
        <p:nvSpPr>
          <p:cNvPr id="29" name="文本框 28"/>
          <p:cNvSpPr txBox="1"/>
          <p:nvPr/>
        </p:nvSpPr>
        <p:spPr>
          <a:xfrm>
            <a:off x="6205589" y="3600401"/>
            <a:ext cx="1612942" cy="523220"/>
          </a:xfrm>
          <a:prstGeom prst="rect">
            <a:avLst/>
          </a:prstGeom>
          <a:noFill/>
        </p:spPr>
        <p:txBody>
          <a:bodyPr wrap="none">
            <a:spAutoFit/>
          </a:bodyPr>
          <a:lstStyle/>
          <a:p>
            <a:r>
              <a:rPr lang="en-US" sz="2800" b="1">
                <a:latin typeface="微软雅黑"/>
                <a:ea typeface="微软雅黑"/>
              </a:rPr>
              <a:t>4</a:t>
            </a:r>
            <a:r>
              <a:rPr lang="zh-CN" sz="2800" b="1">
                <a:latin typeface="微软雅黑"/>
                <a:ea typeface="微软雅黑"/>
              </a:rPr>
              <a:t> 顺序图</a:t>
            </a:r>
            <a:endParaRPr lang="zh-CN" sz="2800" b="1">
              <a:latin typeface="微软雅黑"/>
              <a:ea typeface="微软雅黑"/>
            </a:endParaRPr>
          </a:p>
        </p:txBody>
      </p:sp>
      <p:sp>
        <p:nvSpPr>
          <p:cNvPr id="30" name="文本框 29"/>
          <p:cNvSpPr txBox="1"/>
          <p:nvPr/>
        </p:nvSpPr>
        <p:spPr>
          <a:xfrm>
            <a:off x="6193232" y="1995839"/>
            <a:ext cx="1231427" cy="523220"/>
          </a:xfrm>
          <a:prstGeom prst="rect">
            <a:avLst/>
          </a:prstGeom>
          <a:noFill/>
        </p:spPr>
        <p:txBody>
          <a:bodyPr wrap="none">
            <a:spAutoFit/>
          </a:bodyPr>
          <a:lstStyle/>
          <a:p>
            <a:r>
              <a:rPr lang="en-US" sz="2800" b="1">
                <a:latin typeface="微软雅黑"/>
                <a:ea typeface="微软雅黑"/>
              </a:rPr>
              <a:t>2</a:t>
            </a:r>
            <a:r>
              <a:rPr lang="zh-CN" sz="2800" b="1">
                <a:latin typeface="微软雅黑"/>
                <a:ea typeface="微软雅黑"/>
              </a:rPr>
              <a:t> 类图</a:t>
            </a:r>
            <a:endParaRPr lang="zh-CN" sz="2800" b="1">
              <a:latin typeface="微软雅黑"/>
              <a:ea typeface="微软雅黑"/>
            </a:endParaRPr>
          </a:p>
        </p:txBody>
      </p:sp>
      <p:sp>
        <p:nvSpPr>
          <p:cNvPr id="31" name="文本框 30"/>
          <p:cNvSpPr txBox="1"/>
          <p:nvPr/>
        </p:nvSpPr>
        <p:spPr>
          <a:xfrm>
            <a:off x="6205589" y="4397240"/>
            <a:ext cx="1590500" cy="523220"/>
          </a:xfrm>
          <a:prstGeom prst="rect">
            <a:avLst/>
          </a:prstGeom>
          <a:noFill/>
        </p:spPr>
        <p:txBody>
          <a:bodyPr wrap="none"/>
          <a:lstStyle/>
          <a:p>
            <a:pPr/>
            <a:r>
              <a:rPr lang="en-US" sz="2800" b="1">
                <a:latin typeface="微软雅黑"/>
                <a:ea typeface="微软雅黑"/>
              </a:rPr>
              <a:t>5</a:t>
            </a:r>
            <a:r>
              <a:rPr lang="zh-CN" sz="2800" b="1">
                <a:latin typeface="微软雅黑"/>
                <a:ea typeface="微软雅黑"/>
              </a:rPr>
              <a:t> 通信图</a:t>
            </a:r>
          </a:p>
        </p:txBody>
      </p:sp>
      <p:sp>
        <p:nvSpPr>
          <p:cNvPr id="32" name="文本框 31"/>
          <p:cNvSpPr txBox="1"/>
          <p:nvPr/>
        </p:nvSpPr>
        <p:spPr>
          <a:xfrm>
            <a:off x="6217946" y="5157008"/>
            <a:ext cx="1590500" cy="523220"/>
          </a:xfrm>
          <a:prstGeom prst="rect">
            <a:avLst/>
          </a:prstGeom>
          <a:noFill/>
        </p:spPr>
        <p:txBody>
          <a:bodyPr wrap="none">
            <a:spAutoFit/>
          </a:bodyPr>
          <a:lstStyle/>
          <a:p>
            <a:r>
              <a:rPr lang="en-US" sz="2800" b="1">
                <a:latin typeface="微软雅黑"/>
                <a:ea typeface="微软雅黑"/>
              </a:rPr>
              <a:t>6</a:t>
            </a:r>
            <a:r>
              <a:rPr lang="zh-CN" sz="2800" b="1">
                <a:latin typeface="微软雅黑"/>
                <a:ea typeface="微软雅黑"/>
              </a:rPr>
              <a:t> 部署图</a:t>
            </a:r>
            <a:endParaRPr lang="zh-CN" sz="2800" b="1">
              <a:latin typeface="微软雅黑"/>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4521200"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分组</a:t>
            </a:r>
            <a:r>
              <a:rPr lang="zh-CN" sz="3200" b="1"/>
              <a:t>关系</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3805726" y="2270548"/>
            <a:ext cx="3652103" cy="345659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endParaRPr lang="zh-CN" sz="1600" b="1">
              <a:solidFill>
                <a:srgbClr val="000000"/>
              </a:solidFill>
              <a:latin typeface="微软雅黑"/>
              <a:ea typeface="微软雅黑"/>
            </a:endParaRPr>
          </a:p>
          <a:p>
            <a:pPr>
              <a:lnSpc>
                <a:spcPct val="150000"/>
              </a:lnSpc>
            </a:pPr>
            <a:endParaRPr lang="zh-CN"/>
          </a:p>
        </p:txBody>
      </p:sp>
      <p:sp>
        <p:nvSpPr>
          <p:cNvPr id="7" name="矩形 6"/>
          <p:cNvSpPr/>
          <p:nvPr/>
        </p:nvSpPr>
        <p:spPr>
          <a:xfrm rot="0" flipH="0" flipV="0">
            <a:off x="3805726" y="2768226"/>
            <a:ext cx="3652103" cy="151565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600" b="1">
                <a:solidFill>
                  <a:srgbClr val="000000"/>
                </a:solidFill>
                <a:latin typeface="微软雅黑"/>
                <a:ea typeface="微软雅黑"/>
              </a:rPr>
              <a:t>在一些用例图中，用例的数目可能很多，这时就需要把这些用例组织分类起来。这种组织分类关系就是分组关系。</a:t>
            </a:r>
          </a:p>
          <a:p>
            <a:pPr>
              <a:lnSpc>
                <a:spcPct val="150000"/>
              </a:lnSpc>
            </a:pPr>
            <a:endParaRPr lang="zh-CN"/>
          </a:p>
        </p:txBody>
      </p:sp>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0" flipH="0" flipV="0">
            <a:off x="1261465" y="2645086"/>
            <a:ext cx="9893314"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Q2</a:t>
            </a:r>
            <a:r>
              <a:rPr lang="en-US" sz="3600" b="1" i="0" strike="noStrike" spc="0">
                <a:solidFill>
                  <a:srgbClr val="404040"/>
                </a:solidFill>
                <a:latin typeface="微软雅黑"/>
                <a:ea typeface="微软雅黑"/>
              </a:rPr>
              <a:t>:包含关系中基本用例是一个完整的用例吗？</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0" flipH="0" flipV="0">
            <a:off x="2984258" y="3003588"/>
            <a:ext cx="6475587" cy="850951"/>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A: 可能是也可能不是</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4521200"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用例图创建步骤</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3805726" y="2270548"/>
            <a:ext cx="3652103" cy="345659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endParaRPr lang="zh-CN" sz="1600" b="1">
              <a:solidFill>
                <a:srgbClr val="000000"/>
              </a:solidFill>
              <a:latin typeface="微软雅黑"/>
              <a:ea typeface="微软雅黑"/>
            </a:endParaRPr>
          </a:p>
          <a:p>
            <a:pPr>
              <a:lnSpc>
                <a:spcPct val="150000"/>
              </a:lnSpc>
            </a:pPr>
            <a:endParaRPr lang="zh-CN"/>
          </a:p>
        </p:txBody>
      </p:sp>
      <p:sp>
        <p:nvSpPr>
          <p:cNvPr id="7" name="矩形 6"/>
          <p:cNvSpPr/>
          <p:nvPr/>
        </p:nvSpPr>
        <p:spPr>
          <a:xfrm rot="0" flipH="0" flipV="0">
            <a:off x="3805726" y="2768226"/>
            <a:ext cx="3652103" cy="151565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341312" indent="-341312">
              <a:lnSpc>
                <a:spcPct val="150000"/>
              </a:lnSpc>
              <a:buAutoNum type="arabicPeriod"/>
            </a:pPr>
            <a:r>
              <a:rPr lang="zh-CN" sz="1600" b="1">
                <a:solidFill>
                  <a:srgbClr val="000000"/>
                </a:solidFill>
                <a:latin typeface="微软雅黑"/>
                <a:ea typeface="微软雅黑"/>
              </a:rPr>
              <a:t>识别出系统中的角色和用例</a:t>
            </a:r>
          </a:p>
          <a:p>
            <a:pPr marL="341312" indent="-341312">
              <a:lnSpc>
                <a:spcPct val="150000"/>
              </a:lnSpc>
              <a:buAutoNum type="arabicPeriod"/>
            </a:pPr>
            <a:r>
              <a:rPr lang="zh-CN" sz="1600" b="1">
                <a:solidFill>
                  <a:srgbClr val="000000"/>
                </a:solidFill>
                <a:latin typeface="微软雅黑"/>
                <a:ea typeface="微软雅黑"/>
              </a:rPr>
              <a:t>区分用例之间的先后顺序</a:t>
            </a:r>
          </a:p>
          <a:p>
            <a:pPr marL="341312" indent="-341312">
              <a:lnSpc>
                <a:spcPct val="150000"/>
              </a:lnSpc>
              <a:buAutoNum type="arabicPeriod"/>
            </a:pPr>
            <a:r>
              <a:rPr lang="zh-CN" sz="1600" b="1">
                <a:solidFill>
                  <a:srgbClr val="000000"/>
                </a:solidFill>
                <a:latin typeface="微软雅黑"/>
                <a:ea typeface="微软雅黑"/>
              </a:rPr>
              <a:t>创建用例图模型结构</a:t>
            </a:r>
          </a:p>
          <a:p>
            <a:pPr>
              <a:lnSpc>
                <a:spcPct val="150000"/>
              </a:lnSpc>
            </a:pPr>
            <a:endParaRPr lang="zh-CN"/>
          </a:p>
        </p:txBody>
      </p:sp>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5257763"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识别出系统中的角色和用例</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3805726" y="2270548"/>
            <a:ext cx="3652103" cy="345659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endParaRPr lang="zh-CN" sz="1600" b="1">
              <a:solidFill>
                <a:srgbClr val="000000"/>
              </a:solidFill>
              <a:latin typeface="微软雅黑"/>
              <a:ea typeface="微软雅黑"/>
            </a:endParaRPr>
          </a:p>
          <a:p>
            <a:pPr>
              <a:lnSpc>
                <a:spcPct val="150000"/>
              </a:lnSpc>
            </a:pPr>
            <a:endParaRPr lang="zh-CN"/>
          </a:p>
        </p:txBody>
      </p:sp>
      <p:sp>
        <p:nvSpPr>
          <p:cNvPr id="7" name="矩形 6"/>
          <p:cNvSpPr/>
          <p:nvPr/>
        </p:nvSpPr>
        <p:spPr>
          <a:xfrm rot="0" flipH="0" flipV="0">
            <a:off x="3805726" y="2768226"/>
            <a:ext cx="6279842" cy="151565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600" b="1">
                <a:solidFill>
                  <a:srgbClr val="000000"/>
                </a:solidFill>
                <a:latin typeface="微软雅黑"/>
                <a:ea typeface="微软雅黑"/>
              </a:rPr>
              <a:t>这项任务通常是由系统分析员，通过与用户的沟通来完成的。</a:t>
            </a:r>
            <a:r>
              <a:rPr lang="zh-CN" sz="1600" b="1">
                <a:solidFill>
                  <a:srgbClr val="FF0200"/>
                </a:solidFill>
                <a:latin typeface="微软雅黑"/>
                <a:ea typeface="微软雅黑"/>
              </a:rPr>
              <a:t>通过与用户之间的交流</a:t>
            </a:r>
            <a:r>
              <a:rPr lang="zh-CN" sz="1600" b="1">
                <a:solidFill>
                  <a:srgbClr val="000000"/>
                </a:solidFill>
                <a:latin typeface="微软雅黑"/>
                <a:ea typeface="微软雅黑"/>
              </a:rPr>
              <a:t>，提出问题，了解他们的业务需求。对于这些业务需求，需要向用户提出一些问题以得到所需要的答案。</a:t>
            </a:r>
            <a:r>
              <a:rPr lang="zh-CN" sz="1600" b="1">
                <a:solidFill>
                  <a:srgbClr val="ff0200"/>
                </a:solidFill>
                <a:latin typeface="微软雅黑"/>
                <a:ea typeface="微软雅黑"/>
              </a:rPr>
              <a:t>这些需求和得到的答案将成为创建用例图的基础信息</a:t>
            </a:r>
            <a:r>
              <a:rPr lang="zh-CN" sz="1600" b="1">
                <a:solidFill>
                  <a:srgbClr val="000000"/>
                </a:solidFill>
                <a:latin typeface="微软雅黑"/>
                <a:ea typeface="微软雅黑"/>
              </a:rPr>
              <a:t>。</a:t>
            </a:r>
          </a:p>
          <a:p>
            <a:pPr>
              <a:lnSpc>
                <a:spcPct val="150000"/>
              </a:lnSpc>
            </a:pPr>
            <a:endParaRPr lang="zh-CN"/>
          </a:p>
        </p:txBody>
      </p:sp>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5048738"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如何从系统中识别出角色</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3805726" y="2270548"/>
            <a:ext cx="3652103" cy="345659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endParaRPr lang="zh-CN" sz="1600" b="1">
              <a:solidFill>
                <a:srgbClr val="000000"/>
              </a:solidFill>
              <a:latin typeface="微软雅黑"/>
              <a:ea typeface="微软雅黑"/>
            </a:endParaRPr>
          </a:p>
          <a:p>
            <a:pPr>
              <a:lnSpc>
                <a:spcPct val="150000"/>
              </a:lnSpc>
            </a:pPr>
            <a:endParaRPr lang="zh-CN"/>
          </a:p>
        </p:txBody>
      </p:sp>
      <p:sp>
        <p:nvSpPr>
          <p:cNvPr id="7" name="矩形 6"/>
          <p:cNvSpPr/>
          <p:nvPr/>
        </p:nvSpPr>
        <p:spPr>
          <a:xfrm rot="0" flipH="0" flipV="0">
            <a:off x="4542288" y="2503083"/>
            <a:ext cx="4697226" cy="241147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341312" indent="-341312">
              <a:lnSpc>
                <a:spcPct val="150000"/>
              </a:lnSpc>
              <a:buAutoNum type="arabicPeriod"/>
            </a:pPr>
            <a:r>
              <a:rPr lang="zh-CN" sz="1600" b="1">
                <a:solidFill>
                  <a:srgbClr val="000000"/>
                </a:solidFill>
                <a:latin typeface="微软雅黑"/>
                <a:ea typeface="微软雅黑"/>
              </a:rPr>
              <a:t>谁将使用系统的主要功能？</a:t>
            </a:r>
          </a:p>
          <a:p>
            <a:pPr marL="341312" indent="-341312">
              <a:lnSpc>
                <a:spcPct val="150000"/>
              </a:lnSpc>
              <a:buAutoNum type="arabicPeriod"/>
            </a:pPr>
            <a:r>
              <a:rPr lang="zh-CN" sz="1600" b="1">
                <a:solidFill>
                  <a:srgbClr val="000000"/>
                </a:solidFill>
                <a:latin typeface="微软雅黑"/>
                <a:ea typeface="微软雅黑"/>
              </a:rPr>
              <a:t>谁需要系统的支持以完成其日常的工作任务？</a:t>
            </a:r>
          </a:p>
          <a:p>
            <a:pPr marL="341312" indent="-341312">
              <a:lnSpc>
                <a:spcPct val="150000"/>
              </a:lnSpc>
              <a:buAutoNum type="arabicPeriod"/>
            </a:pPr>
            <a:r>
              <a:rPr lang="zh-CN" sz="1600" b="1">
                <a:solidFill>
                  <a:srgbClr val="000000"/>
                </a:solidFill>
                <a:latin typeface="微软雅黑"/>
                <a:ea typeface="微软雅黑"/>
              </a:rPr>
              <a:t>谁负责维护、管理并保持系统的正常运行？</a:t>
            </a:r>
          </a:p>
          <a:p>
            <a:pPr marL="341312" indent="-341312">
              <a:lnSpc>
                <a:spcPct val="150000"/>
              </a:lnSpc>
              <a:buAutoNum type="arabicPeriod"/>
            </a:pPr>
            <a:r>
              <a:rPr lang="zh-CN" sz="1600" b="1">
                <a:solidFill>
                  <a:srgbClr val="000000"/>
                </a:solidFill>
                <a:latin typeface="微软雅黑"/>
                <a:ea typeface="微软雅黑"/>
              </a:rPr>
              <a:t>系统需要处理哪些硬件设备？</a:t>
            </a:r>
          </a:p>
          <a:p>
            <a:pPr marL="341312" indent="-341312">
              <a:lnSpc>
                <a:spcPct val="150000"/>
              </a:lnSpc>
              <a:buAutoNum type="arabicPeriod"/>
            </a:pPr>
            <a:r>
              <a:rPr lang="zh-CN" sz="1600" b="1">
                <a:solidFill>
                  <a:srgbClr val="000000"/>
                </a:solidFill>
                <a:latin typeface="微软雅黑"/>
                <a:ea typeface="微软雅黑"/>
              </a:rPr>
              <a:t>系统需要和哪些外部系统交互？</a:t>
            </a:r>
          </a:p>
          <a:p>
            <a:pPr marL="341312" indent="-341312">
              <a:lnSpc>
                <a:spcPct val="150000"/>
              </a:lnSpc>
              <a:buAutoNum type="arabicPeriod"/>
            </a:pPr>
            <a:r>
              <a:rPr lang="zh-CN" sz="1600" b="1">
                <a:solidFill>
                  <a:srgbClr val="000000"/>
                </a:solidFill>
                <a:latin typeface="微软雅黑"/>
                <a:ea typeface="微软雅黑"/>
              </a:rPr>
              <a:t>系统运行产生的结果谁比较感兴趣？</a:t>
            </a:r>
          </a:p>
          <a:p>
            <a:pPr>
              <a:lnSpc>
                <a:spcPct val="150000"/>
              </a:lnSpc>
            </a:pPr>
            <a:endParaRPr lang="zh-CN"/>
          </a:p>
        </p:txBody>
      </p:sp>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5048738"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如何从系统中识别用例</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3805726" y="2270548"/>
            <a:ext cx="3652103" cy="345659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endParaRPr lang="zh-CN" sz="1600" b="1">
              <a:solidFill>
                <a:srgbClr val="000000"/>
              </a:solidFill>
              <a:latin typeface="微软雅黑"/>
              <a:ea typeface="微软雅黑"/>
            </a:endParaRPr>
          </a:p>
          <a:p>
            <a:pPr>
              <a:lnSpc>
                <a:spcPct val="150000"/>
              </a:lnSpc>
            </a:pPr>
            <a:endParaRPr lang="zh-CN"/>
          </a:p>
        </p:txBody>
      </p:sp>
      <p:sp>
        <p:nvSpPr>
          <p:cNvPr id="7" name="矩形 6"/>
          <p:cNvSpPr/>
          <p:nvPr/>
        </p:nvSpPr>
        <p:spPr>
          <a:xfrm rot="0" flipH="0" flipV="0">
            <a:off x="4542288" y="2503083"/>
            <a:ext cx="6359470" cy="241147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341312" indent="-341312">
              <a:lnSpc>
                <a:spcPct val="150000"/>
              </a:lnSpc>
              <a:buAutoNum type="arabicPeriod"/>
            </a:pPr>
            <a:r>
              <a:rPr lang="zh-CN" sz="1600" b="1">
                <a:solidFill>
                  <a:srgbClr val="000000"/>
                </a:solidFill>
                <a:latin typeface="微软雅黑"/>
                <a:ea typeface="微软雅黑"/>
              </a:rPr>
              <a:t>每个角色执行的操作有什么</a:t>
            </a:r>
            <a:r>
              <a:rPr lang="zh-CN" sz="1600" b="1">
                <a:solidFill>
                  <a:srgbClr val="000000"/>
                </a:solidFill>
                <a:latin typeface="微软雅黑"/>
                <a:ea typeface="微软雅黑"/>
              </a:rPr>
              <a:t>？</a:t>
            </a:r>
          </a:p>
          <a:p>
            <a:pPr marL="341312" indent="-341312">
              <a:lnSpc>
                <a:spcPct val="150000"/>
              </a:lnSpc>
              <a:buAutoNum type="arabicPeriod"/>
            </a:pPr>
            <a:r>
              <a:rPr lang="zh-CN" sz="1600" b="1">
                <a:solidFill>
                  <a:srgbClr val="000000"/>
                </a:solidFill>
                <a:latin typeface="微软雅黑"/>
                <a:ea typeface="微软雅黑"/>
              </a:rPr>
              <a:t>什么角色将要创建、存储、改变、删除或读取系统中的信息吗</a:t>
            </a:r>
            <a:r>
              <a:rPr lang="zh-CN" sz="1600" b="1">
                <a:solidFill>
                  <a:srgbClr val="000000"/>
                </a:solidFill>
                <a:latin typeface="微软雅黑"/>
                <a:ea typeface="微软雅黑"/>
              </a:rPr>
              <a:t>？</a:t>
            </a:r>
          </a:p>
          <a:p>
            <a:pPr marL="341312" indent="-341312">
              <a:lnSpc>
                <a:spcPct val="150000"/>
              </a:lnSpc>
              <a:buAutoNum type="arabicPeriod"/>
            </a:pPr>
            <a:r>
              <a:rPr lang="zh-CN" sz="1600" b="1">
                <a:solidFill>
                  <a:srgbClr val="000000"/>
                </a:solidFill>
                <a:latin typeface="微软雅黑"/>
                <a:ea typeface="微软雅黑"/>
              </a:rPr>
              <a:t>什么用例会创建、存储、改变、删除或读取这个信息</a:t>
            </a:r>
            <a:r>
              <a:rPr lang="zh-CN" sz="1600" b="1">
                <a:solidFill>
                  <a:srgbClr val="000000"/>
                </a:solidFill>
                <a:latin typeface="微软雅黑"/>
                <a:ea typeface="微软雅黑"/>
              </a:rPr>
              <a:t>？</a:t>
            </a:r>
          </a:p>
          <a:p>
            <a:pPr marL="341312" indent="-341312">
              <a:lnSpc>
                <a:spcPct val="150000"/>
              </a:lnSpc>
              <a:buAutoNum type="arabicPeriod"/>
            </a:pPr>
            <a:r>
              <a:rPr lang="zh-CN" sz="1600" b="1">
                <a:solidFill>
                  <a:srgbClr val="000000"/>
                </a:solidFill>
                <a:latin typeface="微软雅黑"/>
                <a:ea typeface="微软雅黑"/>
              </a:rPr>
              <a:t>角色需要通知系统外部的突然变化吗</a:t>
            </a:r>
            <a:r>
              <a:rPr lang="zh-CN" sz="1600" b="1">
                <a:solidFill>
                  <a:srgbClr val="000000"/>
                </a:solidFill>
                <a:latin typeface="微软雅黑"/>
                <a:ea typeface="微软雅黑"/>
              </a:rPr>
              <a:t>？</a:t>
            </a:r>
          </a:p>
          <a:p>
            <a:pPr marL="341312" indent="-341312">
              <a:lnSpc>
                <a:spcPct val="150000"/>
              </a:lnSpc>
              <a:buAutoNum type="arabicPeriod"/>
            </a:pPr>
            <a:r>
              <a:rPr lang="zh-CN" sz="1600" b="1">
                <a:solidFill>
                  <a:srgbClr val="000000"/>
                </a:solidFill>
                <a:latin typeface="微软雅黑"/>
                <a:ea typeface="微软雅黑"/>
              </a:rPr>
              <a:t>系统需要通知角色正在发生的事情吗</a:t>
            </a:r>
            <a:r>
              <a:rPr lang="zh-CN" sz="1600" b="1">
                <a:solidFill>
                  <a:srgbClr val="000000"/>
                </a:solidFill>
                <a:latin typeface="微软雅黑"/>
                <a:ea typeface="微软雅黑"/>
              </a:rPr>
              <a:t>？</a:t>
            </a:r>
          </a:p>
          <a:p>
            <a:pPr marL="341312" indent="-341312">
              <a:lnSpc>
                <a:spcPct val="150000"/>
              </a:lnSpc>
              <a:buAutoNum type="arabicPeriod"/>
            </a:pPr>
            <a:r>
              <a:rPr lang="zh-CN" sz="1600" b="1">
                <a:solidFill>
                  <a:srgbClr val="000000"/>
                </a:solidFill>
                <a:latin typeface="微软雅黑"/>
                <a:ea typeface="微软雅黑"/>
              </a:rPr>
              <a:t>什么用例将支持和维护系统</a:t>
            </a:r>
            <a:r>
              <a:rPr lang="zh-CN" sz="1600" b="1">
                <a:solidFill>
                  <a:srgbClr val="000000"/>
                </a:solidFill>
                <a:latin typeface="微软雅黑"/>
                <a:ea typeface="微软雅黑"/>
              </a:rPr>
              <a:t>？</a:t>
            </a:r>
          </a:p>
          <a:p>
            <a:pPr>
              <a:lnSpc>
                <a:spcPct val="150000"/>
              </a:lnSpc>
            </a:pPr>
            <a:endParaRPr lang="zh-CN"/>
          </a:p>
        </p:txBody>
      </p:sp>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5048738"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区分用例之间的先后次序</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3805726" y="2270548"/>
            <a:ext cx="3652103" cy="345659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endParaRPr lang="zh-CN" sz="1600" b="1">
              <a:solidFill>
                <a:srgbClr val="000000"/>
              </a:solidFill>
              <a:latin typeface="微软雅黑"/>
              <a:ea typeface="微软雅黑"/>
            </a:endParaRPr>
          </a:p>
          <a:p>
            <a:pPr>
              <a:lnSpc>
                <a:spcPct val="150000"/>
              </a:lnSpc>
            </a:pPr>
            <a:endParaRPr lang="zh-CN"/>
          </a:p>
        </p:txBody>
      </p:sp>
      <p:sp>
        <p:nvSpPr>
          <p:cNvPr id="7" name="矩形 6"/>
          <p:cNvSpPr/>
          <p:nvPr/>
        </p:nvSpPr>
        <p:spPr>
          <a:xfrm rot="0" flipH="0" flipV="0">
            <a:off x="4542288" y="2503083"/>
            <a:ext cx="6359470" cy="241147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600" b="1">
                <a:solidFill>
                  <a:srgbClr val="ff0200"/>
                </a:solidFill>
                <a:latin typeface="微软雅黑"/>
                <a:ea typeface="微软雅黑"/>
              </a:rPr>
              <a:t>某些用例必须在其他用例之前完成，因为它们之间要相互依赖。</a:t>
            </a:r>
            <a:r>
              <a:rPr lang="zh-CN" sz="1600" b="1">
                <a:solidFill>
                  <a:srgbClr val="000000"/>
                </a:solidFill>
                <a:latin typeface="微软雅黑"/>
                <a:ea typeface="微软雅黑"/>
              </a:rPr>
              <a:t>例如，在系统借阅图书之前，必须记录图书的基本信息。因此很明显新增图书是最重要的内容。</a:t>
            </a:r>
          </a:p>
          <a:p>
            <a:pPr>
              <a:lnSpc>
                <a:spcPct val="150000"/>
              </a:lnSpc>
            </a:pPr>
            <a:endParaRPr lang="zh-CN"/>
          </a:p>
        </p:txBody>
      </p:sp>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5048738"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构建用例图模型</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3805726" y="2270548"/>
            <a:ext cx="3652103" cy="345659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endParaRPr lang="zh-CN" sz="1600" b="1">
              <a:solidFill>
                <a:srgbClr val="000000"/>
              </a:solidFill>
              <a:latin typeface="微软雅黑"/>
              <a:ea typeface="微软雅黑"/>
            </a:endParaRPr>
          </a:p>
          <a:p>
            <a:pPr>
              <a:lnSpc>
                <a:spcPct val="150000"/>
              </a:lnSpc>
            </a:pPr>
            <a:endParaRPr lang="zh-CN"/>
          </a:p>
        </p:txBody>
      </p:sp>
      <p:sp>
        <p:nvSpPr>
          <p:cNvPr id="7" name="矩形 6"/>
          <p:cNvSpPr/>
          <p:nvPr/>
        </p:nvSpPr>
        <p:spPr>
          <a:xfrm rot="0" flipH="0" flipV="0">
            <a:off x="3805726" y="2881318"/>
            <a:ext cx="6359470" cy="241147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600" b="1">
                <a:solidFill>
                  <a:srgbClr val="000000"/>
                </a:solidFill>
                <a:latin typeface="微软雅黑"/>
                <a:ea typeface="微软雅黑"/>
              </a:rPr>
              <a:t>将已确定并细化的角色和用例放入用例图中。此时，再借助包含、拓展和泛化的关系给出用例之间的结构模型。</a:t>
            </a:r>
          </a:p>
          <a:p>
            <a:pPr>
              <a:lnSpc>
                <a:spcPct val="150000"/>
              </a:lnSpc>
            </a:pPr>
            <a:endParaRPr lang="zh-CN"/>
          </a:p>
        </p:txBody>
      </p:sp>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0" flipH="0" flipV="0">
            <a:off x="2207053" y="2645086"/>
            <a:ext cx="8440094"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Q3</a:t>
            </a:r>
            <a:r>
              <a:rPr lang="en-US" sz="3600" b="1" i="0" strike="noStrike" spc="0">
                <a:solidFill>
                  <a:srgbClr val="404040"/>
                </a:solidFill>
                <a:latin typeface="微软雅黑"/>
                <a:ea typeface="微软雅黑"/>
              </a:rPr>
              <a:t>:拓展用例是够显示在基本用例中？</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spAutoFit/>
          </a:bodyPr>
          <a:lstStyle/>
          <a:p>
            <a:pPr>
              <a:lnSpc>
                <a:spcPct val="120000"/>
              </a:lnSpc>
            </a:pPr>
            <a:r>
              <a:rPr lang="zh-CN" sz="3600" b="1">
                <a:latin typeface="微软雅黑"/>
              </a:rPr>
              <a:t>用例图</a:t>
            </a:r>
            <a:endParaRPr lang="zh-CN" sz="3600" b="1">
              <a:solidFill>
                <a:schemeClr val="tx1">
                  <a:lumMod val="75000"/>
                  <a:lumOff val="25000"/>
                </a:schemeClr>
              </a:solidFill>
              <a:latin typeface="微软雅黑"/>
              <a:ea typeface="微软雅黑"/>
            </a:endParaRPr>
          </a:p>
        </p:txBody>
      </p:sp>
      <p:sp>
        <p:nvSpPr>
          <p:cNvPr id="5" name="矩形 4"/>
          <p:cNvSpPr/>
          <p:nvPr/>
        </p:nvSpPr>
        <p:spPr>
          <a:xfrm>
            <a:off x="6316981" y="2217967"/>
            <a:ext cx="4325619" cy="763094"/>
          </a:xfrm>
          <a:prstGeom prst="rect">
            <a:avLst/>
          </a:prstGeom>
        </p:spPr>
        <p:txBody>
          <a:bodyPr wrap="square">
            <a:spAutoFit/>
          </a:bodyPr>
          <a:lstStyle/>
          <a:p>
            <a:pPr>
              <a:lnSpc>
                <a:spcPct val="120000"/>
              </a:lnSpc>
            </a:pPr>
            <a:r>
              <a:rPr lang="en-US" sz="4000" b="1">
                <a:solidFill>
                  <a:schemeClr val="tx1">
                    <a:lumMod val="75000"/>
                    <a:lumOff val="25000"/>
                  </a:schemeClr>
                </a:solidFill>
                <a:ea typeface="微软雅黑"/>
              </a:rPr>
              <a:t>PART 01</a:t>
            </a:r>
            <a:endParaRPr lang="zh-CN" sz="4000" b="1">
              <a:solidFill>
                <a:schemeClr val="tx1">
                  <a:lumMod val="75000"/>
                  <a:lumOff val="25000"/>
                </a:schemeClr>
              </a:solidFill>
              <a:ea typeface="微软雅黑"/>
            </a:endParaRPr>
          </a:p>
        </p:txBody>
      </p:sp>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0" flipH="0" flipV="0">
            <a:off x="4118963" y="3003588"/>
            <a:ext cx="4455015" cy="850951"/>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A: 否</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zh-CN" sz="3600" b="1" i="0" strike="noStrike" spc="0">
                <a:solidFill>
                  <a:srgbClr val="404040"/>
                </a:solidFill>
                <a:latin typeface="微软雅黑"/>
                <a:ea typeface="微软雅黑"/>
              </a:rPr>
              <a:t>类图</a:t>
            </a:r>
          </a:p>
        </p:txBody>
      </p:sp>
      <p:sp>
        <p:nvSpPr>
          <p:cNvPr id="5" name="矩形 4"/>
          <p:cNvSpPr/>
          <p:nvPr/>
        </p:nvSpPr>
        <p:spPr>
          <a:xfrm>
            <a:off x="6316981" y="2217967"/>
            <a:ext cx="4325619" cy="763094"/>
          </a:xfrm>
          <a:prstGeom prst="rect">
            <a:avLst/>
          </a:prstGeom>
        </p:spPr>
        <p:txBody>
          <a:bodyPr wrap="squar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lvl="0" indent="0" algn="l" defTabSz="914400">
              <a:lnSpc>
                <a:spcPct val="120000"/>
              </a:lnSpc>
              <a:spcBef>
                <a:spcPts val="0"/>
              </a:spcBef>
              <a:spcAft>
                <a:spcPts val="0"/>
              </a:spcAft>
              <a:buNone/>
            </a:pPr>
            <a:r>
              <a:rPr lang="en-US" sz="4000" b="1" i="0" u="none" strike="noStrike" kern="1200" spc="0" baseline="0">
                <a:solidFill>
                  <a:srgbClr val="000000">
                    <a:lumMod val="75000"/>
                    <a:lumOff val="25000"/>
                  </a:srgbClr>
                </a:solidFill>
                <a:latin typeface="Arial"/>
                <a:ea typeface="微软雅黑"/>
              </a:rPr>
              <a:t>PART 02</a:t>
            </a:r>
            <a:endParaRPr lang="zh-CN" sz="4000" b="1" i="0" u="none" strike="noStrike" kern="1200" spc="0" baseline="0">
              <a:solidFill>
                <a:srgbClr val="000000">
                  <a:lumMod val="75000"/>
                  <a:lumOff val="25000"/>
                </a:srgbClr>
              </a:solidFill>
              <a:latin typeface="Arial"/>
              <a:ea typeface="微软雅黑"/>
            </a:endParaRPr>
          </a:p>
        </p:txBody>
      </p:sp>
      <p:sp>
        <p:nvSpPr>
          <p:cNvPr id="7" name="文本框 6"/>
          <p:cNvSpPr txBox="1"/>
          <p:nvPr/>
        </p:nvSpPr>
        <p:spPr>
          <a:xfrm rot="0">
            <a:off x="6468532" y="4298573"/>
            <a:ext cx="1980029" cy="369332"/>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2.2</a:t>
            </a:r>
            <a:r>
              <a:rPr lang="zh-CN"/>
              <a:t> 类之间的关系</a:t>
            </a:r>
          </a:p>
        </p:txBody>
      </p:sp>
      <p:sp>
        <p:nvSpPr>
          <p:cNvPr id="8" name="文本框 6"/>
          <p:cNvSpPr txBox="1"/>
          <p:nvPr/>
        </p:nvSpPr>
        <p:spPr>
          <a:xfrm rot="0">
            <a:off x="6468532" y="3730358"/>
            <a:ext cx="1980029" cy="369332"/>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2.1</a:t>
            </a:r>
            <a:r>
              <a:rPr lang="zh-CN"/>
              <a:t> 类图概述</a:t>
            </a:r>
          </a:p>
        </p:txBody>
      </p:sp>
      <p:sp>
        <p:nvSpPr>
          <p:cNvPr id="9" name="文本框 6"/>
          <p:cNvSpPr txBox="1"/>
          <p:nvPr/>
        </p:nvSpPr>
        <p:spPr>
          <a:xfrm rot="0" flipH="0" flipV="0">
            <a:off x="6468532" y="4890942"/>
            <a:ext cx="2777198" cy="369332"/>
          </a:xfrm>
          <a:prstGeom prst="rect">
            <a:avLst/>
          </a:prstGeom>
          <a:noFill/>
          <a:ln w="0"/>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2.3</a:t>
            </a:r>
            <a:r>
              <a:rPr lang="zh-CN"/>
              <a:t> 类图的建模和技术应用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7" name="矩形 6"/>
          <p:cNvSpPr/>
          <p:nvPr/>
        </p:nvSpPr>
        <p:spPr>
          <a:xfrm rot="0" flipH="0" flipV="0">
            <a:off x="2644343" y="1765314"/>
            <a:ext cx="8091389" cy="15251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50000"/>
              </a:lnSpc>
            </a:pPr>
            <a:r>
              <a:rPr lang="zh-CN" sz="1800" b="1">
                <a:latin typeface="微软雅黑"/>
                <a:ea typeface="微软雅黑"/>
              </a:rPr>
              <a:t>      </a:t>
            </a:r>
            <a:r>
              <a:rPr lang="zh-CN" sz="1800" b="1">
                <a:latin typeface="微软雅黑"/>
                <a:ea typeface="微软雅黑"/>
              </a:rPr>
              <a:t>类是一对具有</a:t>
            </a:r>
            <a:r>
              <a:rPr lang="zh-CN" sz="1800" b="1">
                <a:solidFill>
                  <a:srgbClr val="FF0000"/>
                </a:solidFill>
                <a:latin typeface="微软雅黑"/>
                <a:ea typeface="微软雅黑"/>
              </a:rPr>
              <a:t>相同属性、操作、关系和语义的对象的抽象</a:t>
            </a:r>
            <a:r>
              <a:rPr lang="zh-CN" sz="1800" b="1">
                <a:latin typeface="微软雅黑"/>
                <a:ea typeface="微软雅黑"/>
              </a:rPr>
              <a:t>。主要包括名称部分、属性部分和操作部分。</a:t>
            </a:r>
            <a:r>
              <a:rPr lang="zh-CN" sz="1800" b="1">
                <a:solidFill>
                  <a:srgbClr val="000000"/>
                </a:solidFill>
                <a:latin typeface="Century Gothic"/>
                <a:ea typeface="Microsoft YaHei"/>
              </a:rPr>
              <a:t>在</a:t>
            </a:r>
            <a:r>
              <a:rPr lang="zh-CN" sz="1800" b="1">
                <a:solidFill>
                  <a:srgbClr val="000000"/>
                </a:solidFill>
                <a:latin typeface="Century Gothic"/>
                <a:ea typeface="Microsoft YaHei"/>
              </a:rPr>
              <a:t>UML</a:t>
            </a:r>
            <a:r>
              <a:rPr lang="zh-CN" sz="1800" b="1">
                <a:solidFill>
                  <a:srgbClr val="000000"/>
                </a:solidFill>
                <a:latin typeface="Century Gothic"/>
                <a:ea typeface="Microsoft YaHei"/>
              </a:rPr>
              <a:t>中类用一个矩形框表示，它包含三个区域，最上面是类名、中间是类的属性、最下面是类的方法。</a:t>
            </a:r>
          </a:p>
          <a:p>
            <a:pPr>
              <a:lnSpc>
                <a:spcPct val="150000"/>
              </a:lnSpc>
            </a:pPr>
            <a:endParaRPr lang="zh-CN" sz="1600">
              <a:solidFill>
                <a:srgbClr val="000000"/>
              </a:solidFill>
              <a:latin typeface="微软雅黑"/>
              <a:ea typeface="Microsoft YaHei"/>
            </a:endParaRPr>
          </a:p>
          <a:p>
            <a:pPr>
              <a:lnSpc>
                <a:spcPct val="150000"/>
              </a:lnSpc>
            </a:pPr>
            <a:endParaRPr lang="zh-CN"/>
          </a:p>
        </p:txBody>
      </p:sp>
      <p:sp>
        <p:nvSpPr>
          <p:cNvPr id="8" name=""/>
          <p:cNvSpPr txBox="1"/>
          <p:nvPr/>
        </p:nvSpPr>
        <p:spPr>
          <a:xfrm rot="0" flipH="0" flipV="0">
            <a:off x="4732279" y="1106868"/>
            <a:ext cx="2727569" cy="54121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2.1 </a:t>
            </a:r>
            <a:r>
              <a:rPr lang="zh-CN" sz="3200" b="1"/>
              <a:t>类图概述</a:t>
            </a:r>
          </a:p>
        </p:txBody>
      </p:sp>
      <p:pic>
        <p:nvPicPr>
          <p:cNvPr id="9" name="图片 3"/>
          <p:cNvPicPr/>
          <p:nvPr/>
        </p:nvPicPr>
        <p:blipFill>
          <a:blip r:embed="rId4"/>
          <a:stretch/>
        </p:blipFill>
        <p:spPr>
          <a:xfrm rot="0">
            <a:off x="175812" y="269428"/>
            <a:ext cx="1916757" cy="704850"/>
          </a:xfrm>
          <a:prstGeom prst="rect">
            <a:avLst/>
          </a:prstGeom>
        </p:spPr>
      </p:pic>
      <p:sp>
        <p:nvSpPr>
          <p:cNvPr id="10"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类</a:t>
            </a:r>
            <a:r>
              <a:rPr lang="zh-CN" sz="2800" b="1">
                <a:solidFill>
                  <a:srgbClr val="000000"/>
                </a:solidFill>
                <a:latin typeface="微软雅黑"/>
                <a:ea typeface="微软雅黑"/>
              </a:rPr>
              <a:t>图</a:t>
            </a:r>
          </a:p>
        </p:txBody>
      </p:sp>
      <p:cxnSp>
        <p:nvCxnSpPr>
          <p:cNvPr id="11" name=""/>
          <p:cNvCxnSpPr>
            <a:stCxn id="0" idx="0" tag_stringId=""/>
            <a:endCxn id="0" idx="0" tag_stringId=""/>
          </p:cNvCxnSpPr>
          <p:nvPr/>
        </p:nvCxnSpPr>
        <p:spPr>
          <a:xfrm rot="0" flipH="1" flipV="0">
            <a:off x="6568342" y="3515580"/>
            <a:ext cx="1453662" cy="187569"/>
          </a:xfrm>
          <a:prstGeom prst="straightConnector1">
            <a:avLst/>
          </a:prstGeom>
          <a:noFill/>
          <a:ln w="25400">
            <a:solidFill>
              <a:srgbClr val="000000"/>
            </a:solidFill>
            <a:prstDash val="solid"/>
            <a:headEnd/>
            <a:tailEnd type="triangle"/>
          </a:ln>
        </p:spPr>
      </p:cxnSp>
      <p:cxnSp>
        <p:nvCxnSpPr>
          <p:cNvPr id="12" name=""/>
          <p:cNvCxnSpPr>
            <a:stCxn id="0" idx="0" tag_stringId=""/>
            <a:endCxn id="0" idx="0" tag_stringId=""/>
          </p:cNvCxnSpPr>
          <p:nvPr/>
        </p:nvCxnSpPr>
        <p:spPr>
          <a:xfrm rot="0" flipH="1" flipV="0">
            <a:off x="6613698" y="4307242"/>
            <a:ext cx="1488831" cy="211015"/>
          </a:xfrm>
          <a:prstGeom prst="straightConnector1">
            <a:avLst/>
          </a:prstGeom>
          <a:noFill/>
          <a:ln w="25400">
            <a:solidFill>
              <a:srgbClr val="000000"/>
            </a:solidFill>
            <a:prstDash val="solid"/>
            <a:headEnd/>
            <a:tailEnd type="triangle"/>
          </a:ln>
        </p:spPr>
      </p:cxnSp>
      <p:cxnSp>
        <p:nvCxnSpPr>
          <p:cNvPr id="13" name=""/>
          <p:cNvCxnSpPr>
            <a:stCxn id="0" idx="0" tag_stringId=""/>
            <a:endCxn id="0" idx="0" tag_stringId=""/>
          </p:cNvCxnSpPr>
          <p:nvPr/>
        </p:nvCxnSpPr>
        <p:spPr>
          <a:xfrm rot="0" flipH="1" flipV="0">
            <a:off x="6648868" y="5415426"/>
            <a:ext cx="1453662" cy="199292"/>
          </a:xfrm>
          <a:prstGeom prst="straightConnector1">
            <a:avLst/>
          </a:prstGeom>
          <a:noFill/>
          <a:ln w="25400">
            <a:solidFill>
              <a:srgbClr val="000000"/>
            </a:solidFill>
            <a:prstDash val="solid"/>
            <a:headEnd/>
            <a:tailEnd type="triangle"/>
          </a:ln>
        </p:spPr>
      </p:cxnSp>
      <p:sp>
        <p:nvSpPr>
          <p:cNvPr id="14" name=""/>
          <p:cNvSpPr txBox="1"/>
          <p:nvPr/>
        </p:nvSpPr>
        <p:spPr>
          <a:xfrm rot="0">
            <a:off x="8198402" y="3373518"/>
            <a:ext cx="1778000" cy="330200"/>
          </a:xfrm>
          <a:prstGeom prst="rect">
            <a:avLst/>
          </a:prstGeom>
          <a:ln w="12700">
            <a:prstDash val="solid"/>
          </a:ln>
        </p:spPr>
        <p:txBody>
          <a:bodyPr/>
          <a:lstStyle/>
          <a:p>
            <a:pPr/>
            <a:r>
              <a:rPr lang="zh-CN" sz="1600"/>
              <a:t>类名</a:t>
            </a:r>
          </a:p>
        </p:txBody>
      </p:sp>
      <p:sp>
        <p:nvSpPr>
          <p:cNvPr id="15" name=""/>
          <p:cNvSpPr txBox="1"/>
          <p:nvPr/>
        </p:nvSpPr>
        <p:spPr>
          <a:xfrm rot="0">
            <a:off x="8198402" y="4165099"/>
            <a:ext cx="1778000" cy="330200"/>
          </a:xfrm>
          <a:prstGeom prst="rect">
            <a:avLst/>
          </a:prstGeom>
          <a:ln w="12700">
            <a:prstDash val="solid"/>
          </a:ln>
        </p:spPr>
        <p:txBody>
          <a:bodyPr/>
          <a:lstStyle/>
          <a:p>
            <a:pPr/>
            <a:r>
              <a:rPr lang="zh-CN" sz="1600"/>
              <a:t>属性</a:t>
            </a:r>
          </a:p>
        </p:txBody>
      </p:sp>
      <p:sp>
        <p:nvSpPr>
          <p:cNvPr id="16" name=""/>
          <p:cNvSpPr txBox="1"/>
          <p:nvPr/>
        </p:nvSpPr>
        <p:spPr>
          <a:xfrm rot="0">
            <a:off x="8198402" y="5332876"/>
            <a:ext cx="1778000" cy="330200"/>
          </a:xfrm>
          <a:prstGeom prst="rect">
            <a:avLst/>
          </a:prstGeom>
          <a:ln w="12700">
            <a:prstDash val="solid"/>
          </a:ln>
        </p:spPr>
        <p:txBody>
          <a:bodyPr/>
          <a:lstStyle/>
          <a:p>
            <a:pPr/>
            <a:r>
              <a:rPr lang="zh-CN" sz="1600"/>
              <a:t>方法</a:t>
            </a:r>
          </a:p>
        </p:txBody>
      </p:sp>
      <p:pic>
        <p:nvPicPr>
          <p:cNvPr id="17" name=""/>
          <p:cNvPicPr/>
          <p:nvPr/>
        </p:nvPicPr>
        <p:blipFill>
          <a:blip r:embed="rId5"/>
          <a:stretch/>
        </p:blipFill>
        <p:spPr>
          <a:xfrm rot="0">
            <a:off x="3390900" y="3429064"/>
            <a:ext cx="2971800" cy="2870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rot="0">
            <a:off x="825304" y="2691105"/>
            <a:ext cx="1524000" cy="1819862"/>
          </a:xfrm>
          <a:prstGeom prst="rect">
            <a:avLst/>
          </a:prstGeom>
        </p:spPr>
      </p:pic>
      <p:pic>
        <p:nvPicPr>
          <p:cNvPr id="3" name="图片 3"/>
          <p:cNvPicPr/>
          <p:nvPr/>
        </p:nvPicPr>
        <p:blipFill>
          <a:blip r:embed="rId4"/>
          <a:stretch/>
        </p:blipFill>
        <p:spPr>
          <a:xfrm rot="0">
            <a:off x="175812" y="269428"/>
            <a:ext cx="1916757" cy="704850"/>
          </a:xfrm>
          <a:prstGeom prst="rect">
            <a:avLst/>
          </a:prstGeom>
        </p:spPr>
      </p:pic>
      <p:sp>
        <p:nvSpPr>
          <p:cNvPr id="4"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类</a:t>
            </a:r>
            <a:r>
              <a:rPr lang="zh-CN" sz="2800" b="1">
                <a:solidFill>
                  <a:srgbClr val="000000"/>
                </a:solidFill>
                <a:latin typeface="微软雅黑"/>
                <a:ea typeface="微软雅黑"/>
              </a:rPr>
              <a:t>图</a:t>
            </a:r>
          </a:p>
        </p:txBody>
      </p:sp>
      <p:sp>
        <p:nvSpPr>
          <p:cNvPr id="5" name="矩形 6"/>
          <p:cNvSpPr/>
          <p:nvPr/>
        </p:nvSpPr>
        <p:spPr>
          <a:xfrm rot="0" flipH="0" flipV="0">
            <a:off x="2632620" y="1304874"/>
            <a:ext cx="8091389" cy="2040981"/>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800" b="1">
                <a:latin typeface="微软雅黑"/>
                <a:ea typeface="微软雅黑"/>
              </a:rPr>
              <a:t>1. </a:t>
            </a:r>
            <a:r>
              <a:rPr lang="zh-CN" sz="1800" b="1">
                <a:latin typeface="微软雅黑"/>
                <a:ea typeface="微软雅黑"/>
              </a:rPr>
              <a:t>名称</a:t>
            </a:r>
          </a:p>
          <a:p>
            <a:pPr marL="0" indent="0">
              <a:lnSpc>
                <a:spcPct val="150000"/>
              </a:lnSpc>
              <a:buNone/>
            </a:pPr>
            <a:r>
              <a:rPr lang="zh-CN" sz="1800" b="0">
                <a:latin typeface="微软雅黑"/>
                <a:ea typeface="微软雅黑"/>
              </a:rPr>
              <a:t>与其他类进行区分，不能省略，由</a:t>
            </a:r>
            <a:r>
              <a:rPr lang="zh-CN" sz="1800" b="0">
                <a:solidFill>
                  <a:srgbClr val="FF0000"/>
                </a:solidFill>
                <a:latin typeface="微软雅黑"/>
                <a:ea typeface="微软雅黑"/>
              </a:rPr>
              <a:t>字符、数字、下划线</a:t>
            </a:r>
            <a:r>
              <a:rPr lang="zh-CN" sz="1800" b="0">
                <a:latin typeface="微软雅黑"/>
                <a:ea typeface="微软雅黑"/>
              </a:rPr>
              <a:t>组成，表示方法如下：</a:t>
            </a:r>
          </a:p>
          <a:p>
            <a:pPr marL="0" indent="0">
              <a:lnSpc>
                <a:spcPct val="150000"/>
              </a:lnSpc>
              <a:buNone/>
            </a:pPr>
            <a:r>
              <a:rPr lang="zh-CN" sz="1800" b="0">
                <a:latin typeface="微软雅黑"/>
                <a:ea typeface="SimSun"/>
              </a:rPr>
              <a:t>（1）</a:t>
            </a:r>
            <a:r>
              <a:rPr lang="zh-CN" sz="1800" b="0">
                <a:latin typeface="微软雅黑"/>
                <a:ea typeface="微软雅黑"/>
              </a:rPr>
              <a:t>简单名： 如Account</a:t>
            </a:r>
          </a:p>
          <a:p>
            <a:pPr marL="0" indent="0">
              <a:lnSpc>
                <a:spcPct val="150000"/>
              </a:lnSpc>
              <a:buNone/>
            </a:pPr>
            <a:r>
              <a:rPr lang="zh-CN" sz="1800" b="0">
                <a:latin typeface="微软雅黑"/>
                <a:ea typeface="SimSun"/>
              </a:rPr>
              <a:t>（</a:t>
            </a:r>
            <a:r>
              <a:rPr lang="zh-CN" sz="1800" b="0">
                <a:latin typeface="微软雅黑"/>
                <a:ea typeface="SimSun"/>
              </a:rPr>
              <a:t>2）</a:t>
            </a:r>
            <a:r>
              <a:rPr lang="zh-CN" sz="1800" b="0">
                <a:latin typeface="微软雅黑"/>
                <a:ea typeface="微软雅黑"/>
              </a:rPr>
              <a:t>全名：也称路径名，在类名上加上包的名称，如Business::Account</a:t>
            </a:r>
          </a:p>
          <a:p>
            <a:pPr>
              <a:lnSpc>
                <a:spcPct val="150000"/>
              </a:lnSpc>
            </a:pPr>
            <a:endParaRPr lang="zh-CN"/>
          </a:p>
        </p:txBody>
      </p:sp>
      <p:sp>
        <p:nvSpPr>
          <p:cNvPr id="6" name="矩形 6"/>
          <p:cNvSpPr/>
          <p:nvPr/>
        </p:nvSpPr>
        <p:spPr>
          <a:xfrm rot="0" flipH="0" flipV="0">
            <a:off x="2632620" y="2987489"/>
            <a:ext cx="8302404" cy="1021073"/>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800" b="1">
                <a:latin typeface="微软雅黑"/>
                <a:ea typeface="微软雅黑"/>
              </a:rPr>
              <a:t>2. 属性</a:t>
            </a:r>
          </a:p>
          <a:p>
            <a:pPr marL="0" indent="0">
              <a:lnSpc>
                <a:spcPct val="150000"/>
              </a:lnSpc>
              <a:buNone/>
            </a:pPr>
            <a:r>
              <a:rPr lang="zh-CN" sz="1800" b="0">
                <a:latin typeface="微软雅黑"/>
                <a:ea typeface="微软雅黑"/>
              </a:rPr>
              <a:t>描述了类在软件系统中代表的事物所具备的特性。在UML中，类属性语法如下：</a:t>
            </a:r>
          </a:p>
          <a:p>
            <a:pPr>
              <a:lnSpc>
                <a:spcPct val="150000"/>
              </a:lnSpc>
            </a:pPr>
            <a:endParaRPr lang="zh-CN"/>
          </a:p>
        </p:txBody>
      </p:sp>
      <p:sp>
        <p:nvSpPr>
          <p:cNvPr id="7" name=""/>
          <p:cNvSpPr/>
          <p:nvPr/>
        </p:nvSpPr>
        <p:spPr>
          <a:xfrm rot="0" flipH="0" flipV="0">
            <a:off x="2632620" y="3810000"/>
            <a:ext cx="6148862" cy="548567"/>
          </a:xfrm>
          <a:ln w="0">
            <a:solidFill>
              <a:srgbClr val="7B7B7B"/>
            </a:solidFill>
          </a:ln>
        </p:spPr>
        <p:txBody>
          <a:bodyPr/>
          <a:lstStyle/>
          <a:p>
            <a:pPr marL="0" indent="0">
              <a:lnSpc>
                <a:spcPct val="150000"/>
              </a:lnSpc>
              <a:buNone/>
            </a:pPr>
            <a:r>
              <a:rPr lang="zh-CN" sz="2000">
                <a:solidFill>
                  <a:srgbClr val="5C5C5C"/>
                </a:solidFill>
                <a:latin typeface="Century Gothic"/>
                <a:ea typeface="Century Gothic"/>
              </a:rPr>
              <a:t>  </a:t>
            </a:r>
            <a:r>
              <a:rPr lang="zh-CN" sz="2000">
                <a:solidFill>
                  <a:srgbClr val="5C5C5C"/>
                </a:solidFill>
                <a:latin typeface="Century Gothic"/>
                <a:ea typeface="Century Gothic"/>
              </a:rPr>
              <a:t>[</a:t>
            </a:r>
            <a:r>
              <a:rPr lang="zh-CN" sz="2000">
                <a:solidFill>
                  <a:srgbClr val="5C5C5C"/>
                </a:solidFill>
                <a:latin typeface="Century Gothic"/>
                <a:ea typeface="Century Gothic"/>
              </a:rPr>
              <a:t>可见性</a:t>
            </a:r>
            <a:r>
              <a:rPr lang="zh-CN" sz="2000">
                <a:solidFill>
                  <a:srgbClr val="5C5C5C"/>
                </a:solidFill>
                <a:latin typeface="Century Gothic"/>
                <a:ea typeface="Century Gothic"/>
              </a:rPr>
              <a:t>] </a:t>
            </a:r>
            <a:r>
              <a:rPr lang="zh-CN" sz="2000">
                <a:solidFill>
                  <a:srgbClr val="5C5C5C"/>
                </a:solidFill>
                <a:latin typeface="Century Gothic"/>
                <a:ea typeface="Century Gothic"/>
              </a:rPr>
              <a:t>属性名 </a:t>
            </a:r>
            <a:r>
              <a:rPr lang="zh-CN" sz="2000">
                <a:solidFill>
                  <a:srgbClr val="5C5C5C"/>
                </a:solidFill>
                <a:latin typeface="Century Gothic"/>
                <a:ea typeface="Century Gothic"/>
              </a:rPr>
              <a:t>[:</a:t>
            </a:r>
            <a:r>
              <a:rPr lang="zh-CN" sz="2000">
                <a:solidFill>
                  <a:srgbClr val="5C5C5C"/>
                </a:solidFill>
                <a:latin typeface="Century Gothic"/>
                <a:ea typeface="Century Gothic"/>
              </a:rPr>
              <a:t>类型</a:t>
            </a:r>
            <a:r>
              <a:rPr lang="zh-CN" sz="2000">
                <a:solidFill>
                  <a:srgbClr val="5C5C5C"/>
                </a:solidFill>
                <a:latin typeface="Century Gothic"/>
                <a:ea typeface="Century Gothic"/>
              </a:rPr>
              <a:t>] [ = </a:t>
            </a:r>
            <a:r>
              <a:rPr lang="zh-CN" sz="2000">
                <a:solidFill>
                  <a:srgbClr val="5C5C5C"/>
                </a:solidFill>
                <a:latin typeface="Century Gothic"/>
                <a:ea typeface="Century Gothic"/>
              </a:rPr>
              <a:t>初始值</a:t>
            </a:r>
            <a:r>
              <a:rPr lang="zh-CN" sz="2000">
                <a:solidFill>
                  <a:srgbClr val="5C5C5C"/>
                </a:solidFill>
                <a:latin typeface="Century Gothic"/>
                <a:ea typeface="Century Gothic"/>
              </a:rPr>
              <a:t>] [{</a:t>
            </a:r>
            <a:r>
              <a:rPr lang="zh-CN" sz="2000">
                <a:solidFill>
                  <a:srgbClr val="5C5C5C"/>
                </a:solidFill>
                <a:latin typeface="Century Gothic"/>
                <a:ea typeface="Century Gothic"/>
              </a:rPr>
              <a:t>属性字符串</a:t>
            </a:r>
            <a:r>
              <a:rPr lang="zh-CN" sz="2000">
                <a:solidFill>
                  <a:srgbClr val="5C5C5C"/>
                </a:solidFill>
                <a:latin typeface="Century Gothic"/>
                <a:ea typeface="Century Gothic"/>
              </a:rPr>
              <a:t>}]</a:t>
            </a:r>
          </a:p>
        </p:txBody>
      </p:sp>
      <p:sp>
        <p:nvSpPr>
          <p:cNvPr id="8" name=""/>
          <p:cNvSpPr/>
          <p:nvPr/>
        </p:nvSpPr>
        <p:spPr>
          <a:xfrm rot="0" flipH="0" flipV="0">
            <a:off x="2632620" y="4358567"/>
            <a:ext cx="8935451" cy="3628400"/>
          </a:xfrm>
        </p:spPr>
        <p:txBody>
          <a:bodyPr/>
          <a:lstStyle/>
          <a:p>
            <a:pPr marL="0" indent="0">
              <a:lnSpc>
                <a:spcPct val="150000"/>
              </a:lnSpc>
              <a:buNone/>
            </a:pPr>
            <a:r>
              <a:rPr lang="zh-CN" sz="1800">
                <a:solidFill>
                  <a:srgbClr val="000000"/>
                </a:solidFill>
                <a:latin typeface="Century Gothic"/>
                <a:ea typeface="SimSun"/>
              </a:rPr>
              <a:t>(1) </a:t>
            </a:r>
            <a:r>
              <a:rPr lang="zh-CN" sz="1800">
                <a:solidFill>
                  <a:srgbClr val="000000"/>
                </a:solidFill>
                <a:latin typeface="Century Gothic"/>
                <a:ea typeface="Microsoft YaHei"/>
              </a:rPr>
              <a:t>可见性：包括</a:t>
            </a:r>
            <a:r>
              <a:rPr lang="zh-CN" sz="1800">
                <a:solidFill>
                  <a:srgbClr val="FF0000"/>
                </a:solidFill>
                <a:latin typeface="Century Gothic"/>
                <a:ea typeface="Microsoft YaHei"/>
              </a:rPr>
              <a:t>公有</a:t>
            </a:r>
            <a:r>
              <a:rPr lang="zh-CN" sz="1800">
                <a:solidFill>
                  <a:srgbClr val="000000"/>
                </a:solidFill>
                <a:latin typeface="Century Gothic"/>
                <a:ea typeface="Microsoft YaHei"/>
              </a:rPr>
              <a:t>(public)</a:t>
            </a:r>
            <a:r>
              <a:rPr lang="zh-CN" sz="1800">
                <a:solidFill>
                  <a:srgbClr val="000000"/>
                </a:solidFill>
                <a:latin typeface="Century Gothic"/>
                <a:ea typeface="Microsoft YaHei"/>
              </a:rPr>
              <a:t>、</a:t>
            </a:r>
            <a:r>
              <a:rPr lang="zh-CN" sz="1800">
                <a:solidFill>
                  <a:srgbClr val="FF0000"/>
                </a:solidFill>
                <a:latin typeface="Century Gothic"/>
                <a:ea typeface="Microsoft YaHei"/>
              </a:rPr>
              <a:t>私有</a:t>
            </a:r>
            <a:r>
              <a:rPr lang="zh-CN" sz="1800">
                <a:solidFill>
                  <a:srgbClr val="000000"/>
                </a:solidFill>
                <a:latin typeface="Century Gothic"/>
                <a:ea typeface="Microsoft YaHei"/>
              </a:rPr>
              <a:t>(private)</a:t>
            </a:r>
            <a:r>
              <a:rPr lang="zh-CN" sz="1800">
                <a:solidFill>
                  <a:srgbClr val="000000"/>
                </a:solidFill>
                <a:latin typeface="Century Gothic"/>
                <a:ea typeface="Microsoft YaHei"/>
              </a:rPr>
              <a:t>、和</a:t>
            </a:r>
            <a:r>
              <a:rPr lang="zh-CN" sz="1800">
                <a:solidFill>
                  <a:srgbClr val="FF0000"/>
                </a:solidFill>
                <a:latin typeface="Century Gothic"/>
                <a:ea typeface="Microsoft YaHei"/>
              </a:rPr>
              <a:t>受保护型</a:t>
            </a:r>
            <a:r>
              <a:rPr lang="zh-CN" sz="1800">
                <a:solidFill>
                  <a:srgbClr val="000000"/>
                </a:solidFill>
                <a:latin typeface="Century Gothic"/>
                <a:ea typeface="Microsoft YaHei"/>
              </a:rPr>
              <a:t>(protected)</a:t>
            </a:r>
          </a:p>
          <a:p>
            <a:pPr>
              <a:lnSpc>
                <a:spcPct val="150000"/>
              </a:lnSpc>
            </a:pPr>
            <a:r>
              <a:rPr lang="zh-CN" sz="1800">
                <a:solidFill>
                  <a:srgbClr val="000000"/>
                </a:solidFill>
                <a:latin typeface="Century Gothic"/>
                <a:ea typeface="SimSun"/>
              </a:rPr>
              <a:t>(2) </a:t>
            </a:r>
            <a:r>
              <a:rPr lang="zh-CN" sz="1800">
                <a:solidFill>
                  <a:srgbClr val="000000"/>
                </a:solidFill>
                <a:latin typeface="Century Gothic"/>
                <a:ea typeface="Microsoft YaHei"/>
              </a:rPr>
              <a:t>属性名：区别于类中的其他属性，是类的一个特性</a:t>
            </a:r>
          </a:p>
          <a:p>
            <a:pPr>
              <a:lnSpc>
                <a:spcPct val="150000"/>
              </a:lnSpc>
            </a:pPr>
            <a:r>
              <a:rPr lang="zh-CN" sz="1800">
                <a:solidFill>
                  <a:srgbClr val="000000"/>
                </a:solidFill>
                <a:latin typeface="Century Gothic"/>
                <a:ea typeface="SimSun"/>
              </a:rPr>
              <a:t>(3) </a:t>
            </a:r>
            <a:r>
              <a:rPr lang="zh-CN" sz="1800">
                <a:solidFill>
                  <a:srgbClr val="000000"/>
                </a:solidFill>
                <a:latin typeface="Century Gothic"/>
                <a:ea typeface="Microsoft YaHei"/>
              </a:rPr>
              <a:t>类型：说明属性的</a:t>
            </a:r>
            <a:r>
              <a:rPr lang="zh-CN" sz="1800">
                <a:solidFill>
                  <a:srgbClr val="FF0000"/>
                </a:solidFill>
                <a:latin typeface="Century Gothic"/>
                <a:ea typeface="Microsoft YaHei"/>
              </a:rPr>
              <a:t>数据类型</a:t>
            </a:r>
          </a:p>
          <a:p>
            <a:pPr>
              <a:lnSpc>
                <a:spcPct val="150000"/>
              </a:lnSpc>
            </a:pPr>
            <a:r>
              <a:rPr lang="zh-CN" sz="1800">
                <a:solidFill>
                  <a:srgbClr val="000000"/>
                </a:solidFill>
                <a:latin typeface="Century Gothic"/>
                <a:ea typeface="SimSun"/>
              </a:rPr>
              <a:t>(4) </a:t>
            </a:r>
            <a:r>
              <a:rPr lang="zh-CN" sz="1800">
                <a:solidFill>
                  <a:srgbClr val="000000"/>
                </a:solidFill>
                <a:latin typeface="Century Gothic"/>
                <a:ea typeface="Microsoft YaHei"/>
              </a:rPr>
              <a:t>初始值：为了保护系统的完整性，防止漏掉取值或被非法的值破坏系统的完整性</a:t>
            </a:r>
          </a:p>
          <a:p>
            <a:pPr marL="0" indent="0">
              <a:lnSpc>
                <a:spcPct val="150000"/>
              </a:lnSpc>
              <a:buNone/>
            </a:pPr>
            <a:r>
              <a:rPr lang="zh-CN" sz="1800">
                <a:solidFill>
                  <a:srgbClr val="000000"/>
                </a:solidFill>
                <a:latin typeface="Century Gothic"/>
                <a:ea typeface="SimSun"/>
              </a:rPr>
              <a:t>(5) </a:t>
            </a:r>
            <a:r>
              <a:rPr lang="zh-CN" sz="1800">
                <a:solidFill>
                  <a:srgbClr val="000000"/>
                </a:solidFill>
                <a:latin typeface="Century Gothic"/>
                <a:ea typeface="Microsoft YaHei"/>
              </a:rPr>
              <a:t>属性字符串：用来指定关于属性的其他信息</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rot="0">
            <a:off x="825304" y="2691105"/>
            <a:ext cx="1524000" cy="1819862"/>
          </a:xfrm>
          <a:prstGeom prst="rect">
            <a:avLst/>
          </a:prstGeom>
        </p:spPr>
      </p:pic>
      <p:pic>
        <p:nvPicPr>
          <p:cNvPr id="3" name="图片 3"/>
          <p:cNvPicPr/>
          <p:nvPr/>
        </p:nvPicPr>
        <p:blipFill>
          <a:blip r:embed="rId4"/>
          <a:stretch/>
        </p:blipFill>
        <p:spPr>
          <a:xfrm rot="0">
            <a:off x="175812" y="269428"/>
            <a:ext cx="1916757" cy="704850"/>
          </a:xfrm>
          <a:prstGeom prst="rect">
            <a:avLst/>
          </a:prstGeom>
        </p:spPr>
      </p:pic>
      <p:sp>
        <p:nvSpPr>
          <p:cNvPr id="4"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类</a:t>
            </a:r>
            <a:r>
              <a:rPr lang="zh-CN" sz="2800" b="1">
                <a:solidFill>
                  <a:srgbClr val="000000"/>
                </a:solidFill>
                <a:latin typeface="微软雅黑"/>
                <a:ea typeface="微软雅黑"/>
              </a:rPr>
              <a:t>图</a:t>
            </a:r>
          </a:p>
        </p:txBody>
      </p:sp>
      <p:sp>
        <p:nvSpPr>
          <p:cNvPr id="5" name="矩形 6"/>
          <p:cNvSpPr/>
          <p:nvPr/>
        </p:nvSpPr>
        <p:spPr>
          <a:xfrm rot="0" flipH="0" flipV="0">
            <a:off x="2632620" y="1304874"/>
            <a:ext cx="8091389" cy="92728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800" b="1">
                <a:latin typeface="微软雅黑"/>
                <a:ea typeface="微软雅黑"/>
              </a:rPr>
              <a:t>3</a:t>
            </a:r>
            <a:r>
              <a:rPr lang="zh-CN" sz="1800" b="1">
                <a:latin typeface="微软雅黑"/>
                <a:ea typeface="微软雅黑"/>
              </a:rPr>
              <a:t>. 操作</a:t>
            </a:r>
          </a:p>
          <a:p>
            <a:pPr marL="0" indent="0">
              <a:lnSpc>
                <a:spcPct val="150000"/>
              </a:lnSpc>
              <a:buNone/>
            </a:pPr>
            <a:r>
              <a:rPr lang="zh-CN" sz="1800" b="0">
                <a:latin typeface="微软雅黑"/>
                <a:ea typeface="微软雅黑"/>
              </a:rPr>
              <a:t>操作是对类的对象所能做的事务的一个抽象。在UML中，类操作的语法如下：</a:t>
            </a:r>
          </a:p>
          <a:p>
            <a:pPr marL="0" indent="0">
              <a:lnSpc>
                <a:spcPct val="150000"/>
              </a:lnSpc>
              <a:buNone/>
            </a:pPr>
            <a:endParaRPr lang="zh-CN" sz="1800" b="0">
              <a:latin typeface="微软雅黑"/>
              <a:ea typeface="SimSun"/>
            </a:endParaRPr>
          </a:p>
          <a:p>
            <a:pPr>
              <a:lnSpc>
                <a:spcPct val="150000"/>
              </a:lnSpc>
            </a:pPr>
            <a:endParaRPr lang="zh-CN"/>
          </a:p>
        </p:txBody>
      </p:sp>
      <p:sp>
        <p:nvSpPr>
          <p:cNvPr id="6" name=""/>
          <p:cNvSpPr/>
          <p:nvPr/>
        </p:nvSpPr>
        <p:spPr>
          <a:xfrm rot="0" flipH="0" flipV="0">
            <a:off x="2632620" y="2869736"/>
            <a:ext cx="8935451" cy="2315416"/>
          </a:xfrm>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800">
                <a:solidFill>
                  <a:srgbClr val="000000"/>
                </a:solidFill>
                <a:latin typeface="Century Gothic"/>
                <a:ea typeface="SimSun"/>
              </a:rPr>
              <a:t>(1) </a:t>
            </a:r>
            <a:r>
              <a:rPr lang="zh-CN" sz="1800">
                <a:solidFill>
                  <a:srgbClr val="000000"/>
                </a:solidFill>
                <a:latin typeface="Century Gothic"/>
                <a:ea typeface="Microsoft YaHei"/>
              </a:rPr>
              <a:t>可见性：包括</a:t>
            </a:r>
            <a:r>
              <a:rPr lang="zh-CN" sz="1800">
                <a:solidFill>
                  <a:srgbClr val="FF0000"/>
                </a:solidFill>
                <a:latin typeface="Century Gothic"/>
                <a:ea typeface="Microsoft YaHei"/>
              </a:rPr>
              <a:t>公有</a:t>
            </a:r>
            <a:r>
              <a:rPr lang="zh-CN" sz="1800">
                <a:solidFill>
                  <a:srgbClr val="000000"/>
                </a:solidFill>
                <a:latin typeface="Century Gothic"/>
                <a:ea typeface="Microsoft YaHei"/>
              </a:rPr>
              <a:t>(public)</a:t>
            </a:r>
            <a:r>
              <a:rPr lang="zh-CN" sz="1800">
                <a:solidFill>
                  <a:srgbClr val="000000"/>
                </a:solidFill>
                <a:latin typeface="Century Gothic"/>
                <a:ea typeface="Microsoft YaHei"/>
              </a:rPr>
              <a:t>、</a:t>
            </a:r>
            <a:r>
              <a:rPr lang="zh-CN" sz="1800">
                <a:solidFill>
                  <a:srgbClr val="FF0000"/>
                </a:solidFill>
                <a:latin typeface="Century Gothic"/>
                <a:ea typeface="Microsoft YaHei"/>
              </a:rPr>
              <a:t>私有</a:t>
            </a:r>
            <a:r>
              <a:rPr lang="zh-CN" sz="1800">
                <a:solidFill>
                  <a:srgbClr val="000000"/>
                </a:solidFill>
                <a:latin typeface="Century Gothic"/>
                <a:ea typeface="Microsoft YaHei"/>
              </a:rPr>
              <a:t>(private)</a:t>
            </a:r>
            <a:r>
              <a:rPr lang="zh-CN" sz="1800">
                <a:solidFill>
                  <a:srgbClr val="000000"/>
                </a:solidFill>
                <a:latin typeface="Century Gothic"/>
                <a:ea typeface="Microsoft YaHei"/>
              </a:rPr>
              <a:t>、和</a:t>
            </a:r>
            <a:r>
              <a:rPr lang="zh-CN" sz="1800">
                <a:solidFill>
                  <a:srgbClr val="FF0000"/>
                </a:solidFill>
                <a:latin typeface="Century Gothic"/>
                <a:ea typeface="Microsoft YaHei"/>
              </a:rPr>
              <a:t>受保护型</a:t>
            </a:r>
            <a:r>
              <a:rPr lang="zh-CN" sz="1800">
                <a:solidFill>
                  <a:srgbClr val="000000"/>
                </a:solidFill>
                <a:latin typeface="Century Gothic"/>
                <a:ea typeface="Microsoft YaHei"/>
              </a:rPr>
              <a:t>(protected)</a:t>
            </a:r>
          </a:p>
          <a:p>
            <a:pPr>
              <a:lnSpc>
                <a:spcPct val="150000"/>
              </a:lnSpc>
            </a:pPr>
            <a:r>
              <a:rPr lang="zh-CN" sz="1800">
                <a:solidFill>
                  <a:srgbClr val="000000"/>
                </a:solidFill>
                <a:latin typeface="Century Gothic"/>
                <a:ea typeface="SimSun"/>
              </a:rPr>
              <a:t>(2) </a:t>
            </a:r>
            <a:r>
              <a:rPr lang="zh-CN" sz="1800">
                <a:solidFill>
                  <a:srgbClr val="000000"/>
                </a:solidFill>
                <a:latin typeface="Century Gothic"/>
                <a:ea typeface="Microsoft YaHei"/>
              </a:rPr>
              <a:t>操作</a:t>
            </a:r>
            <a:r>
              <a:rPr lang="zh-CN" sz="1800">
                <a:solidFill>
                  <a:srgbClr val="000000"/>
                </a:solidFill>
                <a:latin typeface="Century Gothic"/>
                <a:ea typeface="Microsoft YaHei"/>
              </a:rPr>
              <a:t>名：用来描述所属属性的行为的</a:t>
            </a:r>
            <a:r>
              <a:rPr lang="zh-CN" sz="1800">
                <a:solidFill>
                  <a:srgbClr val="FF0000"/>
                </a:solidFill>
                <a:latin typeface="Century Gothic"/>
                <a:ea typeface="Microsoft YaHei"/>
              </a:rPr>
              <a:t>动词</a:t>
            </a:r>
            <a:r>
              <a:rPr lang="zh-CN" sz="1800">
                <a:solidFill>
                  <a:srgbClr val="000000"/>
                </a:solidFill>
                <a:latin typeface="Century Gothic"/>
                <a:ea typeface="Microsoft YaHei"/>
              </a:rPr>
              <a:t>或</a:t>
            </a:r>
            <a:r>
              <a:rPr lang="zh-CN" sz="1800">
                <a:solidFill>
                  <a:srgbClr val="FF0000"/>
                </a:solidFill>
                <a:latin typeface="Century Gothic"/>
                <a:ea typeface="Microsoft YaHei"/>
              </a:rPr>
              <a:t>动词短语</a:t>
            </a:r>
          </a:p>
          <a:p>
            <a:pPr>
              <a:lnSpc>
                <a:spcPct val="150000"/>
              </a:lnSpc>
            </a:pPr>
            <a:r>
              <a:rPr lang="zh-CN" sz="1800">
                <a:solidFill>
                  <a:srgbClr val="000000"/>
                </a:solidFill>
                <a:latin typeface="Century Gothic"/>
                <a:ea typeface="SimSun"/>
              </a:rPr>
              <a:t>(3) </a:t>
            </a:r>
            <a:r>
              <a:rPr lang="zh-CN" sz="1800">
                <a:solidFill>
                  <a:srgbClr val="000000"/>
                </a:solidFill>
                <a:latin typeface="Century Gothic"/>
                <a:ea typeface="Microsoft YaHei"/>
              </a:rPr>
              <a:t>参数表</a:t>
            </a:r>
            <a:r>
              <a:rPr lang="zh-CN" sz="1800">
                <a:solidFill>
                  <a:srgbClr val="000000"/>
                </a:solidFill>
                <a:latin typeface="Century Gothic"/>
                <a:ea typeface="Microsoft YaHei"/>
              </a:rPr>
              <a:t>：</a:t>
            </a:r>
            <a:r>
              <a:rPr lang="zh-CN" sz="1800">
                <a:solidFill>
                  <a:srgbClr val="000000"/>
                </a:solidFill>
                <a:latin typeface="Century Gothic"/>
                <a:ea typeface="Microsoft YaHei"/>
              </a:rPr>
              <a:t>一些按顺序排列的属性定义了操作的</a:t>
            </a:r>
            <a:r>
              <a:rPr lang="zh-CN" sz="1800">
                <a:solidFill>
                  <a:srgbClr val="FF0000"/>
                </a:solidFill>
                <a:latin typeface="Century Gothic"/>
                <a:ea typeface="Microsoft YaHei"/>
              </a:rPr>
              <a:t>输入</a:t>
            </a:r>
            <a:r>
              <a:rPr lang="zh-CN" sz="1800">
                <a:solidFill>
                  <a:srgbClr val="000000"/>
                </a:solidFill>
                <a:latin typeface="Century Gothic"/>
                <a:ea typeface="Microsoft YaHei"/>
              </a:rPr>
              <a:t>，是可选的。</a:t>
            </a:r>
          </a:p>
          <a:p>
            <a:pPr>
              <a:lnSpc>
                <a:spcPct val="150000"/>
              </a:lnSpc>
            </a:pPr>
            <a:r>
              <a:rPr lang="zh-CN" sz="1800">
                <a:solidFill>
                  <a:srgbClr val="000000"/>
                </a:solidFill>
                <a:latin typeface="Century Gothic"/>
                <a:ea typeface="SimSun"/>
              </a:rPr>
              <a:t>(4) </a:t>
            </a:r>
            <a:r>
              <a:rPr lang="zh-CN" sz="1800">
                <a:solidFill>
                  <a:srgbClr val="000000"/>
                </a:solidFill>
                <a:latin typeface="Century Gothic"/>
                <a:ea typeface="Microsoft YaHei"/>
              </a:rPr>
              <a:t>返回类型</a:t>
            </a:r>
            <a:r>
              <a:rPr lang="zh-CN" sz="1800">
                <a:solidFill>
                  <a:srgbClr val="000000"/>
                </a:solidFill>
                <a:latin typeface="Century Gothic"/>
                <a:ea typeface="Microsoft YaHei"/>
              </a:rPr>
              <a:t>：可选的。</a:t>
            </a:r>
          </a:p>
          <a:p>
            <a:pPr marL="0" indent="0">
              <a:lnSpc>
                <a:spcPct val="150000"/>
              </a:lnSpc>
              <a:buNone/>
            </a:pPr>
            <a:r>
              <a:rPr lang="zh-CN" sz="1800">
                <a:solidFill>
                  <a:srgbClr val="000000"/>
                </a:solidFill>
                <a:latin typeface="Century Gothic"/>
                <a:ea typeface="SimSun"/>
              </a:rPr>
              <a:t>(5) </a:t>
            </a:r>
            <a:r>
              <a:rPr lang="zh-CN" sz="1800">
                <a:solidFill>
                  <a:srgbClr val="000000"/>
                </a:solidFill>
                <a:latin typeface="Century Gothic"/>
                <a:ea typeface="Microsoft YaHei"/>
              </a:rPr>
              <a:t>属性字符串：在操作的定义中加入一些除了预定义元素之外的信息</a:t>
            </a:r>
          </a:p>
        </p:txBody>
      </p:sp>
      <p:sp>
        <p:nvSpPr>
          <p:cNvPr id="7" name=""/>
          <p:cNvSpPr/>
          <p:nvPr/>
        </p:nvSpPr>
        <p:spPr>
          <a:xfrm rot="0" flipH="0" flipV="0">
            <a:off x="2679512" y="2186708"/>
            <a:ext cx="6324708" cy="548567"/>
          </a:xfrm>
          <a:ln w="0">
            <a:solidFill>
              <a:srgbClr val="7B7B7B"/>
            </a:solidFill>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2000">
                <a:solidFill>
                  <a:srgbClr val="7B7B7B"/>
                </a:solidFill>
                <a:latin typeface="Century Gothic"/>
                <a:ea typeface="Microsoft YaHei"/>
              </a:rPr>
              <a:t>[</a:t>
            </a:r>
            <a:r>
              <a:rPr lang="zh-CN" sz="2000">
                <a:solidFill>
                  <a:srgbClr val="7B7B7B"/>
                </a:solidFill>
                <a:latin typeface="Century Gothic"/>
                <a:ea typeface="Microsoft YaHei"/>
              </a:rPr>
              <a:t>可见性</a:t>
            </a:r>
            <a:r>
              <a:rPr lang="zh-CN" sz="2000">
                <a:solidFill>
                  <a:srgbClr val="7B7B7B"/>
                </a:solidFill>
                <a:latin typeface="Century Gothic"/>
                <a:ea typeface="Microsoft YaHei"/>
              </a:rPr>
              <a:t>] </a:t>
            </a:r>
            <a:r>
              <a:rPr lang="zh-CN" sz="2000">
                <a:solidFill>
                  <a:srgbClr val="7B7B7B"/>
                </a:solidFill>
                <a:latin typeface="Century Gothic"/>
                <a:ea typeface="Microsoft YaHei"/>
              </a:rPr>
              <a:t>操作名 </a:t>
            </a:r>
            <a:r>
              <a:rPr lang="zh-CN" sz="2000">
                <a:solidFill>
                  <a:srgbClr val="7B7B7B"/>
                </a:solidFill>
                <a:latin typeface="Century Gothic"/>
                <a:ea typeface="Microsoft YaHei"/>
              </a:rPr>
              <a:t>[{</a:t>
            </a:r>
            <a:r>
              <a:rPr lang="zh-CN" sz="2000">
                <a:solidFill>
                  <a:srgbClr val="7B7B7B"/>
                </a:solidFill>
                <a:latin typeface="Century Gothic"/>
                <a:ea typeface="Microsoft YaHei"/>
              </a:rPr>
              <a:t>参数表</a:t>
            </a:r>
            <a:r>
              <a:rPr lang="zh-CN" sz="2000">
                <a:solidFill>
                  <a:srgbClr val="7B7B7B"/>
                </a:solidFill>
                <a:latin typeface="Century Gothic"/>
                <a:ea typeface="Microsoft YaHei"/>
              </a:rPr>
              <a:t>}] [:</a:t>
            </a:r>
            <a:r>
              <a:rPr lang="zh-CN" sz="2000">
                <a:solidFill>
                  <a:srgbClr val="7B7B7B"/>
                </a:solidFill>
                <a:latin typeface="Century Gothic"/>
                <a:ea typeface="Microsoft YaHei"/>
              </a:rPr>
              <a:t>返回类型</a:t>
            </a:r>
            <a:r>
              <a:rPr lang="zh-CN" sz="2000">
                <a:solidFill>
                  <a:srgbClr val="7B7B7B"/>
                </a:solidFill>
                <a:latin typeface="Century Gothic"/>
                <a:ea typeface="Microsoft YaHei"/>
              </a:rPr>
              <a:t>] [{</a:t>
            </a:r>
            <a:r>
              <a:rPr lang="zh-CN" sz="2000">
                <a:solidFill>
                  <a:srgbClr val="7B7B7B"/>
                </a:solidFill>
                <a:latin typeface="Century Gothic"/>
                <a:ea typeface="Microsoft YaHei"/>
              </a:rPr>
              <a:t>属性字符串</a:t>
            </a:r>
            <a:r>
              <a:rPr lang="zh-CN" sz="2000">
                <a:solidFill>
                  <a:srgbClr val="7B7B7B"/>
                </a:solidFill>
                <a:latin typeface="Century Gothic"/>
                <a:ea typeface="Microsoft YaHei"/>
              </a:rPr>
              <a:t>}]</a:t>
            </a:r>
          </a:p>
        </p:txBody>
      </p:sp>
      <p:sp>
        <p:nvSpPr>
          <p:cNvPr id="8" name=""/>
          <p:cNvSpPr txBox="1"/>
          <p:nvPr/>
        </p:nvSpPr>
        <p:spPr>
          <a:xfrm rot="0" flipH="0" flipV="0">
            <a:off x="2679512" y="5085984"/>
            <a:ext cx="4298462" cy="330200"/>
          </a:xfrm>
          <a:prstGeom prst="rect">
            <a:avLst/>
          </a:prstGeom>
          <a:ln w="12700">
            <a:prstDash val="solid"/>
          </a:ln>
        </p:spPr>
        <p:txBody>
          <a:bodyPr/>
          <a:lstStyle/>
          <a:p>
            <a:pPr/>
            <a:r>
              <a:rPr lang="zh-CN"/>
              <a:t>例</a:t>
            </a:r>
            <a:r>
              <a:rPr lang="zh-CN"/>
              <a:t>: </a:t>
            </a:r>
            <a:r>
              <a:rPr lang="zh-CN" sz="1600">
                <a:solidFill>
                  <a:srgbClr val="7B7B7B"/>
                </a:solidFill>
              </a:rPr>
              <a:t>修改(DateType:dateType): void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rot="0">
            <a:off x="825304" y="2691105"/>
            <a:ext cx="1524000" cy="1819862"/>
          </a:xfrm>
          <a:prstGeom prst="rect">
            <a:avLst/>
          </a:prstGeom>
        </p:spPr>
      </p:pic>
      <p:pic>
        <p:nvPicPr>
          <p:cNvPr id="3" name="图片 3"/>
          <p:cNvPicPr/>
          <p:nvPr/>
        </p:nvPicPr>
        <p:blipFill>
          <a:blip r:embed="rId4"/>
          <a:stretch/>
        </p:blipFill>
        <p:spPr>
          <a:xfrm rot="0">
            <a:off x="175812" y="269428"/>
            <a:ext cx="1916757" cy="704850"/>
          </a:xfrm>
          <a:prstGeom prst="rect">
            <a:avLst/>
          </a:prstGeom>
        </p:spPr>
      </p:pic>
      <p:sp>
        <p:nvSpPr>
          <p:cNvPr id="4"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类</a:t>
            </a:r>
            <a:r>
              <a:rPr lang="zh-CN" sz="2800" b="1">
                <a:solidFill>
                  <a:srgbClr val="000000"/>
                </a:solidFill>
                <a:latin typeface="微软雅黑"/>
                <a:ea typeface="微软雅黑"/>
              </a:rPr>
              <a:t>图</a:t>
            </a:r>
          </a:p>
        </p:txBody>
      </p:sp>
      <p:sp>
        <p:nvSpPr>
          <p:cNvPr id="5" name="矩形 6"/>
          <p:cNvSpPr/>
          <p:nvPr/>
        </p:nvSpPr>
        <p:spPr>
          <a:xfrm rot="0" flipH="0" flipV="0">
            <a:off x="2632620" y="1304874"/>
            <a:ext cx="8164398" cy="1759627"/>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800" b="1">
                <a:latin typeface="微软雅黑"/>
                <a:ea typeface="微软雅黑"/>
              </a:rPr>
              <a:t>4</a:t>
            </a:r>
            <a:r>
              <a:rPr lang="zh-CN" sz="1800" b="1">
                <a:latin typeface="微软雅黑"/>
                <a:ea typeface="微软雅黑"/>
              </a:rPr>
              <a:t>. 职责</a:t>
            </a:r>
          </a:p>
          <a:p>
            <a:pPr marL="0" indent="0">
              <a:lnSpc>
                <a:spcPct val="150000"/>
              </a:lnSpc>
              <a:buNone/>
            </a:pPr>
            <a:r>
              <a:rPr lang="zh-CN" sz="1800">
                <a:solidFill>
                  <a:srgbClr val="000000"/>
                </a:solidFill>
                <a:latin typeface="Century Gothic"/>
                <a:ea typeface="Microsoft YaHei"/>
              </a:rPr>
              <a:t>      </a:t>
            </a:r>
            <a:r>
              <a:rPr lang="zh-CN" sz="1800">
                <a:solidFill>
                  <a:srgbClr val="000000"/>
                </a:solidFill>
                <a:latin typeface="Century Gothic"/>
                <a:ea typeface="Microsoft YaHei"/>
              </a:rPr>
              <a:t>在操作列表框下面的区域，可以用来说明类的职责。职责位于操作部分下面的区域，可以用来</a:t>
            </a:r>
            <a:r>
              <a:rPr lang="zh-CN" sz="1800">
                <a:solidFill>
                  <a:srgbClr val="FF0000"/>
                </a:solidFill>
                <a:latin typeface="Century Gothic"/>
                <a:ea typeface="Microsoft YaHei"/>
              </a:rPr>
              <a:t>说明类要做什么或说明另一个类的信息</a:t>
            </a:r>
            <a:r>
              <a:rPr lang="zh-CN" sz="1800">
                <a:solidFill>
                  <a:srgbClr val="000000"/>
                </a:solidFill>
                <a:latin typeface="Century Gothic"/>
                <a:ea typeface="Microsoft YaHei"/>
              </a:rPr>
              <a:t>。类的职责可以是一个短语或一个句子。在UML中把职责列在类图底部的分隔栏中。</a:t>
            </a:r>
          </a:p>
          <a:p>
            <a:pPr marL="0" indent="0">
              <a:lnSpc>
                <a:spcPct val="150000"/>
              </a:lnSpc>
              <a:buNone/>
            </a:pPr>
            <a:endParaRPr lang="zh-CN" sz="1800" b="0">
              <a:solidFill>
                <a:srgbClr val="000000"/>
              </a:solidFill>
              <a:latin typeface="微软雅黑"/>
              <a:ea typeface="Microsoft YaHei"/>
            </a:endParaRPr>
          </a:p>
          <a:p>
            <a:pPr>
              <a:lnSpc>
                <a:spcPct val="150000"/>
              </a:lnSpc>
            </a:pPr>
            <a:endParaRPr lang="zh-CN">
              <a:solidFill>
                <a:srgbClr val="000000"/>
              </a:solidFill>
              <a:latin typeface="Arial"/>
              <a:ea typeface="Microsoft YaHei"/>
            </a:endParaRPr>
          </a:p>
        </p:txBody>
      </p:sp>
      <p:sp>
        <p:nvSpPr>
          <p:cNvPr id="6" name="矩形 6"/>
          <p:cNvSpPr/>
          <p:nvPr/>
        </p:nvSpPr>
        <p:spPr>
          <a:xfrm rot="0" flipH="0" flipV="0">
            <a:off x="2632620" y="3429064"/>
            <a:ext cx="8164398" cy="1759627"/>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800" b="1">
                <a:latin typeface="微软雅黑"/>
                <a:ea typeface="微软雅黑"/>
              </a:rPr>
              <a:t>5</a:t>
            </a:r>
            <a:r>
              <a:rPr lang="zh-CN" sz="1800" b="1">
                <a:latin typeface="微软雅黑"/>
                <a:ea typeface="微软雅黑"/>
              </a:rPr>
              <a:t>. 约束</a:t>
            </a:r>
          </a:p>
          <a:p>
            <a:pPr marL="0" indent="0">
              <a:lnSpc>
                <a:spcPct val="150000"/>
              </a:lnSpc>
              <a:buNone/>
            </a:pPr>
            <a:r>
              <a:rPr lang="zh-CN" sz="1800">
                <a:solidFill>
                  <a:srgbClr val="000000"/>
                </a:solidFill>
                <a:latin typeface="Century Gothic"/>
                <a:ea typeface="Microsoft YaHei"/>
              </a:rPr>
              <a:t>      </a:t>
            </a:r>
            <a:r>
              <a:rPr lang="zh-CN" sz="1800">
                <a:solidFill>
                  <a:srgbClr val="000000"/>
                </a:solidFill>
                <a:latin typeface="Century Gothic"/>
                <a:ea typeface="Microsoft YaHei"/>
              </a:rPr>
              <a:t>说明类的职责是</a:t>
            </a:r>
            <a:r>
              <a:rPr lang="zh-CN" sz="1800">
                <a:solidFill>
                  <a:srgbClr val="FF0000"/>
                </a:solidFill>
                <a:latin typeface="Century Gothic"/>
                <a:ea typeface="Microsoft YaHei"/>
              </a:rPr>
              <a:t>消除二义性</a:t>
            </a:r>
            <a:r>
              <a:rPr lang="zh-CN" sz="1800">
                <a:solidFill>
                  <a:srgbClr val="000000"/>
                </a:solidFill>
                <a:latin typeface="Century Gothic"/>
                <a:ea typeface="Microsoft YaHei"/>
              </a:rPr>
              <a:t>的一种非形式化的方式，形式化的方法是使用约束。约束指定了该类所要满足的一个或多个规则。在UML中，约束是用</a:t>
            </a:r>
            <a:r>
              <a:rPr lang="zh-CN" sz="1800">
                <a:solidFill>
                  <a:srgbClr val="FF0000"/>
                </a:solidFill>
                <a:latin typeface="Century Gothic"/>
                <a:ea typeface="Microsoft YaHei"/>
              </a:rPr>
              <a:t>{ }</a:t>
            </a:r>
            <a:r>
              <a:rPr lang="zh-CN" sz="1800">
                <a:solidFill>
                  <a:srgbClr val="000000"/>
                </a:solidFill>
                <a:latin typeface="Century Gothic"/>
                <a:ea typeface="Microsoft YaHei"/>
              </a:rPr>
              <a:t>的格式写在类的边上，指定个别属性的取值范围。</a:t>
            </a:r>
          </a:p>
          <a:p>
            <a:pPr marL="0" indent="0">
              <a:lnSpc>
                <a:spcPct val="150000"/>
              </a:lnSpc>
              <a:buNone/>
            </a:pPr>
            <a:r>
              <a:rPr lang="zh-CN" sz="1800">
                <a:solidFill>
                  <a:srgbClr val="000000"/>
                </a:solidFill>
                <a:latin typeface="Century Gothic"/>
                <a:ea typeface="Microsoft YaHei"/>
              </a:rPr>
              <a:t>      </a:t>
            </a:r>
            <a:r>
              <a:rPr lang="zh-CN" sz="1800">
                <a:solidFill>
                  <a:srgbClr val="000000"/>
                </a:solidFill>
                <a:latin typeface="Century Gothic"/>
                <a:ea typeface="Microsoft YaHei"/>
              </a:rPr>
              <a:t>括号中的文本指定了该类所要满足的一个或多个规则。如：“{类别 = 教师 or 学生 or 行政管理人员}”</a:t>
            </a:r>
          </a:p>
          <a:p>
            <a:pPr marL="0" indent="0">
              <a:lnSpc>
                <a:spcPct val="150000"/>
              </a:lnSpc>
              <a:buNone/>
            </a:pPr>
            <a:endParaRPr lang="zh-CN" sz="1800" b="0">
              <a:solidFill>
                <a:srgbClr val="000000"/>
              </a:solidFill>
              <a:latin typeface="微软雅黑"/>
              <a:ea typeface="Microsoft YaHei"/>
            </a:endParaRPr>
          </a:p>
          <a:p>
            <a:pPr>
              <a:lnSpc>
                <a:spcPct val="150000"/>
              </a:lnSpc>
            </a:pPr>
            <a:endParaRPr lang="zh-CN">
              <a:solidFill>
                <a:srgbClr val="000000"/>
              </a:solidFill>
              <a:latin typeface="Arial"/>
              <a:ea typeface="Microsoft YaHe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7" name="矩形 6"/>
          <p:cNvSpPr/>
          <p:nvPr/>
        </p:nvSpPr>
        <p:spPr>
          <a:xfrm rot="0" flipH="0" flipV="0">
            <a:off x="3160158" y="2903740"/>
            <a:ext cx="6719789" cy="15251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50000"/>
              </a:lnSpc>
            </a:pPr>
            <a:r>
              <a:rPr lang="zh-CN" sz="1800" b="1">
                <a:latin typeface="微软雅黑"/>
                <a:ea typeface="微软雅黑"/>
              </a:rPr>
              <a:t>      关系是指事物之间的联系。在面向对象建模中，类之间的常见关系有：</a:t>
            </a:r>
            <a:r>
              <a:rPr lang="zh-CN" sz="1800" b="1">
                <a:solidFill>
                  <a:srgbClr val="FF0000"/>
                </a:solidFill>
                <a:latin typeface="微软雅黑"/>
                <a:ea typeface="微软雅黑"/>
              </a:rPr>
              <a:t>依赖关系、关联关系</a:t>
            </a:r>
            <a:r>
              <a:rPr lang="zh-CN" sz="1800" b="1">
                <a:solidFill>
                  <a:srgbClr val="000000"/>
                </a:solidFill>
                <a:latin typeface="微软雅黑"/>
                <a:ea typeface="微软雅黑"/>
              </a:rPr>
              <a:t>和</a:t>
            </a:r>
            <a:r>
              <a:rPr lang="zh-CN" sz="1800" b="1">
                <a:solidFill>
                  <a:srgbClr val="FF0000"/>
                </a:solidFill>
                <a:latin typeface="微软雅黑"/>
                <a:ea typeface="微软雅黑"/>
              </a:rPr>
              <a:t>实现关系</a:t>
            </a:r>
            <a:r>
              <a:rPr lang="zh-CN" sz="1800" b="1">
                <a:solidFill>
                  <a:srgbClr val="000000"/>
                </a:solidFill>
                <a:latin typeface="微软雅黑"/>
                <a:ea typeface="微软雅黑"/>
              </a:rPr>
              <a:t>。图形上，把关系画成一条线，用不同的线来区别关系的种类。</a:t>
            </a:r>
          </a:p>
        </p:txBody>
      </p:sp>
      <p:sp>
        <p:nvSpPr>
          <p:cNvPr id="8" name=""/>
          <p:cNvSpPr txBox="1"/>
          <p:nvPr/>
        </p:nvSpPr>
        <p:spPr>
          <a:xfrm rot="0" flipH="0" flipV="0">
            <a:off x="4732279" y="1106868"/>
            <a:ext cx="3864708" cy="54121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2.2 </a:t>
            </a:r>
            <a:r>
              <a:rPr lang="zh-CN" sz="3200" b="1"/>
              <a:t>类之间的关系</a:t>
            </a:r>
          </a:p>
        </p:txBody>
      </p:sp>
      <p:pic>
        <p:nvPicPr>
          <p:cNvPr id="9" name="图片 3"/>
          <p:cNvPicPr/>
          <p:nvPr/>
        </p:nvPicPr>
        <p:blipFill>
          <a:blip r:embed="rId4"/>
          <a:stretch/>
        </p:blipFill>
        <p:spPr>
          <a:xfrm rot="0">
            <a:off x="175812" y="269428"/>
            <a:ext cx="1916757" cy="704850"/>
          </a:xfrm>
          <a:prstGeom prst="rect">
            <a:avLst/>
          </a:prstGeom>
        </p:spPr>
      </p:pic>
      <p:sp>
        <p:nvSpPr>
          <p:cNvPr id="10"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类</a:t>
            </a:r>
            <a:r>
              <a:rPr lang="zh-CN" sz="2800" b="1">
                <a:solidFill>
                  <a:srgbClr val="000000"/>
                </a:solidFill>
                <a:latin typeface="微软雅黑"/>
                <a:ea typeface="微软雅黑"/>
              </a:rPr>
              <a:t>图</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pic>
        <p:nvPicPr>
          <p:cNvPr id="3" name="图片 3"/>
          <p:cNvPicPr/>
          <p:nvPr/>
        </p:nvPicPr>
        <p:blipFill>
          <a:blip r:embed="rId4"/>
          <a:stretch/>
        </p:blipFill>
        <p:spPr>
          <a:xfrm rot="0">
            <a:off x="175812" y="269428"/>
            <a:ext cx="1916757" cy="704850"/>
          </a:xfrm>
          <a:prstGeom prst="rect">
            <a:avLst/>
          </a:prstGeom>
        </p:spPr>
      </p:pic>
      <p:sp>
        <p:nvSpPr>
          <p:cNvPr id="4"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类</a:t>
            </a:r>
            <a:r>
              <a:rPr lang="zh-CN" sz="2800" b="1">
                <a:solidFill>
                  <a:srgbClr val="000000"/>
                </a:solidFill>
                <a:latin typeface="微软雅黑"/>
                <a:ea typeface="微软雅黑"/>
              </a:rPr>
              <a:t>图</a:t>
            </a:r>
          </a:p>
        </p:txBody>
      </p:sp>
      <p:sp>
        <p:nvSpPr>
          <p:cNvPr id="5" name="矩形 6"/>
          <p:cNvSpPr/>
          <p:nvPr/>
        </p:nvSpPr>
        <p:spPr>
          <a:xfrm rot="0" flipH="0" flipV="0">
            <a:off x="2632620" y="1304874"/>
            <a:ext cx="8164398" cy="1759627"/>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800" b="1">
                <a:latin typeface="微软雅黑"/>
                <a:ea typeface="微软雅黑"/>
              </a:rPr>
              <a:t>1</a:t>
            </a:r>
            <a:r>
              <a:rPr lang="zh-CN" sz="1800" b="1">
                <a:latin typeface="微软雅黑"/>
                <a:ea typeface="微软雅黑"/>
              </a:rPr>
              <a:t>. 依赖关系</a:t>
            </a:r>
          </a:p>
          <a:p>
            <a:pPr marL="0" indent="0">
              <a:lnSpc>
                <a:spcPct val="150000"/>
              </a:lnSpc>
              <a:buNone/>
            </a:pPr>
            <a:r>
              <a:rPr lang="zh-CN" sz="1800">
                <a:solidFill>
                  <a:srgbClr val="000000"/>
                </a:solidFill>
                <a:latin typeface="Century Gothic"/>
                <a:ea typeface="Microsoft YaHei"/>
              </a:rPr>
              <a:t>      </a:t>
            </a:r>
            <a:r>
              <a:rPr lang="zh-CN" sz="1800">
                <a:solidFill>
                  <a:srgbClr val="FF0000"/>
                </a:solidFill>
                <a:latin typeface="Century Gothic"/>
                <a:ea typeface="Microsoft YaHei"/>
              </a:rPr>
              <a:t>表示两个或多个模型元素之间语义上的关系</a:t>
            </a:r>
            <a:r>
              <a:rPr lang="zh-CN" sz="1800">
                <a:solidFill>
                  <a:srgbClr val="000000"/>
                </a:solidFill>
                <a:latin typeface="Century Gothic"/>
                <a:ea typeface="Microsoft YaHei"/>
              </a:rPr>
              <a:t>。在UML图形上，把依赖画成一条有向的虚线，指向被依赖的事物。当要指明一个事物使用另一个事物时，就使用依赖。</a:t>
            </a:r>
          </a:p>
        </p:txBody>
      </p:sp>
      <p:pic>
        <p:nvPicPr>
          <p:cNvPr id="6" name=""/>
          <p:cNvPicPr/>
          <p:nvPr/>
        </p:nvPicPr>
        <p:blipFill>
          <a:blip r:embed="rId5"/>
          <a:stretch/>
        </p:blipFill>
        <p:spPr>
          <a:xfrm rot="0">
            <a:off x="3289300" y="3246316"/>
            <a:ext cx="6527800" cy="29210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pic>
        <p:nvPicPr>
          <p:cNvPr id="3" name="图片 3"/>
          <p:cNvPicPr/>
          <p:nvPr/>
        </p:nvPicPr>
        <p:blipFill>
          <a:blip r:embed="rId4"/>
          <a:stretch/>
        </p:blipFill>
        <p:spPr>
          <a:xfrm rot="0">
            <a:off x="175812" y="269428"/>
            <a:ext cx="1916757" cy="704850"/>
          </a:xfrm>
          <a:prstGeom prst="rect">
            <a:avLst/>
          </a:prstGeom>
        </p:spPr>
      </p:pic>
      <p:sp>
        <p:nvSpPr>
          <p:cNvPr id="4"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类</a:t>
            </a:r>
            <a:r>
              <a:rPr lang="zh-CN" sz="2800" b="1">
                <a:solidFill>
                  <a:srgbClr val="000000"/>
                </a:solidFill>
                <a:latin typeface="微软雅黑"/>
                <a:ea typeface="微软雅黑"/>
              </a:rPr>
              <a:t>图</a:t>
            </a:r>
          </a:p>
        </p:txBody>
      </p:sp>
      <p:sp>
        <p:nvSpPr>
          <p:cNvPr id="5" name="矩形 6"/>
          <p:cNvSpPr/>
          <p:nvPr/>
        </p:nvSpPr>
        <p:spPr>
          <a:xfrm rot="0" flipH="0" flipV="0">
            <a:off x="2679512" y="2160658"/>
            <a:ext cx="8164398" cy="1759627"/>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800" b="1">
                <a:latin typeface="微软雅黑"/>
                <a:ea typeface="微软雅黑"/>
              </a:rPr>
              <a:t>2</a:t>
            </a:r>
            <a:r>
              <a:rPr lang="zh-CN" sz="1800" b="1">
                <a:latin typeface="微软雅黑"/>
                <a:ea typeface="微软雅黑"/>
              </a:rPr>
              <a:t>. 泛化关系</a:t>
            </a:r>
          </a:p>
          <a:p>
            <a:pPr marL="0" indent="0">
              <a:lnSpc>
                <a:spcPct val="150000"/>
              </a:lnSpc>
              <a:buNone/>
            </a:pPr>
            <a:r>
              <a:rPr lang="zh-CN" sz="1800">
                <a:solidFill>
                  <a:srgbClr val="000000"/>
                </a:solidFill>
                <a:latin typeface="Century Gothic"/>
                <a:ea typeface="Microsoft YaHei"/>
              </a:rPr>
              <a:t>      存在于一般元素和特殊元素之间的分类关系，它</a:t>
            </a:r>
            <a:r>
              <a:rPr lang="zh-CN" sz="1800">
                <a:solidFill>
                  <a:srgbClr val="FF0000"/>
                </a:solidFill>
                <a:latin typeface="Century Gothic"/>
                <a:ea typeface="Microsoft YaHei"/>
              </a:rPr>
              <a:t>只用在类型上</a:t>
            </a:r>
            <a:r>
              <a:rPr lang="zh-CN" sz="1800">
                <a:solidFill>
                  <a:srgbClr val="000000"/>
                </a:solidFill>
                <a:latin typeface="Century Gothic"/>
                <a:ea typeface="Microsoft YaHei"/>
              </a:rPr>
              <a:t>，而不是实例上。在类中，一般元素被称为超类或父类，而特殊元素被称为子类。在UML中，泛化关系用一条从子类指向父类的空心三角箭头表示。</a:t>
            </a:r>
          </a:p>
        </p:txBody>
      </p:sp>
      <p:pic>
        <p:nvPicPr>
          <p:cNvPr id="6" name=""/>
          <p:cNvPicPr/>
          <p:nvPr/>
        </p:nvPicPr>
        <p:blipFill>
          <a:blip r:embed="rId5"/>
          <a:stretch/>
        </p:blipFill>
        <p:spPr>
          <a:xfrm rot="0" flipH="0" flipV="0">
            <a:off x="4227634" y="4285273"/>
            <a:ext cx="4088847" cy="130028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pic>
        <p:nvPicPr>
          <p:cNvPr id="3" name="图片 3"/>
          <p:cNvPicPr/>
          <p:nvPr/>
        </p:nvPicPr>
        <p:blipFill>
          <a:blip r:embed="rId4"/>
          <a:stretch/>
        </p:blipFill>
        <p:spPr>
          <a:xfrm rot="0">
            <a:off x="175812" y="269428"/>
            <a:ext cx="1916757" cy="704850"/>
          </a:xfrm>
          <a:prstGeom prst="rect">
            <a:avLst/>
          </a:prstGeom>
        </p:spPr>
      </p:pic>
      <p:sp>
        <p:nvSpPr>
          <p:cNvPr id="4"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类</a:t>
            </a:r>
            <a:r>
              <a:rPr lang="zh-CN" sz="2800" b="1">
                <a:solidFill>
                  <a:srgbClr val="000000"/>
                </a:solidFill>
                <a:latin typeface="微软雅黑"/>
                <a:ea typeface="微软雅黑"/>
              </a:rPr>
              <a:t>图</a:t>
            </a:r>
          </a:p>
        </p:txBody>
      </p:sp>
      <p:sp>
        <p:nvSpPr>
          <p:cNvPr id="5" name="矩形 6"/>
          <p:cNvSpPr/>
          <p:nvPr/>
        </p:nvSpPr>
        <p:spPr>
          <a:xfrm rot="0" flipH="0" flipV="0">
            <a:off x="2679512" y="2160658"/>
            <a:ext cx="8164398" cy="1759627"/>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800" b="1">
                <a:latin typeface="微软雅黑"/>
                <a:ea typeface="微软雅黑"/>
              </a:rPr>
              <a:t>3</a:t>
            </a:r>
            <a:r>
              <a:rPr lang="zh-CN" sz="1800" b="1">
                <a:latin typeface="微软雅黑"/>
                <a:ea typeface="微软雅黑"/>
              </a:rPr>
              <a:t>. 关联关系</a:t>
            </a:r>
          </a:p>
          <a:p>
            <a:pPr marL="0" indent="0">
              <a:lnSpc>
                <a:spcPct val="150000"/>
              </a:lnSpc>
              <a:buNone/>
            </a:pPr>
            <a:r>
              <a:rPr lang="zh-CN" sz="1800">
                <a:solidFill>
                  <a:srgbClr val="000000"/>
                </a:solidFill>
                <a:latin typeface="Century Gothic"/>
                <a:ea typeface="Microsoft YaHei"/>
              </a:rPr>
              <a:t>      是一种</a:t>
            </a:r>
            <a:r>
              <a:rPr lang="zh-CN" sz="1800">
                <a:solidFill>
                  <a:srgbClr val="FF0000"/>
                </a:solidFill>
                <a:latin typeface="Century Gothic"/>
                <a:ea typeface="Microsoft YaHei"/>
              </a:rPr>
              <a:t>结构关系</a:t>
            </a:r>
            <a:r>
              <a:rPr lang="zh-CN" sz="1800">
                <a:solidFill>
                  <a:srgbClr val="000000"/>
                </a:solidFill>
                <a:latin typeface="Century Gothic"/>
                <a:ea typeface="Microsoft YaHei"/>
              </a:rPr>
              <a:t>，它指明一个事物的对象与另一个事物的对象之间的联系。在UML图形中，关联关系用一条连接两个类的实线表示。</a:t>
            </a:r>
          </a:p>
        </p:txBody>
      </p:sp>
      <p:pic>
        <p:nvPicPr>
          <p:cNvPr id="6" name=""/>
          <p:cNvPicPr/>
          <p:nvPr/>
        </p:nvPicPr>
        <p:blipFill>
          <a:blip r:embed="rId5"/>
          <a:stretch/>
        </p:blipFill>
        <p:spPr>
          <a:xfrm rot="0" flipH="0" flipV="0">
            <a:off x="4237404" y="3835914"/>
            <a:ext cx="4167897" cy="12797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4521200"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什么是用例图</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3404278" y="3118505"/>
            <a:ext cx="8091389" cy="519522"/>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800" b="1">
                <a:solidFill>
                  <a:srgbClr val="000000"/>
                </a:solidFill>
                <a:latin typeface="微软雅黑"/>
                <a:ea typeface="微软雅黑"/>
              </a:rPr>
              <a:t>显示一组</a:t>
            </a:r>
            <a:r>
              <a:rPr lang="zh-CN" sz="1800" b="1">
                <a:solidFill>
                  <a:srgbClr val="FF0200"/>
                </a:solidFill>
                <a:latin typeface="微软雅黑"/>
                <a:ea typeface="微软雅黑"/>
              </a:rPr>
              <a:t>用例</a:t>
            </a:r>
            <a:r>
              <a:rPr lang="zh-CN" sz="1800" b="1">
                <a:solidFill>
                  <a:srgbClr val="000000"/>
                </a:solidFill>
                <a:latin typeface="微软雅黑"/>
                <a:ea typeface="微软雅黑"/>
              </a:rPr>
              <a:t>、</a:t>
            </a:r>
            <a:r>
              <a:rPr lang="zh-CN" sz="1800" b="1">
                <a:solidFill>
                  <a:srgbClr val="FF0200"/>
                </a:solidFill>
                <a:latin typeface="微软雅黑"/>
                <a:ea typeface="微软雅黑"/>
              </a:rPr>
              <a:t>参与者</a:t>
            </a:r>
            <a:r>
              <a:rPr lang="zh-CN" sz="1800" b="1">
                <a:solidFill>
                  <a:srgbClr val="000000"/>
                </a:solidFill>
                <a:latin typeface="微软雅黑"/>
                <a:ea typeface="微软雅黑"/>
              </a:rPr>
              <a:t>、以及它们之间</a:t>
            </a:r>
            <a:r>
              <a:rPr lang="zh-CN" sz="1800" b="1">
                <a:solidFill>
                  <a:srgbClr val="ff0200"/>
                </a:solidFill>
                <a:latin typeface="微软雅黑"/>
                <a:ea typeface="微软雅黑"/>
              </a:rPr>
              <a:t>关系</a:t>
            </a:r>
            <a:r>
              <a:rPr lang="zh-CN" sz="1800" b="1">
                <a:solidFill>
                  <a:srgbClr val="000000"/>
                </a:solidFill>
                <a:latin typeface="微软雅黑"/>
                <a:ea typeface="微软雅黑"/>
              </a:rPr>
              <a:t>的一种图</a:t>
            </a:r>
          </a:p>
          <a:p>
            <a:pPr>
              <a:lnSpc>
                <a:spcPct val="150000"/>
              </a:lnSpc>
            </a:pPr>
            <a:endParaRPr lang="zh-CN" sz="1600">
              <a:latin typeface="微软雅黑"/>
              <a:ea typeface="微软雅黑"/>
            </a:endParaRPr>
          </a:p>
          <a:p>
            <a:pPr>
              <a:lnSpc>
                <a:spcPct val="150000"/>
              </a:lnSpc>
            </a:pPr>
            <a:endParaRPr lang="zh-CN"/>
          </a:p>
        </p:txBody>
      </p:sp>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pic>
        <p:nvPicPr>
          <p:cNvPr id="3" name="图片 3"/>
          <p:cNvPicPr/>
          <p:nvPr/>
        </p:nvPicPr>
        <p:blipFill>
          <a:blip r:embed="rId4"/>
          <a:stretch/>
        </p:blipFill>
        <p:spPr>
          <a:xfrm rot="0">
            <a:off x="175812" y="269428"/>
            <a:ext cx="1916757" cy="704850"/>
          </a:xfrm>
          <a:prstGeom prst="rect">
            <a:avLst/>
          </a:prstGeom>
        </p:spPr>
      </p:pic>
      <p:sp>
        <p:nvSpPr>
          <p:cNvPr id="4"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类</a:t>
            </a:r>
            <a:r>
              <a:rPr lang="zh-CN" sz="2800" b="1">
                <a:solidFill>
                  <a:srgbClr val="000000"/>
                </a:solidFill>
                <a:latin typeface="微软雅黑"/>
                <a:ea typeface="微软雅黑"/>
              </a:rPr>
              <a:t>图</a:t>
            </a:r>
          </a:p>
        </p:txBody>
      </p:sp>
      <p:sp>
        <p:nvSpPr>
          <p:cNvPr id="5" name="矩形 6"/>
          <p:cNvSpPr/>
          <p:nvPr/>
        </p:nvSpPr>
        <p:spPr>
          <a:xfrm rot="0" flipH="0" flipV="0">
            <a:off x="2679512" y="2160658"/>
            <a:ext cx="8164398" cy="1759627"/>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800" b="1">
                <a:latin typeface="微软雅黑"/>
                <a:ea typeface="微软雅黑"/>
              </a:rPr>
              <a:t>3</a:t>
            </a:r>
            <a:r>
              <a:rPr lang="zh-CN" sz="1800" b="1">
                <a:latin typeface="微软雅黑"/>
                <a:ea typeface="微软雅黑"/>
              </a:rPr>
              <a:t>. 实现关系</a:t>
            </a:r>
          </a:p>
          <a:p>
            <a:pPr marL="0" indent="0">
              <a:lnSpc>
                <a:spcPct val="150000"/>
              </a:lnSpc>
              <a:buNone/>
            </a:pPr>
            <a:r>
              <a:rPr lang="zh-CN" sz="1800">
                <a:solidFill>
                  <a:srgbClr val="000000"/>
                </a:solidFill>
                <a:latin typeface="Century Gothic"/>
                <a:ea typeface="Microsoft YaHei"/>
              </a:rPr>
              <a:t>      </a:t>
            </a:r>
            <a:r>
              <a:rPr lang="zh-CN" sz="1800">
                <a:solidFill>
                  <a:srgbClr val="FF0000"/>
                </a:solidFill>
                <a:latin typeface="Century Gothic"/>
                <a:ea typeface="Microsoft YaHei"/>
              </a:rPr>
              <a:t>实现将一种模型元素与另一支模型元素连接起来</a:t>
            </a:r>
            <a:r>
              <a:rPr lang="zh-CN" sz="1800">
                <a:solidFill>
                  <a:srgbClr val="000000"/>
                </a:solidFill>
                <a:latin typeface="Century Gothic"/>
                <a:ea typeface="Microsoft YaHei"/>
              </a:rPr>
              <a:t>，比如类和接口。实现关系通常在两种情况下被使用：在接口与实现该接口的类之间；现在用例及实现该用例的协作之间。在UML中，实现关系的符号用一条带</a:t>
            </a:r>
            <a:r>
              <a:rPr lang="zh-CN" sz="1800">
                <a:solidFill>
                  <a:srgbClr val="FF0000"/>
                </a:solidFill>
                <a:latin typeface="Century Gothic"/>
                <a:ea typeface="Microsoft YaHei"/>
              </a:rPr>
              <a:t>指向接口的空心三角箭头的虚线表示</a:t>
            </a:r>
          </a:p>
        </p:txBody>
      </p:sp>
      <p:pic>
        <p:nvPicPr>
          <p:cNvPr id="6" name=""/>
          <p:cNvPicPr/>
          <p:nvPr/>
        </p:nvPicPr>
        <p:blipFill>
          <a:blip r:embed="rId5"/>
          <a:stretch/>
        </p:blipFill>
        <p:spPr>
          <a:xfrm rot="0">
            <a:off x="4451838" y="4475798"/>
            <a:ext cx="3733800" cy="11176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7" name="矩形 6"/>
          <p:cNvSpPr/>
          <p:nvPr/>
        </p:nvSpPr>
        <p:spPr>
          <a:xfrm rot="0" flipH="0" flipV="0">
            <a:off x="3160158" y="2903740"/>
            <a:ext cx="6719789" cy="15251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50000"/>
              </a:lnSpc>
            </a:pPr>
            <a:r>
              <a:rPr lang="zh-CN" sz="1800" b="1">
                <a:latin typeface="微软雅黑"/>
                <a:ea typeface="微软雅黑"/>
              </a:rPr>
              <a:t>      在软件开发的不同阶段使用具有不同的抽象的类图，即</a:t>
            </a:r>
            <a:r>
              <a:rPr lang="zh-CN" sz="1800" b="1">
                <a:solidFill>
                  <a:srgbClr val="FF0000"/>
                </a:solidFill>
                <a:latin typeface="微软雅黑"/>
                <a:ea typeface="微软雅黑"/>
              </a:rPr>
              <a:t>概念层、说明层和实现层</a:t>
            </a:r>
            <a:r>
              <a:rPr lang="zh-CN" sz="1800" b="1">
                <a:latin typeface="微软雅黑"/>
                <a:ea typeface="微软雅黑"/>
              </a:rPr>
              <a:t>。在UML中，从开始的需求分析到最终的设计类，类图也是围绕着这三个层次的观点来进行建模的。</a:t>
            </a:r>
          </a:p>
        </p:txBody>
      </p:sp>
      <p:sp>
        <p:nvSpPr>
          <p:cNvPr id="8" name=""/>
          <p:cNvSpPr txBox="1"/>
          <p:nvPr/>
        </p:nvSpPr>
        <p:spPr>
          <a:xfrm rot="0" flipH="0" flipV="0">
            <a:off x="4030853" y="1142037"/>
            <a:ext cx="4978400" cy="54121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2.3 类图的建模技术及应用</a:t>
            </a:r>
          </a:p>
        </p:txBody>
      </p:sp>
      <p:pic>
        <p:nvPicPr>
          <p:cNvPr id="9" name="图片 3"/>
          <p:cNvPicPr/>
          <p:nvPr/>
        </p:nvPicPr>
        <p:blipFill>
          <a:blip r:embed="rId4"/>
          <a:stretch/>
        </p:blipFill>
        <p:spPr>
          <a:xfrm rot="0">
            <a:off x="175812" y="269428"/>
            <a:ext cx="1916757" cy="704850"/>
          </a:xfrm>
          <a:prstGeom prst="rect">
            <a:avLst/>
          </a:prstGeom>
        </p:spPr>
      </p:pic>
      <p:sp>
        <p:nvSpPr>
          <p:cNvPr id="10"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类</a:t>
            </a:r>
            <a:r>
              <a:rPr lang="zh-CN" sz="2800" b="1">
                <a:solidFill>
                  <a:srgbClr val="000000"/>
                </a:solidFill>
                <a:latin typeface="微软雅黑"/>
                <a:ea typeface="微软雅黑"/>
              </a:rPr>
              <a:t>图</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rot="0">
            <a:off x="825304" y="2691105"/>
            <a:ext cx="1524000" cy="1819862"/>
          </a:xfrm>
          <a:prstGeom prst="rect">
            <a:avLst/>
          </a:prstGeom>
        </p:spPr>
      </p:pic>
      <p:pic>
        <p:nvPicPr>
          <p:cNvPr id="3" name="图片 3"/>
          <p:cNvPicPr/>
          <p:nvPr/>
        </p:nvPicPr>
        <p:blipFill>
          <a:blip r:embed="rId4"/>
          <a:stretch/>
        </p:blipFill>
        <p:spPr>
          <a:xfrm rot="0">
            <a:off x="175812" y="269428"/>
            <a:ext cx="1916757" cy="704850"/>
          </a:xfrm>
          <a:prstGeom prst="rect">
            <a:avLst/>
          </a:prstGeom>
        </p:spPr>
      </p:pic>
      <p:sp>
        <p:nvSpPr>
          <p:cNvPr id="4"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类</a:t>
            </a:r>
            <a:r>
              <a:rPr lang="zh-CN" sz="2800" b="1">
                <a:solidFill>
                  <a:srgbClr val="000000"/>
                </a:solidFill>
                <a:latin typeface="微软雅黑"/>
                <a:ea typeface="微软雅黑"/>
              </a:rPr>
              <a:t>图</a:t>
            </a:r>
          </a:p>
        </p:txBody>
      </p:sp>
      <p:sp>
        <p:nvSpPr>
          <p:cNvPr id="5" name="矩形 6"/>
          <p:cNvSpPr/>
          <p:nvPr/>
        </p:nvSpPr>
        <p:spPr>
          <a:xfrm rot="0" flipH="0" flipV="0">
            <a:off x="2656066" y="1302730"/>
            <a:ext cx="8091389" cy="504208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800" b="1">
                <a:solidFill>
                  <a:srgbClr val="000000"/>
                </a:solidFill>
                <a:latin typeface="Century Gothic"/>
                <a:ea typeface="Microsoft YaHei"/>
              </a:rPr>
              <a:t>1.</a:t>
            </a:r>
            <a:r>
              <a:rPr lang="zh-CN" sz="1800" b="1">
                <a:solidFill>
                  <a:srgbClr val="000000"/>
                </a:solidFill>
                <a:latin typeface="Century Gothic"/>
                <a:ea typeface="Microsoft YaHei"/>
              </a:rPr>
              <a:t>概念层类图</a:t>
            </a:r>
          </a:p>
          <a:p>
            <a:pPr marL="0" indent="0">
              <a:lnSpc>
                <a:spcPct val="150000"/>
              </a:lnSpc>
              <a:buNone/>
            </a:pPr>
            <a:r>
              <a:rPr lang="zh-CN" sz="1800">
                <a:solidFill>
                  <a:srgbClr val="000000"/>
                </a:solidFill>
                <a:latin typeface="Century Gothic"/>
                <a:ea typeface="Microsoft YaHei"/>
              </a:rPr>
              <a:t>      </a:t>
            </a:r>
            <a:r>
              <a:rPr lang="zh-CN" sz="1800">
                <a:solidFill>
                  <a:srgbClr val="000000"/>
                </a:solidFill>
                <a:latin typeface="Century Gothic"/>
                <a:ea typeface="Microsoft YaHei"/>
              </a:rPr>
              <a:t>描述的是现实世界中</a:t>
            </a:r>
            <a:r>
              <a:rPr lang="zh-CN" sz="1800">
                <a:solidFill>
                  <a:srgbClr val="FF0000"/>
                </a:solidFill>
                <a:latin typeface="Century Gothic"/>
                <a:ea typeface="Microsoft YaHei"/>
              </a:rPr>
              <a:t>对问题领域的概念理解</a:t>
            </a:r>
            <a:r>
              <a:rPr lang="zh-CN" sz="1800">
                <a:solidFill>
                  <a:srgbClr val="000000"/>
                </a:solidFill>
                <a:latin typeface="Century Gothic"/>
                <a:ea typeface="Microsoft YaHei"/>
              </a:rPr>
              <a:t>，类图中表达的类与现实世界的问题领域有着明显的对应关系，类之间的关系也与问题领域中的实际事物的关系有着明显的对应关系。在概念层类图阶段很少考虑或几乎不需要考虑类的实现问题</a:t>
            </a:r>
          </a:p>
          <a:p>
            <a:pPr>
              <a:lnSpc>
                <a:spcPct val="150000"/>
              </a:lnSpc>
            </a:pPr>
            <a:r>
              <a:rPr lang="zh-CN" sz="1800" b="1">
                <a:solidFill>
                  <a:srgbClr val="000000"/>
                </a:solidFill>
                <a:latin typeface="Century Gothic"/>
                <a:ea typeface="Microsoft YaHei"/>
              </a:rPr>
              <a:t>2.</a:t>
            </a:r>
            <a:r>
              <a:rPr lang="zh-CN" sz="1800" b="1">
                <a:solidFill>
                  <a:srgbClr val="000000"/>
                </a:solidFill>
                <a:latin typeface="Century Gothic"/>
                <a:ea typeface="Microsoft YaHei"/>
              </a:rPr>
              <a:t>说明层类图</a:t>
            </a:r>
          </a:p>
          <a:p>
            <a:pPr>
              <a:lnSpc>
                <a:spcPct val="150000"/>
              </a:lnSpc>
            </a:pPr>
            <a:r>
              <a:rPr lang="zh-CN" sz="1800">
                <a:solidFill>
                  <a:srgbClr val="000000"/>
                </a:solidFill>
                <a:latin typeface="Century Gothic"/>
                <a:ea typeface="Microsoft YaHei"/>
              </a:rPr>
              <a:t>      </a:t>
            </a:r>
            <a:r>
              <a:rPr lang="zh-CN" sz="1800">
                <a:solidFill>
                  <a:srgbClr val="000000"/>
                </a:solidFill>
                <a:latin typeface="Century Gothic"/>
                <a:ea typeface="Microsoft YaHei"/>
              </a:rPr>
              <a:t>在说明层阶段主要考虑的是</a:t>
            </a:r>
            <a:r>
              <a:rPr lang="zh-CN" sz="1800">
                <a:solidFill>
                  <a:srgbClr val="FF0000"/>
                </a:solidFill>
                <a:latin typeface="Century Gothic"/>
                <a:ea typeface="Microsoft YaHei"/>
              </a:rPr>
              <a:t>类的接口部分</a:t>
            </a:r>
            <a:r>
              <a:rPr lang="zh-CN" sz="1800">
                <a:solidFill>
                  <a:srgbClr val="000000"/>
                </a:solidFill>
                <a:latin typeface="Century Gothic"/>
                <a:ea typeface="Microsoft YaHei"/>
              </a:rPr>
              <a:t>，而不是实现部分。这个接口可能因为实现环境、运行特性等有多种不同的实现。</a:t>
            </a:r>
          </a:p>
          <a:p>
            <a:pPr>
              <a:lnSpc>
                <a:spcPct val="150000"/>
              </a:lnSpc>
            </a:pPr>
            <a:r>
              <a:rPr lang="zh-CN" sz="1800" b="1">
                <a:solidFill>
                  <a:srgbClr val="000000"/>
                </a:solidFill>
                <a:latin typeface="Century Gothic"/>
                <a:ea typeface="Microsoft YaHei"/>
              </a:rPr>
              <a:t>3.</a:t>
            </a:r>
            <a:r>
              <a:rPr lang="zh-CN" sz="1800" b="1">
                <a:solidFill>
                  <a:srgbClr val="000000"/>
                </a:solidFill>
                <a:latin typeface="Century Gothic"/>
                <a:ea typeface="Microsoft YaHei"/>
              </a:rPr>
              <a:t>实现层类图</a:t>
            </a:r>
          </a:p>
          <a:p>
            <a:pPr>
              <a:lnSpc>
                <a:spcPct val="150000"/>
              </a:lnSpc>
            </a:pPr>
            <a:r>
              <a:rPr lang="zh-CN" sz="1800">
                <a:solidFill>
                  <a:srgbClr val="000000"/>
                </a:solidFill>
                <a:latin typeface="Century Gothic"/>
                <a:ea typeface="Microsoft YaHei"/>
              </a:rPr>
              <a:t>      </a:t>
            </a:r>
            <a:r>
              <a:rPr lang="zh-CN" sz="1800">
                <a:solidFill>
                  <a:srgbClr val="000000"/>
                </a:solidFill>
                <a:latin typeface="Century Gothic"/>
                <a:ea typeface="Microsoft YaHei"/>
              </a:rPr>
              <a:t>考虑类的</a:t>
            </a:r>
            <a:r>
              <a:rPr lang="zh-CN" sz="1800">
                <a:solidFill>
                  <a:srgbClr val="FF0000"/>
                </a:solidFill>
                <a:latin typeface="Century Gothic"/>
                <a:ea typeface="Microsoft YaHei"/>
              </a:rPr>
              <a:t>实现</a:t>
            </a:r>
            <a:r>
              <a:rPr lang="zh-CN" sz="1800">
                <a:solidFill>
                  <a:srgbClr val="000000"/>
                </a:solidFill>
                <a:latin typeface="Century Gothic"/>
                <a:ea typeface="Microsoft YaHei"/>
              </a:rPr>
              <a:t>问题，提供实现的细节，在实现层阶段的类的概念才是真正严格意义上的类。说明层的类有助于人们对软件的理解，而实现层的类是最常用的</a:t>
            </a:r>
          </a:p>
          <a:p>
            <a:pPr marL="0" indent="0">
              <a:lnSpc>
                <a:spcPct val="150000"/>
              </a:lnSpc>
              <a:buNone/>
            </a:pPr>
            <a:r>
              <a:rPr lang="zh-CN" sz="1800">
                <a:solidFill>
                  <a:srgbClr val="000000"/>
                </a:solidFill>
                <a:latin typeface="Arial"/>
                <a:ea typeface="Microsoft YaHei"/>
              </a:rPr>
              <a:t></a:t>
            </a:r>
          </a:p>
          <a:p>
            <a:pPr>
              <a:lnSpc>
                <a:spcPct val="150000"/>
              </a:lnSpc>
            </a:pPr>
            <a:endParaRPr lang="zh-CN" sz="1800">
              <a:solidFill>
                <a:srgbClr val="000000"/>
              </a:solidFill>
              <a:latin typeface="Arial"/>
              <a:ea typeface="Microsoft YaHe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0" flipH="0" flipV="0">
            <a:off x="2207053" y="2645086"/>
            <a:ext cx="8888004"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Q4</a:t>
            </a:r>
            <a:r>
              <a:rPr lang="en-US" sz="3600" b="1" i="0" strike="noStrike" spc="0">
                <a:solidFill>
                  <a:srgbClr val="404040"/>
                </a:solidFill>
                <a:latin typeface="微软雅黑"/>
                <a:ea typeface="微软雅黑"/>
              </a:rPr>
              <a:t>:类图建模的抽象层次建立顺序是什么？</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0" flipH="0" flipV="0">
            <a:off x="2466673" y="2920379"/>
            <a:ext cx="6823962" cy="850951"/>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A: 概念层-&gt;说明层-&gt;实现层</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zh-CN" sz="3600" b="1" i="0" strike="noStrike" spc="0">
                <a:solidFill>
                  <a:srgbClr val="404040"/>
                </a:solidFill>
                <a:latin typeface="微软雅黑"/>
                <a:ea typeface="微软雅黑"/>
              </a:rPr>
              <a:t>状态图</a:t>
            </a:r>
          </a:p>
        </p:txBody>
      </p:sp>
      <p:sp>
        <p:nvSpPr>
          <p:cNvPr id="5" name="矩形 4"/>
          <p:cNvSpPr/>
          <p:nvPr/>
        </p:nvSpPr>
        <p:spPr>
          <a:xfrm>
            <a:off x="6316981" y="2217967"/>
            <a:ext cx="4325619" cy="763094"/>
          </a:xfrm>
          <a:prstGeom prst="rect">
            <a:avLst/>
          </a:prstGeom>
        </p:spPr>
        <p:txBody>
          <a:bodyPr wrap="square">
            <a:spAutoFit/>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lvl="0" indent="0" algn="l" defTabSz="914400">
              <a:lnSpc>
                <a:spcPct val="120000"/>
              </a:lnSpc>
              <a:spcBef>
                <a:spcPts val="0"/>
              </a:spcBef>
              <a:spcAft>
                <a:spcPts val="0"/>
              </a:spcAft>
              <a:buNone/>
            </a:pPr>
            <a:r>
              <a:rPr lang="en-US" sz="4000" b="1" i="0" u="none" strike="noStrike" kern="1200" spc="0" baseline="0">
                <a:solidFill>
                  <a:srgbClr val="000000">
                    <a:lumMod val="75000"/>
                    <a:lumOff val="25000"/>
                  </a:srgbClr>
                </a:solidFill>
                <a:latin typeface="Arial"/>
                <a:ea typeface="微软雅黑"/>
              </a:rPr>
              <a:t>PART 03</a:t>
            </a:r>
            <a:endParaRPr lang="zh-CN" sz="4000" b="1" i="0" u="none" strike="noStrike" kern="1200" spc="0" baseline="0">
              <a:solidFill>
                <a:srgbClr val="000000">
                  <a:lumMod val="75000"/>
                  <a:lumOff val="25000"/>
                </a:srgbClr>
              </a:solidFill>
              <a:latin typeface="Arial"/>
              <a:ea typeface="微软雅黑"/>
            </a:endParaRPr>
          </a:p>
        </p:txBody>
      </p:sp>
      <p:sp>
        <p:nvSpPr>
          <p:cNvPr id="6" name="文本框 6"/>
          <p:cNvSpPr txBox="1"/>
          <p:nvPr/>
        </p:nvSpPr>
        <p:spPr>
          <a:xfrm rot="0">
            <a:off x="6468532" y="3730358"/>
            <a:ext cx="1980029" cy="369332"/>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3</a:t>
            </a:r>
            <a:r>
              <a:rPr lang="en-US"/>
              <a:t>.1</a:t>
            </a:r>
            <a:r>
              <a:rPr lang="zh-CN"/>
              <a:t> 状态图概述</a:t>
            </a:r>
          </a:p>
        </p:txBody>
      </p:sp>
      <p:sp>
        <p:nvSpPr>
          <p:cNvPr id="7" name="文本框 6"/>
          <p:cNvSpPr txBox="1"/>
          <p:nvPr/>
        </p:nvSpPr>
        <p:spPr>
          <a:xfrm rot="0">
            <a:off x="6468532" y="4298573"/>
            <a:ext cx="1980029" cy="369332"/>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3</a:t>
            </a:r>
            <a:r>
              <a:rPr lang="en-US"/>
              <a:t>.2</a:t>
            </a:r>
            <a:r>
              <a:rPr lang="zh-CN"/>
              <a:t> 状态图基本元素</a:t>
            </a:r>
          </a:p>
        </p:txBody>
      </p:sp>
      <p:sp>
        <p:nvSpPr>
          <p:cNvPr id="8" name="文本框 6"/>
          <p:cNvSpPr txBox="1"/>
          <p:nvPr/>
        </p:nvSpPr>
        <p:spPr>
          <a:xfrm rot="0" flipH="0" flipV="0">
            <a:off x="6468532" y="4890942"/>
            <a:ext cx="2777198" cy="369332"/>
          </a:xfrm>
          <a:prstGeom prst="rect">
            <a:avLst/>
          </a:prstGeom>
          <a:noFill/>
          <a:ln w="0"/>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3</a:t>
            </a:r>
            <a:r>
              <a:rPr lang="en-US"/>
              <a:t>.3</a:t>
            </a:r>
            <a:r>
              <a:rPr lang="zh-CN"/>
              <a:t> 状态图的建模和技术应用</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7" name="矩形 6"/>
          <p:cNvSpPr/>
          <p:nvPr/>
        </p:nvSpPr>
        <p:spPr>
          <a:xfrm rot="0" flipH="0" flipV="0">
            <a:off x="3160158" y="2903740"/>
            <a:ext cx="6719789" cy="15251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50000"/>
              </a:lnSpc>
            </a:pPr>
            <a:r>
              <a:rPr lang="zh-CN" sz="1800" b="1">
                <a:latin typeface="微软雅黑"/>
                <a:ea typeface="微软雅黑"/>
              </a:rPr>
              <a:t>      在软件开发的不同阶段使用具有不同的抽象的类图，即</a:t>
            </a:r>
            <a:r>
              <a:rPr lang="zh-CN" sz="1800" b="1">
                <a:solidFill>
                  <a:srgbClr val="FF0000"/>
                </a:solidFill>
                <a:latin typeface="微软雅黑"/>
                <a:ea typeface="微软雅黑"/>
              </a:rPr>
              <a:t>概念层、说明层和实现层</a:t>
            </a:r>
            <a:r>
              <a:rPr lang="zh-CN" sz="1800" b="1">
                <a:latin typeface="微软雅黑"/>
                <a:ea typeface="微软雅黑"/>
              </a:rPr>
              <a:t>。在UML中，从开始的需求分析到最终的设计类，类图也是围绕着这三个层次的观点来进行建模的。</a:t>
            </a:r>
          </a:p>
        </p:txBody>
      </p:sp>
      <p:sp>
        <p:nvSpPr>
          <p:cNvPr id="8" name=""/>
          <p:cNvSpPr txBox="1"/>
          <p:nvPr/>
        </p:nvSpPr>
        <p:spPr>
          <a:xfrm rot="0" flipH="0" flipV="0">
            <a:off x="4030853" y="1142037"/>
            <a:ext cx="4978400" cy="54121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3</a:t>
            </a:r>
            <a:r>
              <a:rPr lang="zh-CN" sz="3200" b="1"/>
              <a:t>.1 </a:t>
            </a:r>
            <a:r>
              <a:rPr lang="zh-CN" sz="3200">
                <a:solidFill>
                  <a:srgbClr val="000000"/>
                </a:solidFill>
                <a:latin typeface="Arial"/>
                <a:ea typeface="微软雅黑"/>
              </a:rPr>
              <a:t>状态图概述</a:t>
            </a:r>
          </a:p>
        </p:txBody>
      </p:sp>
      <p:pic>
        <p:nvPicPr>
          <p:cNvPr id="9" name="图片 3"/>
          <p:cNvPicPr/>
          <p:nvPr/>
        </p:nvPicPr>
        <p:blipFill>
          <a:blip r:embed="rId4"/>
          <a:stretch/>
        </p:blipFill>
        <p:spPr>
          <a:xfrm rot="0">
            <a:off x="175812" y="269428"/>
            <a:ext cx="1916757" cy="704850"/>
          </a:xfrm>
          <a:prstGeom prst="rect">
            <a:avLst/>
          </a:prstGeom>
        </p:spPr>
      </p:pic>
      <p:sp>
        <p:nvSpPr>
          <p:cNvPr id="10"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状态</a:t>
            </a:r>
            <a:r>
              <a:rPr lang="zh-CN" sz="2800" b="1">
                <a:solidFill>
                  <a:srgbClr val="000000"/>
                </a:solidFill>
                <a:latin typeface="微软雅黑"/>
                <a:ea typeface="微软雅黑"/>
              </a:rPr>
              <a:t>图</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09142" y="254523"/>
            <a:ext cx="3773716" cy="891582"/>
            <a:chOff x="4209142" y="254523"/>
            <a:chExt cx="3773716" cy="891582"/>
          </a:xfrm>
        </p:grpSpPr>
        <p:pic>
          <p:nvPicPr>
            <p:cNvPr id="4" name="图片 3"/>
            <p:cNvPicPr/>
            <p:nvPr/>
          </p:nvPicPr>
          <p:blipFill>
            <a:blip r:embed="rId3"/>
            <a:stretch/>
          </p:blipFill>
          <p:spPr>
            <a:xfrm>
              <a:off x="4209142" y="254523"/>
              <a:ext cx="3773716" cy="891582"/>
            </a:xfrm>
            <a:prstGeom prst="rect">
              <a:avLst/>
            </a:prstGeom>
          </p:spPr>
        </p:pic>
        <p:sp>
          <p:nvSpPr>
            <p:cNvPr id="5" name="文本框 4"/>
            <p:cNvSpPr txBox="1"/>
            <p:nvPr/>
          </p:nvSpPr>
          <p:spPr>
            <a:xfrm>
              <a:off x="4951848" y="330723"/>
              <a:ext cx="2339103" cy="523220"/>
            </a:xfrm>
            <a:prstGeom prst="rect">
              <a:avLst/>
            </a:prstGeom>
            <a:noFill/>
          </p:spPr>
          <p:txBody>
            <a:bodyPr wrap="none"/>
            <a:lstStyle/>
            <a:p>
              <a:pPr algn="ctr"/>
              <a:r>
                <a:rPr lang="zh-CN" sz="3200">
                  <a:solidFill>
                    <a:srgbClr val="000000"/>
                  </a:solidFill>
                  <a:latin typeface="Arial"/>
                  <a:ea typeface="Microsoft YaHei"/>
                </a:rPr>
                <a:t>状态图概述</a:t>
              </a:r>
            </a:p>
          </p:txBody>
        </p:sp>
      </p:grpSp>
      <p:pic>
        <p:nvPicPr>
          <p:cNvPr id="15" name="图片 14"/>
          <p:cNvPicPr/>
          <p:nvPr/>
        </p:nvPicPr>
        <p:blipFill>
          <a:blip r:embed="rId4"/>
          <a:stretch/>
        </p:blipFill>
        <p:spPr>
          <a:xfrm rot="0">
            <a:off x="447988" y="1741985"/>
            <a:ext cx="466270" cy="431760"/>
          </a:xfrm>
          <a:prstGeom prst="rect">
            <a:avLst/>
          </a:prstGeom>
        </p:spPr>
      </p:pic>
      <p:pic>
        <p:nvPicPr>
          <p:cNvPr id="16" name="图片 15"/>
          <p:cNvPicPr/>
          <p:nvPr/>
        </p:nvPicPr>
        <p:blipFill>
          <a:blip r:embed="rId5"/>
          <a:stretch/>
        </p:blipFill>
        <p:spPr>
          <a:xfrm rot="0">
            <a:off x="447988" y="2858453"/>
            <a:ext cx="466270" cy="431760"/>
          </a:xfrm>
          <a:prstGeom prst="rect">
            <a:avLst/>
          </a:prstGeom>
        </p:spPr>
      </p:pic>
      <p:pic>
        <p:nvPicPr>
          <p:cNvPr id="17" name="图片 16"/>
          <p:cNvPicPr/>
          <p:nvPr/>
        </p:nvPicPr>
        <p:blipFill>
          <a:blip r:embed="rId6"/>
          <a:stretch/>
        </p:blipFill>
        <p:spPr>
          <a:xfrm rot="0">
            <a:off x="447988" y="3963101"/>
            <a:ext cx="466270" cy="431760"/>
          </a:xfrm>
          <a:prstGeom prst="rect">
            <a:avLst/>
          </a:prstGeom>
        </p:spPr>
      </p:pic>
      <p:sp>
        <p:nvSpPr>
          <p:cNvPr id="18" name="矩形 9"/>
          <p:cNvSpPr/>
          <p:nvPr/>
        </p:nvSpPr>
        <p:spPr>
          <a:xfrm rot="0" flipH="0" flipV="0">
            <a:off x="1016522" y="1741985"/>
            <a:ext cx="5721778" cy="3508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600">
                <a:solidFill>
                  <a:srgbClr val="000000"/>
                </a:solidFill>
                <a:latin typeface="Arial"/>
                <a:ea typeface="Microsoft YaHei"/>
              </a:rPr>
              <a:t>   </a:t>
            </a:r>
            <a:r>
              <a:rPr lang="zh-CN" sz="1600">
                <a:solidFill>
                  <a:srgbClr val="000000"/>
                </a:solidFill>
                <a:latin typeface="Century Gothic"/>
                <a:ea typeface="Microsoft YaHei"/>
              </a:rPr>
              <a:t>状态图是系统分析的常用工具之一，它通过建立类对象的</a:t>
            </a:r>
            <a:r>
              <a:rPr lang="zh-CN" sz="1600">
                <a:solidFill>
                  <a:srgbClr val="FF0000"/>
                </a:solidFill>
                <a:latin typeface="Century Gothic"/>
                <a:ea typeface="Microsoft YaHei"/>
              </a:rPr>
              <a:t>生存周期模型</a:t>
            </a:r>
            <a:r>
              <a:rPr lang="zh-CN" sz="1600">
                <a:solidFill>
                  <a:srgbClr val="000000"/>
                </a:solidFill>
                <a:latin typeface="Century Gothic"/>
                <a:ea typeface="Microsoft YaHei"/>
              </a:rPr>
              <a:t>来描述对象随时间变化的动态行为</a:t>
            </a:r>
          </a:p>
        </p:txBody>
      </p:sp>
      <p:sp>
        <p:nvSpPr>
          <p:cNvPr id="19" name="矩形 9"/>
          <p:cNvSpPr/>
          <p:nvPr/>
        </p:nvSpPr>
        <p:spPr>
          <a:xfrm rot="0" flipH="0" flipV="0">
            <a:off x="1016522" y="2791133"/>
            <a:ext cx="5721778" cy="761173"/>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600">
                <a:solidFill>
                  <a:srgbClr val="000000"/>
                </a:solidFill>
                <a:latin typeface="Arial"/>
                <a:ea typeface="Microsoft YaHei"/>
              </a:rPr>
              <a:t>   所有的对象都有状态，状态是对象执行了一系列活动的结果，当某个事件发生后，对象的状态将发生变化</a:t>
            </a:r>
          </a:p>
        </p:txBody>
      </p:sp>
      <p:sp>
        <p:nvSpPr>
          <p:cNvPr id="20" name="矩形 9"/>
          <p:cNvSpPr/>
          <p:nvPr/>
        </p:nvSpPr>
        <p:spPr>
          <a:xfrm rot="0" flipH="0" flipV="0">
            <a:off x="1016522" y="3963101"/>
            <a:ext cx="5721778" cy="761173"/>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600">
                <a:solidFill>
                  <a:srgbClr val="000000"/>
                </a:solidFill>
                <a:latin typeface="Arial"/>
                <a:ea typeface="Microsoft YaHei"/>
              </a:rPr>
              <a:t>   </a:t>
            </a:r>
            <a:r>
              <a:rPr lang="zh-CN" sz="1600">
                <a:solidFill>
                  <a:srgbClr val="000000"/>
                </a:solidFill>
                <a:latin typeface="Century Gothic"/>
                <a:ea typeface="Microsoft YaHei"/>
              </a:rPr>
              <a:t>状态图中的状态指的是在对象生命周期中满足某些条件、执行某些活动或等待某些事件的一个</a:t>
            </a:r>
            <a:r>
              <a:rPr lang="zh-CN" sz="1600">
                <a:solidFill>
                  <a:srgbClr val="FF0000"/>
                </a:solidFill>
                <a:latin typeface="Century Gothic"/>
                <a:ea typeface="Microsoft YaHei"/>
              </a:rPr>
              <a:t>条件</a:t>
            </a:r>
            <a:r>
              <a:rPr lang="zh-CN" sz="1600">
                <a:solidFill>
                  <a:srgbClr val="000000"/>
                </a:solidFill>
                <a:latin typeface="Century Gothic"/>
                <a:ea typeface="Microsoft YaHei"/>
              </a:rPr>
              <a:t>或者</a:t>
            </a:r>
            <a:r>
              <a:rPr lang="zh-CN" sz="1600">
                <a:solidFill>
                  <a:srgbClr val="FF0000"/>
                </a:solidFill>
                <a:latin typeface="Century Gothic"/>
                <a:ea typeface="Microsoft YaHei"/>
              </a:rPr>
              <a:t>状况</a:t>
            </a:r>
          </a:p>
        </p:txBody>
      </p:sp>
      <p:pic>
        <p:nvPicPr>
          <p:cNvPr id="21" name="图片 16"/>
          <p:cNvPicPr/>
          <p:nvPr/>
        </p:nvPicPr>
        <p:blipFill>
          <a:blip r:embed="rId7"/>
          <a:stretch/>
        </p:blipFill>
        <p:spPr>
          <a:xfrm rot="0">
            <a:off x="447988" y="4930609"/>
            <a:ext cx="466270" cy="431760"/>
          </a:xfrm>
          <a:prstGeom prst="rect">
            <a:avLst/>
          </a:prstGeom>
        </p:spPr>
      </p:pic>
      <p:sp>
        <p:nvSpPr>
          <p:cNvPr id="22" name="矩形 9"/>
          <p:cNvSpPr/>
          <p:nvPr/>
        </p:nvSpPr>
        <p:spPr>
          <a:xfrm rot="0" flipH="0" flipV="0">
            <a:off x="1016522" y="4930609"/>
            <a:ext cx="5721778" cy="761173"/>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1600">
                <a:solidFill>
                  <a:srgbClr val="000000"/>
                </a:solidFill>
                <a:latin typeface="Arial"/>
                <a:ea typeface="Microsoft YaHei"/>
              </a:rPr>
              <a:t>   </a:t>
            </a:r>
            <a:r>
              <a:rPr lang="zh-CN" sz="1600">
                <a:solidFill>
                  <a:srgbClr val="000000"/>
                </a:solidFill>
                <a:latin typeface="Century Gothic"/>
                <a:ea typeface="Microsoft YaHei"/>
              </a:rPr>
              <a:t>状态用</a:t>
            </a:r>
            <a:r>
              <a:rPr lang="zh-CN" sz="1600">
                <a:solidFill>
                  <a:srgbClr val="FF0000"/>
                </a:solidFill>
                <a:latin typeface="Century Gothic"/>
                <a:ea typeface="Microsoft YaHei"/>
              </a:rPr>
              <a:t>圆角矩形</a:t>
            </a:r>
            <a:r>
              <a:rPr lang="zh-CN" sz="1600">
                <a:solidFill>
                  <a:srgbClr val="000000"/>
                </a:solidFill>
                <a:latin typeface="Century Gothic"/>
                <a:ea typeface="Microsoft YaHei"/>
              </a:rPr>
              <a:t>表示，初态用</a:t>
            </a:r>
            <a:r>
              <a:rPr lang="zh-CN" sz="1600">
                <a:solidFill>
                  <a:srgbClr val="FF0000"/>
                </a:solidFill>
                <a:latin typeface="Century Gothic"/>
                <a:ea typeface="Microsoft YaHei"/>
              </a:rPr>
              <a:t>实心圆</a:t>
            </a:r>
            <a:r>
              <a:rPr lang="zh-CN" sz="1600">
                <a:solidFill>
                  <a:srgbClr val="FF0000"/>
                </a:solidFill>
                <a:latin typeface="Century Gothic"/>
                <a:ea typeface="Microsoft YaHei"/>
              </a:rPr>
              <a:t>点</a:t>
            </a:r>
            <a:r>
              <a:rPr lang="zh-CN" sz="1600">
                <a:solidFill>
                  <a:srgbClr val="000000"/>
                </a:solidFill>
                <a:latin typeface="Century Gothic"/>
                <a:ea typeface="Microsoft YaHei"/>
              </a:rPr>
              <a:t>表示，终态用</a:t>
            </a:r>
            <a:r>
              <a:rPr lang="zh-CN" sz="1600">
                <a:solidFill>
                  <a:srgbClr val="FF0000"/>
                </a:solidFill>
                <a:latin typeface="Century Gothic"/>
                <a:ea typeface="Microsoft YaHei"/>
              </a:rPr>
              <a:t>圆形内嵌圆点</a:t>
            </a:r>
            <a:r>
              <a:rPr lang="zh-CN" sz="1600">
                <a:solidFill>
                  <a:srgbClr val="000000"/>
                </a:solidFill>
                <a:latin typeface="Century Gothic"/>
                <a:ea typeface="Microsoft YaHei"/>
              </a:rPr>
              <a:t>表示。</a:t>
            </a:r>
          </a:p>
        </p:txBody>
      </p:sp>
      <p:pic>
        <p:nvPicPr>
          <p:cNvPr id="23" name=""/>
          <p:cNvPicPr/>
          <p:nvPr/>
        </p:nvPicPr>
        <p:blipFill>
          <a:blip r:embed="rId8"/>
          <a:stretch/>
        </p:blipFill>
        <p:spPr>
          <a:xfrm rot="0" flipH="0" flipV="0">
            <a:off x="6862016" y="2346343"/>
            <a:ext cx="5085238" cy="2165442"/>
          </a:xfrm>
          <a:prstGeom prst="rect">
            <a:avLst/>
          </a:prstGeom>
        </p:spPr>
      </p:pic>
      <p:pic>
        <p:nvPicPr>
          <p:cNvPr id="24" name="图片 3"/>
          <p:cNvPicPr/>
          <p:nvPr/>
        </p:nvPicPr>
        <p:blipFill>
          <a:blip r:embed="rId9"/>
          <a:stretch/>
        </p:blipFill>
        <p:spPr>
          <a:xfrm rot="0">
            <a:off x="175812" y="269428"/>
            <a:ext cx="1916757" cy="704850"/>
          </a:xfrm>
          <a:prstGeom prst="rect">
            <a:avLst/>
          </a:prstGeom>
        </p:spPr>
      </p:pic>
      <p:sp>
        <p:nvSpPr>
          <p:cNvPr id="2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状态</a:t>
            </a:r>
            <a:r>
              <a:rPr lang="zh-CN" sz="2800" b="1">
                <a:solidFill>
                  <a:srgbClr val="000000"/>
                </a:solidFill>
                <a:latin typeface="微软雅黑"/>
                <a:ea typeface="微软雅黑"/>
              </a:rPr>
              <a:t>图</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09142" y="254523"/>
            <a:ext cx="3773716" cy="891582"/>
            <a:chOff x="4209142" y="254523"/>
            <a:chExt cx="3773716" cy="891582"/>
          </a:xfrm>
        </p:grpSpPr>
        <p:pic>
          <p:nvPicPr>
            <p:cNvPr id="4" name="图片 3"/>
            <p:cNvPicPr/>
            <p:nvPr/>
          </p:nvPicPr>
          <p:blipFill>
            <a:blip r:embed="rId3"/>
            <a:stretch/>
          </p:blipFill>
          <p:spPr>
            <a:xfrm>
              <a:off x="4209142" y="254523"/>
              <a:ext cx="3773716" cy="891582"/>
            </a:xfrm>
            <a:prstGeom prst="rect">
              <a:avLst/>
            </a:prstGeom>
          </p:spPr>
        </p:pic>
        <p:sp>
          <p:nvSpPr>
            <p:cNvPr id="5" name="文本框 4"/>
            <p:cNvSpPr txBox="1"/>
            <p:nvPr/>
          </p:nvSpPr>
          <p:spPr>
            <a:xfrm rot="0">
              <a:off x="4917328" y="353736"/>
              <a:ext cx="2339103" cy="523220"/>
            </a:xfrm>
            <a:prstGeom prst="rect">
              <a:avLst/>
            </a:prstGeom>
            <a:noFill/>
          </p:spPr>
          <p:txBody>
            <a:bodyPr wrap="none"/>
            <a:lstStyle/>
            <a:p>
              <a:pPr algn="ctr"/>
              <a:r>
                <a:rPr lang="zh-CN" sz="2800">
                  <a:solidFill>
                    <a:srgbClr val="000000"/>
                  </a:solidFill>
                  <a:latin typeface="Arial"/>
                  <a:ea typeface="Microsoft YaHei"/>
                </a:rPr>
                <a:t>状态图基本元素</a:t>
              </a:r>
            </a:p>
          </p:txBody>
        </p:sp>
      </p:grpSp>
      <p:pic>
        <p:nvPicPr>
          <p:cNvPr id="6" name="图片 14"/>
          <p:cNvPicPr/>
          <p:nvPr/>
        </p:nvPicPr>
        <p:blipFill>
          <a:blip r:embed="rId4"/>
          <a:stretch/>
        </p:blipFill>
        <p:spPr>
          <a:xfrm rot="0">
            <a:off x="3393706" y="1983626"/>
            <a:ext cx="466270" cy="431760"/>
          </a:xfrm>
          <a:prstGeom prst="rect">
            <a:avLst/>
          </a:prstGeom>
        </p:spPr>
      </p:pic>
      <p:sp>
        <p:nvSpPr>
          <p:cNvPr id="7" name="矩形 9"/>
          <p:cNvSpPr/>
          <p:nvPr/>
        </p:nvSpPr>
        <p:spPr>
          <a:xfrm rot="0" flipH="0" flipV="0">
            <a:off x="3962240" y="2024074"/>
            <a:ext cx="6124512" cy="3508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600">
                <a:solidFill>
                  <a:srgbClr val="000000"/>
                </a:solidFill>
                <a:latin typeface="Arial"/>
                <a:ea typeface="Microsoft YaHei"/>
              </a:rPr>
              <a:t>通常</a:t>
            </a:r>
            <a:r>
              <a:rPr lang="zh-CN" sz="1600">
                <a:solidFill>
                  <a:srgbClr val="000000"/>
                </a:solidFill>
                <a:latin typeface="Century Gothic"/>
                <a:ea typeface="Microsoft YaHei"/>
              </a:rPr>
              <a:t>创建状态图是为了研究</a:t>
            </a:r>
            <a:r>
              <a:rPr lang="zh-CN" sz="1600">
                <a:solidFill>
                  <a:srgbClr val="FF0000"/>
                </a:solidFill>
                <a:latin typeface="Century Gothic"/>
                <a:ea typeface="Microsoft YaHei"/>
              </a:rPr>
              <a:t>类、角色、子系统或组件的复杂行为</a:t>
            </a:r>
          </a:p>
        </p:txBody>
      </p:sp>
      <p:pic>
        <p:nvPicPr>
          <p:cNvPr id="8" name="图片 1"/>
          <p:cNvPicPr/>
          <p:nvPr/>
        </p:nvPicPr>
        <p:blipFill>
          <a:blip r:embed="rId5"/>
          <a:stretch/>
        </p:blipFill>
        <p:spPr>
          <a:xfrm rot="0">
            <a:off x="953825" y="2519132"/>
            <a:ext cx="1524000" cy="1819862"/>
          </a:xfrm>
          <a:prstGeom prst="rect">
            <a:avLst/>
          </a:prstGeom>
        </p:spPr>
      </p:pic>
      <p:pic>
        <p:nvPicPr>
          <p:cNvPr id="9" name="图片 14"/>
          <p:cNvPicPr/>
          <p:nvPr/>
        </p:nvPicPr>
        <p:blipFill>
          <a:blip r:embed="rId6"/>
          <a:stretch/>
        </p:blipFill>
        <p:spPr>
          <a:xfrm rot="0">
            <a:off x="3393706" y="2762522"/>
            <a:ext cx="466270" cy="431760"/>
          </a:xfrm>
          <a:prstGeom prst="rect">
            <a:avLst/>
          </a:prstGeom>
        </p:spPr>
      </p:pic>
      <p:sp>
        <p:nvSpPr>
          <p:cNvPr id="10" name="矩形 9"/>
          <p:cNvSpPr/>
          <p:nvPr/>
        </p:nvSpPr>
        <p:spPr>
          <a:xfrm rot="0" flipH="0" flipV="0">
            <a:off x="3962240" y="2722423"/>
            <a:ext cx="6124512" cy="3508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600">
                <a:solidFill>
                  <a:srgbClr val="000000"/>
                </a:solidFill>
                <a:latin typeface="Century Gothic"/>
                <a:ea typeface="Microsoft YaHei"/>
              </a:rPr>
              <a:t>用于显示状态机、使对象达到这些状态的事件和条件，以及达到这些状态时所发生的操作</a:t>
            </a:r>
          </a:p>
        </p:txBody>
      </p:sp>
      <p:pic>
        <p:nvPicPr>
          <p:cNvPr id="11" name="图片 14"/>
          <p:cNvPicPr/>
          <p:nvPr/>
        </p:nvPicPr>
        <p:blipFill>
          <a:blip r:embed="rId7"/>
          <a:stretch/>
        </p:blipFill>
        <p:spPr>
          <a:xfrm rot="0">
            <a:off x="3393706" y="3567992"/>
            <a:ext cx="466270" cy="431760"/>
          </a:xfrm>
          <a:prstGeom prst="rect">
            <a:avLst/>
          </a:prstGeom>
        </p:spPr>
      </p:pic>
      <p:sp>
        <p:nvSpPr>
          <p:cNvPr id="12" name="矩形 9"/>
          <p:cNvSpPr/>
          <p:nvPr/>
        </p:nvSpPr>
        <p:spPr>
          <a:xfrm rot="0" flipH="0" flipV="0">
            <a:off x="3962240" y="3608440"/>
            <a:ext cx="6124512" cy="3508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600">
                <a:solidFill>
                  <a:srgbClr val="000000"/>
                </a:solidFill>
                <a:latin typeface="Century Gothic"/>
                <a:ea typeface="Microsoft YaHei"/>
              </a:rPr>
              <a:t>描述一个实体基于事件反应的</a:t>
            </a:r>
            <a:r>
              <a:rPr lang="zh-CN" sz="1600">
                <a:solidFill>
                  <a:srgbClr val="FF0000"/>
                </a:solidFill>
                <a:latin typeface="Century Gothic"/>
                <a:ea typeface="Microsoft YaHei"/>
              </a:rPr>
              <a:t>动态行为</a:t>
            </a:r>
            <a:r>
              <a:rPr lang="zh-CN" sz="1600">
                <a:solidFill>
                  <a:srgbClr val="000000"/>
                </a:solidFill>
                <a:latin typeface="Century Gothic"/>
                <a:ea typeface="Microsoft YaHei"/>
              </a:rPr>
              <a:t>，显示了该实体如何根据当前所处的状态对不同的事件做出反应的</a:t>
            </a:r>
          </a:p>
        </p:txBody>
      </p:sp>
      <p:pic>
        <p:nvPicPr>
          <p:cNvPr id="13" name="图片 14"/>
          <p:cNvPicPr/>
          <p:nvPr/>
        </p:nvPicPr>
        <p:blipFill>
          <a:blip r:embed="rId8"/>
          <a:stretch/>
        </p:blipFill>
        <p:spPr>
          <a:xfrm rot="0">
            <a:off x="3393706" y="4338994"/>
            <a:ext cx="466270" cy="431760"/>
          </a:xfrm>
          <a:prstGeom prst="rect">
            <a:avLst/>
          </a:prstGeom>
        </p:spPr>
      </p:pic>
      <p:sp>
        <p:nvSpPr>
          <p:cNvPr id="14" name="矩形 9"/>
          <p:cNvSpPr/>
          <p:nvPr/>
        </p:nvSpPr>
        <p:spPr>
          <a:xfrm rot="0" flipH="0" flipV="0">
            <a:off x="3962240" y="4419890"/>
            <a:ext cx="6124512" cy="3508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600">
                <a:solidFill>
                  <a:srgbClr val="000000"/>
                </a:solidFill>
                <a:latin typeface="Century Gothic"/>
                <a:ea typeface="Microsoft YaHei"/>
              </a:rPr>
              <a:t>状态之间的过渡事件，对应对象的操作</a:t>
            </a:r>
          </a:p>
        </p:txBody>
      </p:sp>
      <p:sp>
        <p:nvSpPr>
          <p:cNvPr id="15" name="矩形 9"/>
          <p:cNvSpPr/>
          <p:nvPr/>
        </p:nvSpPr>
        <p:spPr>
          <a:xfrm rot="0" flipH="0" flipV="0">
            <a:off x="3962240" y="5089298"/>
            <a:ext cx="6124512" cy="3508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600">
                <a:solidFill>
                  <a:srgbClr val="000000"/>
                </a:solidFill>
                <a:latin typeface="Century Gothic"/>
                <a:ea typeface="Microsoft YaHei"/>
              </a:rPr>
              <a:t>事件有可能在特点的条件下发生，在UML中这样的条件称为</a:t>
            </a:r>
            <a:r>
              <a:rPr lang="zh-CN" sz="1600">
                <a:solidFill>
                  <a:srgbClr val="FF0000"/>
                </a:solidFill>
                <a:latin typeface="Century Gothic"/>
                <a:ea typeface="Microsoft YaHei"/>
              </a:rPr>
              <a:t>警戒条件</a:t>
            </a:r>
            <a:r>
              <a:rPr lang="zh-CN" sz="1600">
                <a:solidFill>
                  <a:srgbClr val="000000"/>
                </a:solidFill>
                <a:latin typeface="Century Gothic"/>
                <a:ea typeface="Microsoft YaHei"/>
              </a:rPr>
              <a:t>，发生事件时的处理称为</a:t>
            </a:r>
            <a:r>
              <a:rPr lang="zh-CN" sz="1600">
                <a:solidFill>
                  <a:srgbClr val="FF0000"/>
                </a:solidFill>
                <a:latin typeface="Century Gothic"/>
                <a:ea typeface="Microsoft YaHei"/>
              </a:rPr>
              <a:t>动作</a:t>
            </a:r>
            <a:r>
              <a:rPr lang="zh-CN" sz="1600">
                <a:solidFill>
                  <a:srgbClr val="000000"/>
                </a:solidFill>
                <a:latin typeface="Century Gothic"/>
                <a:ea typeface="Microsoft YaHei"/>
              </a:rPr>
              <a:t>，从一个状态到另一个状态之间的联系称为</a:t>
            </a:r>
            <a:r>
              <a:rPr lang="zh-CN" sz="1600">
                <a:solidFill>
                  <a:srgbClr val="FF0000"/>
                </a:solidFill>
                <a:latin typeface="Century Gothic"/>
                <a:ea typeface="Microsoft YaHei"/>
              </a:rPr>
              <a:t>转移</a:t>
            </a:r>
          </a:p>
        </p:txBody>
      </p:sp>
      <p:pic>
        <p:nvPicPr>
          <p:cNvPr id="16" name="图片 14"/>
          <p:cNvPicPr/>
          <p:nvPr/>
        </p:nvPicPr>
        <p:blipFill>
          <a:blip r:embed="rId9"/>
          <a:stretch/>
        </p:blipFill>
        <p:spPr>
          <a:xfrm rot="0">
            <a:off x="3393706" y="5163918"/>
            <a:ext cx="466270" cy="431760"/>
          </a:xfrm>
          <a:prstGeom prst="rect">
            <a:avLst/>
          </a:prstGeom>
        </p:spPr>
      </p:pic>
      <p:pic>
        <p:nvPicPr>
          <p:cNvPr id="17" name="图片 3"/>
          <p:cNvPicPr/>
          <p:nvPr/>
        </p:nvPicPr>
        <p:blipFill>
          <a:blip r:embed="rId10"/>
          <a:stretch/>
        </p:blipFill>
        <p:spPr>
          <a:xfrm rot="0">
            <a:off x="175812" y="269428"/>
            <a:ext cx="1916757" cy="704850"/>
          </a:xfrm>
          <a:prstGeom prst="rect">
            <a:avLst/>
          </a:prstGeom>
        </p:spPr>
      </p:pic>
      <p:sp>
        <p:nvSpPr>
          <p:cNvPr id="18"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状态</a:t>
            </a:r>
            <a:r>
              <a:rPr lang="zh-CN" sz="2800" b="1">
                <a:solidFill>
                  <a:srgbClr val="000000"/>
                </a:solidFill>
                <a:latin typeface="微软雅黑"/>
                <a:ea typeface="微软雅黑"/>
              </a:rPr>
              <a:t>图</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rot="0">
            <a:off x="1655735" y="2750639"/>
            <a:ext cx="1524000" cy="1819862"/>
          </a:xfrm>
          <a:prstGeom prst="rect">
            <a:avLst/>
          </a:prstGeom>
        </p:spPr>
      </p:pic>
      <p:sp>
        <p:nvSpPr>
          <p:cNvPr id="7" name="矩形 6"/>
          <p:cNvSpPr/>
          <p:nvPr/>
        </p:nvSpPr>
        <p:spPr>
          <a:xfrm rot="0" flipH="0" flipV="0">
            <a:off x="4092202" y="2581552"/>
            <a:ext cx="6742802" cy="215803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50000"/>
              </a:lnSpc>
            </a:pPr>
            <a:r>
              <a:rPr lang="zh-CN" sz="2000" b="1">
                <a:latin typeface="微软雅黑"/>
                <a:ea typeface="微软雅黑"/>
              </a:rPr>
              <a:t>状态图通常包含如下内容：</a:t>
            </a:r>
          </a:p>
          <a:p>
            <a:pPr>
              <a:lnSpc>
                <a:spcPct val="150000"/>
              </a:lnSpc>
            </a:pPr>
            <a:r>
              <a:rPr lang="zh-CN" sz="1800" b="1">
                <a:latin typeface="微软雅黑"/>
                <a:ea typeface="微软雅黑"/>
              </a:rPr>
              <a:t>1. 状态</a:t>
            </a:r>
          </a:p>
          <a:p>
            <a:pPr>
              <a:lnSpc>
                <a:spcPct val="150000"/>
              </a:lnSpc>
            </a:pPr>
            <a:r>
              <a:rPr lang="zh-CN" sz="1600" b="0">
                <a:solidFill>
                  <a:srgbClr val="000000"/>
                </a:solidFill>
                <a:latin typeface="微软雅黑"/>
                <a:ea typeface="微软雅黑"/>
              </a:rPr>
              <a:t>状态定义对象在其生命周期中的条件或状况</a:t>
            </a:r>
          </a:p>
          <a:p>
            <a:pPr>
              <a:lnSpc>
                <a:spcPct val="150000"/>
              </a:lnSpc>
            </a:pPr>
            <a:r>
              <a:rPr lang="zh-CN" sz="1800" b="1">
                <a:latin typeface="微软雅黑"/>
                <a:ea typeface="微软雅黑"/>
              </a:rPr>
              <a:t>2. 转换</a:t>
            </a:r>
          </a:p>
          <a:p>
            <a:pPr>
              <a:lnSpc>
                <a:spcPct val="150000"/>
              </a:lnSpc>
            </a:pPr>
            <a:r>
              <a:rPr lang="zh-CN" sz="1600" b="0">
                <a:latin typeface="微软雅黑"/>
                <a:ea typeface="微软雅黑"/>
              </a:rPr>
              <a:t>对象的状态之间的转移叫转换，它包括事件和动作</a:t>
            </a:r>
          </a:p>
        </p:txBody>
      </p:sp>
      <p:pic>
        <p:nvPicPr>
          <p:cNvPr id="8" name="图片 3"/>
          <p:cNvPicPr/>
          <p:nvPr/>
        </p:nvPicPr>
        <p:blipFill>
          <a:blip r:embed="rId4"/>
          <a:stretch/>
        </p:blipFill>
        <p:spPr>
          <a:xfrm rot="0">
            <a:off x="175812" y="269428"/>
            <a:ext cx="1916757" cy="704850"/>
          </a:xfrm>
          <a:prstGeom prst="rect">
            <a:avLst/>
          </a:prstGeom>
        </p:spPr>
      </p:pic>
      <p:sp>
        <p:nvSpPr>
          <p:cNvPr id="9"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状态</a:t>
            </a:r>
            <a:r>
              <a:rPr lang="zh-CN" sz="2800" b="1">
                <a:solidFill>
                  <a:srgbClr val="000000"/>
                </a:solidFill>
                <a:latin typeface="微软雅黑"/>
                <a:ea typeface="微软雅黑"/>
              </a:rPr>
              <a:t>图</a:t>
            </a:r>
          </a:p>
        </p:txBody>
      </p:sp>
      <p:grpSp>
        <p:nvGrpSpPr>
          <p:cNvPr id="10" name="组合 2"/>
          <p:cNvGrpSpPr/>
          <p:nvPr/>
        </p:nvGrpSpPr>
        <p:grpSpPr>
          <a:xfrm>
            <a:off x="4209142" y="254523"/>
            <a:ext cx="3773716" cy="891582"/>
            <a:chOff x="4209142" y="254523"/>
            <a:chExt cx="3773716" cy="891582"/>
          </a:xfrm>
        </p:grpSpPr>
        <p:pic>
          <p:nvPicPr>
            <p:cNvPr id="11" name="图片 3"/>
            <p:cNvPicPr/>
            <p:nvPr/>
          </p:nvPicPr>
          <p:blipFill>
            <a:blip r:embed="rId5"/>
            <a:stretch/>
          </p:blipFill>
          <p:spPr>
            <a:xfrm>
              <a:off x="4209142" y="254523"/>
              <a:ext cx="3773716" cy="891582"/>
            </a:xfrm>
            <a:prstGeom prst="rect">
              <a:avLst/>
            </a:prstGeom>
          </p:spPr>
        </p:pic>
        <p:sp>
          <p:nvSpPr>
            <p:cNvPr id="12" name="文本框 4"/>
            <p:cNvSpPr txBox="1"/>
            <p:nvPr/>
          </p:nvSpPr>
          <p:spPr>
            <a:xfrm rot="0">
              <a:off x="4917328" y="353736"/>
              <a:ext cx="2339103" cy="523220"/>
            </a:xfrm>
            <a:prstGeom prst="rect">
              <a:avLst/>
            </a:prstGeom>
            <a:noFill/>
          </p:spPr>
          <p:txBody>
            <a:bodyPr wrap="none"/>
            <a:lstStyle/>
            <a:p>
              <a:pPr algn="ctr"/>
              <a:r>
                <a:rPr lang="zh-CN" sz="2800">
                  <a:solidFill>
                    <a:srgbClr val="000000"/>
                  </a:solidFill>
                  <a:latin typeface="Arial"/>
                  <a:ea typeface="Microsoft YaHei"/>
                </a:rPr>
                <a:t>状态图基本元素</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4521200"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用例图的主要作用</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3404278" y="3118505"/>
            <a:ext cx="8091389" cy="1514878"/>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381000" indent="-381000">
              <a:lnSpc>
                <a:spcPct val="150000"/>
              </a:lnSpc>
              <a:buAutoNum type="arabicPeriod"/>
            </a:pPr>
            <a:r>
              <a:rPr lang="zh-CN" sz="1800" b="1">
                <a:solidFill>
                  <a:srgbClr val="000000"/>
                </a:solidFill>
                <a:latin typeface="微软雅黑"/>
                <a:ea typeface="微软雅黑"/>
              </a:rPr>
              <a:t>用来描述将要开发系统的功能需求和系统的使用场景</a:t>
            </a:r>
          </a:p>
          <a:p>
            <a:pPr marL="381000" indent="-381000">
              <a:lnSpc>
                <a:spcPct val="150000"/>
              </a:lnSpc>
              <a:buAutoNum type="arabicPeriod"/>
            </a:pPr>
            <a:r>
              <a:rPr lang="zh-CN" sz="1800" b="1">
                <a:solidFill>
                  <a:srgbClr val="000000"/>
                </a:solidFill>
                <a:latin typeface="微软雅黑"/>
                <a:ea typeface="微软雅黑"/>
              </a:rPr>
              <a:t>作为设计和开发过程的基础，促进各阶段开发工作的进展</a:t>
            </a:r>
          </a:p>
          <a:p>
            <a:pPr marL="381000" indent="-381000">
              <a:lnSpc>
                <a:spcPct val="150000"/>
              </a:lnSpc>
              <a:buAutoNum type="arabicPeriod"/>
            </a:pPr>
            <a:r>
              <a:rPr lang="zh-CN" sz="1800" b="1">
                <a:solidFill>
                  <a:srgbClr val="000000"/>
                </a:solidFill>
                <a:latin typeface="微软雅黑"/>
                <a:ea typeface="微软雅黑"/>
              </a:rPr>
              <a:t>用于验证和确认系统需求</a:t>
            </a:r>
          </a:p>
          <a:p>
            <a:pPr>
              <a:lnSpc>
                <a:spcPct val="150000"/>
              </a:lnSpc>
            </a:pPr>
            <a:endParaRPr lang="zh-CN" sz="1600">
              <a:latin typeface="微软雅黑"/>
              <a:ea typeface="微软雅黑"/>
            </a:endParaRPr>
          </a:p>
          <a:p>
            <a:pPr>
              <a:lnSpc>
                <a:spcPct val="150000"/>
              </a:lnSpc>
            </a:pPr>
            <a:endParaRPr lang="zh-CN"/>
          </a:p>
        </p:txBody>
      </p:sp>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pic>
        <p:nvPicPr>
          <p:cNvPr id="3" name="图片 3"/>
          <p:cNvPicPr/>
          <p:nvPr/>
        </p:nvPicPr>
        <p:blipFill>
          <a:blip r:embed="rId4"/>
          <a:stretch/>
        </p:blipFill>
        <p:spPr>
          <a:xfrm rot="0">
            <a:off x="175812" y="269428"/>
            <a:ext cx="1916757" cy="704850"/>
          </a:xfrm>
          <a:prstGeom prst="rect">
            <a:avLst/>
          </a:prstGeom>
        </p:spPr>
      </p:pic>
      <p:sp>
        <p:nvSpPr>
          <p:cNvPr id="4"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状态</a:t>
            </a:r>
            <a:r>
              <a:rPr lang="zh-CN" sz="2800" b="1">
                <a:solidFill>
                  <a:srgbClr val="000000"/>
                </a:solidFill>
                <a:latin typeface="微软雅黑"/>
                <a:ea typeface="微软雅黑"/>
              </a:rPr>
              <a:t>图</a:t>
            </a:r>
          </a:p>
        </p:txBody>
      </p:sp>
      <p:sp>
        <p:nvSpPr>
          <p:cNvPr id="5" name="矩形 6"/>
          <p:cNvSpPr/>
          <p:nvPr/>
        </p:nvSpPr>
        <p:spPr>
          <a:xfrm rot="0" flipH="0" flipV="0">
            <a:off x="2621979" y="1776122"/>
            <a:ext cx="8164398" cy="439466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800" b="1">
                <a:latin typeface="微软雅黑"/>
                <a:ea typeface="微软雅黑"/>
              </a:rPr>
              <a:t>1</a:t>
            </a:r>
            <a:r>
              <a:rPr lang="zh-CN" sz="1800" b="1">
                <a:latin typeface="微软雅黑"/>
                <a:ea typeface="微软雅黑"/>
              </a:rPr>
              <a:t>. 状态</a:t>
            </a:r>
          </a:p>
          <a:p>
            <a:pPr marL="0" indent="0">
              <a:lnSpc>
                <a:spcPct val="150000"/>
              </a:lnSpc>
              <a:buNone/>
            </a:pPr>
            <a:r>
              <a:rPr lang="zh-CN" sz="1800">
                <a:solidFill>
                  <a:srgbClr val="000000"/>
                </a:solidFill>
                <a:latin typeface="Century Gothic"/>
                <a:ea typeface="Microsoft YaHei"/>
              </a:rPr>
              <a:t>状态由以下5个部分组成</a:t>
            </a:r>
          </a:p>
          <a:p>
            <a:pPr marL="273050" indent="-273050">
              <a:lnSpc>
                <a:spcPct val="150000"/>
              </a:lnSpc>
              <a:buFont typeface="Wingdings" charset="0"/>
              <a:buChar char="l"/>
            </a:pPr>
            <a:r>
              <a:rPr lang="zh-CN" sz="1600">
                <a:solidFill>
                  <a:srgbClr val="000000"/>
                </a:solidFill>
                <a:latin typeface="Century Gothic"/>
                <a:ea typeface="Microsoft YaHei"/>
              </a:rPr>
              <a:t>名称：将一个状态与其他状态区分开来的</a:t>
            </a:r>
            <a:r>
              <a:rPr lang="zh-CN" sz="1600">
                <a:solidFill>
                  <a:srgbClr val="FF0000"/>
                </a:solidFill>
                <a:latin typeface="Century Gothic"/>
                <a:ea typeface="Microsoft YaHei"/>
              </a:rPr>
              <a:t>文本字符串</a:t>
            </a:r>
          </a:p>
          <a:p>
            <a:pPr marL="273050" indent="-273050">
              <a:lnSpc>
                <a:spcPct val="150000"/>
              </a:lnSpc>
              <a:buFont typeface="Wingdings" charset="0"/>
              <a:buChar char="l"/>
            </a:pPr>
            <a:r>
              <a:rPr lang="zh-CN" sz="1600">
                <a:solidFill>
                  <a:srgbClr val="000000"/>
                </a:solidFill>
                <a:latin typeface="Century Gothic"/>
                <a:ea typeface="Microsoft YaHei"/>
              </a:rPr>
              <a:t>进入</a:t>
            </a:r>
            <a:r>
              <a:rPr lang="zh-CN" sz="1600">
                <a:solidFill>
                  <a:srgbClr val="000000"/>
                </a:solidFill>
                <a:latin typeface="Century Gothic"/>
                <a:ea typeface="Microsoft YaHei"/>
              </a:rPr>
              <a:t>/</a:t>
            </a:r>
            <a:r>
              <a:rPr lang="zh-CN" sz="1600">
                <a:solidFill>
                  <a:srgbClr val="000000"/>
                </a:solidFill>
                <a:latin typeface="Century Gothic"/>
                <a:ea typeface="Microsoft YaHei"/>
              </a:rPr>
              <a:t>退出动作：表示进入</a:t>
            </a:r>
            <a:r>
              <a:rPr lang="zh-CN" sz="1600">
                <a:solidFill>
                  <a:srgbClr val="000000"/>
                </a:solidFill>
                <a:latin typeface="Century Gothic"/>
                <a:ea typeface="Microsoft YaHei"/>
              </a:rPr>
              <a:t>/</a:t>
            </a:r>
            <a:r>
              <a:rPr lang="zh-CN" sz="1600">
                <a:solidFill>
                  <a:srgbClr val="000000"/>
                </a:solidFill>
                <a:latin typeface="Century Gothic"/>
                <a:ea typeface="Microsoft YaHei"/>
              </a:rPr>
              <a:t>退出这个状态所执行的动作</a:t>
            </a:r>
          </a:p>
          <a:p>
            <a:pPr marL="273050" indent="-273050">
              <a:lnSpc>
                <a:spcPct val="150000"/>
              </a:lnSpc>
              <a:buFont typeface="Wingdings" charset="0"/>
              <a:buChar char="l"/>
            </a:pPr>
            <a:r>
              <a:rPr lang="zh-CN" sz="1600">
                <a:solidFill>
                  <a:srgbClr val="000000"/>
                </a:solidFill>
                <a:latin typeface="Century Gothic"/>
                <a:ea typeface="Microsoft YaHei"/>
              </a:rPr>
              <a:t>内部转换：使事件可以在不退出状态的情况下在状态内得到处理，从而可避免触发进入或退出操作。</a:t>
            </a:r>
          </a:p>
          <a:p>
            <a:pPr marL="273050" indent="-273050">
              <a:lnSpc>
                <a:spcPct val="150000"/>
              </a:lnSpc>
              <a:buFont typeface="Wingdings" charset="0"/>
              <a:buChar char="l"/>
            </a:pPr>
            <a:r>
              <a:rPr lang="zh-CN" sz="1600">
                <a:solidFill>
                  <a:srgbClr val="000000"/>
                </a:solidFill>
                <a:latin typeface="Century Gothic"/>
                <a:ea typeface="Microsoft YaHei"/>
              </a:rPr>
              <a:t>子状态：状态图中</a:t>
            </a:r>
            <a:r>
              <a:rPr lang="zh-CN" sz="1600">
                <a:solidFill>
                  <a:srgbClr val="FF0000"/>
                </a:solidFill>
                <a:latin typeface="Century Gothic"/>
                <a:ea typeface="Microsoft YaHei"/>
              </a:rPr>
              <a:t>嵌套在另外一个状态中的状态</a:t>
            </a:r>
            <a:r>
              <a:rPr lang="zh-CN" sz="1600">
                <a:solidFill>
                  <a:srgbClr val="000000"/>
                </a:solidFill>
                <a:latin typeface="Century Gothic"/>
                <a:ea typeface="Microsoft YaHei"/>
              </a:rPr>
              <a:t>称为子状态，简单状态时没有子结构的状态。</a:t>
            </a:r>
          </a:p>
          <a:p>
            <a:pPr marL="273050" indent="-273050">
              <a:lnSpc>
                <a:spcPct val="150000"/>
              </a:lnSpc>
              <a:buFont typeface="Wingdings" charset="0"/>
              <a:buChar char="l"/>
            </a:pPr>
            <a:r>
              <a:rPr lang="zh-CN" sz="1600">
                <a:solidFill>
                  <a:srgbClr val="000000"/>
                </a:solidFill>
                <a:latin typeface="Century Gothic"/>
                <a:ea typeface="Microsoft YaHei"/>
              </a:rPr>
              <a:t>延迟事件：是其处理过程被推迟的事件，他们的处理过程要到事件不被延迟的状态被激活时才会执行</a:t>
            </a:r>
          </a:p>
          <a:p>
            <a:pPr marL="0" indent="0">
              <a:lnSpc>
                <a:spcPct val="150000"/>
              </a:lnSpc>
              <a:buNone/>
            </a:pPr>
            <a:endParaRPr lang="zh-CN" sz="1800">
              <a:solidFill>
                <a:srgbClr val="000000"/>
              </a:solidFill>
              <a:latin typeface="Century Gothic"/>
              <a:ea typeface="Microsoft YaHe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pic>
        <p:nvPicPr>
          <p:cNvPr id="3" name="图片 3"/>
          <p:cNvPicPr/>
          <p:nvPr/>
        </p:nvPicPr>
        <p:blipFill>
          <a:blip r:embed="rId4"/>
          <a:stretch/>
        </p:blipFill>
        <p:spPr>
          <a:xfrm rot="0">
            <a:off x="175812" y="269428"/>
            <a:ext cx="1916757" cy="704850"/>
          </a:xfrm>
          <a:prstGeom prst="rect">
            <a:avLst/>
          </a:prstGeom>
        </p:spPr>
      </p:pic>
      <p:sp>
        <p:nvSpPr>
          <p:cNvPr id="4"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状态</a:t>
            </a:r>
            <a:r>
              <a:rPr lang="zh-CN" sz="2800" b="1">
                <a:solidFill>
                  <a:srgbClr val="000000"/>
                </a:solidFill>
                <a:latin typeface="微软雅黑"/>
                <a:ea typeface="微软雅黑"/>
              </a:rPr>
              <a:t>图</a:t>
            </a:r>
          </a:p>
        </p:txBody>
      </p:sp>
      <p:sp>
        <p:nvSpPr>
          <p:cNvPr id="5" name="矩形 6"/>
          <p:cNvSpPr/>
          <p:nvPr/>
        </p:nvSpPr>
        <p:spPr>
          <a:xfrm rot="0" flipH="0" flipV="0">
            <a:off x="2621979" y="1776122"/>
            <a:ext cx="8164398" cy="4049462"/>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nSpc>
                <a:spcPct val="150000"/>
              </a:lnSpc>
              <a:buNone/>
            </a:pPr>
            <a:r>
              <a:rPr lang="zh-CN" sz="1800" b="1">
                <a:latin typeface="微软雅黑"/>
                <a:ea typeface="微软雅黑"/>
              </a:rPr>
              <a:t>1</a:t>
            </a:r>
            <a:r>
              <a:rPr lang="zh-CN" sz="1800" b="1">
                <a:latin typeface="微软雅黑"/>
                <a:ea typeface="微软雅黑"/>
              </a:rPr>
              <a:t>. 转换</a:t>
            </a:r>
          </a:p>
          <a:p>
            <a:pPr marL="0" indent="0">
              <a:lnSpc>
                <a:spcPct val="150000"/>
              </a:lnSpc>
              <a:buNone/>
            </a:pPr>
            <a:r>
              <a:rPr lang="zh-CN" sz="1800">
                <a:solidFill>
                  <a:srgbClr val="000000"/>
                </a:solidFill>
                <a:latin typeface="Century Gothic"/>
                <a:ea typeface="Microsoft YaHei"/>
              </a:rPr>
              <a:t>转换</a:t>
            </a:r>
            <a:r>
              <a:rPr lang="zh-CN" sz="1800">
                <a:solidFill>
                  <a:srgbClr val="000000"/>
                </a:solidFill>
                <a:latin typeface="Century Gothic"/>
                <a:ea typeface="Microsoft YaHei"/>
              </a:rPr>
              <a:t>由以下5个部分组成</a:t>
            </a:r>
          </a:p>
          <a:p>
            <a:pPr marL="273050" indent="-273050">
              <a:lnSpc>
                <a:spcPct val="150000"/>
              </a:lnSpc>
              <a:buFont typeface="Wingdings" charset="0"/>
              <a:buChar char="l"/>
            </a:pPr>
            <a:r>
              <a:rPr lang="zh-CN" sz="1600">
                <a:solidFill>
                  <a:srgbClr val="000000"/>
                </a:solidFill>
                <a:latin typeface="Century Gothic"/>
                <a:ea typeface="Microsoft YaHei"/>
              </a:rPr>
              <a:t>源状态：转换是指状态机从一个状态到另一个状态的转换，这种转换要接受触发事件或满足监护条件才能完成。</a:t>
            </a:r>
          </a:p>
          <a:p>
            <a:pPr marL="273050" indent="-273050">
              <a:lnSpc>
                <a:spcPct val="150000"/>
              </a:lnSpc>
              <a:buFont typeface="Wingdings" charset="0"/>
              <a:buChar char="l"/>
            </a:pPr>
            <a:r>
              <a:rPr lang="zh-CN" sz="1600">
                <a:solidFill>
                  <a:srgbClr val="000000"/>
                </a:solidFill>
                <a:latin typeface="Century Gothic"/>
                <a:ea typeface="Microsoft YaHei"/>
              </a:rPr>
              <a:t>触发事件：</a:t>
            </a:r>
            <a:r>
              <a:rPr lang="zh-CN" sz="1600">
                <a:solidFill>
                  <a:srgbClr val="FF0000"/>
                </a:solidFill>
                <a:latin typeface="Century Gothic"/>
                <a:ea typeface="Microsoft YaHei"/>
              </a:rPr>
              <a:t>是转移的诱因</a:t>
            </a:r>
            <a:r>
              <a:rPr lang="zh-CN" sz="1600">
                <a:solidFill>
                  <a:srgbClr val="000000"/>
                </a:solidFill>
                <a:latin typeface="Century Gothic"/>
                <a:ea typeface="Microsoft YaHei"/>
              </a:rPr>
              <a:t>，可以是一个</a:t>
            </a:r>
            <a:r>
              <a:rPr lang="zh-CN" sz="1600">
                <a:solidFill>
                  <a:srgbClr val="FF0000"/>
                </a:solidFill>
                <a:latin typeface="Century Gothic"/>
                <a:ea typeface="Microsoft YaHei"/>
              </a:rPr>
              <a:t>信号、事件、条件变化和时间表达式</a:t>
            </a:r>
          </a:p>
          <a:p>
            <a:pPr marL="273050" indent="-273050">
              <a:lnSpc>
                <a:spcPct val="150000"/>
              </a:lnSpc>
              <a:buFont typeface="Wingdings" charset="0"/>
              <a:buChar char="l"/>
            </a:pPr>
            <a:r>
              <a:rPr lang="zh-CN" sz="1600">
                <a:solidFill>
                  <a:srgbClr val="000000"/>
                </a:solidFill>
                <a:latin typeface="Century Gothic"/>
                <a:ea typeface="Microsoft YaHei"/>
              </a:rPr>
              <a:t>监护条件：当转移的触发事件发生时，将对监护条件进行求值</a:t>
            </a:r>
          </a:p>
          <a:p>
            <a:pPr marL="273050" indent="-273050">
              <a:lnSpc>
                <a:spcPct val="150000"/>
              </a:lnSpc>
              <a:buFont typeface="Wingdings" charset="0"/>
              <a:buChar char="l"/>
            </a:pPr>
            <a:r>
              <a:rPr lang="zh-CN" sz="1600">
                <a:solidFill>
                  <a:srgbClr val="000000"/>
                </a:solidFill>
                <a:latin typeface="Century Gothic"/>
                <a:ea typeface="Microsoft YaHei"/>
              </a:rPr>
              <a:t>动作：当转换发生时，他对应的动作被执行</a:t>
            </a:r>
          </a:p>
          <a:p>
            <a:pPr marL="273050" indent="-273050">
              <a:lnSpc>
                <a:spcPct val="150000"/>
              </a:lnSpc>
              <a:buFont typeface="Wingdings" charset="0"/>
              <a:buChar char="l"/>
            </a:pPr>
            <a:r>
              <a:rPr lang="zh-CN" sz="1600">
                <a:solidFill>
                  <a:srgbClr val="000000"/>
                </a:solidFill>
                <a:latin typeface="Century Gothic"/>
                <a:ea typeface="Microsoft YaHei"/>
              </a:rPr>
              <a:t>目标状态：转换使对象</a:t>
            </a:r>
            <a:r>
              <a:rPr lang="zh-CN" sz="1600">
                <a:solidFill>
                  <a:srgbClr val="FF0000"/>
                </a:solidFill>
                <a:latin typeface="Century Gothic"/>
                <a:ea typeface="Microsoft YaHei"/>
              </a:rPr>
              <a:t>从一个状态转换到另一个状态</a:t>
            </a:r>
          </a:p>
          <a:p>
            <a:pPr marL="0" indent="0">
              <a:lnSpc>
                <a:spcPct val="150000"/>
              </a:lnSpc>
              <a:buNone/>
            </a:pPr>
            <a:endParaRPr lang="zh-CN" sz="1800">
              <a:solidFill>
                <a:srgbClr val="000000"/>
              </a:solidFill>
              <a:latin typeface="Century Gothic"/>
              <a:ea typeface="Microsoft YaHe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7" name="矩形 6"/>
          <p:cNvSpPr/>
          <p:nvPr/>
        </p:nvSpPr>
        <p:spPr>
          <a:xfrm rot="0" flipH="0" flipV="0">
            <a:off x="3160158" y="2903740"/>
            <a:ext cx="6719789" cy="15251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50000"/>
              </a:lnSpc>
            </a:pPr>
            <a:r>
              <a:rPr lang="zh-CN" sz="1800" b="1">
                <a:latin typeface="微软雅黑"/>
                <a:ea typeface="微软雅黑"/>
              </a:rPr>
              <a:t>      </a:t>
            </a:r>
            <a:r>
              <a:rPr lang="zh-CN" b="1"/>
              <a:t>状态机图用于对系统的</a:t>
            </a:r>
            <a:r>
              <a:rPr lang="zh-CN" b="1">
                <a:solidFill>
                  <a:srgbClr val="FF0000"/>
                </a:solidFill>
              </a:rPr>
              <a:t>动态方面</a:t>
            </a:r>
            <a:r>
              <a:rPr lang="zh-CN" b="1"/>
              <a:t>建模。</a:t>
            </a:r>
            <a:r>
              <a:rPr lang="zh-CN" b="1"/>
              <a:t>当使用状态机图对系统建模时,可以在类、用例、子系统或整个系统的语境中使用状态机图,对类、用例和系统实例的行为建模。</a:t>
            </a:r>
            <a:r>
              <a:rPr lang="zh-CN" b="1"/>
              <a:t>根据状态机图在UML中的定义，使用状态机图的最常见的是对</a:t>
            </a:r>
            <a:r>
              <a:rPr lang="zh-CN" b="1">
                <a:solidFill>
                  <a:srgbClr val="FF0000"/>
                </a:solidFill>
              </a:rPr>
              <a:t>反应型对象</a:t>
            </a:r>
            <a:r>
              <a:rPr lang="zh-CN" b="1"/>
              <a:t>，尤其是对
</a:t>
            </a:r>
            <a:r>
              <a:rPr lang="zh-CN" b="1">
                <a:solidFill>
                  <a:srgbClr val="FF0000"/>
                </a:solidFill>
              </a:rPr>
              <a:t>类用例或整个系统的实例的行为</a:t>
            </a:r>
            <a:r>
              <a:rPr lang="zh-CN" b="1"/>
              <a:t>建模。</a:t>
            </a:r>
          </a:p>
        </p:txBody>
      </p:sp>
      <p:sp>
        <p:nvSpPr>
          <p:cNvPr id="8" name=""/>
          <p:cNvSpPr txBox="1"/>
          <p:nvPr/>
        </p:nvSpPr>
        <p:spPr>
          <a:xfrm rot="0" flipH="0" flipV="0">
            <a:off x="4030853" y="1142037"/>
            <a:ext cx="5542229" cy="54121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3</a:t>
            </a:r>
            <a:r>
              <a:rPr lang="zh-CN" sz="3200" b="1"/>
              <a:t>.3 状态图的建模技术</a:t>
            </a:r>
          </a:p>
        </p:txBody>
      </p:sp>
      <p:pic>
        <p:nvPicPr>
          <p:cNvPr id="9" name="图片 3"/>
          <p:cNvPicPr/>
          <p:nvPr/>
        </p:nvPicPr>
        <p:blipFill>
          <a:blip r:embed="rId4"/>
          <a:stretch/>
        </p:blipFill>
        <p:spPr>
          <a:xfrm rot="0">
            <a:off x="175812" y="269428"/>
            <a:ext cx="1916757" cy="704850"/>
          </a:xfrm>
          <a:prstGeom prst="rect">
            <a:avLst/>
          </a:prstGeom>
        </p:spPr>
      </p:pic>
      <p:sp>
        <p:nvSpPr>
          <p:cNvPr id="10"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状态</a:t>
            </a:r>
            <a:r>
              <a:rPr lang="zh-CN" sz="2800" b="1">
                <a:solidFill>
                  <a:srgbClr val="000000"/>
                </a:solidFill>
                <a:latin typeface="微软雅黑"/>
                <a:ea typeface="微软雅黑"/>
              </a:rPr>
              <a:t>图</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rot="0" flipH="0" flipV="0">
            <a:off x="101664" y="1418806"/>
            <a:ext cx="11584578" cy="3624305"/>
            <a:chOff x="-25400" y="1732990"/>
            <a:chExt cx="11584578" cy="3624305"/>
          </a:xfrm>
        </p:grpSpPr>
        <p:pic>
          <p:nvPicPr>
            <p:cNvPr id="2" name="图片 1"/>
            <p:cNvPicPr/>
            <p:nvPr/>
          </p:nvPicPr>
          <p:blipFill>
            <a:blip r:embed="rId3"/>
            <a:stretch/>
          </p:blipFill>
          <p:spPr>
            <a:xfrm rot="19975011">
              <a:off x="9259574" y="1732990"/>
              <a:ext cx="2299604" cy="1074455"/>
            </a:xfrm>
            <a:prstGeom prst="rect">
              <a:avLst/>
            </a:prstGeom>
          </p:spPr>
        </p:pic>
        <p:sp>
          <p:nvSpPr>
            <p:cNvPr id="3" name="任意多边形 2"/>
            <p:cNvSpPr/>
            <p:nvPr/>
          </p:nvSpPr>
          <p:spPr>
            <a:xfrm>
              <a:off x="-25400" y="3213100"/>
              <a:ext cx="9474200" cy="2144195"/>
            </a:xfrm>
            <a:custGeom>
              <a:rect l="l" t="t" r="r" b="b"/>
              <a:pathLst>
                <a:path w="9474200" h="2144195">
                  <a:moveTo>
                    <a:pt x="0" y="1663700"/>
                  </a:moveTo>
                  <a:cubicBezTo>
                    <a:pt x="295275" y="1932516"/>
                    <a:pt x="590550" y="2201333"/>
                    <a:pt x="1079500" y="2133600"/>
                  </a:cubicBezTo>
                  <a:cubicBezTo>
                    <a:pt x="1568450" y="2065867"/>
                    <a:pt x="2357967" y="1327150"/>
                    <a:pt x="2933700" y="1257300"/>
                  </a:cubicBezTo>
                  <a:cubicBezTo>
                    <a:pt x="3509433" y="1187450"/>
                    <a:pt x="3975100" y="1794933"/>
                    <a:pt x="4533900" y="1714500"/>
                  </a:cubicBezTo>
                  <a:cubicBezTo>
                    <a:pt x="5092700" y="1634067"/>
                    <a:pt x="5670550" y="905933"/>
                    <a:pt x="6286500" y="774700"/>
                  </a:cubicBezTo>
                  <a:cubicBezTo>
                    <a:pt x="6902450" y="643467"/>
                    <a:pt x="7698317" y="1056217"/>
                    <a:pt x="8229600" y="927100"/>
                  </a:cubicBezTo>
                  <a:cubicBezTo>
                    <a:pt x="8760883" y="797983"/>
                    <a:pt x="9117541" y="398991"/>
                    <a:pt x="9474200" y="0"/>
                  </a:cubicBezTo>
                </a:path>
              </a:pathLst>
            </a:custGeom>
            <a:noFill/>
            <a:ln w="28575">
              <a:solidFill>
                <a:schemeClr val="tx1"/>
              </a:solidFill>
              <a:prstDash val="dash"/>
              <a:miter/>
            </a:ln>
          </p:spPr>
          <p:txBody>
            <a:bodyPr anchor="ctr"/>
            <a:lstStyle/>
            <a:p>
              <a:pPr algn="ctr"/>
              <a:endParaRPr lang="zh-CN">
                <a:solidFill>
                  <a:schemeClr val="lt1"/>
                </a:solidFill>
              </a:endParaRPr>
            </a:p>
          </p:txBody>
        </p:sp>
      </p:grpSp>
      <p:pic>
        <p:nvPicPr>
          <p:cNvPr id="4" name="图片 3"/>
          <p:cNvPicPr/>
          <p:nvPr/>
        </p:nvPicPr>
        <p:blipFill>
          <a:blip r:embed="rId4"/>
          <a:stretch/>
        </p:blipFill>
        <p:spPr>
          <a:xfrm>
            <a:off x="293043" y="565150"/>
            <a:ext cx="1916757" cy="704850"/>
          </a:xfrm>
          <a:prstGeom prst="rect">
            <a:avLst/>
          </a:prstGeom>
        </p:spPr>
      </p:pic>
      <p:sp>
        <p:nvSpPr>
          <p:cNvPr id="7" name="文本框 6"/>
          <p:cNvSpPr txBox="1"/>
          <p:nvPr/>
        </p:nvSpPr>
        <p:spPr>
          <a:xfrm>
            <a:off x="2348065" y="579664"/>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状态</a:t>
            </a:r>
            <a:r>
              <a:rPr lang="zh-CN" sz="2800" b="1">
                <a:solidFill>
                  <a:srgbClr val="000000"/>
                </a:solidFill>
                <a:latin typeface="微软雅黑"/>
                <a:ea typeface="微软雅黑"/>
              </a:rPr>
              <a:t>图</a:t>
            </a:r>
          </a:p>
        </p:txBody>
      </p:sp>
      <p:sp>
        <p:nvSpPr>
          <p:cNvPr id="12" name="任意多边形 11"/>
          <p:cNvSpPr/>
          <p:nvPr/>
        </p:nvSpPr>
        <p:spPr>
          <a:xfrm rot="0">
            <a:off x="1180412" y="4546684"/>
            <a:ext cx="671326" cy="716848"/>
          </a:xfrm>
          <a:custGeom>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miter/>
          </a:ln>
        </p:spPr>
        <p:txBody>
          <a:bodyPr anchor="ct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en-US" sz="2400">
                <a:solidFill>
                  <a:schemeClr val="tx1"/>
                </a:solidFill>
              </a:rPr>
              <a:t>01</a:t>
            </a:r>
            <a:endParaRPr lang="zh-CN" sz="2400">
              <a:solidFill>
                <a:schemeClr val="tx1"/>
              </a:solidFill>
            </a:endParaRPr>
          </a:p>
        </p:txBody>
      </p:sp>
      <p:sp>
        <p:nvSpPr>
          <p:cNvPr id="13" name="任意多边形 12"/>
          <p:cNvSpPr/>
          <p:nvPr/>
        </p:nvSpPr>
        <p:spPr>
          <a:xfrm rot="0">
            <a:off x="4069248" y="4188260"/>
            <a:ext cx="671326" cy="716848"/>
          </a:xfrm>
          <a:custGeom>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miter/>
          </a:ln>
        </p:spPr>
        <p:txBody>
          <a:bodyPr anchor="ct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en-US" sz="2400">
                <a:solidFill>
                  <a:schemeClr val="tx1"/>
                </a:solidFill>
              </a:rPr>
              <a:t>02</a:t>
            </a:r>
            <a:endParaRPr lang="zh-CN" sz="2400">
              <a:solidFill>
                <a:schemeClr val="tx1"/>
              </a:solidFill>
            </a:endParaRPr>
          </a:p>
        </p:txBody>
      </p:sp>
      <p:sp>
        <p:nvSpPr>
          <p:cNvPr id="14" name="任意多边形 13"/>
          <p:cNvSpPr/>
          <p:nvPr/>
        </p:nvSpPr>
        <p:spPr>
          <a:xfrm rot="0">
            <a:off x="6221530" y="3474510"/>
            <a:ext cx="671326" cy="716848"/>
          </a:xfrm>
          <a:custGeom>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miter/>
          </a:ln>
        </p:spPr>
        <p:txBody>
          <a:bodyPr anchor="ct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en-US" sz="2400">
                <a:solidFill>
                  <a:schemeClr val="tx1"/>
                </a:solidFill>
              </a:rPr>
              <a:t>03</a:t>
            </a:r>
            <a:endParaRPr lang="zh-CN" sz="2400">
              <a:solidFill>
                <a:schemeClr val="tx1"/>
              </a:solidFill>
            </a:endParaRPr>
          </a:p>
        </p:txBody>
      </p:sp>
      <p:sp>
        <p:nvSpPr>
          <p:cNvPr id="22" name="任意多边形 11"/>
          <p:cNvSpPr/>
          <p:nvPr/>
        </p:nvSpPr>
        <p:spPr>
          <a:xfrm rot="0">
            <a:off x="8644072" y="3230958"/>
            <a:ext cx="671326" cy="716848"/>
          </a:xfrm>
          <a:custGeom>
            <a:rect l="l" t="t" r="r" b="b"/>
            <a:pathLst>
              <a:path w="671326" h="716848">
                <a:moveTo>
                  <a:pt x="16939" y="276016"/>
                </a:moveTo>
                <a:cubicBezTo>
                  <a:pt x="39466" y="223024"/>
                  <a:pt x="84370" y="149168"/>
                  <a:pt x="137589" y="103206"/>
                </a:cubicBezTo>
                <a:cubicBezTo>
                  <a:pt x="190808" y="57244"/>
                  <a:pt x="257180" y="-4367"/>
                  <a:pt x="336253" y="244"/>
                </a:cubicBezTo>
                <a:cubicBezTo>
                  <a:pt x="415326" y="4855"/>
                  <a:pt x="556387" y="60720"/>
                  <a:pt x="612025" y="130873"/>
                </a:cubicBezTo>
                <a:cubicBezTo>
                  <a:pt x="667663" y="201026"/>
                  <a:pt x="674920" y="338911"/>
                  <a:pt x="670082" y="421159"/>
                </a:cubicBezTo>
                <a:cubicBezTo>
                  <a:pt x="665244" y="503407"/>
                  <a:pt x="626539" y="575978"/>
                  <a:pt x="582996" y="624359"/>
                </a:cubicBezTo>
                <a:cubicBezTo>
                  <a:pt x="539453" y="672740"/>
                  <a:pt x="471720" y="699349"/>
                  <a:pt x="408825" y="711444"/>
                </a:cubicBezTo>
                <a:cubicBezTo>
                  <a:pt x="345930" y="723539"/>
                  <a:pt x="268520" y="713863"/>
                  <a:pt x="205625" y="696930"/>
                </a:cubicBezTo>
                <a:cubicBezTo>
                  <a:pt x="142730" y="679997"/>
                  <a:pt x="65320" y="655806"/>
                  <a:pt x="31453" y="609844"/>
                </a:cubicBezTo>
                <a:cubicBezTo>
                  <a:pt x="-2414" y="563882"/>
                  <a:pt x="4844" y="476797"/>
                  <a:pt x="2425" y="421159"/>
                </a:cubicBezTo>
                <a:cubicBezTo>
                  <a:pt x="6" y="365521"/>
                  <a:pt x="-5588" y="329008"/>
                  <a:pt x="16939" y="276016"/>
                </a:cubicBezTo>
                <a:close/>
              </a:path>
            </a:pathLst>
          </a:custGeom>
          <a:solidFill>
            <a:schemeClr val="bg1"/>
          </a:solidFill>
          <a:ln w="28575">
            <a:solidFill>
              <a:schemeClr val="tx1"/>
            </a:solidFill>
            <a:prstDash val="dash"/>
            <a:miter/>
          </a:ln>
        </p:spPr>
        <p:txBody>
          <a:bodyPr anchor="ct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ctr"/>
            <a:r>
              <a:rPr lang="en-US" sz="2400">
                <a:solidFill>
                  <a:srgbClr val="000000"/>
                </a:solidFill>
              </a:rPr>
              <a:t>04</a:t>
            </a:r>
          </a:p>
        </p:txBody>
      </p:sp>
      <p:sp>
        <p:nvSpPr>
          <p:cNvPr id="23" name=""/>
          <p:cNvSpPr txBox="1"/>
          <p:nvPr/>
        </p:nvSpPr>
        <p:spPr>
          <a:xfrm rot="0" flipH="0" flipV="0">
            <a:off x="4560336" y="1270000"/>
            <a:ext cx="2907192" cy="54121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000" b="1"/>
              <a:t>绘制状态机的理想步骤</a:t>
            </a:r>
          </a:p>
        </p:txBody>
      </p:sp>
      <p:sp>
        <p:nvSpPr>
          <p:cNvPr id="24" name=""/>
          <p:cNvSpPr txBox="1"/>
          <p:nvPr/>
        </p:nvSpPr>
        <p:spPr>
          <a:xfrm rot="0" flipH="0" flipV="0">
            <a:off x="460268" y="3927772"/>
            <a:ext cx="2358876" cy="520978"/>
          </a:xfrm>
          <a:prstGeom prst="rect">
            <a:avLst/>
          </a:prstGeom>
          <a:ln w="12700">
            <a:prstDash val="solid"/>
          </a:ln>
        </p:spPr>
        <p:txBody>
          <a:bodyPr/>
          <a:lstStyle/>
          <a:p>
            <a:pPr/>
            <a:r>
              <a:rPr lang="zh-CN" sz="1600"/>
              <a:t>寻找主要的状态</a:t>
            </a:r>
          </a:p>
        </p:txBody>
      </p:sp>
      <p:sp>
        <p:nvSpPr>
          <p:cNvPr id="25" name=""/>
          <p:cNvSpPr txBox="1"/>
          <p:nvPr/>
        </p:nvSpPr>
        <p:spPr>
          <a:xfrm rot="0" flipH="0" flipV="0">
            <a:off x="3357801" y="5120909"/>
            <a:ext cx="2094222" cy="520978"/>
          </a:xfrm>
          <a:prstGeom prst="rect">
            <a:avLst/>
          </a:prstGeom>
          <a:ln w="12700">
            <a:prstDash val="solid"/>
          </a:ln>
        </p:spPr>
        <p:txBody>
          <a:bodyPr/>
          <a:lstStyle/>
          <a:p>
            <a:pPr/>
            <a:r>
              <a:rPr lang="zh-CN" sz="1600"/>
              <a:t>确定状态之间的转换</a:t>
            </a:r>
          </a:p>
        </p:txBody>
      </p:sp>
      <p:sp>
        <p:nvSpPr>
          <p:cNvPr id="26" name=""/>
          <p:cNvSpPr txBox="1"/>
          <p:nvPr/>
        </p:nvSpPr>
        <p:spPr>
          <a:xfrm rot="0" flipH="0" flipV="0">
            <a:off x="5279948" y="2779021"/>
            <a:ext cx="2807638" cy="520978"/>
          </a:xfrm>
          <a:prstGeom prst="rect">
            <a:avLst/>
          </a:prstGeom>
          <a:ln w="12700">
            <a:prstDash val="solid"/>
          </a:ln>
        </p:spPr>
        <p:txBody>
          <a:bodyPr/>
          <a:lstStyle/>
          <a:p>
            <a:pPr/>
            <a:r>
              <a:rPr lang="zh-CN" sz="1600"/>
              <a:t>细化状态内的活动与转换</a:t>
            </a:r>
          </a:p>
        </p:txBody>
      </p:sp>
      <p:sp>
        <p:nvSpPr>
          <p:cNvPr id="27" name=""/>
          <p:cNvSpPr txBox="1"/>
          <p:nvPr/>
        </p:nvSpPr>
        <p:spPr>
          <a:xfrm rot="0" flipH="0" flipV="0">
            <a:off x="7990158" y="4144759"/>
            <a:ext cx="2807638" cy="520978"/>
          </a:xfrm>
          <a:prstGeom prst="rect">
            <a:avLst/>
          </a:prstGeom>
          <a:ln w="12700">
            <a:prstDash val="solid"/>
          </a:ln>
        </p:spPr>
        <p:txBody>
          <a:bodyPr/>
          <a:lstStyle/>
          <a:p>
            <a:pPr/>
            <a:r>
              <a:rPr lang="zh-CN" sz="1600"/>
              <a:t>用复合状态来展开细节</a:t>
            </a:r>
          </a:p>
        </p:txBody>
      </p:sp>
    </p:spTree>
  </p:cSld>
  <p:clrMapOvr>
    <a:masterClrMapping/>
  </p:clrMapOvr>
  <p:timing>
    <p:tnLst>
      <p:par>
        <p:cTn id="1" dur="indefinite" restart="never" nodeType="tmRoot">
          <p:childTnLst>
            <p:seq>
              <p:cTn id="2" dur="indefinite" nodeType="mainSeq">
                <p:childTnLst>
                  <p:par>
                    <p:cTn id="22" fill="hold">
                      <p:stCondLst>
                        <p:cond delay="indefinite"/>
                      </p:stCondLst>
                      <p:childTnLst>
                        <p:par>
                          <p:cTn id="23"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24"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25"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zh-CN" sz="3600" b="1" i="0" strike="noStrike" spc="0">
                <a:solidFill>
                  <a:srgbClr val="404040"/>
                </a:solidFill>
                <a:latin typeface="微软雅黑"/>
                <a:ea typeface="微软雅黑"/>
              </a:rPr>
              <a:t>顺序</a:t>
            </a:r>
            <a:r>
              <a:rPr lang="zh-CN" sz="3600" b="1" i="0" strike="noStrike" spc="0">
                <a:solidFill>
                  <a:srgbClr val="404040"/>
                </a:solidFill>
                <a:latin typeface="微软雅黑"/>
                <a:ea typeface="微软雅黑"/>
              </a:rPr>
              <a:t>图</a:t>
            </a:r>
          </a:p>
        </p:txBody>
      </p:sp>
      <p:sp>
        <p:nvSpPr>
          <p:cNvPr id="5" name="矩形 4"/>
          <p:cNvSpPr/>
          <p:nvPr/>
        </p:nvSpPr>
        <p:spPr>
          <a:xfrm>
            <a:off x="6316981" y="2217967"/>
            <a:ext cx="4325619" cy="76309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4000" b="1" i="0" strike="noStrike" spc="0">
                <a:solidFill>
                  <a:srgbClr val="404040"/>
                </a:solidFill>
                <a:latin typeface="Arial"/>
                <a:ea typeface="微软雅黑"/>
              </a:rPr>
              <a:t>PART 04</a:t>
            </a:r>
          </a:p>
        </p:txBody>
      </p:sp>
      <p:sp>
        <p:nvSpPr>
          <p:cNvPr id="6" name="文本框 6"/>
          <p:cNvSpPr txBox="1"/>
          <p:nvPr/>
        </p:nvSpPr>
        <p:spPr>
          <a:xfrm rot="0">
            <a:off x="6468532" y="3730358"/>
            <a:ext cx="1980029" cy="369332"/>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4</a:t>
            </a:r>
            <a:r>
              <a:rPr lang="en-US"/>
              <a:t>.1</a:t>
            </a:r>
            <a:r>
              <a:rPr lang="zh-CN"/>
              <a:t> 顺序图概述</a:t>
            </a:r>
          </a:p>
        </p:txBody>
      </p:sp>
      <p:sp>
        <p:nvSpPr>
          <p:cNvPr id="7" name="文本框 6"/>
          <p:cNvSpPr txBox="1"/>
          <p:nvPr/>
        </p:nvSpPr>
        <p:spPr>
          <a:xfrm rot="0">
            <a:off x="6468532" y="4298573"/>
            <a:ext cx="1980029" cy="369332"/>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4</a:t>
            </a:r>
            <a:r>
              <a:rPr lang="en-US"/>
              <a:t>.2</a:t>
            </a:r>
            <a:r>
              <a:rPr lang="zh-CN"/>
              <a:t> 顺序图基本内容</a:t>
            </a:r>
          </a:p>
        </p:txBody>
      </p:sp>
      <p:sp>
        <p:nvSpPr>
          <p:cNvPr id="8" name="文本框 6"/>
          <p:cNvSpPr txBox="1"/>
          <p:nvPr/>
        </p:nvSpPr>
        <p:spPr>
          <a:xfrm rot="0" flipH="0" flipV="0">
            <a:off x="6468532" y="4944915"/>
            <a:ext cx="2777198" cy="369332"/>
          </a:xfrm>
          <a:prstGeom prst="rect">
            <a:avLst/>
          </a:prstGeom>
          <a:noFill/>
          <a:ln w="0"/>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4</a:t>
            </a:r>
            <a:r>
              <a:rPr lang="en-US"/>
              <a:t>.3</a:t>
            </a:r>
            <a:r>
              <a:rPr lang="zh-CN"/>
              <a:t> 顺序图的约束</a:t>
            </a:r>
          </a:p>
        </p:txBody>
      </p:sp>
      <p:sp>
        <p:nvSpPr>
          <p:cNvPr id="9" name="文本框 6"/>
          <p:cNvSpPr txBox="1"/>
          <p:nvPr/>
        </p:nvSpPr>
        <p:spPr>
          <a:xfrm rot="0" flipH="0" flipV="0">
            <a:off x="6468532" y="5574224"/>
            <a:ext cx="2777198" cy="369332"/>
          </a:xfrm>
          <a:prstGeom prst="rect">
            <a:avLst/>
          </a:prstGeom>
          <a:noFill/>
          <a:ln w="0"/>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4</a:t>
            </a:r>
            <a:r>
              <a:rPr lang="en-US"/>
              <a:t>.4</a:t>
            </a:r>
            <a:r>
              <a:rPr lang="zh-CN"/>
              <a:t> 顺序图的建模技术</a:t>
            </a:r>
          </a:p>
        </p:txBody>
      </p:sp>
    </p:spTree>
  </p:cSld>
  <p:clrMapOvr>
    <a:masterClrMapping/>
  </p:clrMapOvr>
  <p:timing>
    <p:tnLst>
      <p:par>
        <p:cTn id="1" dur="indefinite" restart="never" nodeType="tmRoot">
          <p:childTnLst>
            <p:seq>
              <p:cTn id="2" dur="indefinite" nodeType="mainSeq">
                <p:childTnLst>
                  <p:par>
                    <p:cTn id="16" fill="hold">
                      <p:stCondLst>
                        <p:cond delay="indefinite"/>
                      </p:stCondLst>
                      <p:childTnLst>
                        <p:par>
                          <p:cTn id="17"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1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9"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7" name="矩形 6"/>
          <p:cNvSpPr/>
          <p:nvPr/>
        </p:nvSpPr>
        <p:spPr>
          <a:xfrm rot="0" flipH="0" flipV="0">
            <a:off x="2644343" y="1765314"/>
            <a:ext cx="8091389" cy="1122430"/>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50000"/>
              </a:lnSpc>
            </a:pPr>
            <a:r>
              <a:rPr lang="zh-CN" sz="1800" b="1">
                <a:latin typeface="微软雅黑"/>
                <a:ea typeface="微软雅黑"/>
              </a:rPr>
              <a:t>      顺序图是</a:t>
            </a:r>
            <a:r>
              <a:rPr lang="zh-CN" sz="1800" b="1">
                <a:solidFill>
                  <a:srgbClr val="FF0000"/>
                </a:solidFill>
                <a:latin typeface="微软雅黑"/>
                <a:ea typeface="微软雅黑"/>
              </a:rPr>
              <a:t>强调消息时间顺序的交互图</a:t>
            </a:r>
            <a:r>
              <a:rPr lang="zh-CN" sz="1800" b="1">
                <a:latin typeface="微软雅黑"/>
                <a:ea typeface="微软雅黑"/>
              </a:rPr>
              <a:t>，它描述了对象之间传送消息的时间顺序，用于表示用例中的行为顺序。</a:t>
            </a:r>
          </a:p>
          <a:p>
            <a:pPr>
              <a:lnSpc>
                <a:spcPct val="150000"/>
              </a:lnSpc>
            </a:pPr>
            <a:endParaRPr lang="zh-CN"/>
          </a:p>
        </p:txBody>
      </p:sp>
      <p:sp>
        <p:nvSpPr>
          <p:cNvPr id="8" name=""/>
          <p:cNvSpPr txBox="1"/>
          <p:nvPr/>
        </p:nvSpPr>
        <p:spPr>
          <a:xfrm rot="0" flipH="0" flipV="0">
            <a:off x="4732279" y="1106868"/>
            <a:ext cx="3370250" cy="54121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3</a:t>
            </a:r>
            <a:r>
              <a:rPr lang="zh-CN" sz="3200" b="1"/>
              <a:t>.1 顺序</a:t>
            </a:r>
            <a:r>
              <a:rPr lang="zh-CN" sz="3200" b="1"/>
              <a:t>图概述</a:t>
            </a:r>
          </a:p>
        </p:txBody>
      </p:sp>
      <p:pic>
        <p:nvPicPr>
          <p:cNvPr id="9" name="图片 3"/>
          <p:cNvPicPr/>
          <p:nvPr/>
        </p:nvPicPr>
        <p:blipFill>
          <a:blip r:embed="rId4"/>
          <a:stretch/>
        </p:blipFill>
        <p:spPr>
          <a:xfrm rot="0">
            <a:off x="175812" y="269428"/>
            <a:ext cx="1916757" cy="704850"/>
          </a:xfrm>
          <a:prstGeom prst="rect">
            <a:avLst/>
          </a:prstGeom>
        </p:spPr>
      </p:pic>
      <p:sp>
        <p:nvSpPr>
          <p:cNvPr id="10"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顺序</a:t>
            </a:r>
            <a:r>
              <a:rPr lang="zh-CN" sz="2800" b="1">
                <a:solidFill>
                  <a:srgbClr val="000000"/>
                </a:solidFill>
                <a:latin typeface="微软雅黑"/>
                <a:ea typeface="微软雅黑"/>
              </a:rPr>
              <a:t>图</a:t>
            </a:r>
          </a:p>
        </p:txBody>
      </p:sp>
      <p:pic>
        <p:nvPicPr>
          <p:cNvPr id="11" name=""/>
          <p:cNvPicPr/>
          <p:nvPr/>
        </p:nvPicPr>
        <p:blipFill>
          <a:blip r:embed="rId5"/>
          <a:stretch/>
        </p:blipFill>
        <p:spPr>
          <a:xfrm rot="0" flipH="0" flipV="0">
            <a:off x="3229534" y="3224351"/>
            <a:ext cx="6375741" cy="2745661"/>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09142" y="254523"/>
            <a:ext cx="3773716" cy="891582"/>
            <a:chOff x="4209142" y="254523"/>
            <a:chExt cx="3773716" cy="891582"/>
          </a:xfrm>
        </p:grpSpPr>
        <p:pic>
          <p:nvPicPr>
            <p:cNvPr id="4" name="图片 3"/>
            <p:cNvPicPr/>
            <p:nvPr/>
          </p:nvPicPr>
          <p:blipFill>
            <a:blip r:embed="rId3"/>
            <a:stretch/>
          </p:blipFill>
          <p:spPr>
            <a:xfrm>
              <a:off x="4209142" y="254523"/>
              <a:ext cx="3773716" cy="891582"/>
            </a:xfrm>
            <a:prstGeom prst="rect">
              <a:avLst/>
            </a:prstGeom>
          </p:spPr>
        </p:pic>
        <p:sp>
          <p:nvSpPr>
            <p:cNvPr id="5" name="文本框 4"/>
            <p:cNvSpPr txBox="1"/>
            <p:nvPr/>
          </p:nvSpPr>
          <p:spPr>
            <a:xfrm rot="0">
              <a:off x="4917328" y="353736"/>
              <a:ext cx="2339103" cy="523220"/>
            </a:xfrm>
            <a:prstGeom prst="rect">
              <a:avLst/>
            </a:prstGeom>
            <a:noFill/>
          </p:spPr>
          <p:txBody>
            <a:bodyPr wrap="none"/>
            <a:lstStyle/>
            <a:p>
              <a:pPr algn="ctr"/>
              <a:r>
                <a:rPr lang="zh-CN" sz="2800">
                  <a:solidFill>
                    <a:srgbClr val="000000"/>
                  </a:solidFill>
                  <a:latin typeface="Arial"/>
                  <a:ea typeface="Microsoft YaHei"/>
                </a:rPr>
                <a:t>顺序</a:t>
              </a:r>
              <a:r>
                <a:rPr lang="zh-CN" sz="2800">
                  <a:solidFill>
                    <a:srgbClr val="000000"/>
                  </a:solidFill>
                  <a:latin typeface="Arial"/>
                  <a:ea typeface="Microsoft YaHei"/>
                </a:rPr>
                <a:t>图基本内容</a:t>
              </a:r>
            </a:p>
          </p:txBody>
        </p:sp>
      </p:grpSp>
      <p:pic>
        <p:nvPicPr>
          <p:cNvPr id="6" name="图片 14"/>
          <p:cNvPicPr/>
          <p:nvPr/>
        </p:nvPicPr>
        <p:blipFill>
          <a:blip r:embed="rId4"/>
          <a:stretch/>
        </p:blipFill>
        <p:spPr>
          <a:xfrm rot="0">
            <a:off x="3370693" y="1993059"/>
            <a:ext cx="466270" cy="431760"/>
          </a:xfrm>
          <a:prstGeom prst="rect">
            <a:avLst/>
          </a:prstGeom>
        </p:spPr>
      </p:pic>
      <p:sp>
        <p:nvSpPr>
          <p:cNvPr id="7" name="矩形 9"/>
          <p:cNvSpPr/>
          <p:nvPr/>
        </p:nvSpPr>
        <p:spPr>
          <a:xfrm rot="0" flipH="0" flipV="0">
            <a:off x="3939227" y="2033507"/>
            <a:ext cx="6124512" cy="3508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800">
                <a:solidFill>
                  <a:srgbClr val="000000"/>
                </a:solidFill>
                <a:latin typeface="Arial"/>
                <a:ea typeface="Microsoft YaHei"/>
              </a:rPr>
              <a:t>角色：系统角色可以是人或其子系统</a:t>
            </a:r>
          </a:p>
        </p:txBody>
      </p:sp>
      <p:pic>
        <p:nvPicPr>
          <p:cNvPr id="8" name="图片 1"/>
          <p:cNvPicPr/>
          <p:nvPr/>
        </p:nvPicPr>
        <p:blipFill>
          <a:blip r:embed="rId5"/>
          <a:stretch/>
        </p:blipFill>
        <p:spPr>
          <a:xfrm rot="0">
            <a:off x="953825" y="2519132"/>
            <a:ext cx="1524000" cy="1819862"/>
          </a:xfrm>
          <a:prstGeom prst="rect">
            <a:avLst/>
          </a:prstGeom>
        </p:spPr>
      </p:pic>
      <p:pic>
        <p:nvPicPr>
          <p:cNvPr id="9" name="图片 14"/>
          <p:cNvPicPr/>
          <p:nvPr/>
        </p:nvPicPr>
        <p:blipFill>
          <a:blip r:embed="rId6"/>
          <a:stretch/>
        </p:blipFill>
        <p:spPr>
          <a:xfrm rot="0">
            <a:off x="3370693" y="2771955"/>
            <a:ext cx="466270" cy="431760"/>
          </a:xfrm>
          <a:prstGeom prst="rect">
            <a:avLst/>
          </a:prstGeom>
        </p:spPr>
      </p:pic>
      <p:sp>
        <p:nvSpPr>
          <p:cNvPr id="10" name="矩形 9"/>
          <p:cNvSpPr/>
          <p:nvPr/>
        </p:nvSpPr>
        <p:spPr>
          <a:xfrm rot="0" flipH="0" flipV="0">
            <a:off x="3939227" y="2697336"/>
            <a:ext cx="6124512" cy="3508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800">
                <a:solidFill>
                  <a:srgbClr val="000000"/>
                </a:solidFill>
                <a:latin typeface="Century Gothic"/>
                <a:ea typeface="Microsoft YaHei"/>
              </a:rPr>
              <a:t>对象：</a:t>
            </a:r>
            <a:r>
              <a:rPr lang="zh-CN" sz="1800">
                <a:solidFill>
                  <a:srgbClr val="000000"/>
                </a:solidFill>
                <a:latin typeface="Century Gothic"/>
                <a:ea typeface="Century Gothic"/>
              </a:rPr>
              <a:t>顺序图中的对象在概念上和它在类图中的定义一致的，它们之间可以进行交互，交互的顺序按时间的顺序</a:t>
            </a:r>
          </a:p>
        </p:txBody>
      </p:sp>
      <p:pic>
        <p:nvPicPr>
          <p:cNvPr id="11" name="图片 3"/>
          <p:cNvPicPr/>
          <p:nvPr/>
        </p:nvPicPr>
        <p:blipFill>
          <a:blip r:embed="rId7"/>
          <a:stretch/>
        </p:blipFill>
        <p:spPr>
          <a:xfrm rot="0">
            <a:off x="175812" y="269428"/>
            <a:ext cx="1916757" cy="704850"/>
          </a:xfrm>
          <a:prstGeom prst="rect">
            <a:avLst/>
          </a:prstGeom>
        </p:spPr>
      </p:pic>
      <p:sp>
        <p:nvSpPr>
          <p:cNvPr id="12"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顺序</a:t>
            </a:r>
            <a:r>
              <a:rPr lang="zh-CN" sz="2800" b="1">
                <a:solidFill>
                  <a:srgbClr val="000000"/>
                </a:solidFill>
                <a:latin typeface="微软雅黑"/>
                <a:ea typeface="微软雅黑"/>
              </a:rPr>
              <a:t>图</a:t>
            </a:r>
          </a:p>
        </p:txBody>
      </p:sp>
      <p:pic>
        <p:nvPicPr>
          <p:cNvPr id="13" name="图片 14"/>
          <p:cNvPicPr/>
          <p:nvPr/>
        </p:nvPicPr>
        <p:blipFill>
          <a:blip r:embed="rId8"/>
          <a:stretch/>
        </p:blipFill>
        <p:spPr>
          <a:xfrm rot="0">
            <a:off x="3370693" y="3677425"/>
            <a:ext cx="466270" cy="431760"/>
          </a:xfrm>
          <a:prstGeom prst="rect">
            <a:avLst/>
          </a:prstGeom>
        </p:spPr>
      </p:pic>
      <p:sp>
        <p:nvSpPr>
          <p:cNvPr id="14" name="矩形 9"/>
          <p:cNvSpPr/>
          <p:nvPr/>
        </p:nvSpPr>
        <p:spPr>
          <a:xfrm rot="0" flipH="0" flipV="0">
            <a:off x="3939227" y="3758320"/>
            <a:ext cx="6124512" cy="3508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800">
                <a:solidFill>
                  <a:srgbClr val="000000"/>
                </a:solidFill>
                <a:latin typeface="Century Gothic"/>
                <a:ea typeface="Microsoft YaHei"/>
              </a:rPr>
              <a:t>生命线：代表顺序图中对象</a:t>
            </a:r>
            <a:r>
              <a:rPr lang="zh-CN" sz="1800">
                <a:solidFill>
                  <a:srgbClr val="FF0000"/>
                </a:solidFill>
                <a:latin typeface="Century Gothic"/>
                <a:ea typeface="Microsoft YaHei"/>
              </a:rPr>
              <a:t>在一段时间内的存在</a:t>
            </a:r>
          </a:p>
        </p:txBody>
      </p:sp>
      <p:pic>
        <p:nvPicPr>
          <p:cNvPr id="15" name="图片 14"/>
          <p:cNvPicPr/>
          <p:nvPr/>
        </p:nvPicPr>
        <p:blipFill>
          <a:blip r:embed="rId9"/>
          <a:stretch/>
        </p:blipFill>
        <p:spPr>
          <a:xfrm rot="0">
            <a:off x="3370693" y="4433308"/>
            <a:ext cx="466270" cy="431760"/>
          </a:xfrm>
          <a:prstGeom prst="rect">
            <a:avLst/>
          </a:prstGeom>
        </p:spPr>
      </p:pic>
      <p:sp>
        <p:nvSpPr>
          <p:cNvPr id="16" name="矩形 9"/>
          <p:cNvSpPr/>
          <p:nvPr/>
        </p:nvSpPr>
        <p:spPr>
          <a:xfrm rot="0" flipH="0" flipV="0">
            <a:off x="3939227" y="4433308"/>
            <a:ext cx="7562852" cy="3508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800">
                <a:solidFill>
                  <a:srgbClr val="000000"/>
                </a:solidFill>
                <a:latin typeface="Century Gothic"/>
                <a:ea typeface="Microsoft YaHei"/>
              </a:rPr>
              <a:t>激活期：代表顺序图中的对象执行一项操作的时期，</a:t>
            </a:r>
            <a:r>
              <a:rPr lang="zh-CN" sz="1800">
                <a:solidFill>
                  <a:srgbClr val="FF0000"/>
                </a:solidFill>
                <a:latin typeface="Century Gothic"/>
                <a:ea typeface="Microsoft YaHei"/>
              </a:rPr>
              <a:t>是顺序图中表示时间段的符号</a:t>
            </a:r>
            <a:r>
              <a:rPr lang="zh-CN" sz="1800">
                <a:solidFill>
                  <a:srgbClr val="000000"/>
                </a:solidFill>
                <a:latin typeface="Century Gothic"/>
                <a:ea typeface="Microsoft YaHei"/>
              </a:rPr>
              <a:t>，在这个时间段内对象将执行相应的操作。</a:t>
            </a:r>
          </a:p>
        </p:txBody>
      </p:sp>
      <p:pic>
        <p:nvPicPr>
          <p:cNvPr id="17" name="图片 14"/>
          <p:cNvPicPr/>
          <p:nvPr/>
        </p:nvPicPr>
        <p:blipFill>
          <a:blip r:embed="rId10"/>
          <a:stretch/>
        </p:blipFill>
        <p:spPr>
          <a:xfrm rot="0">
            <a:off x="3370693" y="5361791"/>
            <a:ext cx="466270" cy="431760"/>
          </a:xfrm>
          <a:prstGeom prst="rect">
            <a:avLst/>
          </a:prstGeom>
        </p:spPr>
      </p:pic>
      <p:sp>
        <p:nvSpPr>
          <p:cNvPr id="18" name="矩形 9"/>
          <p:cNvSpPr/>
          <p:nvPr/>
        </p:nvSpPr>
        <p:spPr>
          <a:xfrm rot="0" flipH="0" flipV="0">
            <a:off x="3939227" y="5361791"/>
            <a:ext cx="7562852" cy="3508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gn="just">
              <a:lnSpc>
                <a:spcPct val="120000"/>
              </a:lnSpc>
            </a:pPr>
            <a:r>
              <a:rPr lang="zh-CN" sz="1800">
                <a:solidFill>
                  <a:srgbClr val="000000"/>
                </a:solidFill>
                <a:latin typeface="Century Gothic"/>
                <a:ea typeface="Microsoft YaHei"/>
              </a:rPr>
              <a:t>消息：</a:t>
            </a:r>
            <a:r>
              <a:rPr lang="zh-CN" sz="1800">
                <a:solidFill>
                  <a:srgbClr val="FF0000"/>
                </a:solidFill>
                <a:latin typeface="Century Gothic"/>
                <a:ea typeface="Microsoft YaHei"/>
              </a:rPr>
              <a:t>是对象之间某种形式的通信</a:t>
            </a:r>
            <a:r>
              <a:rPr lang="zh-CN" sz="1800">
                <a:solidFill>
                  <a:srgbClr val="000000"/>
                </a:solidFill>
                <a:latin typeface="Century Gothic"/>
                <a:ea typeface="Microsoft YaHei"/>
              </a:rPr>
              <a:t>，在垂直生命线之间，用带有箭头的线并附以消息表达式方式表示</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09142" y="254523"/>
            <a:ext cx="3773716" cy="891582"/>
            <a:chOff x="4209142" y="254523"/>
            <a:chExt cx="3773716" cy="891582"/>
          </a:xfrm>
        </p:grpSpPr>
        <p:pic>
          <p:nvPicPr>
            <p:cNvPr id="4" name="图片 3"/>
            <p:cNvPicPr/>
            <p:nvPr/>
          </p:nvPicPr>
          <p:blipFill>
            <a:blip r:embed="rId3"/>
            <a:stretch/>
          </p:blipFill>
          <p:spPr>
            <a:xfrm>
              <a:off x="4209142" y="254523"/>
              <a:ext cx="3773716" cy="891582"/>
            </a:xfrm>
            <a:prstGeom prst="rect">
              <a:avLst/>
            </a:prstGeom>
          </p:spPr>
        </p:pic>
        <p:sp>
          <p:nvSpPr>
            <p:cNvPr id="5" name="文本框 4"/>
            <p:cNvSpPr txBox="1"/>
            <p:nvPr/>
          </p:nvSpPr>
          <p:spPr>
            <a:xfrm rot="0">
              <a:off x="4917328" y="353736"/>
              <a:ext cx="2339103" cy="523220"/>
            </a:xfrm>
            <a:prstGeom prst="rect">
              <a:avLst/>
            </a:prstGeom>
            <a:noFill/>
          </p:spPr>
          <p:txBody>
            <a:bodyPr wrap="none"/>
            <a:lstStyle/>
            <a:p>
              <a:pPr algn="ctr"/>
              <a:r>
                <a:rPr lang="zh-CN" sz="2800">
                  <a:solidFill>
                    <a:srgbClr val="000000"/>
                  </a:solidFill>
                  <a:latin typeface="Arial"/>
                  <a:ea typeface="Microsoft YaHei"/>
                </a:rPr>
                <a:t>顺序</a:t>
              </a:r>
              <a:r>
                <a:rPr lang="zh-CN" sz="2800">
                  <a:solidFill>
                    <a:srgbClr val="000000"/>
                  </a:solidFill>
                  <a:latin typeface="Arial"/>
                  <a:ea typeface="Microsoft YaHei"/>
                </a:rPr>
                <a:t>图约束</a:t>
              </a:r>
            </a:p>
          </p:txBody>
        </p:sp>
      </p:grpSp>
      <p:pic>
        <p:nvPicPr>
          <p:cNvPr id="6" name="图片 1"/>
          <p:cNvPicPr/>
          <p:nvPr/>
        </p:nvPicPr>
        <p:blipFill>
          <a:blip r:embed="rId4"/>
          <a:stretch/>
        </p:blipFill>
        <p:spPr>
          <a:xfrm rot="0">
            <a:off x="953825" y="2519132"/>
            <a:ext cx="1524000" cy="1819862"/>
          </a:xfrm>
          <a:prstGeom prst="rect">
            <a:avLst/>
          </a:prstGeom>
        </p:spPr>
      </p:pic>
      <p:pic>
        <p:nvPicPr>
          <p:cNvPr id="7" name="图片 3"/>
          <p:cNvPicPr/>
          <p:nvPr/>
        </p:nvPicPr>
        <p:blipFill>
          <a:blip r:embed="rId5"/>
          <a:stretch/>
        </p:blipFill>
        <p:spPr>
          <a:xfrm rot="0">
            <a:off x="175812" y="269428"/>
            <a:ext cx="1916757" cy="704850"/>
          </a:xfrm>
          <a:prstGeom prst="rect">
            <a:avLst/>
          </a:prstGeom>
        </p:spPr>
      </p:pic>
      <p:sp>
        <p:nvSpPr>
          <p:cNvPr id="8"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顺序</a:t>
            </a:r>
            <a:r>
              <a:rPr lang="zh-CN" sz="2800" b="1">
                <a:solidFill>
                  <a:srgbClr val="000000"/>
                </a:solidFill>
                <a:latin typeface="微软雅黑"/>
                <a:ea typeface="微软雅黑"/>
              </a:rPr>
              <a:t>图</a:t>
            </a:r>
          </a:p>
        </p:txBody>
      </p:sp>
      <p:sp>
        <p:nvSpPr>
          <p:cNvPr id="9" name=""/>
          <p:cNvSpPr txBox="1"/>
          <p:nvPr/>
        </p:nvSpPr>
        <p:spPr>
          <a:xfrm rot="0" flipH="0" flipV="0">
            <a:off x="3394480" y="2345392"/>
            <a:ext cx="6242604" cy="1365804"/>
          </a:xfrm>
          <a:prstGeom prst="rect">
            <a:avLst/>
          </a:prstGeom>
          <a:ln w="12700">
            <a:prstDash val="solid"/>
          </a:ln>
        </p:spPr>
        <p:txBody>
          <a:bodyPr/>
          <a:lstStyle/>
          <a:p>
            <a:pPr/>
            <a:r>
              <a:rPr lang="zh-CN" sz="1800">
                <a:solidFill>
                  <a:srgbClr val="000000"/>
                </a:solidFill>
                <a:latin typeface="Arial"/>
                <a:ea typeface="Microsoft YaHei"/>
              </a:rPr>
              <a:t>   </a:t>
            </a:r>
            <a:r>
              <a:rPr lang="zh-CN" sz="1800">
                <a:solidFill>
                  <a:srgbClr val="000000"/>
                </a:solidFill>
                <a:latin typeface="Century Gothic"/>
                <a:ea typeface="Microsoft YaHei"/>
              </a:rPr>
              <a:t>当为对象的交互建模时，有时需要在某种条件满足时消息才会传递给对象。约束在</a:t>
            </a:r>
            <a:r>
              <a:rPr lang="zh-CN" sz="1800">
                <a:solidFill>
                  <a:srgbClr val="000000"/>
                </a:solidFill>
                <a:latin typeface="Century Gothic"/>
                <a:ea typeface="Microsoft YaHei"/>
              </a:rPr>
              <a:t>UML</a:t>
            </a:r>
            <a:r>
              <a:rPr lang="zh-CN" sz="1800">
                <a:solidFill>
                  <a:srgbClr val="000000"/>
                </a:solidFill>
                <a:latin typeface="Century Gothic"/>
                <a:ea typeface="Microsoft YaHei"/>
              </a:rPr>
              <a:t>图中用作控制流。一个约束只能被分配到一个单一消息。为了实现约束条件，需要在消息名前加入约束条件，并放入“</a:t>
            </a:r>
            <a:r>
              <a:rPr lang="zh-CN" sz="1800">
                <a:solidFill>
                  <a:srgbClr val="FF0000"/>
                </a:solidFill>
                <a:latin typeface="Century Gothic"/>
                <a:ea typeface="Microsoft YaHei"/>
              </a:rPr>
              <a:t>[ ]</a:t>
            </a:r>
            <a:r>
              <a:rPr lang="zh-CN" sz="1800">
                <a:solidFill>
                  <a:srgbClr val="000000"/>
                </a:solidFill>
                <a:latin typeface="Century Gothic"/>
                <a:ea typeface="Microsoft YaHei"/>
              </a:rPr>
              <a:t>”</a:t>
            </a:r>
            <a:r>
              <a:rPr lang="zh-CN" sz="1800">
                <a:solidFill>
                  <a:srgbClr val="000000"/>
                </a:solidFill>
                <a:latin typeface="Century Gothic"/>
                <a:ea typeface="Microsoft YaHei"/>
              </a:rPr>
              <a:t>中。</a:t>
            </a:r>
          </a:p>
        </p:txBody>
      </p:sp>
      <p:pic>
        <p:nvPicPr>
          <p:cNvPr id="10" name=""/>
          <p:cNvPicPr/>
          <p:nvPr/>
        </p:nvPicPr>
        <p:blipFill>
          <a:blip r:embed="rId6"/>
          <a:stretch/>
        </p:blipFill>
        <p:spPr>
          <a:xfrm rot="0" flipH="0" flipV="0">
            <a:off x="3747951" y="3627642"/>
            <a:ext cx="5187469" cy="2563691"/>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rot="0">
            <a:off x="1218480" y="2817030"/>
            <a:ext cx="1524000" cy="1819862"/>
          </a:xfrm>
          <a:prstGeom prst="rect">
            <a:avLst/>
          </a:prstGeom>
        </p:spPr>
      </p:pic>
      <p:sp>
        <p:nvSpPr>
          <p:cNvPr id="7" name="矩形 6"/>
          <p:cNvSpPr/>
          <p:nvPr/>
        </p:nvSpPr>
        <p:spPr>
          <a:xfrm rot="0" flipH="0" flipV="0">
            <a:off x="3759458" y="2583272"/>
            <a:ext cx="6719789" cy="15251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50000"/>
              </a:lnSpc>
            </a:pPr>
            <a:r>
              <a:rPr lang="zh-CN" sz="1800" b="1">
                <a:latin typeface="微软雅黑"/>
                <a:ea typeface="微软雅黑"/>
              </a:rPr>
              <a:t>      画顺序图的一般步骤如下：</a:t>
            </a:r>
          </a:p>
          <a:p>
            <a:pPr>
              <a:lnSpc>
                <a:spcPct val="150000"/>
              </a:lnSpc>
            </a:pPr>
            <a:r>
              <a:rPr lang="zh-CN" sz="1800" b="0">
                <a:latin typeface="微软雅黑"/>
                <a:ea typeface="微软雅黑"/>
              </a:rPr>
              <a:t>（1）确定交互范围</a:t>
            </a:r>
          </a:p>
          <a:p>
            <a:pPr>
              <a:lnSpc>
                <a:spcPct val="150000"/>
              </a:lnSpc>
            </a:pPr>
            <a:r>
              <a:rPr lang="zh-CN" sz="1800" b="0">
                <a:latin typeface="微软雅黑"/>
                <a:ea typeface="微软雅黑"/>
              </a:rPr>
              <a:t>（2）确定参与交互过程的活动者与对象</a:t>
            </a:r>
          </a:p>
          <a:p>
            <a:pPr>
              <a:lnSpc>
                <a:spcPct val="150000"/>
              </a:lnSpc>
            </a:pPr>
            <a:r>
              <a:rPr lang="zh-CN" sz="1800" b="0">
                <a:latin typeface="微软雅黑"/>
                <a:ea typeface="微软雅黑"/>
              </a:rPr>
              <a:t>（3）</a:t>
            </a:r>
            <a:r>
              <a:rPr lang="zh-CN" sz="1800" b="0">
                <a:solidFill>
                  <a:srgbClr val="000000"/>
                </a:solidFill>
                <a:latin typeface="微软雅黑"/>
                <a:ea typeface="微软雅黑"/>
              </a:rPr>
              <a:t>确定活动者、对象的生命周期</a:t>
            </a:r>
          </a:p>
          <a:p>
            <a:pPr>
              <a:lnSpc>
                <a:spcPct val="150000"/>
              </a:lnSpc>
            </a:pPr>
            <a:r>
              <a:rPr lang="zh-CN" sz="1800" b="0">
                <a:solidFill>
                  <a:srgbClr val="000000"/>
                </a:solidFill>
                <a:latin typeface="微软雅黑"/>
                <a:ea typeface="微软雅黑"/>
              </a:rPr>
              <a:t>（4）确定交互中产生的消息</a:t>
            </a:r>
          </a:p>
          <a:p>
            <a:pPr>
              <a:lnSpc>
                <a:spcPct val="150000"/>
              </a:lnSpc>
            </a:pPr>
            <a:r>
              <a:rPr lang="zh-CN" sz="1800" b="0">
                <a:solidFill>
                  <a:srgbClr val="000000"/>
                </a:solidFill>
                <a:latin typeface="微软雅黑"/>
                <a:ea typeface="微软雅黑"/>
              </a:rPr>
              <a:t>（5）细化消息的内容</a:t>
            </a:r>
          </a:p>
        </p:txBody>
      </p:sp>
      <p:sp>
        <p:nvSpPr>
          <p:cNvPr id="8" name=""/>
          <p:cNvSpPr txBox="1"/>
          <p:nvPr/>
        </p:nvSpPr>
        <p:spPr>
          <a:xfrm rot="0" flipH="0" flipV="0">
            <a:off x="4030853" y="1142037"/>
            <a:ext cx="5542229" cy="54121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4</a:t>
            </a:r>
            <a:r>
              <a:rPr lang="zh-CN" sz="3200" b="1"/>
              <a:t>.3 顺序图的建模技术</a:t>
            </a:r>
          </a:p>
        </p:txBody>
      </p:sp>
      <p:pic>
        <p:nvPicPr>
          <p:cNvPr id="9" name="图片 3"/>
          <p:cNvPicPr/>
          <p:nvPr/>
        </p:nvPicPr>
        <p:blipFill>
          <a:blip r:embed="rId4"/>
          <a:stretch/>
        </p:blipFill>
        <p:spPr>
          <a:xfrm rot="0">
            <a:off x="175812" y="269428"/>
            <a:ext cx="1916757" cy="704850"/>
          </a:xfrm>
          <a:prstGeom prst="rect">
            <a:avLst/>
          </a:prstGeom>
        </p:spPr>
      </p:pic>
      <p:sp>
        <p:nvSpPr>
          <p:cNvPr id="10"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顺序</a:t>
            </a:r>
            <a:r>
              <a:rPr lang="zh-CN" sz="2800" b="1">
                <a:solidFill>
                  <a:srgbClr val="000000"/>
                </a:solidFill>
                <a:latin typeface="微软雅黑"/>
                <a:ea typeface="微软雅黑"/>
              </a:rPr>
              <a:t>图</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zh-CN" sz="3600" b="1" i="0" strike="noStrike" spc="0">
                <a:solidFill>
                  <a:srgbClr val="404040"/>
                </a:solidFill>
                <a:latin typeface="微软雅黑"/>
                <a:ea typeface="微软雅黑"/>
              </a:rPr>
              <a:t>通信</a:t>
            </a:r>
            <a:r>
              <a:rPr lang="zh-CN" sz="3600" b="1" i="0" strike="noStrike" spc="0">
                <a:solidFill>
                  <a:srgbClr val="404040"/>
                </a:solidFill>
                <a:latin typeface="微软雅黑"/>
                <a:ea typeface="微软雅黑"/>
              </a:rPr>
              <a:t>图</a:t>
            </a:r>
          </a:p>
        </p:txBody>
      </p:sp>
      <p:sp>
        <p:nvSpPr>
          <p:cNvPr id="5" name="矩形 4"/>
          <p:cNvSpPr/>
          <p:nvPr/>
        </p:nvSpPr>
        <p:spPr>
          <a:xfrm>
            <a:off x="6316981" y="2217967"/>
            <a:ext cx="4325619" cy="76309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4000" b="1" i="0" strike="noStrike" spc="0">
                <a:solidFill>
                  <a:srgbClr val="404040"/>
                </a:solidFill>
                <a:latin typeface="Arial"/>
                <a:ea typeface="微软雅黑"/>
              </a:rPr>
              <a:t>PART 05</a:t>
            </a:r>
          </a:p>
        </p:txBody>
      </p:sp>
      <p:sp>
        <p:nvSpPr>
          <p:cNvPr id="6" name="文本框 6"/>
          <p:cNvSpPr txBox="1"/>
          <p:nvPr/>
        </p:nvSpPr>
        <p:spPr>
          <a:xfrm rot="0">
            <a:off x="6468532" y="3730358"/>
            <a:ext cx="1980029" cy="369332"/>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5</a:t>
            </a:r>
            <a:r>
              <a:rPr lang="en-US"/>
              <a:t>.1</a:t>
            </a:r>
            <a:r>
              <a:rPr lang="zh-CN"/>
              <a:t> 通信图概述</a:t>
            </a:r>
          </a:p>
        </p:txBody>
      </p:sp>
      <p:sp>
        <p:nvSpPr>
          <p:cNvPr id="7" name="文本框 6"/>
          <p:cNvSpPr txBox="1"/>
          <p:nvPr/>
        </p:nvSpPr>
        <p:spPr>
          <a:xfrm rot="0">
            <a:off x="6468532" y="4298573"/>
            <a:ext cx="1980029" cy="369332"/>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5</a:t>
            </a:r>
            <a:r>
              <a:rPr lang="en-US"/>
              <a:t>.2</a:t>
            </a:r>
            <a:r>
              <a:rPr lang="zh-CN"/>
              <a:t> 通信</a:t>
            </a:r>
            <a:r>
              <a:rPr lang="zh-CN" sz="1800">
                <a:solidFill>
                  <a:srgbClr val="000000"/>
                </a:solidFill>
                <a:latin typeface="Arial"/>
                <a:ea typeface="微软雅黑"/>
              </a:rPr>
              <a:t>图</a:t>
            </a:r>
            <a:r>
              <a:rPr lang="zh-CN"/>
              <a:t>基本内容</a:t>
            </a:r>
          </a:p>
        </p:txBody>
      </p:sp>
      <p:sp>
        <p:nvSpPr>
          <p:cNvPr id="8" name="文本框 6"/>
          <p:cNvSpPr txBox="1"/>
          <p:nvPr/>
        </p:nvSpPr>
        <p:spPr>
          <a:xfrm rot="0" flipH="0" flipV="0">
            <a:off x="6468532" y="4890942"/>
            <a:ext cx="2777198" cy="369332"/>
          </a:xfrm>
          <a:prstGeom prst="rect">
            <a:avLst/>
          </a:prstGeom>
          <a:noFill/>
          <a:ln w="0"/>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5</a:t>
            </a:r>
            <a:r>
              <a:rPr lang="en-US"/>
              <a:t>.3</a:t>
            </a:r>
            <a:r>
              <a:rPr lang="zh-CN"/>
              <a:t> 通信</a:t>
            </a:r>
            <a:r>
              <a:rPr lang="zh-CN" sz="1800">
                <a:solidFill>
                  <a:srgbClr val="000000"/>
                </a:solidFill>
                <a:latin typeface="Arial"/>
                <a:ea typeface="微软雅黑"/>
              </a:rPr>
              <a:t>图</a:t>
            </a:r>
            <a:r>
              <a:rPr lang="zh-CN"/>
              <a:t>的建模技术</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4829760"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用例图由哪些元素组成</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flipH="0" flipV="0">
            <a:off x="4582103" y="2655936"/>
            <a:ext cx="4358806" cy="184334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381000" indent="-381000">
              <a:lnSpc>
                <a:spcPct val="150000"/>
              </a:lnSpc>
              <a:buAutoNum type="arabicPeriod"/>
            </a:pPr>
            <a:r>
              <a:rPr lang="zh-CN" sz="1800" b="1">
                <a:solidFill>
                  <a:srgbClr val="000000"/>
                </a:solidFill>
                <a:latin typeface="微软雅黑"/>
                <a:ea typeface="微软雅黑"/>
              </a:rPr>
              <a:t>参与者</a:t>
            </a:r>
          </a:p>
          <a:p>
            <a:pPr marL="381000" indent="-381000">
              <a:lnSpc>
                <a:spcPct val="150000"/>
              </a:lnSpc>
              <a:buAutoNum type="arabicPeriod"/>
            </a:pPr>
            <a:r>
              <a:rPr lang="zh-CN" sz="1800" b="1">
                <a:solidFill>
                  <a:srgbClr val="000000"/>
                </a:solidFill>
                <a:latin typeface="微软雅黑"/>
                <a:ea typeface="微软雅黑"/>
              </a:rPr>
              <a:t>系统边界</a:t>
            </a:r>
          </a:p>
          <a:p>
            <a:pPr marL="381000" indent="-381000">
              <a:lnSpc>
                <a:spcPct val="150000"/>
              </a:lnSpc>
              <a:buAutoNum type="arabicPeriod"/>
            </a:pPr>
            <a:r>
              <a:rPr lang="zh-CN" sz="1800" b="1">
                <a:solidFill>
                  <a:srgbClr val="000000"/>
                </a:solidFill>
                <a:latin typeface="微软雅黑"/>
                <a:ea typeface="微软雅黑"/>
              </a:rPr>
              <a:t>用例</a:t>
            </a:r>
          </a:p>
          <a:p>
            <a:pPr marL="381000" indent="-381000">
              <a:lnSpc>
                <a:spcPct val="150000"/>
              </a:lnSpc>
              <a:buAutoNum type="arabicPeriod"/>
            </a:pPr>
            <a:r>
              <a:rPr lang="zh-CN" sz="1800" b="1">
                <a:solidFill>
                  <a:srgbClr val="000000"/>
                </a:solidFill>
                <a:latin typeface="微软雅黑"/>
                <a:ea typeface="微软雅黑"/>
              </a:rPr>
              <a:t>关联</a:t>
            </a:r>
          </a:p>
          <a:p>
            <a:pPr>
              <a:lnSpc>
                <a:spcPct val="150000"/>
              </a:lnSpc>
            </a:pPr>
            <a:endParaRPr lang="zh-CN" sz="1600">
              <a:latin typeface="微软雅黑"/>
              <a:ea typeface="微软雅黑"/>
            </a:endParaRPr>
          </a:p>
          <a:p>
            <a:pPr>
              <a:lnSpc>
                <a:spcPct val="150000"/>
              </a:lnSpc>
            </a:pPr>
            <a:endParaRPr lang="zh-CN"/>
          </a:p>
        </p:txBody>
      </p:sp>
      <p:pic>
        <p:nvPicPr>
          <p:cNvPr id="7" name=""/>
          <p:cNvPicPr/>
          <p:nvPr/>
        </p:nvPicPr>
        <p:blipFill>
          <a:blip r:embed="rId5"/>
          <a:stretch/>
        </p:blipFill>
        <p:spPr>
          <a:xfrm rot="0">
            <a:off x="6805356" y="1945671"/>
            <a:ext cx="3657600" cy="3086100"/>
          </a:xfrm>
          <a:prstGeom prst="rect">
            <a:avLst/>
          </a:prstGeom>
        </p:spPr>
      </p:pic>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7" name="矩形 6"/>
          <p:cNvSpPr/>
          <p:nvPr/>
        </p:nvSpPr>
        <p:spPr>
          <a:xfrm rot="0" flipH="0" flipV="0">
            <a:off x="2644343" y="2094721"/>
            <a:ext cx="8091389" cy="1122430"/>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50000"/>
              </a:lnSpc>
            </a:pPr>
            <a:r>
              <a:rPr lang="zh-CN" sz="1800" b="1">
                <a:solidFill>
                  <a:srgbClr val="000000"/>
                </a:solidFill>
                <a:latin typeface="微软雅黑"/>
                <a:ea typeface="Microsoft YaHei"/>
              </a:rPr>
              <a:t>      </a:t>
            </a:r>
            <a:r>
              <a:rPr lang="zh-CN" sz="1800" b="1">
                <a:solidFill>
                  <a:srgbClr val="000000"/>
                </a:solidFill>
                <a:latin typeface="Century Gothic"/>
                <a:ea typeface="Microsoft YaHei"/>
              </a:rPr>
              <a:t>是一种交互图，强调的是</a:t>
            </a:r>
            <a:r>
              <a:rPr lang="zh-CN" sz="1800" b="1">
                <a:solidFill>
                  <a:srgbClr val="FF0000"/>
                </a:solidFill>
                <a:latin typeface="Century Gothic"/>
                <a:ea typeface="Microsoft YaHei"/>
              </a:rPr>
              <a:t>发送和接收消息的对象之间的组织结构</a:t>
            </a:r>
            <a:r>
              <a:rPr lang="zh-CN" sz="1800" b="1">
                <a:solidFill>
                  <a:srgbClr val="000000"/>
                </a:solidFill>
                <a:latin typeface="Century Gothic"/>
                <a:ea typeface="Microsoft YaHei"/>
              </a:rPr>
              <a:t>。一个通信图显示了一系列对象和在这些对象之间的联系及对象间发送和接收的消息。</a:t>
            </a:r>
          </a:p>
          <a:p>
            <a:pPr>
              <a:lnSpc>
                <a:spcPct val="150000"/>
              </a:lnSpc>
            </a:pPr>
            <a:endParaRPr lang="zh-CN" sz="1800" b="1">
              <a:solidFill>
                <a:srgbClr val="000000"/>
              </a:solidFill>
              <a:latin typeface="Arial"/>
              <a:ea typeface="Microsoft YaHei"/>
            </a:endParaRPr>
          </a:p>
        </p:txBody>
      </p:sp>
      <p:sp>
        <p:nvSpPr>
          <p:cNvPr id="8" name=""/>
          <p:cNvSpPr txBox="1"/>
          <p:nvPr/>
        </p:nvSpPr>
        <p:spPr>
          <a:xfrm rot="0" flipH="0" flipV="0">
            <a:off x="4732279" y="1106868"/>
            <a:ext cx="3370250" cy="54121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5</a:t>
            </a:r>
            <a:r>
              <a:rPr lang="zh-CN" sz="3200" b="1"/>
              <a:t>.1 通信</a:t>
            </a:r>
            <a:r>
              <a:rPr lang="zh-CN" sz="3200" b="1"/>
              <a:t>图概述</a:t>
            </a:r>
          </a:p>
        </p:txBody>
      </p:sp>
      <p:pic>
        <p:nvPicPr>
          <p:cNvPr id="9" name="图片 3"/>
          <p:cNvPicPr/>
          <p:nvPr/>
        </p:nvPicPr>
        <p:blipFill>
          <a:blip r:embed="rId4"/>
          <a:stretch/>
        </p:blipFill>
        <p:spPr>
          <a:xfrm rot="0">
            <a:off x="175812" y="269428"/>
            <a:ext cx="1916757" cy="704850"/>
          </a:xfrm>
          <a:prstGeom prst="rect">
            <a:avLst/>
          </a:prstGeom>
        </p:spPr>
      </p:pic>
      <p:sp>
        <p:nvSpPr>
          <p:cNvPr id="10"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通信</a:t>
            </a:r>
            <a:r>
              <a:rPr lang="zh-CN" sz="2800" b="1">
                <a:solidFill>
                  <a:srgbClr val="000000"/>
                </a:solidFill>
                <a:latin typeface="微软雅黑"/>
                <a:ea typeface="微软雅黑"/>
              </a:rPr>
              <a:t>图</a:t>
            </a:r>
          </a:p>
        </p:txBody>
      </p:sp>
      <p:pic>
        <p:nvPicPr>
          <p:cNvPr id="11" name=""/>
          <p:cNvPicPr/>
          <p:nvPr/>
        </p:nvPicPr>
        <p:blipFill>
          <a:blip r:embed="rId5"/>
          <a:stretch/>
        </p:blipFill>
        <p:spPr>
          <a:xfrm rot="0" flipH="0" flipV="0">
            <a:off x="2980941" y="3623400"/>
            <a:ext cx="7518920" cy="2133941"/>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p:nvPr/>
        </p:nvPicPr>
        <p:blipFill>
          <a:blip r:embed="rId3"/>
          <a:stretch/>
        </p:blipFill>
        <p:spPr>
          <a:xfrm rot="0">
            <a:off x="953825" y="2519132"/>
            <a:ext cx="1524000" cy="1819862"/>
          </a:xfrm>
          <a:prstGeom prst="rect">
            <a:avLst/>
          </a:prstGeom>
        </p:spPr>
      </p:pic>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通信</a:t>
            </a:r>
            <a:r>
              <a:rPr lang="zh-CN" sz="2800" b="1">
                <a:solidFill>
                  <a:srgbClr val="000000"/>
                </a:solidFill>
                <a:latin typeface="微软雅黑"/>
                <a:ea typeface="微软雅黑"/>
              </a:rPr>
              <a:t>图</a:t>
            </a:r>
          </a:p>
        </p:txBody>
      </p:sp>
      <p:sp>
        <p:nvSpPr>
          <p:cNvPr id="6" name=""/>
          <p:cNvSpPr txBox="1"/>
          <p:nvPr/>
        </p:nvSpPr>
        <p:spPr>
          <a:xfrm rot="0" flipH="0" flipV="0">
            <a:off x="4732279" y="1106868"/>
            <a:ext cx="4210240" cy="54121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5</a:t>
            </a:r>
            <a:r>
              <a:rPr lang="zh-CN" sz="3200" b="1"/>
              <a:t>.2 通信</a:t>
            </a:r>
            <a:r>
              <a:rPr lang="zh-CN" sz="3200" b="1"/>
              <a:t>图的基本内容</a:t>
            </a:r>
          </a:p>
        </p:txBody>
      </p:sp>
      <p:sp>
        <p:nvSpPr>
          <p:cNvPr id="7" name="矩形 6"/>
          <p:cNvSpPr/>
          <p:nvPr/>
        </p:nvSpPr>
        <p:spPr>
          <a:xfrm rot="0" flipH="0" flipV="0">
            <a:off x="3643440" y="1868136"/>
            <a:ext cx="6742802" cy="215803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50000"/>
              </a:lnSpc>
            </a:pPr>
            <a:r>
              <a:rPr lang="zh-CN" sz="2000" b="1">
                <a:latin typeface="微软雅黑"/>
                <a:ea typeface="微软雅黑"/>
              </a:rPr>
              <a:t>通信图强调参与一个交互对象的组织，它有以下元素组成</a:t>
            </a:r>
          </a:p>
          <a:p>
            <a:pPr>
              <a:lnSpc>
                <a:spcPct val="150000"/>
              </a:lnSpc>
            </a:pPr>
            <a:r>
              <a:rPr lang="zh-CN" sz="1600" b="1">
                <a:solidFill>
                  <a:srgbClr val="000000"/>
                </a:solidFill>
                <a:latin typeface="Century Gothic"/>
                <a:ea typeface="Microsoft YaHei"/>
              </a:rPr>
              <a:t>1. </a:t>
            </a:r>
            <a:r>
              <a:rPr lang="zh-CN" sz="1600" b="1">
                <a:solidFill>
                  <a:srgbClr val="000000"/>
                </a:solidFill>
                <a:latin typeface="Century Gothic"/>
                <a:ea typeface="Microsoft YaHei"/>
              </a:rPr>
              <a:t>活动者</a:t>
            </a:r>
          </a:p>
          <a:p>
            <a:pPr>
              <a:lnSpc>
                <a:spcPct val="150000"/>
              </a:lnSpc>
            </a:pPr>
            <a:r>
              <a:rPr lang="zh-CN" sz="1600">
                <a:solidFill>
                  <a:srgbClr val="000000"/>
                </a:solidFill>
                <a:latin typeface="Century Gothic"/>
                <a:ea typeface="Microsoft YaHei"/>
              </a:rPr>
              <a:t>      </a:t>
            </a:r>
            <a:r>
              <a:rPr lang="zh-CN" sz="1600">
                <a:solidFill>
                  <a:srgbClr val="000000"/>
                </a:solidFill>
                <a:latin typeface="Century Gothic"/>
                <a:ea typeface="Microsoft YaHei"/>
              </a:rPr>
              <a:t>发出主动操作的对象，负责发送初始消息,启动一个操作</a:t>
            </a:r>
          </a:p>
          <a:p>
            <a:pPr>
              <a:lnSpc>
                <a:spcPct val="150000"/>
              </a:lnSpc>
            </a:pPr>
            <a:r>
              <a:rPr lang="zh-CN" sz="1600" b="1">
                <a:solidFill>
                  <a:srgbClr val="000000"/>
                </a:solidFill>
                <a:latin typeface="Century Gothic"/>
                <a:ea typeface="Microsoft YaHei"/>
              </a:rPr>
              <a:t>2. </a:t>
            </a:r>
            <a:r>
              <a:rPr lang="zh-CN" sz="1600" b="1">
                <a:solidFill>
                  <a:srgbClr val="000000"/>
                </a:solidFill>
                <a:latin typeface="Century Gothic"/>
                <a:ea typeface="Microsoft YaHei"/>
              </a:rPr>
              <a:t>对象</a:t>
            </a:r>
          </a:p>
          <a:p>
            <a:pPr>
              <a:lnSpc>
                <a:spcPct val="150000"/>
              </a:lnSpc>
            </a:pPr>
            <a:r>
              <a:rPr lang="zh-CN" sz="1600">
                <a:solidFill>
                  <a:srgbClr val="000000"/>
                </a:solidFill>
                <a:latin typeface="Century Gothic"/>
                <a:ea typeface="Microsoft YaHei"/>
              </a:rPr>
              <a:t>      </a:t>
            </a:r>
            <a:r>
              <a:rPr lang="zh-CN" sz="1600">
                <a:solidFill>
                  <a:srgbClr val="000000"/>
                </a:solidFill>
                <a:latin typeface="Century Gothic"/>
                <a:ea typeface="Microsoft YaHei"/>
              </a:rPr>
              <a:t>是类的实例，</a:t>
            </a:r>
            <a:r>
              <a:rPr lang="zh-CN" sz="1600">
                <a:solidFill>
                  <a:srgbClr val="FF0000"/>
                </a:solidFill>
                <a:latin typeface="Century Gothic"/>
                <a:ea typeface="Microsoft YaHei"/>
              </a:rPr>
              <a:t>负责发送和接收消息</a:t>
            </a:r>
            <a:r>
              <a:rPr lang="zh-CN" sz="1600">
                <a:solidFill>
                  <a:srgbClr val="000000"/>
                </a:solidFill>
                <a:latin typeface="Century Gothic"/>
                <a:ea typeface="Microsoft YaHei"/>
              </a:rPr>
              <a:t>。一个协</a:t>
            </a:r>
            <a:r>
              <a:rPr lang="zh-CN" sz="1600">
                <a:solidFill>
                  <a:srgbClr val="000000"/>
                </a:solidFill>
                <a:latin typeface="Century Gothic"/>
                <a:ea typeface="Century Gothic"/>
              </a:rPr>
              <a:t>作</a:t>
            </a:r>
            <a:r>
              <a:rPr lang="zh-CN" sz="1600">
                <a:solidFill>
                  <a:srgbClr val="000000"/>
                </a:solidFill>
                <a:latin typeface="Century Gothic"/>
                <a:ea typeface="Microsoft YaHei"/>
              </a:rPr>
              <a:t>代表了为了完成某个目标而共同工作的一组对象</a:t>
            </a:r>
          </a:p>
          <a:p>
            <a:pPr>
              <a:lnSpc>
                <a:spcPct val="150000"/>
              </a:lnSpc>
            </a:pPr>
            <a:r>
              <a:rPr lang="zh-CN" sz="1600" b="1">
                <a:solidFill>
                  <a:srgbClr val="000000"/>
                </a:solidFill>
                <a:latin typeface="Century Gothic"/>
                <a:ea typeface="Microsoft YaHei"/>
              </a:rPr>
              <a:t>3. </a:t>
            </a:r>
            <a:r>
              <a:rPr lang="zh-CN" sz="1600" b="1">
                <a:solidFill>
                  <a:srgbClr val="000000"/>
                </a:solidFill>
                <a:latin typeface="Century Gothic"/>
                <a:ea typeface="Microsoft YaHei"/>
              </a:rPr>
              <a:t>链</a:t>
            </a:r>
            <a:r>
              <a:rPr lang="zh-CN" sz="1600" b="1">
                <a:solidFill>
                  <a:srgbClr val="000000"/>
                </a:solidFill>
                <a:latin typeface="Century Gothic"/>
                <a:ea typeface="Microsoft YaHei"/>
              </a:rPr>
              <a:t>接</a:t>
            </a:r>
          </a:p>
          <a:p>
            <a:pPr>
              <a:lnSpc>
                <a:spcPct val="150000"/>
              </a:lnSpc>
            </a:pPr>
            <a:r>
              <a:rPr lang="zh-CN" sz="1600">
                <a:solidFill>
                  <a:srgbClr val="000000"/>
                </a:solidFill>
                <a:latin typeface="Century Gothic"/>
                <a:ea typeface="Microsoft YaHei"/>
              </a:rPr>
              <a:t>      用线条，</a:t>
            </a:r>
            <a:r>
              <a:rPr lang="zh-CN" sz="1600">
                <a:solidFill>
                  <a:srgbClr val="FF0000"/>
                </a:solidFill>
                <a:latin typeface="Century Gothic"/>
                <a:ea typeface="Microsoft YaHei"/>
              </a:rPr>
              <a:t>表示两个对象共享一个消息</a:t>
            </a:r>
            <a:r>
              <a:rPr lang="zh-CN" sz="1600">
                <a:solidFill>
                  <a:srgbClr val="000000"/>
                </a:solidFill>
                <a:latin typeface="Century Gothic"/>
                <a:ea typeface="Microsoft YaHei"/>
              </a:rPr>
              <a:t>，位于对象之间或参与者与对象之间。也是两个或多个对象间的独立连接，是关联的实例。</a:t>
            </a:r>
          </a:p>
          <a:p>
            <a:pPr>
              <a:lnSpc>
                <a:spcPct val="150000"/>
              </a:lnSpc>
            </a:pPr>
            <a:r>
              <a:rPr lang="zh-CN" sz="1600" b="1">
                <a:solidFill>
                  <a:srgbClr val="000000"/>
                </a:solidFill>
                <a:latin typeface="Century Gothic"/>
                <a:ea typeface="Microsoft YaHei"/>
              </a:rPr>
              <a:t>4. </a:t>
            </a:r>
            <a:r>
              <a:rPr lang="zh-CN" sz="1600" b="1">
                <a:solidFill>
                  <a:srgbClr val="000000"/>
                </a:solidFill>
                <a:latin typeface="Century Gothic"/>
                <a:ea typeface="Microsoft YaHei"/>
              </a:rPr>
              <a:t>消息</a:t>
            </a:r>
          </a:p>
          <a:p>
            <a:pPr>
              <a:lnSpc>
                <a:spcPct val="150000"/>
              </a:lnSpc>
            </a:pPr>
            <a:r>
              <a:rPr lang="zh-CN" sz="1600">
                <a:solidFill>
                  <a:srgbClr val="000000"/>
                </a:solidFill>
                <a:latin typeface="Century Gothic"/>
                <a:ea typeface="Microsoft YaHei"/>
              </a:rPr>
              <a:t>      </a:t>
            </a:r>
            <a:r>
              <a:rPr lang="zh-CN" sz="1600">
                <a:solidFill>
                  <a:srgbClr val="FF0000"/>
                </a:solidFill>
                <a:latin typeface="Century Gothic"/>
                <a:ea typeface="Microsoft YaHei"/>
              </a:rPr>
              <a:t>用来描述系统动态行为</a:t>
            </a:r>
            <a:r>
              <a:rPr lang="zh-CN" sz="1600">
                <a:solidFill>
                  <a:srgbClr val="000000"/>
                </a:solidFill>
                <a:latin typeface="Century Gothic"/>
                <a:ea typeface="Microsoft YaHei"/>
              </a:rPr>
              <a:t>，它是从一个对象向另一个或几个对象发送信息，或由一个对象调用另一个对象的操作。</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rot="0">
            <a:off x="1218480" y="2817030"/>
            <a:ext cx="1524000" cy="1819862"/>
          </a:xfrm>
          <a:prstGeom prst="rect">
            <a:avLst/>
          </a:prstGeom>
        </p:spPr>
      </p:pic>
      <p:sp>
        <p:nvSpPr>
          <p:cNvPr id="7" name="矩形 6"/>
          <p:cNvSpPr/>
          <p:nvPr/>
        </p:nvSpPr>
        <p:spPr>
          <a:xfrm rot="0" flipH="0" flipV="0">
            <a:off x="3759458" y="2422178"/>
            <a:ext cx="6719789" cy="15251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50000"/>
              </a:lnSpc>
            </a:pPr>
            <a:r>
              <a:rPr lang="zh-CN" sz="1800" b="1">
                <a:solidFill>
                  <a:srgbClr val="000000"/>
                </a:solidFill>
                <a:latin typeface="Century Gothic"/>
                <a:ea typeface="Microsoft YaHei"/>
              </a:rPr>
              <a:t>使用通信图建模时遵循以下策略：</a:t>
            </a:r>
          </a:p>
          <a:p>
            <a:pPr>
              <a:lnSpc>
                <a:spcPct val="150000"/>
              </a:lnSpc>
            </a:pPr>
            <a:r>
              <a:rPr lang="zh-CN" sz="1800" b="0">
                <a:solidFill>
                  <a:srgbClr val="000000"/>
                </a:solidFill>
                <a:latin typeface="Century Gothic"/>
                <a:ea typeface="Microsoft YaHei"/>
              </a:rPr>
              <a:t>(1</a:t>
            </a:r>
            <a:r>
              <a:rPr lang="zh-CN" sz="1800" b="0">
                <a:solidFill>
                  <a:srgbClr val="000000"/>
                </a:solidFill>
                <a:latin typeface="Century Gothic"/>
                <a:ea typeface="Microsoft YaHei"/>
              </a:rPr>
              <a:t>) </a:t>
            </a:r>
            <a:r>
              <a:rPr lang="zh-CN" sz="1800" b="0">
                <a:solidFill>
                  <a:srgbClr val="000000"/>
                </a:solidFill>
                <a:latin typeface="Century Gothic"/>
                <a:ea typeface="Microsoft YaHei"/>
              </a:rPr>
              <a:t>确定交互过程的</a:t>
            </a:r>
            <a:r>
              <a:rPr lang="zh-CN" sz="1800" b="0">
                <a:solidFill>
                  <a:srgbClr val="FF0000"/>
                </a:solidFill>
                <a:latin typeface="Century Gothic"/>
                <a:ea typeface="Microsoft YaHei"/>
              </a:rPr>
              <a:t>上下文</a:t>
            </a:r>
          </a:p>
          <a:p>
            <a:pPr>
              <a:lnSpc>
                <a:spcPct val="150000"/>
              </a:lnSpc>
            </a:pPr>
            <a:r>
              <a:rPr lang="zh-CN" sz="1800" b="0">
                <a:solidFill>
                  <a:srgbClr val="000000"/>
                </a:solidFill>
                <a:latin typeface="Century Gothic"/>
                <a:ea typeface="Microsoft YaHei"/>
              </a:rPr>
              <a:t>(</a:t>
            </a:r>
            <a:r>
              <a:rPr lang="zh-CN" sz="1800" b="0">
                <a:solidFill>
                  <a:srgbClr val="000000"/>
                </a:solidFill>
                <a:latin typeface="Century Gothic"/>
                <a:ea typeface="Microsoft YaHei"/>
              </a:rPr>
              <a:t>2</a:t>
            </a:r>
            <a:r>
              <a:rPr lang="zh-CN" sz="1800" b="0">
                <a:solidFill>
                  <a:srgbClr val="000000"/>
                </a:solidFill>
                <a:latin typeface="Century Gothic"/>
                <a:ea typeface="Microsoft YaHei"/>
              </a:rPr>
              <a:t>) </a:t>
            </a:r>
            <a:r>
              <a:rPr lang="zh-CN" sz="1800" b="0">
                <a:solidFill>
                  <a:srgbClr val="000000"/>
                </a:solidFill>
                <a:latin typeface="Century Gothic"/>
                <a:ea typeface="Microsoft YaHei"/>
              </a:rPr>
              <a:t>确定参与交互过程的</a:t>
            </a:r>
            <a:r>
              <a:rPr lang="zh-CN" sz="1800" b="0">
                <a:solidFill>
                  <a:srgbClr val="FF0000"/>
                </a:solidFill>
                <a:latin typeface="Century Gothic"/>
                <a:ea typeface="Microsoft YaHei"/>
              </a:rPr>
              <a:t>活动者与对象</a:t>
            </a:r>
          </a:p>
          <a:p>
            <a:pPr>
              <a:lnSpc>
                <a:spcPct val="150000"/>
              </a:lnSpc>
            </a:pPr>
            <a:r>
              <a:rPr lang="zh-CN" sz="1800" b="0">
                <a:solidFill>
                  <a:srgbClr val="000000"/>
                </a:solidFill>
                <a:latin typeface="Century Gothic"/>
                <a:ea typeface="Microsoft YaHei"/>
              </a:rPr>
              <a:t>(</a:t>
            </a:r>
            <a:r>
              <a:rPr lang="zh-CN" sz="1800" b="0">
                <a:solidFill>
                  <a:srgbClr val="000000"/>
                </a:solidFill>
                <a:latin typeface="Century Gothic"/>
                <a:ea typeface="Microsoft YaHei"/>
              </a:rPr>
              <a:t>3</a:t>
            </a:r>
            <a:r>
              <a:rPr lang="zh-CN" sz="1800" b="0">
                <a:solidFill>
                  <a:srgbClr val="000000"/>
                </a:solidFill>
                <a:latin typeface="Century Gothic"/>
                <a:ea typeface="Microsoft YaHei"/>
              </a:rPr>
              <a:t>) </a:t>
            </a:r>
            <a:r>
              <a:rPr lang="zh-CN" sz="1800" b="0">
                <a:solidFill>
                  <a:srgbClr val="000000"/>
                </a:solidFill>
                <a:latin typeface="Century Gothic"/>
                <a:ea typeface="Microsoft YaHei"/>
              </a:rPr>
              <a:t>如果需要，为每个对象设置</a:t>
            </a:r>
            <a:r>
              <a:rPr lang="zh-CN" sz="1800" b="0">
                <a:solidFill>
                  <a:srgbClr val="FF0000"/>
                </a:solidFill>
                <a:latin typeface="Century Gothic"/>
                <a:ea typeface="Microsoft YaHei"/>
              </a:rPr>
              <a:t>初始特性</a:t>
            </a:r>
          </a:p>
          <a:p>
            <a:pPr>
              <a:lnSpc>
                <a:spcPct val="150000"/>
              </a:lnSpc>
            </a:pPr>
            <a:r>
              <a:rPr lang="zh-CN" sz="1800" b="0">
                <a:solidFill>
                  <a:srgbClr val="000000"/>
                </a:solidFill>
                <a:latin typeface="Century Gothic"/>
                <a:ea typeface="Microsoft YaHei"/>
              </a:rPr>
              <a:t>(</a:t>
            </a:r>
            <a:r>
              <a:rPr lang="zh-CN" sz="1800" b="0">
                <a:solidFill>
                  <a:srgbClr val="000000"/>
                </a:solidFill>
                <a:latin typeface="Century Gothic"/>
                <a:ea typeface="Microsoft YaHei"/>
              </a:rPr>
              <a:t>4</a:t>
            </a:r>
            <a:r>
              <a:rPr lang="zh-CN" sz="1800" b="0">
                <a:solidFill>
                  <a:srgbClr val="000000"/>
                </a:solidFill>
                <a:latin typeface="Century Gothic"/>
                <a:ea typeface="Microsoft YaHei"/>
              </a:rPr>
              <a:t>) </a:t>
            </a:r>
            <a:r>
              <a:rPr lang="zh-CN" sz="1800" b="0">
                <a:solidFill>
                  <a:srgbClr val="000000"/>
                </a:solidFill>
                <a:latin typeface="Century Gothic"/>
                <a:ea typeface="Microsoft YaHei"/>
              </a:rPr>
              <a:t>确定活动者、对象之间的</a:t>
            </a:r>
            <a:r>
              <a:rPr lang="zh-CN" sz="1800" b="0">
                <a:solidFill>
                  <a:srgbClr val="FF0000"/>
                </a:solidFill>
                <a:latin typeface="Century Gothic"/>
                <a:ea typeface="Microsoft YaHei"/>
              </a:rPr>
              <a:t>链接</a:t>
            </a:r>
          </a:p>
          <a:p>
            <a:pPr>
              <a:lnSpc>
                <a:spcPct val="150000"/>
              </a:lnSpc>
            </a:pPr>
            <a:r>
              <a:rPr lang="zh-CN" sz="1800" b="0">
                <a:solidFill>
                  <a:srgbClr val="000000"/>
                </a:solidFill>
                <a:latin typeface="Century Gothic"/>
                <a:ea typeface="Microsoft YaHei"/>
              </a:rPr>
              <a:t>(</a:t>
            </a:r>
            <a:r>
              <a:rPr lang="zh-CN" sz="1800" b="0">
                <a:solidFill>
                  <a:srgbClr val="000000"/>
                </a:solidFill>
                <a:latin typeface="Century Gothic"/>
                <a:ea typeface="Microsoft YaHei"/>
              </a:rPr>
              <a:t>5</a:t>
            </a:r>
            <a:r>
              <a:rPr lang="zh-CN" sz="1800" b="0">
                <a:solidFill>
                  <a:srgbClr val="000000"/>
                </a:solidFill>
                <a:latin typeface="Century Gothic"/>
                <a:ea typeface="Microsoft YaHei"/>
              </a:rPr>
              <a:t>) </a:t>
            </a:r>
            <a:r>
              <a:rPr lang="zh-CN" sz="1800" b="0">
                <a:solidFill>
                  <a:srgbClr val="000000"/>
                </a:solidFill>
                <a:latin typeface="Century Gothic"/>
                <a:ea typeface="Microsoft YaHei"/>
              </a:rPr>
              <a:t>从引发该交互过程的初始消息开始，将每个消息附到相应的链接上，可以用带小数点的编号来表达嵌套</a:t>
            </a:r>
          </a:p>
          <a:p>
            <a:pPr>
              <a:lnSpc>
                <a:spcPct val="150000"/>
              </a:lnSpc>
            </a:pPr>
            <a:r>
              <a:rPr lang="zh-CN" sz="1800" b="0">
                <a:solidFill>
                  <a:srgbClr val="000000"/>
                </a:solidFill>
                <a:latin typeface="Century Gothic"/>
                <a:ea typeface="Microsoft YaHei"/>
              </a:rPr>
              <a:t>(</a:t>
            </a:r>
            <a:r>
              <a:rPr lang="zh-CN" sz="1800" b="0">
                <a:solidFill>
                  <a:srgbClr val="000000"/>
                </a:solidFill>
                <a:latin typeface="Century Gothic"/>
                <a:ea typeface="Microsoft YaHei"/>
              </a:rPr>
              <a:t>6</a:t>
            </a:r>
            <a:r>
              <a:rPr lang="zh-CN" sz="1800" b="0">
                <a:solidFill>
                  <a:srgbClr val="000000"/>
                </a:solidFill>
                <a:latin typeface="Century Gothic"/>
                <a:ea typeface="Microsoft YaHei"/>
              </a:rPr>
              <a:t>) </a:t>
            </a:r>
            <a:r>
              <a:rPr lang="zh-CN" sz="1800" b="0">
                <a:solidFill>
                  <a:srgbClr val="000000"/>
                </a:solidFill>
                <a:latin typeface="Century Gothic"/>
                <a:ea typeface="Microsoft YaHei"/>
              </a:rPr>
              <a:t>细化消息内容</a:t>
            </a:r>
          </a:p>
        </p:txBody>
      </p:sp>
      <p:sp>
        <p:nvSpPr>
          <p:cNvPr id="8" name=""/>
          <p:cNvSpPr txBox="1"/>
          <p:nvPr/>
        </p:nvSpPr>
        <p:spPr>
          <a:xfrm rot="0" flipH="0" flipV="0">
            <a:off x="4030853" y="1142037"/>
            <a:ext cx="5542229" cy="54121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5</a:t>
            </a:r>
            <a:r>
              <a:rPr lang="zh-CN" sz="3200" b="1"/>
              <a:t>.3 通信图的建模技术</a:t>
            </a:r>
          </a:p>
        </p:txBody>
      </p:sp>
      <p:pic>
        <p:nvPicPr>
          <p:cNvPr id="9" name="图片 3"/>
          <p:cNvPicPr/>
          <p:nvPr/>
        </p:nvPicPr>
        <p:blipFill>
          <a:blip r:embed="rId4"/>
          <a:stretch/>
        </p:blipFill>
        <p:spPr>
          <a:xfrm rot="0">
            <a:off x="175812" y="269428"/>
            <a:ext cx="1916757" cy="704850"/>
          </a:xfrm>
          <a:prstGeom prst="rect">
            <a:avLst/>
          </a:prstGeom>
        </p:spPr>
      </p:pic>
      <p:sp>
        <p:nvSpPr>
          <p:cNvPr id="10"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通信</a:t>
            </a:r>
            <a:r>
              <a:rPr lang="zh-CN" sz="2800" b="1">
                <a:solidFill>
                  <a:srgbClr val="000000"/>
                </a:solidFill>
                <a:latin typeface="微软雅黑"/>
                <a:ea typeface="微软雅黑"/>
              </a:rPr>
              <a:t>图</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zh-CN" sz="3600" b="1" i="0" strike="noStrike" spc="0">
                <a:solidFill>
                  <a:srgbClr val="404040"/>
                </a:solidFill>
                <a:latin typeface="微软雅黑"/>
                <a:ea typeface="微软雅黑"/>
              </a:rPr>
              <a:t>部署</a:t>
            </a:r>
            <a:r>
              <a:rPr lang="zh-CN" sz="3600" b="1" i="0" strike="noStrike" spc="0">
                <a:solidFill>
                  <a:srgbClr val="404040"/>
                </a:solidFill>
                <a:latin typeface="微软雅黑"/>
                <a:ea typeface="微软雅黑"/>
              </a:rPr>
              <a:t>图</a:t>
            </a:r>
          </a:p>
        </p:txBody>
      </p:sp>
      <p:sp>
        <p:nvSpPr>
          <p:cNvPr id="5" name="矩形 4"/>
          <p:cNvSpPr/>
          <p:nvPr/>
        </p:nvSpPr>
        <p:spPr>
          <a:xfrm>
            <a:off x="6316981" y="2217967"/>
            <a:ext cx="4325619" cy="76309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4000" b="1" i="0" strike="noStrike" spc="0">
                <a:solidFill>
                  <a:srgbClr val="404040"/>
                </a:solidFill>
                <a:latin typeface="Arial"/>
                <a:ea typeface="微软雅黑"/>
              </a:rPr>
              <a:t>PART 06</a:t>
            </a:r>
          </a:p>
        </p:txBody>
      </p:sp>
      <p:sp>
        <p:nvSpPr>
          <p:cNvPr id="6" name="文本框 6"/>
          <p:cNvSpPr txBox="1"/>
          <p:nvPr/>
        </p:nvSpPr>
        <p:spPr>
          <a:xfrm rot="0">
            <a:off x="6468532" y="3730358"/>
            <a:ext cx="1980029" cy="369332"/>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6</a:t>
            </a:r>
            <a:r>
              <a:rPr lang="en-US"/>
              <a:t>.1</a:t>
            </a:r>
            <a:r>
              <a:rPr lang="zh-CN"/>
              <a:t> 部署图概述</a:t>
            </a:r>
          </a:p>
        </p:txBody>
      </p:sp>
      <p:sp>
        <p:nvSpPr>
          <p:cNvPr id="7" name="文本框 6"/>
          <p:cNvSpPr txBox="1"/>
          <p:nvPr/>
        </p:nvSpPr>
        <p:spPr>
          <a:xfrm rot="0">
            <a:off x="6468532" y="4298573"/>
            <a:ext cx="1980029" cy="369332"/>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6</a:t>
            </a:r>
            <a:r>
              <a:rPr lang="en-US"/>
              <a:t>.2</a:t>
            </a:r>
            <a:r>
              <a:rPr lang="zh-CN"/>
              <a:t> </a:t>
            </a:r>
            <a:r>
              <a:rPr lang="zh-CN" sz="1800">
                <a:solidFill>
                  <a:srgbClr val="000000"/>
                </a:solidFill>
                <a:latin typeface="Arial"/>
                <a:ea typeface="微软雅黑"/>
              </a:rPr>
              <a:t>部署</a:t>
            </a:r>
            <a:r>
              <a:rPr lang="zh-CN" sz="1800">
                <a:solidFill>
                  <a:srgbClr val="000000"/>
                </a:solidFill>
                <a:latin typeface="Arial"/>
                <a:ea typeface="微软雅黑"/>
              </a:rPr>
              <a:t>图</a:t>
            </a:r>
            <a:r>
              <a:rPr lang="zh-CN"/>
              <a:t>基本内容</a:t>
            </a:r>
          </a:p>
        </p:txBody>
      </p:sp>
      <p:sp>
        <p:nvSpPr>
          <p:cNvPr id="8" name="文本框 6"/>
          <p:cNvSpPr txBox="1"/>
          <p:nvPr/>
        </p:nvSpPr>
        <p:spPr>
          <a:xfrm rot="0" flipH="0" flipV="0">
            <a:off x="6468532" y="4890942"/>
            <a:ext cx="2777198" cy="369332"/>
          </a:xfrm>
          <a:prstGeom prst="rect">
            <a:avLst/>
          </a:prstGeom>
          <a:noFill/>
          <a:ln w="0"/>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en-US"/>
              <a:t>6</a:t>
            </a:r>
            <a:r>
              <a:rPr lang="en-US"/>
              <a:t>.3</a:t>
            </a:r>
            <a:r>
              <a:rPr lang="zh-CN"/>
              <a:t> </a:t>
            </a:r>
            <a:r>
              <a:rPr lang="zh-CN" sz="1800">
                <a:solidFill>
                  <a:srgbClr val="000000"/>
                </a:solidFill>
                <a:latin typeface="Arial"/>
                <a:ea typeface="微软雅黑"/>
              </a:rPr>
              <a:t>部署</a:t>
            </a:r>
            <a:r>
              <a:rPr lang="zh-CN" sz="1800">
                <a:solidFill>
                  <a:srgbClr val="000000"/>
                </a:solidFill>
                <a:latin typeface="Arial"/>
                <a:ea typeface="微软雅黑"/>
              </a:rPr>
              <a:t>图</a:t>
            </a:r>
            <a:r>
              <a:rPr lang="zh-CN"/>
              <a:t>的建模技术</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7" name="矩形 6"/>
          <p:cNvSpPr/>
          <p:nvPr/>
        </p:nvSpPr>
        <p:spPr>
          <a:xfrm rot="0" flipH="0" flipV="0">
            <a:off x="2632836" y="1910613"/>
            <a:ext cx="8091389" cy="1122430"/>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50000"/>
              </a:lnSpc>
            </a:pPr>
            <a:r>
              <a:rPr lang="zh-CN" sz="1800" b="1">
                <a:solidFill>
                  <a:srgbClr val="000000"/>
                </a:solidFill>
                <a:latin typeface="Century Gothic"/>
                <a:ea typeface="Microsoft YaHei"/>
              </a:rPr>
              <a:t>部署图用于</a:t>
            </a:r>
            <a:r>
              <a:rPr lang="zh-CN" sz="1800" b="1">
                <a:solidFill>
                  <a:srgbClr val="FF0000"/>
                </a:solidFill>
                <a:latin typeface="Century Gothic"/>
                <a:ea typeface="Microsoft YaHei"/>
              </a:rPr>
              <a:t>静态建模</a:t>
            </a:r>
            <a:r>
              <a:rPr lang="zh-CN" sz="1800" b="1">
                <a:solidFill>
                  <a:srgbClr val="000000"/>
                </a:solidFill>
                <a:latin typeface="Century Gothic"/>
                <a:ea typeface="Microsoft YaHei"/>
              </a:rPr>
              <a:t>，是表示</a:t>
            </a:r>
            <a:r>
              <a:rPr lang="zh-CN" sz="1800" b="1">
                <a:solidFill>
                  <a:srgbClr val="000000"/>
                </a:solidFill>
                <a:latin typeface="Century Gothic"/>
                <a:ea typeface="Microsoft YaHei"/>
              </a:rPr>
              <a:t>运行时过程结点结构、组件实</a:t>
            </a:r>
            <a:r>
              <a:rPr lang="zh-CN" sz="1800" b="1">
                <a:solidFill>
                  <a:srgbClr val="000000"/>
                </a:solidFill>
                <a:latin typeface="Century Gothic"/>
                <a:ea typeface="Microsoft YaHei"/>
              </a:rPr>
              <a:t>例及其对象结构的图，显示</a:t>
            </a:r>
            <a:r>
              <a:rPr lang="zh-CN" sz="1800" b="1">
                <a:solidFill>
                  <a:srgbClr val="000000"/>
                </a:solidFill>
                <a:latin typeface="Century Gothic"/>
                <a:ea typeface="Microsoft YaHei"/>
              </a:rPr>
              <a:t>了基于计算机系统的物理体系</a:t>
            </a:r>
            <a:r>
              <a:rPr lang="zh-CN" sz="1800" b="1">
                <a:solidFill>
                  <a:srgbClr val="000000"/>
                </a:solidFill>
                <a:latin typeface="Century Gothic"/>
                <a:ea typeface="Microsoft YaHei"/>
              </a:rPr>
              <a:t>结构。可以描述计算机，展示</a:t>
            </a:r>
            <a:r>
              <a:rPr lang="zh-CN" sz="1800" b="1">
                <a:solidFill>
                  <a:srgbClr val="000000"/>
                </a:solidFill>
                <a:latin typeface="Century Gothic"/>
                <a:ea typeface="Microsoft YaHei"/>
              </a:rPr>
              <a:t>他们之间的连接，以及驻留在</a:t>
            </a:r>
            <a:r>
              <a:rPr lang="zh-CN" sz="1800" b="1">
                <a:solidFill>
                  <a:srgbClr val="000000"/>
                </a:solidFill>
                <a:latin typeface="Century Gothic"/>
                <a:ea typeface="Microsoft YaHei"/>
              </a:rPr>
              <a:t>每台机器中的软件。部署图是</a:t>
            </a:r>
            <a:r>
              <a:rPr lang="zh-CN" sz="1800" b="1">
                <a:solidFill>
                  <a:srgbClr val="000000"/>
                </a:solidFill>
                <a:latin typeface="Century Gothic"/>
                <a:ea typeface="Microsoft YaHei"/>
              </a:rPr>
              <a:t>描述任何基于计算机的应用系</a:t>
            </a:r>
            <a:r>
              <a:rPr lang="zh-CN" sz="1800" b="1">
                <a:solidFill>
                  <a:srgbClr val="000000"/>
                </a:solidFill>
                <a:latin typeface="Century Gothic"/>
                <a:ea typeface="Microsoft YaHei"/>
              </a:rPr>
              <a:t>统的物理配置的有力工具</a:t>
            </a:r>
          </a:p>
        </p:txBody>
      </p:sp>
      <p:sp>
        <p:nvSpPr>
          <p:cNvPr id="8" name=""/>
          <p:cNvSpPr txBox="1"/>
          <p:nvPr/>
        </p:nvSpPr>
        <p:spPr>
          <a:xfrm rot="0" flipH="0" flipV="0">
            <a:off x="4732279" y="1106868"/>
            <a:ext cx="3370250" cy="54121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latin typeface="Arial"/>
                <a:ea typeface="Microsoft YaHei"/>
              </a:rPr>
              <a:t>6</a:t>
            </a:r>
            <a:r>
              <a:rPr lang="zh-CN" sz="3200" b="1">
                <a:latin typeface="Arial"/>
                <a:ea typeface="Microsoft YaHei"/>
              </a:rPr>
              <a:t>.1 通信</a:t>
            </a:r>
            <a:r>
              <a:rPr lang="zh-CN" sz="3200" b="1">
                <a:latin typeface="Arial"/>
                <a:ea typeface="Microsoft YaHei"/>
              </a:rPr>
              <a:t>图概述</a:t>
            </a:r>
          </a:p>
        </p:txBody>
      </p:sp>
      <p:pic>
        <p:nvPicPr>
          <p:cNvPr id="9" name="图片 3"/>
          <p:cNvPicPr/>
          <p:nvPr/>
        </p:nvPicPr>
        <p:blipFill>
          <a:blip r:embed="rId4"/>
          <a:stretch/>
        </p:blipFill>
        <p:spPr>
          <a:xfrm rot="0">
            <a:off x="175812" y="269428"/>
            <a:ext cx="1916757" cy="704850"/>
          </a:xfrm>
          <a:prstGeom prst="rect">
            <a:avLst/>
          </a:prstGeom>
        </p:spPr>
      </p:pic>
      <p:sp>
        <p:nvSpPr>
          <p:cNvPr id="10"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Microsoft YaHei"/>
              </a:rPr>
              <a:t>部署</a:t>
            </a:r>
            <a:r>
              <a:rPr lang="zh-CN" sz="2800" b="1">
                <a:solidFill>
                  <a:srgbClr val="000000"/>
                </a:solidFill>
                <a:latin typeface="微软雅黑"/>
                <a:ea typeface="Microsoft YaHei"/>
              </a:rPr>
              <a:t>图</a:t>
            </a:r>
          </a:p>
        </p:txBody>
      </p:sp>
      <p:pic>
        <p:nvPicPr>
          <p:cNvPr id="11" name=""/>
          <p:cNvPicPr/>
          <p:nvPr/>
        </p:nvPicPr>
        <p:blipFill>
          <a:blip r:embed="rId5"/>
          <a:stretch/>
        </p:blipFill>
        <p:spPr>
          <a:xfrm rot="0" flipH="0" flipV="0">
            <a:off x="5748242" y="3261602"/>
            <a:ext cx="3836849" cy="3207212"/>
          </a:xfrm>
          <a:prstGeom prst="rect">
            <a:avLst/>
          </a:prstGeom>
        </p:spPr>
      </p:pic>
      <p:sp>
        <p:nvSpPr>
          <p:cNvPr id="12" name=""/>
          <p:cNvSpPr txBox="1"/>
          <p:nvPr/>
        </p:nvSpPr>
        <p:spPr>
          <a:xfrm rot="0">
            <a:off x="9331943" y="3139354"/>
            <a:ext cx="759443" cy="333695"/>
          </a:xfrm>
          <a:prstGeom prst="rect">
            <a:avLst/>
          </a:prstGeom>
          <a:ln w="12700">
            <a:prstDash val="solid"/>
          </a:ln>
        </p:spPr>
        <p:txBody>
          <a:bodyPr/>
          <a:lstStyle/>
          <a:p>
            <a:pPr/>
            <a:r>
              <a:rPr lang="zh-CN"/>
              <a:t>[1]</a:t>
            </a:r>
          </a:p>
        </p:txBody>
      </p:sp>
      <p:sp>
        <p:nvSpPr>
          <p:cNvPr id="13" name=""/>
          <p:cNvSpPr txBox="1"/>
          <p:nvPr/>
        </p:nvSpPr>
        <p:spPr>
          <a:xfrm rot="0" flipH="0" flipV="0">
            <a:off x="9516050" y="6306170"/>
            <a:ext cx="3141332" cy="770950"/>
          </a:xfrm>
          <a:prstGeom prst="rect">
            <a:avLst/>
          </a:prstGeom>
          <a:ln w="12700">
            <a:prstDash val="solid"/>
          </a:ln>
        </p:spPr>
        <p:txBody>
          <a:bodyPr/>
          <a:lstStyle/>
          <a:p>
            <a:pPr/>
            <a:r>
              <a:rPr lang="zh-CN" sz="1800">
                <a:solidFill>
                  <a:srgbClr val="000000"/>
                </a:solidFill>
                <a:latin typeface="Arial"/>
                <a:ea typeface="Arial"/>
              </a:rPr>
              <a:t>[1</a:t>
            </a:r>
            <a:r>
              <a:rPr lang="zh-CN" sz="1800">
                <a:solidFill>
                  <a:srgbClr val="000000"/>
                </a:solidFill>
                <a:latin typeface="Arial"/>
                <a:ea typeface="Arial"/>
              </a:rPr>
              <a:t>]引用自yq.aliyun.com</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p:nvPr/>
        </p:nvPicPr>
        <p:blipFill>
          <a:blip r:embed="rId3"/>
          <a:stretch/>
        </p:blipFill>
        <p:spPr>
          <a:xfrm rot="0">
            <a:off x="953825" y="2519132"/>
            <a:ext cx="1524000" cy="1819862"/>
          </a:xfrm>
          <a:prstGeom prst="rect">
            <a:avLst/>
          </a:prstGeom>
        </p:spPr>
      </p:pic>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部署</a:t>
            </a:r>
            <a:r>
              <a:rPr lang="zh-CN" sz="2800" b="1">
                <a:solidFill>
                  <a:srgbClr val="000000"/>
                </a:solidFill>
                <a:latin typeface="微软雅黑"/>
                <a:ea typeface="微软雅黑"/>
              </a:rPr>
              <a:t>图</a:t>
            </a:r>
          </a:p>
        </p:txBody>
      </p:sp>
      <p:sp>
        <p:nvSpPr>
          <p:cNvPr id="6" name=""/>
          <p:cNvSpPr txBox="1"/>
          <p:nvPr/>
        </p:nvSpPr>
        <p:spPr>
          <a:xfrm rot="0" flipH="0" flipV="0">
            <a:off x="4732279" y="1106868"/>
            <a:ext cx="4210240" cy="54121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6</a:t>
            </a:r>
            <a:r>
              <a:rPr lang="zh-CN" sz="3200" b="1"/>
              <a:t>.2 部署</a:t>
            </a:r>
            <a:r>
              <a:rPr lang="zh-CN" sz="3200" b="1"/>
              <a:t>图的基本内容</a:t>
            </a:r>
          </a:p>
        </p:txBody>
      </p:sp>
      <p:sp>
        <p:nvSpPr>
          <p:cNvPr id="7" name="矩形 6"/>
          <p:cNvSpPr/>
          <p:nvPr/>
        </p:nvSpPr>
        <p:spPr>
          <a:xfrm rot="0" flipH="0" flipV="0">
            <a:off x="3643440" y="1868136"/>
            <a:ext cx="7444712" cy="2158034"/>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50000"/>
              </a:lnSpc>
            </a:pPr>
            <a:r>
              <a:rPr lang="zh-CN" sz="2000" b="1">
                <a:latin typeface="微软雅黑"/>
                <a:ea typeface="微软雅黑"/>
              </a:rPr>
              <a:t>通信图强调参与一个交互对象的组织，它有以下元素组成</a:t>
            </a:r>
          </a:p>
          <a:p>
            <a:pPr>
              <a:lnSpc>
                <a:spcPct val="150000"/>
              </a:lnSpc>
            </a:pPr>
            <a:r>
              <a:rPr lang="zh-CN" sz="1600" b="1">
                <a:solidFill>
                  <a:srgbClr val="000000"/>
                </a:solidFill>
                <a:latin typeface="Century Gothic"/>
                <a:ea typeface="Microsoft YaHei"/>
              </a:rPr>
              <a:t>1. 节点</a:t>
            </a:r>
          </a:p>
          <a:p>
            <a:pPr>
              <a:lnSpc>
                <a:spcPct val="150000"/>
              </a:lnSpc>
            </a:pPr>
            <a:r>
              <a:rPr lang="zh-CN" sz="1600">
                <a:solidFill>
                  <a:srgbClr val="000000"/>
                </a:solidFill>
                <a:latin typeface="Century Gothic"/>
                <a:ea typeface="Microsoft YaHei"/>
              </a:rPr>
              <a:t>     </a:t>
            </a:r>
            <a:r>
              <a:rPr lang="zh-CN" sz="1600">
                <a:solidFill>
                  <a:srgbClr val="000000"/>
                </a:solidFill>
                <a:latin typeface="Century Gothic"/>
                <a:ea typeface="Microsoft YaHei"/>
              </a:rPr>
              <a:t> </a:t>
            </a:r>
            <a:r>
              <a:rPr lang="zh-CN" sz="1600">
                <a:solidFill>
                  <a:srgbClr val="000000"/>
                </a:solidFill>
                <a:latin typeface="Century Gothic"/>
                <a:ea typeface="Microsoft YaHei"/>
              </a:rPr>
              <a:t>结点是存在于运行时并代表一项计算资源的</a:t>
            </a:r>
            <a:r>
              <a:rPr lang="zh-CN" sz="1600">
                <a:solidFill>
                  <a:srgbClr val="FF0000"/>
                </a:solidFill>
                <a:latin typeface="Century Gothic"/>
                <a:ea typeface="Microsoft YaHei"/>
              </a:rPr>
              <a:t>物理元素</a:t>
            </a:r>
            <a:r>
              <a:rPr lang="zh-CN" sz="1600">
                <a:solidFill>
                  <a:srgbClr val="000000"/>
                </a:solidFill>
                <a:latin typeface="Century Gothic"/>
                <a:ea typeface="Microsoft YaHei"/>
              </a:rPr>
              <a:t>，一般至少拥有一些内存，而且通常具有处理能力。结点被划分为处理器和设备。</a:t>
            </a:r>
          </a:p>
          <a:p>
            <a:pPr>
              <a:lnSpc>
                <a:spcPct val="150000"/>
              </a:lnSpc>
            </a:pPr>
            <a:r>
              <a:rPr lang="zh-CN" sz="1600" b="1">
                <a:solidFill>
                  <a:srgbClr val="000000"/>
                </a:solidFill>
                <a:latin typeface="Century Gothic"/>
                <a:ea typeface="Microsoft YaHei"/>
              </a:rPr>
              <a:t>2. 组件</a:t>
            </a:r>
          </a:p>
          <a:p>
            <a:pPr>
              <a:lnSpc>
                <a:spcPct val="150000"/>
              </a:lnSpc>
            </a:pPr>
            <a:r>
              <a:rPr lang="zh-CN" sz="1600"/>
              <a:t>构件图中的基本元素，是系统可替换的物理部件。节点和组件的关系如下</a:t>
            </a:r>
          </a:p>
          <a:p>
            <a:pPr>
              <a:lnSpc>
                <a:spcPct val="150000"/>
              </a:lnSpc>
            </a:pPr>
            <a:r>
              <a:rPr lang="zh-CN" sz="1600"/>
              <a:t>(1) 组件是参与系统执行的事物，而结点是执行事物的组件。</a:t>
            </a:r>
          </a:p>
          <a:p>
            <a:pPr>
              <a:lnSpc>
                <a:spcPct val="150000"/>
              </a:lnSpc>
            </a:pPr>
            <a:r>
              <a:rPr lang="zh-CN" sz="1600"/>
              <a:t>(2) 组件表示逻辑元素的物理模块，而结点表示组件的物理部署。</a:t>
            </a:r>
            <a:r>
              <a:rPr lang="zh-CN" sz="1600"/>
              <a:t>这表明一个组件是逻辑单元的物理实现，而一个节点则是组件被部署的地点</a:t>
            </a:r>
          </a:p>
          <a:p>
            <a:pPr>
              <a:lnSpc>
                <a:spcPct val="150000"/>
              </a:lnSpc>
            </a:pPr>
            <a:r>
              <a:rPr lang="zh-CN" sz="1600" b="1">
                <a:solidFill>
                  <a:srgbClr val="000000"/>
                </a:solidFill>
                <a:latin typeface="Century Gothic"/>
                <a:ea typeface="Microsoft YaHei"/>
              </a:rPr>
              <a:t>3. 关系</a:t>
            </a:r>
          </a:p>
          <a:p>
            <a:pPr>
              <a:lnSpc>
                <a:spcPct val="150000"/>
              </a:lnSpc>
            </a:pPr>
            <a:r>
              <a:rPr lang="zh-CN" sz="1600">
                <a:solidFill>
                  <a:srgbClr val="000000"/>
                </a:solidFill>
                <a:latin typeface="Century Gothic"/>
                <a:ea typeface="Microsoft YaHei"/>
              </a:rPr>
              <a:t>      </a:t>
            </a:r>
            <a:r>
              <a:rPr lang="zh-CN" sz="1600">
                <a:latin typeface="Arial"/>
                <a:ea typeface="Microsoft YaHei"/>
              </a:rPr>
              <a:t>部署图中也有依赖、泛化、关联及实现关系</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rot="0">
            <a:off x="1218480" y="2817030"/>
            <a:ext cx="1524000" cy="1819862"/>
          </a:xfrm>
          <a:prstGeom prst="rect">
            <a:avLst/>
          </a:prstGeom>
        </p:spPr>
      </p:pic>
      <p:sp>
        <p:nvSpPr>
          <p:cNvPr id="7" name="矩形 6"/>
          <p:cNvSpPr/>
          <p:nvPr/>
        </p:nvSpPr>
        <p:spPr>
          <a:xfrm rot="0" flipH="0" flipV="0">
            <a:off x="3713431" y="2732859"/>
            <a:ext cx="6719789" cy="1525165"/>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lnSpc>
                <a:spcPct val="150000"/>
              </a:lnSpc>
            </a:pPr>
            <a:r>
              <a:rPr lang="zh-CN" sz="1800" b="1">
                <a:solidFill>
                  <a:srgbClr val="000000"/>
                </a:solidFill>
                <a:latin typeface="Century Gothic"/>
                <a:ea typeface="Microsoft YaHei"/>
              </a:rPr>
              <a:t>      </a:t>
            </a:r>
            <a:r>
              <a:rPr lang="zh-CN" sz="1800" b="1">
                <a:solidFill>
                  <a:srgbClr val="000000"/>
                </a:solidFill>
                <a:latin typeface="Century Gothic"/>
                <a:ea typeface="Microsoft YaHei"/>
              </a:rPr>
              <a:t>部署图用于对系统的静态部署视图建模，通常将以下三种方式之一使用部署图</a:t>
            </a:r>
          </a:p>
          <a:p>
            <a:pPr marL="304800" indent="-304800">
              <a:lnSpc>
                <a:spcPct val="150000"/>
              </a:lnSpc>
              <a:buFont typeface="Wingdings" charset="0"/>
              <a:buChar char="l"/>
            </a:pPr>
            <a:r>
              <a:rPr lang="zh-CN" sz="1800" b="0">
                <a:solidFill>
                  <a:srgbClr val="000000"/>
                </a:solidFill>
                <a:latin typeface="Century Gothic"/>
                <a:ea typeface="Microsoft YaHei"/>
              </a:rPr>
              <a:t>对嵌入式系统</a:t>
            </a:r>
          </a:p>
          <a:p>
            <a:pPr marL="304800" indent="-304800">
              <a:lnSpc>
                <a:spcPct val="150000"/>
              </a:lnSpc>
              <a:buFont typeface="Wingdings" charset="0"/>
              <a:buChar char="l"/>
            </a:pPr>
            <a:r>
              <a:rPr lang="zh-CN" sz="1800" b="0">
                <a:solidFill>
                  <a:srgbClr val="000000"/>
                </a:solidFill>
                <a:latin typeface="Century Gothic"/>
                <a:ea typeface="Microsoft YaHei"/>
              </a:rPr>
              <a:t>对客户/服务器系统建模</a:t>
            </a:r>
          </a:p>
          <a:p>
            <a:pPr marL="304800" indent="-304800">
              <a:lnSpc>
                <a:spcPct val="150000"/>
              </a:lnSpc>
              <a:buFont typeface="Wingdings" charset="0"/>
              <a:buChar char="l"/>
            </a:pPr>
            <a:r>
              <a:rPr lang="zh-CN" sz="1800" b="0">
                <a:solidFill>
                  <a:srgbClr val="000000"/>
                </a:solidFill>
                <a:latin typeface="Century Gothic"/>
                <a:ea typeface="Microsoft YaHei"/>
              </a:rPr>
              <a:t>对全分布式系统建模</a:t>
            </a:r>
          </a:p>
          <a:p>
            <a:pPr>
              <a:lnSpc>
                <a:spcPct val="150000"/>
              </a:lnSpc>
            </a:pPr>
            <a:endParaRPr lang="zh-CN" sz="1800" b="0">
              <a:solidFill>
                <a:srgbClr val="000000"/>
              </a:solidFill>
              <a:latin typeface="Century Gothic"/>
              <a:ea typeface="Microsoft YaHei"/>
            </a:endParaRPr>
          </a:p>
        </p:txBody>
      </p:sp>
      <p:sp>
        <p:nvSpPr>
          <p:cNvPr id="8" name=""/>
          <p:cNvSpPr txBox="1"/>
          <p:nvPr/>
        </p:nvSpPr>
        <p:spPr>
          <a:xfrm rot="0" flipH="0" flipV="0">
            <a:off x="4030853" y="1142037"/>
            <a:ext cx="5542229" cy="541215"/>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6</a:t>
            </a:r>
            <a:r>
              <a:rPr lang="zh-CN" sz="3200" b="1"/>
              <a:t>.3 部署图的建模技术</a:t>
            </a:r>
          </a:p>
        </p:txBody>
      </p:sp>
      <p:pic>
        <p:nvPicPr>
          <p:cNvPr id="9" name="图片 3"/>
          <p:cNvPicPr/>
          <p:nvPr/>
        </p:nvPicPr>
        <p:blipFill>
          <a:blip r:embed="rId4"/>
          <a:stretch/>
        </p:blipFill>
        <p:spPr>
          <a:xfrm rot="0">
            <a:off x="175812" y="269428"/>
            <a:ext cx="1916757" cy="704850"/>
          </a:xfrm>
          <a:prstGeom prst="rect">
            <a:avLst/>
          </a:prstGeom>
        </p:spPr>
      </p:pic>
      <p:sp>
        <p:nvSpPr>
          <p:cNvPr id="10"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部署</a:t>
            </a:r>
            <a:r>
              <a:rPr lang="zh-CN" sz="2800" b="1">
                <a:solidFill>
                  <a:srgbClr val="000000"/>
                </a:solidFill>
                <a:latin typeface="微软雅黑"/>
                <a:ea typeface="微软雅黑"/>
              </a:rPr>
              <a:t>图</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rot="0">
            <a:off x="1218480" y="2817030"/>
            <a:ext cx="1524000" cy="1819862"/>
          </a:xfrm>
          <a:prstGeom prst="rect">
            <a:avLst/>
          </a:prstGeom>
        </p:spPr>
      </p:pic>
      <p:pic>
        <p:nvPicPr>
          <p:cNvPr id="3" name="图片 3"/>
          <p:cNvPicPr/>
          <p:nvPr/>
        </p:nvPicPr>
        <p:blipFill>
          <a:blip r:embed="rId4"/>
          <a:stretch/>
        </p:blipFill>
        <p:spPr>
          <a:xfrm rot="0">
            <a:off x="175812" y="269428"/>
            <a:ext cx="1916757" cy="704850"/>
          </a:xfrm>
          <a:prstGeom prst="rect">
            <a:avLst/>
          </a:prstGeom>
        </p:spPr>
      </p:pic>
      <p:sp>
        <p:nvSpPr>
          <p:cNvPr id="4"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部署</a:t>
            </a:r>
            <a:r>
              <a:rPr lang="zh-CN" sz="2800" b="1">
                <a:solidFill>
                  <a:srgbClr val="000000"/>
                </a:solidFill>
                <a:latin typeface="微软雅黑"/>
                <a:ea typeface="微软雅黑"/>
              </a:rPr>
              <a:t>图</a:t>
            </a:r>
          </a:p>
        </p:txBody>
      </p:sp>
      <p:sp>
        <p:nvSpPr>
          <p:cNvPr id="5" name=""/>
          <p:cNvSpPr/>
          <p:nvPr/>
        </p:nvSpPr>
        <p:spPr>
          <a:xfrm rot="0" flipH="0" flipV="0">
            <a:off x="3900775" y="2255316"/>
            <a:ext cx="5080000" cy="2939986"/>
          </a:xfrm>
        </p:spPr>
        <p:txBody>
          <a:bodyPr/>
          <a:lstStyle/>
          <a:p>
            <a:pPr>
              <a:lnSpc>
                <a:spcPct val="150000"/>
              </a:lnSpc>
            </a:pPr>
            <a:r>
              <a:rPr lang="zh-CN" sz="1800" b="1">
                <a:solidFill>
                  <a:srgbClr val="000000"/>
                </a:solidFill>
                <a:latin typeface="Century Gothic"/>
                <a:ea typeface="Microsoft YaHei"/>
              </a:rPr>
              <a:t>绘制系统部署图步骤</a:t>
            </a:r>
          </a:p>
          <a:p>
            <a:pPr>
              <a:lnSpc>
                <a:spcPct val="150000"/>
              </a:lnSpc>
            </a:pPr>
            <a:r>
              <a:rPr lang="zh-CN" sz="1800">
                <a:solidFill>
                  <a:srgbClr val="000000"/>
                </a:solidFill>
                <a:latin typeface="Century Gothic"/>
                <a:ea typeface="Microsoft YaHei"/>
              </a:rPr>
              <a:t>(1) </a:t>
            </a:r>
            <a:r>
              <a:rPr lang="zh-CN" sz="1800">
                <a:solidFill>
                  <a:srgbClr val="000000"/>
                </a:solidFill>
                <a:latin typeface="Century Gothic"/>
                <a:ea typeface="Microsoft YaHei"/>
              </a:rPr>
              <a:t>对系统中的结点建模</a:t>
            </a:r>
          </a:p>
          <a:p>
            <a:pPr>
              <a:lnSpc>
                <a:spcPct val="150000"/>
              </a:lnSpc>
            </a:pPr>
            <a:r>
              <a:rPr lang="zh-CN" sz="1800">
                <a:solidFill>
                  <a:srgbClr val="000000"/>
                </a:solidFill>
                <a:latin typeface="Century Gothic"/>
                <a:ea typeface="Microsoft YaHei"/>
              </a:rPr>
              <a:t>(2) </a:t>
            </a:r>
            <a:r>
              <a:rPr lang="zh-CN" sz="1800">
                <a:solidFill>
                  <a:srgbClr val="000000"/>
                </a:solidFill>
                <a:latin typeface="Century Gothic"/>
                <a:ea typeface="Microsoft YaHei"/>
              </a:rPr>
              <a:t>对结点间的关系建模</a:t>
            </a:r>
          </a:p>
          <a:p>
            <a:pPr>
              <a:lnSpc>
                <a:spcPct val="150000"/>
              </a:lnSpc>
            </a:pPr>
            <a:r>
              <a:rPr lang="zh-CN" sz="1800">
                <a:solidFill>
                  <a:srgbClr val="000000"/>
                </a:solidFill>
                <a:latin typeface="Century Gothic"/>
                <a:ea typeface="Microsoft YaHei"/>
              </a:rPr>
              <a:t>(3) </a:t>
            </a:r>
            <a:r>
              <a:rPr lang="zh-CN" sz="1800">
                <a:solidFill>
                  <a:srgbClr val="000000"/>
                </a:solidFill>
                <a:latin typeface="Century Gothic"/>
                <a:ea typeface="Microsoft YaHei"/>
              </a:rPr>
              <a:t>对结点中的组件建模</a:t>
            </a:r>
          </a:p>
          <a:p>
            <a:pPr>
              <a:lnSpc>
                <a:spcPct val="150000"/>
              </a:lnSpc>
            </a:pPr>
            <a:r>
              <a:rPr lang="zh-CN" sz="1800">
                <a:solidFill>
                  <a:srgbClr val="000000"/>
                </a:solidFill>
                <a:latin typeface="Century Gothic"/>
                <a:ea typeface="Microsoft YaHei"/>
              </a:rPr>
              <a:t>(4) </a:t>
            </a:r>
            <a:r>
              <a:rPr lang="zh-CN" sz="1800">
                <a:solidFill>
                  <a:srgbClr val="000000"/>
                </a:solidFill>
                <a:latin typeface="Century Gothic"/>
                <a:ea typeface="Microsoft YaHei"/>
              </a:rPr>
              <a:t>对组件间的关系建模</a:t>
            </a:r>
          </a:p>
          <a:p>
            <a:pPr>
              <a:lnSpc>
                <a:spcPct val="150000"/>
              </a:lnSpc>
            </a:pPr>
            <a:r>
              <a:rPr lang="zh-CN" sz="1800">
                <a:solidFill>
                  <a:srgbClr val="000000"/>
                </a:solidFill>
                <a:latin typeface="Century Gothic"/>
                <a:ea typeface="Microsoft YaHei"/>
              </a:rPr>
              <a:t>(5) </a:t>
            </a:r>
            <a:r>
              <a:rPr lang="zh-CN" sz="1800">
                <a:solidFill>
                  <a:srgbClr val="000000"/>
                </a:solidFill>
                <a:latin typeface="Century Gothic"/>
                <a:ea typeface="Microsoft YaHei"/>
              </a:rPr>
              <a:t>对建模的结果进行精化和细化</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0" flipH="0" flipV="0">
            <a:off x="913091" y="2645086"/>
            <a:ext cx="10181967"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Q5</a:t>
            </a:r>
            <a:r>
              <a:rPr lang="en-US" sz="3600" b="1" i="0" strike="noStrike" spc="0">
                <a:solidFill>
                  <a:srgbClr val="404040"/>
                </a:solidFill>
                <a:latin typeface="微软雅黑"/>
                <a:ea typeface="微软雅黑"/>
              </a:rPr>
              <a:t>:什么类型的系统不需要部署图？请举一个例子</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0" flipH="0" flipV="0">
            <a:off x="2466673" y="2920379"/>
            <a:ext cx="6823962" cy="2224541"/>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A: 软件运行在一台机器上而且只和该机器上已由操作系统管理的标准设备相互作用</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7" name="矩形 6"/>
          <p:cNvSpPr/>
          <p:nvPr/>
        </p:nvSpPr>
        <p:spPr>
          <a:xfrm rot="0">
            <a:off x="2941709" y="2917878"/>
            <a:ext cx="8091389" cy="1923750"/>
          </a:xfrm>
          <a:prstGeom prst="rect">
            <a:avLst/>
          </a:prstGeom>
        </p:spPr>
        <p:txBody>
          <a:bodyPr wrap="square"/>
          <a:lstStyle/>
          <a:p>
            <a:pPr marL="273050" indent="-273050">
              <a:lnSpc>
                <a:spcPct val="150000"/>
              </a:lnSpc>
              <a:buFont typeface="Wingdings" charset="0"/>
              <a:buChar char="l"/>
            </a:pPr>
            <a:r>
              <a:rPr lang="zh-CN" sz="1600" b="1">
                <a:solidFill>
                  <a:srgbClr val="000000"/>
                </a:solidFill>
                <a:latin typeface="微软雅黑"/>
                <a:ea typeface="微软雅黑"/>
              </a:rPr>
              <a:t>一种建模技术</a:t>
            </a:r>
          </a:p>
          <a:p>
            <a:pPr marL="273050" indent="-273050">
              <a:lnSpc>
                <a:spcPct val="150000"/>
              </a:lnSpc>
              <a:buFont typeface="Wingdings" charset="0"/>
              <a:buChar char="l"/>
            </a:pPr>
            <a:r>
              <a:rPr lang="zh-CN" sz="1600" b="1">
                <a:solidFill>
                  <a:srgbClr val="000000"/>
                </a:solidFill>
                <a:latin typeface="微软雅黑"/>
                <a:ea typeface="微软雅黑"/>
              </a:rPr>
              <a:t>对于正在新建的系统，用例主要用于描述系统应该具备什么样的功能</a:t>
            </a:r>
          </a:p>
          <a:p>
            <a:pPr marL="273050" indent="-273050">
              <a:lnSpc>
                <a:spcPct val="150000"/>
              </a:lnSpc>
              <a:buFont typeface="Wingdings" charset="0"/>
              <a:buChar char="l"/>
            </a:pPr>
            <a:r>
              <a:rPr lang="zh-CN" sz="1600" b="1">
                <a:solidFill>
                  <a:srgbClr val="000000"/>
                </a:solidFill>
                <a:latin typeface="微软雅黑"/>
                <a:ea typeface="微软雅黑"/>
              </a:rPr>
              <a:t>对于已经存在的系统，用例则反映了系统能够完成什么样的功能</a:t>
            </a:r>
          </a:p>
          <a:p>
            <a:pPr>
              <a:lnSpc>
                <a:spcPct val="150000"/>
              </a:lnSpc>
            </a:pPr>
            <a:endParaRPr lang="zh-CN" sz="1600">
              <a:latin typeface="微软雅黑"/>
              <a:ea typeface="微软雅黑"/>
            </a:endParaRPr>
          </a:p>
          <a:p>
            <a:pPr>
              <a:lnSpc>
                <a:spcPct val="150000"/>
              </a:lnSpc>
            </a:pPr>
            <a:endParaRPr lang="zh-CN"/>
          </a:p>
        </p:txBody>
      </p:sp>
      <p:sp>
        <p:nvSpPr>
          <p:cNvPr id="8" name=""/>
          <p:cNvSpPr txBox="1"/>
          <p:nvPr/>
        </p:nvSpPr>
        <p:spPr>
          <a:xfrm rot="0" flipH="0" flipV="0">
            <a:off x="4847921" y="1337725"/>
            <a:ext cx="3206659" cy="541215"/>
          </a:xfrm>
          <a:prstGeom prst="rect">
            <a:avLst/>
          </a:prstGeom>
          <a:ln w="12700">
            <a:prstDash val="solid"/>
          </a:ln>
        </p:spPr>
        <p:txBody>
          <a:bodyPr/>
          <a:lstStyle/>
          <a:p>
            <a:pPr/>
            <a:r>
              <a:rPr lang="zh-CN" sz="3200" b="1"/>
              <a:t>什么是用例</a:t>
            </a:r>
          </a:p>
        </p:txBody>
      </p:sp>
      <p:pic>
        <p:nvPicPr>
          <p:cNvPr id="9" name="图片 3"/>
          <p:cNvPicPr/>
          <p:nvPr/>
        </p:nvPicPr>
        <p:blipFill>
          <a:blip r:embed="rId4"/>
          <a:stretch/>
        </p:blipFill>
        <p:spPr>
          <a:xfrm rot="0">
            <a:off x="175812" y="269428"/>
            <a:ext cx="1916757" cy="704850"/>
          </a:xfrm>
          <a:prstGeom prst="rect">
            <a:avLst/>
          </a:prstGeom>
        </p:spPr>
      </p:pic>
      <p:sp>
        <p:nvSpPr>
          <p:cNvPr id="10"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参考资料</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1"/>
          <p:cNvPicPr/>
          <p:nvPr/>
        </p:nvPicPr>
        <p:blipFill>
          <a:blip r:embed="rId3"/>
          <a:stretch/>
        </p:blipFill>
        <p:spPr>
          <a:xfrm>
            <a:off x="1279669" y="2174085"/>
            <a:ext cx="2489160" cy="2140858"/>
          </a:xfrm>
          <a:prstGeom prst="rect">
            <a:avLst/>
          </a:prstGeom>
        </p:spPr>
      </p:pic>
      <p:sp>
        <p:nvSpPr>
          <p:cNvPr id="4" name="文本框 3"/>
          <p:cNvSpPr txBox="1"/>
          <p:nvPr/>
        </p:nvSpPr>
        <p:spPr>
          <a:xfrm>
            <a:off x="7022264" y="2996864"/>
            <a:ext cx="1778000" cy="330200"/>
          </a:xfrm>
          <a:prstGeom prst="rect">
            <a:avLst/>
          </a:prstGeom>
          <a:ln w="6350">
            <a:prstDash val="solid"/>
          </a:ln>
        </p:spPr>
        <p:txBody>
          <a:bodyPr/>
          <a:lstStyle/>
          <a:p/>
        </p:txBody>
      </p:sp>
      <p:sp>
        <p:nvSpPr>
          <p:cNvPr id="5" name="文本框 4"/>
          <p:cNvSpPr txBox="1"/>
          <p:nvPr/>
        </p:nvSpPr>
        <p:spPr>
          <a:xfrm>
            <a:off x="4260584" y="2483540"/>
            <a:ext cx="6490308" cy="678423"/>
          </a:xfrm>
          <a:prstGeom prst="rect">
            <a:avLst/>
          </a:prstGeom>
          <a:ln w="6350">
            <a:prstDash val="solid"/>
          </a:ln>
        </p:spPr>
        <p:txBody>
          <a:bodyPr/>
          <a:lstStyle/>
          <a:p>
            <a:r>
              <a:rPr lang="zh-CN"/>
              <a:t>[1]杨弘平, 吕海华, 李波, 史江萍, 代钦.UML2 基础、建模与设计教程[M]北京：清华大学出版社</a:t>
            </a:r>
          </a:p>
        </p:txBody>
      </p:sp>
      <p:sp>
        <p:nvSpPr>
          <p:cNvPr id="6" name="文本框 5"/>
          <p:cNvSpPr txBox="1"/>
          <p:nvPr/>
        </p:nvSpPr>
        <p:spPr>
          <a:xfrm>
            <a:off x="4260584" y="3327064"/>
            <a:ext cx="6541640" cy="678423"/>
          </a:xfrm>
          <a:prstGeom prst="rect">
            <a:avLst/>
          </a:prstGeom>
          <a:ln w="6350">
            <a:prstDash val="solid"/>
          </a:ln>
        </p:spPr>
        <p:txBody>
          <a:bodyPr/>
          <a:lstStyle/>
          <a:p>
            <a:r>
              <a:rPr lang="zh-CN"/>
              <a:t>[2]Grady Booch, James Rumbaugh, Ivar Jacobson.UML用户指南(第2版·修订版)[M]北京：人民邮电出版社</a:t>
            </a:r>
          </a:p>
        </p:txBody>
      </p:sp>
      <p:grpSp>
        <p:nvGrpSpPr>
          <p:cNvPr id="7" name="组合 6"/>
          <p:cNvGrpSpPr/>
          <p:nvPr/>
        </p:nvGrpSpPr>
        <p:grpSpPr>
          <a:xfrm>
            <a:off x="4209142" y="254523"/>
            <a:ext cx="3773716" cy="891582"/>
            <a:chOff x="4209142" y="254523"/>
            <a:chExt cx="3773716" cy="891582"/>
          </a:xfrm>
        </p:grpSpPr>
        <p:pic>
          <p:nvPicPr>
            <p:cNvPr id="8" name="图片 7"/>
            <p:cNvPicPr/>
            <p:nvPr/>
          </p:nvPicPr>
          <p:blipFill>
            <a:blip r:embed="rId4"/>
            <a:stretch/>
          </p:blipFill>
          <p:spPr>
            <a:xfrm>
              <a:off x="4209142" y="254523"/>
              <a:ext cx="3773716" cy="891582"/>
            </a:xfrm>
            <a:prstGeom prst="rect">
              <a:avLst/>
            </a:prstGeom>
          </p:spPr>
        </p:pic>
        <p:sp>
          <p:nvSpPr>
            <p:cNvPr id="9" name="文本框 8"/>
            <p:cNvSpPr txBox="1"/>
            <p:nvPr/>
          </p:nvSpPr>
          <p:spPr>
            <a:xfrm>
              <a:off x="4951848" y="330723"/>
              <a:ext cx="2339103" cy="523220"/>
            </a:xfrm>
            <a:prstGeom prst="rect">
              <a:avLst/>
            </a:prstGeom>
            <a:noFill/>
          </p:spPr>
          <p:txBody>
            <a:bodyPr wrap="none"/>
            <a:lstStyle/>
            <a:p>
              <a:pPr algn="ctr"/>
              <a:r>
                <a:rPr lang="en-US" sz="3600" b="1" i="0" strike="noStrike" spc="0">
                  <a:solidFill>
                    <a:srgbClr val="404040"/>
                  </a:solidFill>
                  <a:latin typeface="微软雅黑"/>
                  <a:ea typeface="微软雅黑"/>
                </a:rPr>
                <a:t>参考资料</a:t>
              </a: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rotWithShape="1">
          <a:blip r:embed="rId3"/>
          <a:srcRect l="39067"/>
          <a:stretch/>
        </p:blipFill>
        <p:spPr>
          <a:xfrm>
            <a:off x="0" y="2038350"/>
            <a:ext cx="5994399" cy="2578100"/>
          </a:xfrm>
          <a:prstGeom prst="rect">
            <a:avLst/>
          </a:prstGeom>
        </p:spPr>
      </p:pic>
      <p:sp>
        <p:nvSpPr>
          <p:cNvPr id="3" name="矩形 2"/>
          <p:cNvSpPr/>
          <p:nvPr/>
        </p:nvSpPr>
        <p:spPr>
          <a:xfrm>
            <a:off x="6316981" y="2925470"/>
            <a:ext cx="4325619" cy="700769"/>
          </a:xfrm>
          <a:prstGeom prst="rect">
            <a:avLst/>
          </a:prstGeom>
        </p:spPr>
        <p:txBody>
          <a:bodyPr wrap="squar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marL="0" indent="0" algn="l" defTabSz="914400">
              <a:lnSpc>
                <a:spcPct val="120000"/>
              </a:lnSpc>
              <a:spcBef>
                <a:spcPts val="0"/>
              </a:spcBef>
              <a:spcAft>
                <a:spcPts val="0"/>
              </a:spcAft>
              <a:buNone/>
            </a:pPr>
            <a:r>
              <a:rPr lang="en-US" sz="3600" b="1" i="0" strike="noStrike" spc="0">
                <a:solidFill>
                  <a:srgbClr val="404040"/>
                </a:solidFill>
                <a:latin typeface="微软雅黑"/>
                <a:ea typeface="微软雅黑"/>
              </a:rPr>
              <a:t>分工及评价</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
          <p:cNvPicPr/>
          <p:nvPr/>
        </p:nvPicPr>
        <p:blipFill>
          <a:blip r:embed="rId3"/>
          <a:stretch/>
        </p:blipFill>
        <p:spPr>
          <a:xfrm rot="0" flipH="0" flipV="0">
            <a:off x="1277330" y="2537720"/>
            <a:ext cx="9797033" cy="1782688"/>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2368203" y="1258631"/>
            <a:ext cx="559528" cy="531170"/>
          </a:xfrm>
          <a:custGeom>
            <a:rect l="0" t="0" r="r" b="b"/>
            <a:pathLst>
              <a:path w="559528" h="531170">
                <a:moveTo>
                  <a:pt x="549070" y="366324"/>
                </a:moveTo>
                <a:cubicBezTo>
                  <a:pt x="512465" y="337542"/>
                  <a:pt x="423568" y="282593"/>
                  <a:pt x="439256" y="230261"/>
                </a:cubicBezTo>
                <a:cubicBezTo>
                  <a:pt x="454943" y="183162"/>
                  <a:pt x="483704" y="138680"/>
                  <a:pt x="499392" y="91581"/>
                </a:cubicBezTo>
                <a:cubicBezTo>
                  <a:pt x="502006" y="81115"/>
                  <a:pt x="494163" y="70648"/>
                  <a:pt x="483704" y="75881"/>
                </a:cubicBezTo>
                <a:cubicBezTo>
                  <a:pt x="457558" y="83731"/>
                  <a:pt x="428797" y="94198"/>
                  <a:pt x="402651" y="104664"/>
                </a:cubicBezTo>
                <a:cubicBezTo>
                  <a:pt x="381734" y="112514"/>
                  <a:pt x="339900" y="138680"/>
                  <a:pt x="318983" y="136063"/>
                </a:cubicBezTo>
                <a:cubicBezTo>
                  <a:pt x="274535" y="130830"/>
                  <a:pt x="219628" y="39249"/>
                  <a:pt x="190867" y="7850"/>
                </a:cubicBezTo>
                <a:cubicBezTo>
                  <a:pt x="183023" y="0"/>
                  <a:pt x="172565" y="5233"/>
                  <a:pt x="169950" y="15700"/>
                </a:cubicBezTo>
                <a:cubicBezTo>
                  <a:pt x="164721" y="78498"/>
                  <a:pt x="164721" y="138680"/>
                  <a:pt x="172565"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2" y="361091"/>
                  <a:pt x="94126" y="442206"/>
                  <a:pt x="75824" y="478838"/>
                </a:cubicBezTo>
                <a:cubicBezTo>
                  <a:pt x="70595" y="491921"/>
                  <a:pt x="81053" y="502387"/>
                  <a:pt x="94126" y="497154"/>
                </a:cubicBezTo>
                <a:cubicBezTo>
                  <a:pt x="146419" y="468372"/>
                  <a:pt x="198711" y="436972"/>
                  <a:pt x="248389" y="402957"/>
                </a:cubicBezTo>
                <a:cubicBezTo>
                  <a:pt x="261462" y="442206"/>
                  <a:pt x="277149" y="481455"/>
                  <a:pt x="292837" y="520704"/>
                </a:cubicBezTo>
                <a:cubicBezTo>
                  <a:pt x="298066" y="531170"/>
                  <a:pt x="313754" y="525937"/>
                  <a:pt x="316369" y="515470"/>
                </a:cubicBezTo>
                <a:cubicBezTo>
                  <a:pt x="332056" y="465755"/>
                  <a:pt x="347744" y="413423"/>
                  <a:pt x="363432" y="363708"/>
                </a:cubicBezTo>
                <a:cubicBezTo>
                  <a:pt x="423568" y="382024"/>
                  <a:pt x="481089" y="389874"/>
                  <a:pt x="543840" y="389874"/>
                </a:cubicBezTo>
                <a:cubicBezTo>
                  <a:pt x="556913" y="389874"/>
                  <a:pt x="559528" y="371557"/>
                  <a:pt x="549070" y="366324"/>
                </a:cubicBezTo>
                <a:close/>
                <a:moveTo>
                  <a:pt x="447099" y="154379"/>
                </a:moveTo>
                <a:cubicBezTo>
                  <a:pt x="436641" y="146530"/>
                  <a:pt x="426183" y="136063"/>
                  <a:pt x="413109" y="128213"/>
                </a:cubicBezTo>
                <a:cubicBezTo>
                  <a:pt x="431412" y="120364"/>
                  <a:pt x="449714" y="115130"/>
                  <a:pt x="468016" y="107281"/>
                </a:cubicBezTo>
                <a:cubicBezTo>
                  <a:pt x="460173" y="122980"/>
                  <a:pt x="454943" y="138680"/>
                  <a:pt x="447099" y="154379"/>
                </a:cubicBezTo>
                <a:close/>
                <a:moveTo>
                  <a:pt x="376505" y="141296"/>
                </a:moveTo>
                <a:cubicBezTo>
                  <a:pt x="384349" y="138680"/>
                  <a:pt x="394807" y="133447"/>
                  <a:pt x="402651" y="130830"/>
                </a:cubicBezTo>
                <a:cubicBezTo>
                  <a:pt x="415724" y="143913"/>
                  <a:pt x="428797" y="154379"/>
                  <a:pt x="441870" y="167462"/>
                </a:cubicBezTo>
                <a:cubicBezTo>
                  <a:pt x="439256" y="172696"/>
                  <a:pt x="436641" y="180545"/>
                  <a:pt x="434026" y="188395"/>
                </a:cubicBezTo>
                <a:cubicBezTo>
                  <a:pt x="413109" y="175312"/>
                  <a:pt x="392193" y="159613"/>
                  <a:pt x="373890" y="141296"/>
                </a:cubicBezTo>
                <a:cubicBezTo>
                  <a:pt x="376505" y="141296"/>
                  <a:pt x="376505" y="141296"/>
                  <a:pt x="376505" y="141296"/>
                </a:cubicBezTo>
                <a:close/>
                <a:moveTo>
                  <a:pt x="360817" y="146530"/>
                </a:moveTo>
                <a:cubicBezTo>
                  <a:pt x="379119" y="170079"/>
                  <a:pt x="400036" y="188395"/>
                  <a:pt x="426183" y="201478"/>
                </a:cubicBezTo>
                <a:cubicBezTo>
                  <a:pt x="423568" y="209328"/>
                  <a:pt x="418339" y="217178"/>
                  <a:pt x="413109" y="225028"/>
                </a:cubicBezTo>
                <a:cubicBezTo>
                  <a:pt x="402651" y="217178"/>
                  <a:pt x="389578" y="209328"/>
                  <a:pt x="379119" y="198862"/>
                </a:cubicBezTo>
                <a:cubicBezTo>
                  <a:pt x="360817" y="185779"/>
                  <a:pt x="342515" y="172696"/>
                  <a:pt x="326827" y="159613"/>
                </a:cubicBezTo>
                <a:cubicBezTo>
                  <a:pt x="337286" y="156996"/>
                  <a:pt x="350359" y="151763"/>
                  <a:pt x="360817" y="146530"/>
                </a:cubicBezTo>
                <a:close/>
                <a:moveTo>
                  <a:pt x="117658" y="452672"/>
                </a:moveTo>
                <a:cubicBezTo>
                  <a:pt x="125502" y="442206"/>
                  <a:pt x="130731" y="429123"/>
                  <a:pt x="138575"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2" y="429123"/>
                </a:moveTo>
                <a:cubicBezTo>
                  <a:pt x="162106" y="426506"/>
                  <a:pt x="162106" y="423889"/>
                  <a:pt x="159492" y="423889"/>
                </a:cubicBezTo>
                <a:cubicBezTo>
                  <a:pt x="154262" y="418656"/>
                  <a:pt x="149033" y="413423"/>
                  <a:pt x="143804" y="408190"/>
                </a:cubicBezTo>
                <a:cubicBezTo>
                  <a:pt x="146419" y="400340"/>
                  <a:pt x="149033" y="395107"/>
                  <a:pt x="154262" y="387257"/>
                </a:cubicBezTo>
                <a:cubicBezTo>
                  <a:pt x="159492" y="392490"/>
                  <a:pt x="164721" y="397723"/>
                  <a:pt x="172565" y="402957"/>
                </a:cubicBezTo>
                <a:cubicBezTo>
                  <a:pt x="175179" y="408190"/>
                  <a:pt x="180409" y="410806"/>
                  <a:pt x="183023" y="413423"/>
                </a:cubicBezTo>
                <a:cubicBezTo>
                  <a:pt x="175179" y="418656"/>
                  <a:pt x="167335" y="423889"/>
                  <a:pt x="159492" y="429123"/>
                </a:cubicBezTo>
                <a:close/>
                <a:moveTo>
                  <a:pt x="193482" y="408190"/>
                </a:moveTo>
                <a:cubicBezTo>
                  <a:pt x="188252" y="402957"/>
                  <a:pt x="180409" y="400340"/>
                  <a:pt x="175179" y="395107"/>
                </a:cubicBezTo>
                <a:cubicBezTo>
                  <a:pt x="169950" y="389874"/>
                  <a:pt x="162106" y="384640"/>
                  <a:pt x="156877" y="379407"/>
                </a:cubicBezTo>
                <a:cubicBezTo>
                  <a:pt x="162106" y="371557"/>
                  <a:pt x="164721" y="363708"/>
                  <a:pt x="169950" y="355858"/>
                </a:cubicBezTo>
                <a:cubicBezTo>
                  <a:pt x="185638" y="368941"/>
                  <a:pt x="201325" y="382024"/>
                  <a:pt x="219628" y="389874"/>
                </a:cubicBezTo>
                <a:cubicBezTo>
                  <a:pt x="209169" y="397723"/>
                  <a:pt x="201325" y="402957"/>
                  <a:pt x="193482" y="408190"/>
                </a:cubicBezTo>
                <a:close/>
                <a:moveTo>
                  <a:pt x="248389" y="371557"/>
                </a:moveTo>
                <a:cubicBezTo>
                  <a:pt x="240545" y="376791"/>
                  <a:pt x="235316" y="379407"/>
                  <a:pt x="227472" y="384640"/>
                </a:cubicBezTo>
                <a:cubicBezTo>
                  <a:pt x="209169" y="371557"/>
                  <a:pt x="190867" y="358474"/>
                  <a:pt x="175179" y="348008"/>
                </a:cubicBezTo>
                <a:cubicBezTo>
                  <a:pt x="177794" y="342775"/>
                  <a:pt x="177794" y="337542"/>
                  <a:pt x="180409" y="332308"/>
                </a:cubicBezTo>
                <a:cubicBezTo>
                  <a:pt x="183023" y="329692"/>
                  <a:pt x="183023" y="321842"/>
                  <a:pt x="180409" y="316609"/>
                </a:cubicBezTo>
                <a:cubicBezTo>
                  <a:pt x="133345" y="279976"/>
                  <a:pt x="88897" y="240727"/>
                  <a:pt x="47063" y="198862"/>
                </a:cubicBezTo>
                <a:cubicBezTo>
                  <a:pt x="49678" y="198862"/>
                  <a:pt x="52292" y="198862"/>
                  <a:pt x="54907" y="198862"/>
                </a:cubicBezTo>
                <a:cubicBezTo>
                  <a:pt x="120272" y="256427"/>
                  <a:pt x="185638" y="313992"/>
                  <a:pt x="253618" y="368941"/>
                </a:cubicBezTo>
                <a:cubicBezTo>
                  <a:pt x="251003" y="368941"/>
                  <a:pt x="251003" y="368941"/>
                  <a:pt x="248389" y="371557"/>
                </a:cubicBezTo>
                <a:close/>
                <a:moveTo>
                  <a:pt x="303296" y="476221"/>
                </a:moveTo>
                <a:cubicBezTo>
                  <a:pt x="290222" y="444822"/>
                  <a:pt x="279764" y="413423"/>
                  <a:pt x="269306" y="382024"/>
                </a:cubicBezTo>
                <a:cubicBezTo>
                  <a:pt x="284993" y="395107"/>
                  <a:pt x="303296" y="408190"/>
                  <a:pt x="318983" y="421273"/>
                </a:cubicBezTo>
                <a:cubicBezTo>
                  <a:pt x="313754" y="439589"/>
                  <a:pt x="308525" y="457905"/>
                  <a:pt x="303296" y="476221"/>
                </a:cubicBezTo>
                <a:close/>
                <a:moveTo>
                  <a:pt x="324212" y="410806"/>
                </a:moveTo>
                <a:cubicBezTo>
                  <a:pt x="243159" y="337542"/>
                  <a:pt x="156877" y="266893"/>
                  <a:pt x="70595" y="201478"/>
                </a:cubicBezTo>
                <a:cubicBezTo>
                  <a:pt x="81053" y="201478"/>
                  <a:pt x="91512" y="204095"/>
                  <a:pt x="101970" y="206711"/>
                </a:cubicBezTo>
                <a:cubicBezTo>
                  <a:pt x="101970" y="206711"/>
                  <a:pt x="101970" y="206711"/>
                  <a:pt x="101970" y="206711"/>
                </a:cubicBezTo>
                <a:cubicBezTo>
                  <a:pt x="180409" y="266893"/>
                  <a:pt x="253618" y="327075"/>
                  <a:pt x="329442" y="387257"/>
                </a:cubicBezTo>
                <a:cubicBezTo>
                  <a:pt x="326827" y="395107"/>
                  <a:pt x="324212" y="402957"/>
                  <a:pt x="324212" y="410806"/>
                </a:cubicBezTo>
                <a:close/>
                <a:moveTo>
                  <a:pt x="332056" y="376791"/>
                </a:moveTo>
                <a:cubicBezTo>
                  <a:pt x="266691" y="316609"/>
                  <a:pt x="196096" y="261660"/>
                  <a:pt x="125502" y="211945"/>
                </a:cubicBezTo>
                <a:cubicBezTo>
                  <a:pt x="138575" y="214561"/>
                  <a:pt x="154262" y="222411"/>
                  <a:pt x="167335" y="227644"/>
                </a:cubicBezTo>
                <a:cubicBezTo>
                  <a:pt x="177794" y="232877"/>
                  <a:pt x="183023" y="227644"/>
                  <a:pt x="185638" y="219794"/>
                </a:cubicBezTo>
                <a:cubicBezTo>
                  <a:pt x="237930" y="264277"/>
                  <a:pt x="290222" y="306142"/>
                  <a:pt x="342515" y="348008"/>
                </a:cubicBezTo>
                <a:cubicBezTo>
                  <a:pt x="339900" y="358474"/>
                  <a:pt x="337286" y="368941"/>
                  <a:pt x="332056" y="376791"/>
                </a:cubicBezTo>
                <a:close/>
                <a:moveTo>
                  <a:pt x="360817" y="334925"/>
                </a:moveTo>
                <a:cubicBezTo>
                  <a:pt x="355588" y="332308"/>
                  <a:pt x="350359" y="334925"/>
                  <a:pt x="347744" y="337542"/>
                </a:cubicBezTo>
                <a:cubicBezTo>
                  <a:pt x="295452" y="293059"/>
                  <a:pt x="240545"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6" y="327075"/>
                  <a:pt x="410495" y="348008"/>
                </a:cubicBezTo>
                <a:cubicBezTo>
                  <a:pt x="392193" y="345391"/>
                  <a:pt x="376505" y="340158"/>
                  <a:pt x="360817" y="334925"/>
                </a:cubicBezTo>
                <a:close/>
                <a:moveTo>
                  <a:pt x="436641" y="355858"/>
                </a:moveTo>
                <a:cubicBezTo>
                  <a:pt x="439256" y="353241"/>
                  <a:pt x="439256" y="350625"/>
                  <a:pt x="436641" y="348008"/>
                </a:cubicBezTo>
                <a:cubicBezTo>
                  <a:pt x="400036" y="311376"/>
                  <a:pt x="355588" y="285210"/>
                  <a:pt x="316369" y="256427"/>
                </a:cubicBezTo>
                <a:cubicBezTo>
                  <a:pt x="274535" y="222411"/>
                  <a:pt x="230086" y="188395"/>
                  <a:pt x="188252" y="156996"/>
                </a:cubicBezTo>
                <a:cubicBezTo>
                  <a:pt x="188252" y="141296"/>
                  <a:pt x="188252" y="125597"/>
                  <a:pt x="188252" y="112514"/>
                </a:cubicBezTo>
                <a:cubicBezTo>
                  <a:pt x="282379" y="193628"/>
                  <a:pt x="371276" y="277360"/>
                  <a:pt x="465402" y="358474"/>
                </a:cubicBezTo>
                <a:cubicBezTo>
                  <a:pt x="454943" y="358474"/>
                  <a:pt x="447099" y="355858"/>
                  <a:pt x="436641" y="355858"/>
                </a:cubicBezTo>
                <a:close/>
                <a:moveTo>
                  <a:pt x="491548" y="361091"/>
                </a:moveTo>
                <a:cubicBezTo>
                  <a:pt x="397422" y="266893"/>
                  <a:pt x="292837" y="180545"/>
                  <a:pt x="188252" y="96814"/>
                </a:cubicBezTo>
                <a:cubicBezTo>
                  <a:pt x="188252" y="78498"/>
                  <a:pt x="190867" y="60182"/>
                  <a:pt x="190867" y="41866"/>
                </a:cubicBezTo>
                <a:cubicBezTo>
                  <a:pt x="211784" y="65415"/>
                  <a:pt x="232701" y="88964"/>
                  <a:pt x="253618" y="112514"/>
                </a:cubicBezTo>
                <a:cubicBezTo>
                  <a:pt x="264076" y="128213"/>
                  <a:pt x="282379" y="156996"/>
                  <a:pt x="303296" y="162229"/>
                </a:cubicBezTo>
                <a:cubicBezTo>
                  <a:pt x="305910" y="162229"/>
                  <a:pt x="305910" y="162229"/>
                  <a:pt x="308525" y="162229"/>
                </a:cubicBezTo>
                <a:cubicBezTo>
                  <a:pt x="329442" y="177929"/>
                  <a:pt x="350359" y="196245"/>
                  <a:pt x="368661" y="211945"/>
                </a:cubicBezTo>
                <a:cubicBezTo>
                  <a:pt x="381734" y="219794"/>
                  <a:pt x="392193" y="232877"/>
                  <a:pt x="405266" y="240727"/>
                </a:cubicBezTo>
                <a:cubicBezTo>
                  <a:pt x="405266" y="243344"/>
                  <a:pt x="402651" y="245960"/>
                  <a:pt x="402651" y="245960"/>
                </a:cubicBezTo>
                <a:cubicBezTo>
                  <a:pt x="400036" y="251194"/>
                  <a:pt x="400036" y="259043"/>
                  <a:pt x="405266" y="261660"/>
                </a:cubicBezTo>
                <a:cubicBezTo>
                  <a:pt x="436641" y="298293"/>
                  <a:pt x="470631" y="332308"/>
                  <a:pt x="507236" y="363708"/>
                </a:cubicBezTo>
                <a:cubicBezTo>
                  <a:pt x="502006" y="363708"/>
                  <a:pt x="496777" y="361091"/>
                  <a:pt x="491548"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sp>
        <p:nvSpPr>
          <p:cNvPr id="6" name="Freeform 5"/>
          <p:cNvSpPr/>
          <p:nvPr/>
        </p:nvSpPr>
        <p:spPr>
          <a:xfrm>
            <a:off x="5604313" y="1703470"/>
            <a:ext cx="559527" cy="531170"/>
          </a:xfrm>
          <a:custGeom>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sp>
        <p:nvSpPr>
          <p:cNvPr id="7" name="Freeform 5"/>
          <p:cNvSpPr/>
          <p:nvPr/>
        </p:nvSpPr>
        <p:spPr>
          <a:xfrm>
            <a:off x="5287459" y="3697500"/>
            <a:ext cx="559527" cy="531170"/>
          </a:xfrm>
          <a:custGeom>
            <a:rect l="0" t="0" r="r" b="b"/>
            <a:pathLst>
              <a:path w="559527" h="531170">
                <a:moveTo>
                  <a:pt x="549069" y="366324"/>
                </a:moveTo>
                <a:cubicBezTo>
                  <a:pt x="512464" y="337542"/>
                  <a:pt x="423567" y="282593"/>
                  <a:pt x="439255" y="230261"/>
                </a:cubicBezTo>
                <a:cubicBezTo>
                  <a:pt x="454943" y="183162"/>
                  <a:pt x="483703" y="138680"/>
                  <a:pt x="499391" y="91581"/>
                </a:cubicBezTo>
                <a:cubicBezTo>
                  <a:pt x="502006" y="81115"/>
                  <a:pt x="494162" y="70648"/>
                  <a:pt x="483703" y="75881"/>
                </a:cubicBezTo>
                <a:cubicBezTo>
                  <a:pt x="457557" y="83731"/>
                  <a:pt x="428796" y="94198"/>
                  <a:pt x="402650" y="104664"/>
                </a:cubicBezTo>
                <a:cubicBezTo>
                  <a:pt x="381733" y="112514"/>
                  <a:pt x="339900" y="138680"/>
                  <a:pt x="318983" y="136063"/>
                </a:cubicBezTo>
                <a:cubicBezTo>
                  <a:pt x="274534" y="130830"/>
                  <a:pt x="219627" y="39249"/>
                  <a:pt x="190867" y="7850"/>
                </a:cubicBezTo>
                <a:cubicBezTo>
                  <a:pt x="183023" y="0"/>
                  <a:pt x="172564" y="5233"/>
                  <a:pt x="169950" y="15700"/>
                </a:cubicBezTo>
                <a:cubicBezTo>
                  <a:pt x="164721" y="78498"/>
                  <a:pt x="164721" y="138680"/>
                  <a:pt x="172564" y="201478"/>
                </a:cubicBezTo>
                <a:cubicBezTo>
                  <a:pt x="122887" y="180545"/>
                  <a:pt x="70595" y="170079"/>
                  <a:pt x="18302" y="175312"/>
                </a:cubicBezTo>
                <a:cubicBezTo>
                  <a:pt x="5229" y="175312"/>
                  <a:pt x="0" y="188395"/>
                  <a:pt x="7844" y="196245"/>
                </a:cubicBezTo>
                <a:cubicBezTo>
                  <a:pt x="28761" y="219794"/>
                  <a:pt x="49678" y="240727"/>
                  <a:pt x="73209" y="261660"/>
                </a:cubicBezTo>
                <a:cubicBezTo>
                  <a:pt x="88897" y="274743"/>
                  <a:pt x="135960" y="303526"/>
                  <a:pt x="143804" y="321842"/>
                </a:cubicBezTo>
                <a:cubicBezTo>
                  <a:pt x="159491" y="361091"/>
                  <a:pt x="94126" y="442206"/>
                  <a:pt x="75824" y="478838"/>
                </a:cubicBezTo>
                <a:cubicBezTo>
                  <a:pt x="70595" y="491921"/>
                  <a:pt x="81053" y="502387"/>
                  <a:pt x="94126" y="497154"/>
                </a:cubicBezTo>
                <a:cubicBezTo>
                  <a:pt x="146418" y="468372"/>
                  <a:pt x="198711" y="436972"/>
                  <a:pt x="248388" y="402957"/>
                </a:cubicBezTo>
                <a:cubicBezTo>
                  <a:pt x="261461" y="442206"/>
                  <a:pt x="277149" y="481455"/>
                  <a:pt x="292837" y="520704"/>
                </a:cubicBezTo>
                <a:cubicBezTo>
                  <a:pt x="298066" y="531170"/>
                  <a:pt x="313753" y="525937"/>
                  <a:pt x="316368" y="515470"/>
                </a:cubicBezTo>
                <a:cubicBezTo>
                  <a:pt x="332056" y="465755"/>
                  <a:pt x="347743" y="413423"/>
                  <a:pt x="363431" y="363708"/>
                </a:cubicBezTo>
                <a:cubicBezTo>
                  <a:pt x="423567" y="382024"/>
                  <a:pt x="481089" y="389874"/>
                  <a:pt x="543839" y="389874"/>
                </a:cubicBezTo>
                <a:cubicBezTo>
                  <a:pt x="556912" y="389874"/>
                  <a:pt x="559527" y="371557"/>
                  <a:pt x="549069" y="366324"/>
                </a:cubicBezTo>
                <a:close/>
                <a:moveTo>
                  <a:pt x="447099" y="154379"/>
                </a:moveTo>
                <a:cubicBezTo>
                  <a:pt x="436640" y="146530"/>
                  <a:pt x="426182" y="136063"/>
                  <a:pt x="413109" y="128213"/>
                </a:cubicBezTo>
                <a:cubicBezTo>
                  <a:pt x="431411" y="120364"/>
                  <a:pt x="449713" y="115130"/>
                  <a:pt x="468016" y="107281"/>
                </a:cubicBezTo>
                <a:cubicBezTo>
                  <a:pt x="460172" y="122980"/>
                  <a:pt x="454943" y="138680"/>
                  <a:pt x="447099" y="154379"/>
                </a:cubicBezTo>
                <a:close/>
                <a:moveTo>
                  <a:pt x="376504" y="141296"/>
                </a:moveTo>
                <a:cubicBezTo>
                  <a:pt x="384348" y="138680"/>
                  <a:pt x="394806" y="133447"/>
                  <a:pt x="402650" y="130830"/>
                </a:cubicBezTo>
                <a:cubicBezTo>
                  <a:pt x="415723" y="143913"/>
                  <a:pt x="428796" y="154379"/>
                  <a:pt x="441869" y="167462"/>
                </a:cubicBezTo>
                <a:cubicBezTo>
                  <a:pt x="439255" y="172696"/>
                  <a:pt x="436640" y="180545"/>
                  <a:pt x="434026" y="188395"/>
                </a:cubicBezTo>
                <a:cubicBezTo>
                  <a:pt x="413109" y="175312"/>
                  <a:pt x="392192" y="159613"/>
                  <a:pt x="373890" y="141296"/>
                </a:cubicBezTo>
                <a:cubicBezTo>
                  <a:pt x="376504" y="141296"/>
                  <a:pt x="376504" y="141296"/>
                  <a:pt x="376504" y="141296"/>
                </a:cubicBezTo>
                <a:close/>
                <a:moveTo>
                  <a:pt x="360816" y="146530"/>
                </a:moveTo>
                <a:cubicBezTo>
                  <a:pt x="379119" y="170079"/>
                  <a:pt x="400036" y="188395"/>
                  <a:pt x="426182" y="201478"/>
                </a:cubicBezTo>
                <a:cubicBezTo>
                  <a:pt x="423567" y="209328"/>
                  <a:pt x="418338" y="217178"/>
                  <a:pt x="413109" y="225028"/>
                </a:cubicBezTo>
                <a:cubicBezTo>
                  <a:pt x="402650" y="217178"/>
                  <a:pt x="389577" y="209328"/>
                  <a:pt x="379119" y="198862"/>
                </a:cubicBezTo>
                <a:cubicBezTo>
                  <a:pt x="360816" y="185779"/>
                  <a:pt x="342514" y="172696"/>
                  <a:pt x="326827" y="159613"/>
                </a:cubicBezTo>
                <a:cubicBezTo>
                  <a:pt x="337285" y="156996"/>
                  <a:pt x="350358" y="151763"/>
                  <a:pt x="360816" y="146530"/>
                </a:cubicBezTo>
                <a:close/>
                <a:moveTo>
                  <a:pt x="117658" y="452672"/>
                </a:moveTo>
                <a:cubicBezTo>
                  <a:pt x="125501" y="442206"/>
                  <a:pt x="130731" y="429123"/>
                  <a:pt x="138574" y="418656"/>
                </a:cubicBezTo>
                <a:cubicBezTo>
                  <a:pt x="143804" y="421273"/>
                  <a:pt x="149033" y="426506"/>
                  <a:pt x="154262" y="429123"/>
                </a:cubicBezTo>
                <a:cubicBezTo>
                  <a:pt x="154262" y="431739"/>
                  <a:pt x="154262" y="431739"/>
                  <a:pt x="156877" y="431739"/>
                </a:cubicBezTo>
                <a:cubicBezTo>
                  <a:pt x="143804" y="439589"/>
                  <a:pt x="130731" y="444822"/>
                  <a:pt x="117658" y="452672"/>
                </a:cubicBezTo>
                <a:close/>
                <a:moveTo>
                  <a:pt x="159491" y="429123"/>
                </a:moveTo>
                <a:cubicBezTo>
                  <a:pt x="162106" y="426506"/>
                  <a:pt x="162106" y="423889"/>
                  <a:pt x="159491" y="423889"/>
                </a:cubicBezTo>
                <a:cubicBezTo>
                  <a:pt x="154262" y="418656"/>
                  <a:pt x="149033" y="413423"/>
                  <a:pt x="143804" y="408190"/>
                </a:cubicBezTo>
                <a:cubicBezTo>
                  <a:pt x="146418" y="400340"/>
                  <a:pt x="149033" y="395107"/>
                  <a:pt x="154262" y="387257"/>
                </a:cubicBezTo>
                <a:cubicBezTo>
                  <a:pt x="159491" y="392490"/>
                  <a:pt x="164721" y="397723"/>
                  <a:pt x="172564" y="402957"/>
                </a:cubicBezTo>
                <a:cubicBezTo>
                  <a:pt x="175179" y="408190"/>
                  <a:pt x="180408" y="410806"/>
                  <a:pt x="183023" y="413423"/>
                </a:cubicBezTo>
                <a:cubicBezTo>
                  <a:pt x="175179" y="418656"/>
                  <a:pt x="167335" y="423889"/>
                  <a:pt x="159491" y="429123"/>
                </a:cubicBezTo>
                <a:close/>
                <a:moveTo>
                  <a:pt x="193481" y="408190"/>
                </a:moveTo>
                <a:cubicBezTo>
                  <a:pt x="188252" y="402957"/>
                  <a:pt x="180408" y="400340"/>
                  <a:pt x="175179" y="395107"/>
                </a:cubicBezTo>
                <a:cubicBezTo>
                  <a:pt x="169950" y="389874"/>
                  <a:pt x="162106" y="384640"/>
                  <a:pt x="156877" y="379407"/>
                </a:cubicBezTo>
                <a:cubicBezTo>
                  <a:pt x="162106" y="371557"/>
                  <a:pt x="164721" y="363708"/>
                  <a:pt x="169950" y="355858"/>
                </a:cubicBezTo>
                <a:cubicBezTo>
                  <a:pt x="185637" y="368941"/>
                  <a:pt x="201325" y="382024"/>
                  <a:pt x="219627" y="389874"/>
                </a:cubicBezTo>
                <a:cubicBezTo>
                  <a:pt x="209169" y="397723"/>
                  <a:pt x="201325" y="402957"/>
                  <a:pt x="193481" y="408190"/>
                </a:cubicBezTo>
                <a:close/>
                <a:moveTo>
                  <a:pt x="248388" y="371557"/>
                </a:moveTo>
                <a:cubicBezTo>
                  <a:pt x="240544" y="376791"/>
                  <a:pt x="235315" y="379407"/>
                  <a:pt x="227471" y="384640"/>
                </a:cubicBezTo>
                <a:cubicBezTo>
                  <a:pt x="209169" y="371557"/>
                  <a:pt x="190867" y="358474"/>
                  <a:pt x="175179" y="348008"/>
                </a:cubicBezTo>
                <a:cubicBezTo>
                  <a:pt x="177794" y="342775"/>
                  <a:pt x="177794" y="337542"/>
                  <a:pt x="180408" y="332308"/>
                </a:cubicBezTo>
                <a:cubicBezTo>
                  <a:pt x="183023" y="329692"/>
                  <a:pt x="183023" y="321842"/>
                  <a:pt x="180408" y="316609"/>
                </a:cubicBezTo>
                <a:cubicBezTo>
                  <a:pt x="133345" y="279976"/>
                  <a:pt x="88897" y="240727"/>
                  <a:pt x="47063" y="198862"/>
                </a:cubicBezTo>
                <a:cubicBezTo>
                  <a:pt x="49678" y="198862"/>
                  <a:pt x="52292" y="198862"/>
                  <a:pt x="54907" y="198862"/>
                </a:cubicBezTo>
                <a:cubicBezTo>
                  <a:pt x="120272" y="256427"/>
                  <a:pt x="185637" y="313992"/>
                  <a:pt x="253617" y="368941"/>
                </a:cubicBezTo>
                <a:cubicBezTo>
                  <a:pt x="251003" y="368941"/>
                  <a:pt x="251003" y="368941"/>
                  <a:pt x="248388" y="371557"/>
                </a:cubicBezTo>
                <a:close/>
                <a:moveTo>
                  <a:pt x="303295" y="476221"/>
                </a:moveTo>
                <a:cubicBezTo>
                  <a:pt x="290222" y="444822"/>
                  <a:pt x="279764" y="413423"/>
                  <a:pt x="269305" y="382024"/>
                </a:cubicBezTo>
                <a:cubicBezTo>
                  <a:pt x="284993" y="395107"/>
                  <a:pt x="303295" y="408190"/>
                  <a:pt x="318983" y="421273"/>
                </a:cubicBezTo>
                <a:cubicBezTo>
                  <a:pt x="313753" y="439589"/>
                  <a:pt x="308524" y="457905"/>
                  <a:pt x="303295" y="476221"/>
                </a:cubicBezTo>
                <a:close/>
                <a:moveTo>
                  <a:pt x="324212" y="410806"/>
                </a:moveTo>
                <a:cubicBezTo>
                  <a:pt x="243159" y="337542"/>
                  <a:pt x="156877" y="266893"/>
                  <a:pt x="70595" y="201478"/>
                </a:cubicBezTo>
                <a:cubicBezTo>
                  <a:pt x="81053" y="201478"/>
                  <a:pt x="91511" y="204095"/>
                  <a:pt x="101970" y="206711"/>
                </a:cubicBezTo>
                <a:cubicBezTo>
                  <a:pt x="101970" y="206711"/>
                  <a:pt x="101970" y="206711"/>
                  <a:pt x="101970" y="206711"/>
                </a:cubicBezTo>
                <a:cubicBezTo>
                  <a:pt x="180408" y="266893"/>
                  <a:pt x="253617" y="327075"/>
                  <a:pt x="329441" y="387257"/>
                </a:cubicBezTo>
                <a:cubicBezTo>
                  <a:pt x="326827" y="395107"/>
                  <a:pt x="324212" y="402957"/>
                  <a:pt x="324212" y="410806"/>
                </a:cubicBezTo>
                <a:close/>
                <a:moveTo>
                  <a:pt x="332056" y="376791"/>
                </a:moveTo>
                <a:cubicBezTo>
                  <a:pt x="266690" y="316609"/>
                  <a:pt x="196096" y="261660"/>
                  <a:pt x="125501" y="211945"/>
                </a:cubicBezTo>
                <a:cubicBezTo>
                  <a:pt x="138574" y="214561"/>
                  <a:pt x="154262" y="222411"/>
                  <a:pt x="167335" y="227644"/>
                </a:cubicBezTo>
                <a:cubicBezTo>
                  <a:pt x="177794" y="232877"/>
                  <a:pt x="183023" y="227644"/>
                  <a:pt x="185637" y="219794"/>
                </a:cubicBezTo>
                <a:cubicBezTo>
                  <a:pt x="237930" y="264277"/>
                  <a:pt x="290222" y="306142"/>
                  <a:pt x="342514" y="348008"/>
                </a:cubicBezTo>
                <a:cubicBezTo>
                  <a:pt x="339900" y="358474"/>
                  <a:pt x="337285" y="368941"/>
                  <a:pt x="332056" y="376791"/>
                </a:cubicBezTo>
                <a:close/>
                <a:moveTo>
                  <a:pt x="360816" y="334925"/>
                </a:moveTo>
                <a:cubicBezTo>
                  <a:pt x="355587" y="332308"/>
                  <a:pt x="350358" y="334925"/>
                  <a:pt x="347743" y="337542"/>
                </a:cubicBezTo>
                <a:cubicBezTo>
                  <a:pt x="295451" y="293059"/>
                  <a:pt x="240544" y="251194"/>
                  <a:pt x="188252" y="206711"/>
                </a:cubicBezTo>
                <a:cubicBezTo>
                  <a:pt x="188252" y="204095"/>
                  <a:pt x="188252" y="204095"/>
                  <a:pt x="188252" y="201478"/>
                </a:cubicBezTo>
                <a:cubicBezTo>
                  <a:pt x="188252" y="191012"/>
                  <a:pt x="188252" y="180545"/>
                  <a:pt x="188252" y="172696"/>
                </a:cubicBezTo>
                <a:cubicBezTo>
                  <a:pt x="224857" y="206711"/>
                  <a:pt x="264076" y="238111"/>
                  <a:pt x="305910" y="269510"/>
                </a:cubicBezTo>
                <a:cubicBezTo>
                  <a:pt x="339900" y="295676"/>
                  <a:pt x="371275" y="327075"/>
                  <a:pt x="410494" y="348008"/>
                </a:cubicBezTo>
                <a:cubicBezTo>
                  <a:pt x="392192" y="345391"/>
                  <a:pt x="376504" y="340158"/>
                  <a:pt x="360816" y="334925"/>
                </a:cubicBezTo>
                <a:close/>
                <a:moveTo>
                  <a:pt x="436640" y="355858"/>
                </a:moveTo>
                <a:cubicBezTo>
                  <a:pt x="439255" y="353241"/>
                  <a:pt x="439255" y="350625"/>
                  <a:pt x="436640" y="348008"/>
                </a:cubicBezTo>
                <a:cubicBezTo>
                  <a:pt x="400036" y="311376"/>
                  <a:pt x="355587" y="285210"/>
                  <a:pt x="316368" y="256427"/>
                </a:cubicBezTo>
                <a:cubicBezTo>
                  <a:pt x="274534" y="222411"/>
                  <a:pt x="230086" y="188395"/>
                  <a:pt x="188252" y="156996"/>
                </a:cubicBezTo>
                <a:cubicBezTo>
                  <a:pt x="188252" y="141296"/>
                  <a:pt x="188252" y="125597"/>
                  <a:pt x="188252" y="112514"/>
                </a:cubicBezTo>
                <a:cubicBezTo>
                  <a:pt x="282378" y="193628"/>
                  <a:pt x="371275" y="277360"/>
                  <a:pt x="465401" y="358474"/>
                </a:cubicBezTo>
                <a:cubicBezTo>
                  <a:pt x="454943" y="358474"/>
                  <a:pt x="447099" y="355858"/>
                  <a:pt x="436640" y="355858"/>
                </a:cubicBezTo>
                <a:close/>
                <a:moveTo>
                  <a:pt x="491547" y="361091"/>
                </a:moveTo>
                <a:cubicBezTo>
                  <a:pt x="397421" y="266893"/>
                  <a:pt x="292837" y="180545"/>
                  <a:pt x="188252" y="96814"/>
                </a:cubicBezTo>
                <a:cubicBezTo>
                  <a:pt x="188252" y="78498"/>
                  <a:pt x="190867" y="60182"/>
                  <a:pt x="190867" y="41866"/>
                </a:cubicBezTo>
                <a:cubicBezTo>
                  <a:pt x="211784" y="65415"/>
                  <a:pt x="232700" y="88964"/>
                  <a:pt x="253617" y="112514"/>
                </a:cubicBezTo>
                <a:cubicBezTo>
                  <a:pt x="264076" y="128213"/>
                  <a:pt x="282378" y="156996"/>
                  <a:pt x="303295" y="162229"/>
                </a:cubicBezTo>
                <a:cubicBezTo>
                  <a:pt x="305910" y="162229"/>
                  <a:pt x="305910" y="162229"/>
                  <a:pt x="308524" y="162229"/>
                </a:cubicBezTo>
                <a:cubicBezTo>
                  <a:pt x="329441" y="177929"/>
                  <a:pt x="350358" y="196245"/>
                  <a:pt x="368660" y="211945"/>
                </a:cubicBezTo>
                <a:cubicBezTo>
                  <a:pt x="381733" y="219794"/>
                  <a:pt x="392192" y="232877"/>
                  <a:pt x="405265" y="240727"/>
                </a:cubicBezTo>
                <a:cubicBezTo>
                  <a:pt x="405265" y="243344"/>
                  <a:pt x="402650" y="245960"/>
                  <a:pt x="402650" y="245960"/>
                </a:cubicBezTo>
                <a:cubicBezTo>
                  <a:pt x="400036" y="251194"/>
                  <a:pt x="400036" y="259043"/>
                  <a:pt x="405265" y="261660"/>
                </a:cubicBezTo>
                <a:cubicBezTo>
                  <a:pt x="436640" y="298293"/>
                  <a:pt x="470630" y="332308"/>
                  <a:pt x="507235" y="363708"/>
                </a:cubicBezTo>
                <a:cubicBezTo>
                  <a:pt x="502006" y="363708"/>
                  <a:pt x="496776" y="361091"/>
                  <a:pt x="491547" y="361091"/>
                </a:cubicBezTo>
                <a:close/>
              </a:path>
            </a:pathLst>
          </a:custGeom>
          <a:solidFill>
            <a:schemeClr val="tx1"/>
          </a:solidFill>
          <a:ln>
            <a:noFill/>
          </a:ln>
        </p:spPr>
        <p:txBody>
          <a:bodyPr vert="horz" wrap="square" lIns="91440" tIns="45720" rIns="91440" bIns="45720" numCol="1" anchor="t" anchorCtr="0"/>
          <a:lstStyle/>
          <a:p>
            <a:pPr marL="0" lvl="0" indent="0" algn="l" defTabSz="914400">
              <a:lnSpc>
                <a:spcPct val="100000"/>
              </a:lnSpc>
              <a:spcBef>
                <a:spcPts val="0"/>
              </a:spcBef>
              <a:spcAft>
                <a:spcPts val="0"/>
              </a:spcAft>
              <a:buNone/>
            </a:pPr>
            <a:endParaRPr lang="zh-CN" sz="1800" b="0" i="0" u="none" strike="noStrike" kern="1200" spc="0" baseline="0">
              <a:solidFill>
                <a:srgbClr val="000000"/>
              </a:solidFill>
              <a:latin typeface="Arial"/>
              <a:ea typeface="微软雅黑"/>
            </a:endParaRPr>
          </a:p>
        </p:txBody>
      </p:sp>
      <p:grpSp>
        <p:nvGrpSpPr>
          <p:cNvPr id="21" name="组合 20"/>
          <p:cNvGrpSpPr/>
          <p:nvPr/>
        </p:nvGrpSpPr>
        <p:grpSpPr>
          <a:xfrm>
            <a:off x="1570510" y="1915851"/>
            <a:ext cx="3484090" cy="3026859"/>
            <a:chOff x="1570510" y="1915851"/>
            <a:chExt cx="3484090" cy="3026859"/>
          </a:xfrm>
        </p:grpSpPr>
        <p:pic>
          <p:nvPicPr>
            <p:cNvPr id="16" name="图片 15"/>
            <p:cNvPicPr/>
            <p:nvPr/>
          </p:nvPicPr>
          <p:blipFill>
            <a:blip r:embed="rId3"/>
            <a:stretch/>
          </p:blipFill>
          <p:spPr>
            <a:xfrm>
              <a:off x="1570510" y="1915851"/>
              <a:ext cx="3484090" cy="3026859"/>
            </a:xfrm>
            <a:prstGeom prst="rect">
              <a:avLst/>
            </a:prstGeom>
          </p:spPr>
        </p:pic>
        <p:pic>
          <p:nvPicPr>
            <p:cNvPr id="13" name="图片 12"/>
            <p:cNvPicPr/>
            <p:nvPr/>
          </p:nvPicPr>
          <p:blipFill>
            <a:blip r:embed="rId4"/>
            <a:stretch/>
          </p:blipFill>
          <p:spPr>
            <a:xfrm>
              <a:off x="2358626" y="2277616"/>
              <a:ext cx="1907396" cy="1522213"/>
            </a:xfrm>
            <a:prstGeom prst="rect">
              <a:avLst/>
            </a:prstGeom>
          </p:spPr>
        </p:pic>
      </p:grpSp>
      <p:sp>
        <p:nvSpPr>
          <p:cNvPr id="18" name="文本框 17"/>
          <p:cNvSpPr txBox="1"/>
          <p:nvPr/>
        </p:nvSpPr>
        <p:spPr>
          <a:xfrm>
            <a:off x="6317594" y="2776148"/>
            <a:ext cx="3764300" cy="830997"/>
          </a:xfrm>
          <a:prstGeom prst="rect">
            <a:avLst/>
          </a:prstGeom>
          <a:noFill/>
        </p:spPr>
        <p:txBody>
          <a:bodyPr wrap="none"/>
          <a:lstStyle/>
          <a:p>
            <a:pPr marL="0" indent="0" algn="l" defTabSz="914400">
              <a:lnSpc>
                <a:spcPct val="100000"/>
              </a:lnSpc>
              <a:spcBef>
                <a:spcPts val="0"/>
              </a:spcBef>
              <a:spcAft>
                <a:spcPts val="0"/>
              </a:spcAft>
              <a:buNone/>
            </a:pPr>
            <a:r>
              <a:rPr lang="en-US" sz="4800" b="0" i="0" strike="noStrike" spc="0">
                <a:solidFill>
                  <a:srgbClr val="000000"/>
                </a:solidFill>
                <a:latin typeface="Arial"/>
                <a:ea typeface="迷你简准圆"/>
              </a:rPr>
              <a:t>Q&amp;A</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3"/>
          <a:stretch/>
        </p:blipFill>
        <p:spPr>
          <a:xfrm>
            <a:off x="930812" y="2655936"/>
            <a:ext cx="1524000" cy="1819862"/>
          </a:xfrm>
          <a:prstGeom prst="rect">
            <a:avLst/>
          </a:prstGeom>
        </p:spPr>
      </p:pic>
      <p:sp>
        <p:nvSpPr>
          <p:cNvPr id="3" name=""/>
          <p:cNvSpPr txBox="1"/>
          <p:nvPr/>
        </p:nvSpPr>
        <p:spPr>
          <a:xfrm rot="0" flipH="0" flipV="0">
            <a:off x="4582103" y="1055146"/>
            <a:ext cx="4521200" cy="842330"/>
          </a:xfrm>
          <a:prstGeom prst="rect">
            <a:avLst/>
          </a:prstGeom>
          <a:ln w="12700">
            <a:prstDash val="solid"/>
          </a:ln>
        </p:spPr>
        <p:txBody>
          <a:bodyPr/>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3200" b="1"/>
              <a:t>如何描述用例</a:t>
            </a:r>
          </a:p>
        </p:txBody>
      </p:sp>
      <p:pic>
        <p:nvPicPr>
          <p:cNvPr id="4" name="图片 3"/>
          <p:cNvPicPr/>
          <p:nvPr/>
        </p:nvPicPr>
        <p:blipFill>
          <a:blip r:embed="rId4"/>
          <a:stretch/>
        </p:blipFill>
        <p:spPr>
          <a:xfrm rot="0">
            <a:off x="175812" y="269428"/>
            <a:ext cx="1916757" cy="704850"/>
          </a:xfrm>
          <a:prstGeom prst="rect">
            <a:avLst/>
          </a:prstGeom>
        </p:spPr>
      </p:pic>
      <p:sp>
        <p:nvSpPr>
          <p:cNvPr id="5" name="文本框 6"/>
          <p:cNvSpPr txBox="1"/>
          <p:nvPr/>
        </p:nvSpPr>
        <p:spPr>
          <a:xfrm rot="0">
            <a:off x="2230834" y="283942"/>
            <a:ext cx="3057247" cy="523220"/>
          </a:xfrm>
          <a:prstGeom prst="rect">
            <a:avLst/>
          </a:prstGeom>
          <a:noFill/>
        </p:spPr>
        <p:txBody>
          <a:bodyPr wrap="none"/>
          <a:lstStyle>
            <a:lvl1pPr marL="0" lvl="0" algn="l" defTabSz="914400">
              <a:defRPr sz="1800" kern="1200">
                <a:solidFill>
                  <a:schemeClr val="tx1"/>
                </a:solidFill>
                <a:latin typeface="Arial"/>
                <a:ea typeface="微软雅黑"/>
              </a:defRPr>
            </a:lvl1pPr>
            <a:lvl2pPr marL="457200" lvl="1" algn="l" defTabSz="914400">
              <a:defRPr sz="1800" kern="1200">
                <a:solidFill>
                  <a:schemeClr val="tx1"/>
                </a:solidFill>
                <a:latin typeface="Arial"/>
                <a:ea typeface="微软雅黑"/>
              </a:defRPr>
            </a:lvl2pPr>
            <a:lvl3pPr marL="914400" lvl="2" algn="l" defTabSz="914400">
              <a:defRPr sz="1800" kern="1200">
                <a:solidFill>
                  <a:schemeClr val="tx1"/>
                </a:solidFill>
                <a:latin typeface="Arial"/>
                <a:ea typeface="微软雅黑"/>
              </a:defRPr>
            </a:lvl3pPr>
            <a:lvl4pPr marL="1371600" lvl="3" algn="l" defTabSz="914400">
              <a:defRPr sz="1800" kern="1200">
                <a:solidFill>
                  <a:schemeClr val="tx1"/>
                </a:solidFill>
                <a:latin typeface="Arial"/>
                <a:ea typeface="微软雅黑"/>
              </a:defRPr>
            </a:lvl4pPr>
            <a:lvl5pPr marL="1828800" lvl="4" algn="l" defTabSz="914400">
              <a:defRPr sz="1800" kern="1200">
                <a:solidFill>
                  <a:schemeClr val="tx1"/>
                </a:solidFill>
                <a:latin typeface="Arial"/>
                <a:ea typeface="微软雅黑"/>
              </a:defRPr>
            </a:lvl5pPr>
            <a:lvl6pPr marL="2286000" lvl="5" algn="l" defTabSz="914400">
              <a:defRPr sz="1800" kern="1200">
                <a:solidFill>
                  <a:schemeClr val="tx1"/>
                </a:solidFill>
                <a:latin typeface="Arial"/>
                <a:ea typeface="微软雅黑"/>
              </a:defRPr>
            </a:lvl6pPr>
            <a:lvl7pPr marL="2743200" lvl="6" algn="l" defTabSz="914400">
              <a:defRPr sz="1800" kern="1200">
                <a:solidFill>
                  <a:schemeClr val="tx1"/>
                </a:solidFill>
                <a:latin typeface="Arial"/>
                <a:ea typeface="微软雅黑"/>
              </a:defRPr>
            </a:lvl7pPr>
            <a:lvl8pPr marL="3200400" lvl="7" algn="l" defTabSz="914400">
              <a:defRPr sz="1800" kern="1200">
                <a:solidFill>
                  <a:schemeClr val="tx1"/>
                </a:solidFill>
                <a:latin typeface="Arial"/>
                <a:ea typeface="微软雅黑"/>
              </a:defRPr>
            </a:lvl8pPr>
            <a:lvl9pPr marL="3657600" lvl="8" algn="l" defTabSz="914400">
              <a:defRPr sz="1800" kern="1200">
                <a:solidFill>
                  <a:schemeClr val="tx1"/>
                </a:solidFill>
                <a:latin typeface="Arial"/>
                <a:ea typeface="微软雅黑"/>
              </a:defRPr>
            </a:lvl9pPr>
          </a:lstStyle>
          <a:p>
            <a:pPr/>
            <a:r>
              <a:rPr lang="zh-CN" sz="2800" b="1">
                <a:solidFill>
                  <a:srgbClr val="000000"/>
                </a:solidFill>
                <a:latin typeface="微软雅黑"/>
                <a:ea typeface="微软雅黑"/>
              </a:rPr>
              <a:t>用例图</a:t>
            </a:r>
          </a:p>
        </p:txBody>
      </p:sp>
      <p:sp>
        <p:nvSpPr>
          <p:cNvPr id="6" name="矩形 6"/>
          <p:cNvSpPr/>
          <p:nvPr/>
        </p:nvSpPr>
        <p:spPr>
          <a:xfrm rot="0">
            <a:off x="2958229" y="2655936"/>
            <a:ext cx="8091389" cy="1923750"/>
          </a:xfrm>
          <a:prstGeom prst="rect">
            <a:avLst/>
          </a:prstGeom>
        </p:spPr>
        <p:txBody>
          <a:bodyPr wrap="square"/>
          <a:lstStyle/>
          <a:p>
            <a:pPr marL="273050" indent="-273050">
              <a:lnSpc>
                <a:spcPct val="150000"/>
              </a:lnSpc>
              <a:buFont typeface="Wingdings" charset="0"/>
              <a:buChar char="l"/>
            </a:pPr>
            <a:r>
              <a:rPr lang="zh-CN" sz="1600" b="1">
                <a:solidFill>
                  <a:srgbClr val="000000"/>
                </a:solidFill>
                <a:latin typeface="微软雅黑"/>
                <a:ea typeface="微软雅黑"/>
              </a:rPr>
              <a:t>文本或表格</a:t>
            </a:r>
          </a:p>
          <a:p>
            <a:pPr marL="273050" indent="-273050">
              <a:lnSpc>
                <a:spcPct val="150000"/>
              </a:lnSpc>
              <a:buFont typeface="Wingdings" charset="0"/>
              <a:buChar char="l"/>
            </a:pPr>
            <a:r>
              <a:rPr lang="zh-CN" sz="1600" b="1">
                <a:solidFill>
                  <a:srgbClr val="000000"/>
                </a:solidFill>
                <a:latin typeface="微软雅黑"/>
                <a:ea typeface="微软雅黑"/>
              </a:rPr>
              <a:t>用户故事</a:t>
            </a:r>
          </a:p>
          <a:p>
            <a:pPr marL="273050" indent="-273050">
              <a:lnSpc>
                <a:spcPct val="150000"/>
              </a:lnSpc>
              <a:buFont typeface="Wingdings" charset="0"/>
              <a:buChar char="l"/>
            </a:pPr>
            <a:r>
              <a:rPr lang="zh-CN" sz="1600" b="1">
                <a:solidFill>
                  <a:srgbClr val="000000"/>
                </a:solidFill>
                <a:latin typeface="微软雅黑"/>
                <a:ea typeface="微软雅黑"/>
              </a:rPr>
              <a:t>图</a:t>
            </a:r>
          </a:p>
          <a:p>
            <a:pPr>
              <a:lnSpc>
                <a:spcPct val="150000"/>
              </a:lnSpc>
            </a:pPr>
            <a:endParaRPr lang="zh-CN" sz="1600">
              <a:latin typeface="微软雅黑"/>
              <a:ea typeface="微软雅黑"/>
            </a:endParaRPr>
          </a:p>
          <a:p>
            <a:pPr>
              <a:lnSpc>
                <a:spcPct val="150000"/>
              </a:lnSpc>
            </a:pPr>
            <a:endParaRPr lang="zh-CN"/>
          </a:p>
        </p:txBody>
      </p:sp>
    </p:spTree>
  </p:cSld>
  <p:clrMapOvr>
    <a:masterClrMapping/>
  </p:clrMapOvr>
  <p:timing>
    <p:tnLst>
      <p:par>
        <p:cTn id="1" dur="indefinite" restart="never" nodeType="tmRoot">
          <p:childTnLst>
            <p:seq>
              <p:cTn id="2" dur="indefinite" nodeType="mainSeq">
                <p:childTnLst>
                  <p:par>
                    <p:cTn id="12" fill="hold">
                      <p:stCondLst>
                        <p:cond delay="indefinite"/>
                      </p:stCondLst>
                      <p:childTnLst>
                        <p:par>
                          <p:cTn id="13"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
          <p:cNvGraphicFramePr/>
          <p:nvPr/>
        </p:nvGraphicFramePr>
        <p:xfrm rot="0">
          <a:off x="-9659" y="18454"/>
          <a:ext cx="12223750" cy="6832600"/>
        </p:xfrm>
        <a:graphic>
          <a:graphicData uri="http://schemas.openxmlformats.org/drawingml/2006/table">
            <a:tbl>
              <a:tblPr>
                <a:tableStyleId>{58542034-FE4F-4ADA-92B8-4CA66D0F0DF3}</a:tableStyleId>
              </a:tblPr>
              <a:tblGrid>
                <a:gridCol w="2444750"/>
                <a:gridCol w="2444750"/>
                <a:gridCol w="2444750"/>
                <a:gridCol w="2444750"/>
                <a:gridCol w="2444750"/>
              </a:tblGrid>
              <a:tr h="285750">
                <a:tc>
                  <a:txBody>
                    <a:bodyPr/>
                    <a:lstStyle/>
                    <a:p>
                      <a:pPr/>
                      <a:r>
                        <a:rPr lang="zh-CN" sz="1100" b="1">
                          <a:solidFill>
                            <a:srgbClr val="000000"/>
                          </a:solidFill>
                          <a:latin typeface="宋体"/>
                          <a:ea typeface="宋体"/>
                        </a:rPr>
                        <a:t>用例编号</a:t>
                      </a:r>
                    </a:p>
                  </a:txBody>
                </a:tc>
                <a:tc gridSpan="4">
                  <a:txBody>
                    <a:bodyPr/>
                    <a:lstStyle/>
                    <a:p>
                      <a:pPr/>
                      <a:r>
                        <a:rPr lang="zh-CN" sz="1100">
                          <a:solidFill>
                            <a:srgbClr val="000000"/>
                          </a:solidFill>
                          <a:latin typeface="Arial"/>
                          <a:ea typeface="SimSun"/>
                        </a:rPr>
                        <a:t>[为用例制定一个唯一的编号，通常格式为UCxx</a:t>
                      </a:r>
                      <a:r>
                        <a:rPr lang="zh-CN" sz="1100">
                          <a:solidFill>
                            <a:srgbClr val="000000"/>
                          </a:solidFill>
                          <a:latin typeface="Arial"/>
                          <a:ea typeface="SimSun"/>
                        </a:rPr>
                        <a:t>]</a:t>
                      </a:r>
                    </a:p>
                  </a:txBody>
                </a:tc>
                <a:tc hMerge="1">
                  <a:txBody>
                    <a:bodyPr/>
                    <a:lstStyle/>
                    <a:p/>
                  </a:txBody>
                </a:tc>
                <a:tc hMerge="1">
                  <a:txBody>
                    <a:bodyPr/>
                    <a:lstStyle/>
                    <a:p/>
                  </a:txBody>
                </a:tc>
                <a:tc hMerge="1">
                  <a:txBody>
                    <a:bodyPr/>
                    <a:lstStyle/>
                    <a:p/>
                  </a:txBody>
                </a:tc>
              </a:tr>
              <a:tr h="304800">
                <a:tc>
                  <a:txBody>
                    <a:bodyPr/>
                    <a:lstStyle/>
                    <a:p>
                      <a:pPr/>
                      <a:r>
                        <a:rPr lang="zh-CN" sz="1100" b="1">
                          <a:latin typeface="宋体"/>
                          <a:ea typeface="宋体"/>
                        </a:rPr>
                        <a:t>用例名称</a:t>
                      </a:r>
                    </a:p>
                  </a:txBody>
                </a:tc>
                <a:tc gridSpan="4">
                  <a:txBody>
                    <a:bodyPr/>
                    <a:lstStyle/>
                    <a:p>
                      <a:pPr/>
                      <a:r>
                        <a:rPr sz="1100"/>
                        <a:t>[</a:t>
                      </a:r>
                      <a:r>
                        <a:rPr sz="1100">
                          <a:latin typeface="宋体"/>
                          <a:ea typeface="宋体"/>
                        </a:rPr>
                        <a:t>用例名应是一个动词短语，应让读者一目了然地从名字中就可以知道该用例的目标。</a:t>
                      </a:r>
                      <a:r>
                        <a:rPr sz="1100"/>
                        <a:t>]</a:t>
                      </a:r>
                    </a:p>
                  </a:txBody>
                </a:tc>
                <a:tc hMerge="1">
                  <a:txBody>
                    <a:bodyPr/>
                    <a:lstStyle/>
                    <a:p/>
                  </a:txBody>
                </a:tc>
                <a:tc hMerge="1">
                  <a:txBody>
                    <a:bodyPr/>
                    <a:lstStyle/>
                    <a:p/>
                  </a:txBody>
                </a:tc>
                <a:tc hMerge="1">
                  <a:txBody>
                    <a:bodyPr/>
                    <a:lstStyle/>
                    <a:p/>
                  </a:txBody>
                </a:tc>
              </a:tr>
              <a:tr h="304800">
                <a:tc>
                  <a:txBody>
                    <a:bodyPr/>
                    <a:lstStyle/>
                    <a:p>
                      <a:pPr/>
                      <a:r>
                        <a:rPr sz="1100" b="1">
                          <a:latin typeface="宋体"/>
                          <a:ea typeface="宋体"/>
                        </a:rPr>
                        <a:t>使用语境</a:t>
                      </a:r>
                    </a:p>
                  </a:txBody>
                </a:tc>
                <a:tc gridSpan="4">
                  <a:txBody>
                    <a:bodyPr/>
                    <a:lstStyle/>
                    <a:p>
                      <a:pPr/>
                      <a:r>
                        <a:rPr sz="1100"/>
                        <a:t>[</a:t>
                      </a:r>
                      <a:r>
                        <a:rPr sz="1100">
                          <a:latin typeface="宋体"/>
                          <a:ea typeface="宋体"/>
                        </a:rPr>
                        <a:t>用例目标，是一个较长的描述，甚至包括触发条件。</a:t>
                      </a:r>
                      <a:r>
                        <a:rPr sz="1100"/>
                        <a:t>]</a:t>
                      </a:r>
                    </a:p>
                  </a:txBody>
                </a:tc>
                <a:tc hMerge="1">
                  <a:txBody>
                    <a:bodyPr/>
                    <a:lstStyle/>
                    <a:p/>
                  </a:txBody>
                </a:tc>
                <a:tc hMerge="1">
                  <a:txBody>
                    <a:bodyPr/>
                    <a:lstStyle/>
                    <a:p/>
                  </a:txBody>
                </a:tc>
                <a:tc hMerge="1">
                  <a:txBody>
                    <a:bodyPr/>
                    <a:lstStyle/>
                    <a:p/>
                  </a:txBody>
                </a:tc>
              </a:tr>
              <a:tr h="304800">
                <a:tc>
                  <a:txBody>
                    <a:bodyPr/>
                    <a:lstStyle/>
                    <a:p>
                      <a:pPr/>
                      <a:r>
                        <a:rPr sz="1100" b="1">
                          <a:latin typeface="宋体"/>
                          <a:ea typeface="宋体"/>
                        </a:rPr>
                        <a:t>范围</a:t>
                      </a:r>
                    </a:p>
                  </a:txBody>
                </a:tc>
                <a:tc gridSpan="4">
                  <a:txBody>
                    <a:bodyPr/>
                    <a:lstStyle/>
                    <a:p>
                      <a:pPr/>
                      <a:r>
                        <a:rPr sz="1100"/>
                        <a:t>[</a:t>
                      </a:r>
                      <a:r>
                        <a:rPr sz="1100">
                          <a:latin typeface="宋体"/>
                          <a:ea typeface="宋体"/>
                        </a:rPr>
                        <a:t>用例的设计范围，在设计时将系统作为一个黑盒来考虑。</a:t>
                      </a:r>
                      <a:r>
                        <a:rPr sz="1100"/>
                        <a:t>]</a:t>
                      </a:r>
                    </a:p>
                  </a:txBody>
                </a:tc>
                <a:tc hMerge="1">
                  <a:txBody>
                    <a:bodyPr/>
                    <a:lstStyle/>
                    <a:p/>
                  </a:txBody>
                </a:tc>
                <a:tc hMerge="1">
                  <a:txBody>
                    <a:bodyPr/>
                    <a:lstStyle/>
                    <a:p/>
                  </a:txBody>
                </a:tc>
                <a:tc hMerge="1">
                  <a:txBody>
                    <a:bodyPr/>
                    <a:lstStyle/>
                    <a:p/>
                  </a:txBody>
                </a:tc>
              </a:tr>
              <a:tr h="304800">
                <a:tc>
                  <a:txBody>
                    <a:bodyPr/>
                    <a:lstStyle/>
                    <a:p>
                      <a:pPr/>
                      <a:r>
                        <a:rPr sz="1100" b="1">
                          <a:latin typeface="宋体"/>
                          <a:ea typeface="宋体"/>
                        </a:rPr>
                        <a:t>级别</a:t>
                      </a:r>
                    </a:p>
                  </a:txBody>
                </a:tc>
                <a:tc gridSpan="4">
                  <a:txBody>
                    <a:bodyPr/>
                    <a:lstStyle/>
                    <a:p>
                      <a:pPr/>
                      <a:r>
                        <a:rPr sz="1100"/>
                        <a:t>[</a:t>
                      </a:r>
                      <a:r>
                        <a:rPr sz="1100">
                          <a:latin typeface="宋体"/>
                          <a:ea typeface="宋体"/>
                        </a:rPr>
                        <a:t>概要、用户目标、子功能三者之一。</a:t>
                      </a:r>
                      <a:r>
                        <a:rPr sz="1100"/>
                        <a:t>]</a:t>
                      </a:r>
                    </a:p>
                  </a:txBody>
                </a:tc>
                <a:tc hMerge="1">
                  <a:txBody>
                    <a:bodyPr/>
                    <a:lstStyle/>
                    <a:p/>
                  </a:txBody>
                </a:tc>
                <a:tc hMerge="1">
                  <a:txBody>
                    <a:bodyPr/>
                    <a:lstStyle/>
                    <a:p/>
                  </a:txBody>
                </a:tc>
                <a:tc hMerge="1">
                  <a:txBody>
                    <a:bodyPr/>
                    <a:lstStyle/>
                    <a:p/>
                  </a:txBody>
                </a:tc>
              </a:tr>
              <a:tr h="304800">
                <a:tc>
                  <a:txBody>
                    <a:bodyPr/>
                    <a:lstStyle/>
                    <a:p>
                      <a:pPr/>
                      <a:r>
                        <a:rPr sz="1100" b="1">
                          <a:latin typeface="宋体"/>
                          <a:ea typeface="宋体"/>
                        </a:rPr>
                        <a:t>主执行者</a:t>
                      </a:r>
                    </a:p>
                  </a:txBody>
                </a:tc>
                <a:tc gridSpan="4">
                  <a:txBody>
                    <a:bodyPr/>
                    <a:lstStyle/>
                    <a:p>
                      <a:pPr/>
                      <a:r>
                        <a:rPr sz="1100"/>
                        <a:t>[</a:t>
                      </a:r>
                      <a:r>
                        <a:rPr sz="1100">
                          <a:latin typeface="宋体"/>
                          <a:ea typeface="宋体"/>
                        </a:rPr>
                        <a:t>也就是该用例的主</a:t>
                      </a:r>
                      <a:r>
                        <a:rPr sz="1100"/>
                        <a:t>Actor</a:t>
                      </a:r>
                      <a:r>
                        <a:rPr sz="1100">
                          <a:latin typeface="宋体"/>
                          <a:ea typeface="宋体"/>
                        </a:rPr>
                        <a:t>，在此应列出其名称，并简要描述。</a:t>
                      </a:r>
                      <a:r>
                        <a:rPr sz="1100"/>
                        <a:t>]</a:t>
                      </a:r>
                    </a:p>
                  </a:txBody>
                </a:tc>
                <a:tc hMerge="1">
                  <a:txBody>
                    <a:bodyPr/>
                    <a:lstStyle/>
                    <a:p/>
                  </a:txBody>
                </a:tc>
                <a:tc hMerge="1">
                  <a:txBody>
                    <a:bodyPr/>
                    <a:lstStyle/>
                    <a:p/>
                  </a:txBody>
                </a:tc>
                <a:tc hMerge="1">
                  <a:txBody>
                    <a:bodyPr/>
                    <a:lstStyle/>
                    <a:p/>
                  </a:txBody>
                </a:tc>
              </a:tr>
              <a:tr h="273050">
                <a:tc rowSpan="3">
                  <a:txBody>
                    <a:bodyPr/>
                    <a:lstStyle/>
                    <a:p>
                      <a:pPr/>
                      <a:r>
                        <a:rPr sz="1100" b="1">
                          <a:latin typeface="宋体"/>
                          <a:ea typeface="宋体"/>
                        </a:rPr>
                        <a:t>项目相关人员利益</a:t>
                      </a:r>
                    </a:p>
                  </a:txBody>
                </a:tc>
                <a:tc gridSpan="3">
                  <a:txBody>
                    <a:bodyPr/>
                    <a:lstStyle/>
                    <a:p>
                      <a:pPr/>
                      <a:r>
                        <a:rPr sz="1100" b="1">
                          <a:latin typeface="宋体"/>
                          <a:ea typeface="宋体"/>
                        </a:rPr>
                        <a:t>项目相关人员</a:t>
                      </a:r>
                    </a:p>
                  </a:txBody>
                </a:tc>
                <a:tc hMerge="1">
                  <a:txBody>
                    <a:bodyPr/>
                    <a:lstStyle/>
                    <a:p/>
                  </a:txBody>
                </a:tc>
                <a:tc hMerge="1">
                  <a:txBody>
                    <a:bodyPr/>
                    <a:lstStyle/>
                    <a:p/>
                  </a:txBody>
                </a:tc>
                <a:tc>
                  <a:txBody>
                    <a:bodyPr/>
                    <a:lstStyle/>
                    <a:p>
                      <a:pPr/>
                      <a:r>
                        <a:rPr sz="1100" b="1">
                          <a:latin typeface="宋体"/>
                          <a:ea typeface="宋体"/>
                        </a:rPr>
                        <a:t>利益</a:t>
                      </a:r>
                    </a:p>
                  </a:txBody>
                </a:tc>
              </a:tr>
              <a:tr h="273050">
                <a:tc vMerge="1">
                  <a:txBody>
                    <a:bodyPr/>
                    <a:lstStyle/>
                    <a:p/>
                  </a:txBody>
                </a:tc>
                <a:tc gridSpan="3">
                  <a:txBody>
                    <a:bodyPr/>
                    <a:lstStyle/>
                    <a:p>
                      <a:pPr/>
                      <a:r>
                        <a:rPr sz="1100"/>
                        <a:t>[</a:t>
                      </a:r>
                      <a:r>
                        <a:rPr sz="1100">
                          <a:latin typeface="宋体"/>
                          <a:ea typeface="宋体"/>
                        </a:rPr>
                        <a:t>项目相关人员名称</a:t>
                      </a:r>
                      <a:r>
                        <a:rPr sz="1100"/>
                        <a:t>]</a:t>
                      </a:r>
                    </a:p>
                  </a:txBody>
                </a:tc>
                <a:tc hMerge="1">
                  <a:txBody>
                    <a:bodyPr/>
                    <a:lstStyle/>
                    <a:p/>
                  </a:txBody>
                </a:tc>
                <a:tc hMerge="1">
                  <a:txBody>
                    <a:bodyPr/>
                    <a:lstStyle/>
                    <a:p/>
                  </a:txBody>
                </a:tc>
                <a:tc>
                  <a:txBody>
                    <a:bodyPr/>
                    <a:lstStyle/>
                    <a:p>
                      <a:pPr/>
                      <a:r>
                        <a:rPr sz="1100"/>
                        <a:t>[</a:t>
                      </a:r>
                      <a:r>
                        <a:rPr sz="1100">
                          <a:latin typeface="宋体"/>
                          <a:ea typeface="宋体"/>
                        </a:rPr>
                        <a:t>项目相关人员取得的利益</a:t>
                      </a:r>
                      <a:r>
                        <a:rPr sz="1100"/>
                        <a:t>]</a:t>
                      </a:r>
                    </a:p>
                  </a:txBody>
                </a:tc>
              </a:tr>
              <a:tr h="273050">
                <a:tc vMerge="1">
                  <a:txBody>
                    <a:bodyPr/>
                    <a:lstStyle/>
                    <a:p/>
                  </a:txBody>
                </a:tc>
                <a:tc gridSpan="3">
                  <a:txBody>
                    <a:bodyPr/>
                    <a:lstStyle/>
                    <a:p>
                      <a:pPr/>
                      <a:r>
                        <a:rPr sz="1100">
                          <a:latin typeface="宋体"/>
                          <a:ea typeface="宋体"/>
                        </a:rPr>
                        <a:t>……</a:t>
                      </a:r>
                    </a:p>
                  </a:txBody>
                </a:tc>
                <a:tc hMerge="1">
                  <a:txBody>
                    <a:bodyPr/>
                    <a:lstStyle/>
                    <a:p/>
                  </a:txBody>
                </a:tc>
                <a:tc hMerge="1">
                  <a:txBody>
                    <a:bodyPr/>
                    <a:lstStyle/>
                    <a:p/>
                  </a:txBody>
                </a:tc>
                <a:tc>
                  <a:txBody>
                    <a:bodyPr/>
                    <a:lstStyle/>
                    <a:p>
                      <a:pPr/>
                      <a:r>
                        <a:rPr sz="1100">
                          <a:latin typeface="宋体"/>
                          <a:ea typeface="宋体"/>
                        </a:rPr>
                        <a:t>……</a:t>
                      </a:r>
                    </a:p>
                  </a:txBody>
                </a:tc>
              </a:tr>
              <a:tr h="304800">
                <a:tc>
                  <a:txBody>
                    <a:bodyPr/>
                    <a:lstStyle/>
                    <a:p>
                      <a:pPr/>
                      <a:r>
                        <a:rPr sz="1100" b="1">
                          <a:latin typeface="宋体"/>
                          <a:ea typeface="宋体"/>
                        </a:rPr>
                        <a:t>前置条件</a:t>
                      </a:r>
                    </a:p>
                  </a:txBody>
                </a:tc>
                <a:tc gridSpan="4">
                  <a:txBody>
                    <a:bodyPr/>
                    <a:lstStyle/>
                    <a:p>
                      <a:pPr/>
                      <a:r>
                        <a:rPr sz="1100"/>
                        <a:t>[</a:t>
                      </a:r>
                      <a:r>
                        <a:rPr sz="1100">
                          <a:latin typeface="宋体"/>
                          <a:ea typeface="宋体"/>
                        </a:rPr>
                        <a:t>也就是激发该用例，所应该满足的条件。</a:t>
                      </a:r>
                      <a:r>
                        <a:rPr sz="1100"/>
                        <a:t>]</a:t>
                      </a:r>
                    </a:p>
                  </a:txBody>
                </a:tc>
                <a:tc hMerge="1">
                  <a:txBody>
                    <a:bodyPr/>
                    <a:lstStyle/>
                    <a:p/>
                  </a:txBody>
                </a:tc>
                <a:tc hMerge="1">
                  <a:txBody>
                    <a:bodyPr/>
                    <a:lstStyle/>
                    <a:p/>
                  </a:txBody>
                </a:tc>
                <a:tc hMerge="1">
                  <a:txBody>
                    <a:bodyPr/>
                    <a:lstStyle/>
                    <a:p/>
                  </a:txBody>
                </a:tc>
              </a:tr>
              <a:tr h="304800">
                <a:tc>
                  <a:txBody>
                    <a:bodyPr/>
                    <a:lstStyle/>
                    <a:p>
                      <a:pPr/>
                      <a:r>
                        <a:rPr sz="1100" b="1">
                          <a:latin typeface="宋体"/>
                          <a:ea typeface="宋体"/>
                        </a:rPr>
                        <a:t>后置条件</a:t>
                      </a:r>
                    </a:p>
                  </a:txBody>
                </a:tc>
                <a:tc gridSpan="4">
                  <a:txBody>
                    <a:bodyPr/>
                    <a:lstStyle/>
                    <a:p>
                      <a:pPr/>
                      <a:r>
                        <a:rPr sz="1100"/>
                        <a:t>[</a:t>
                      </a:r>
                      <a:r>
                        <a:rPr sz="1100">
                          <a:latin typeface="宋体"/>
                          <a:ea typeface="宋体"/>
                        </a:rPr>
                        <a:t>也就是该用例完成之后，将执行什么动作。</a:t>
                      </a:r>
                      <a:r>
                        <a:rPr sz="1100"/>
                        <a:t>]</a:t>
                      </a:r>
                    </a:p>
                  </a:txBody>
                </a:tc>
                <a:tc hMerge="1">
                  <a:txBody>
                    <a:bodyPr/>
                    <a:lstStyle/>
                    <a:p/>
                  </a:txBody>
                </a:tc>
                <a:tc hMerge="1">
                  <a:txBody>
                    <a:bodyPr/>
                    <a:lstStyle/>
                    <a:p/>
                  </a:txBody>
                </a:tc>
                <a:tc hMerge="1">
                  <a:txBody>
                    <a:bodyPr/>
                    <a:lstStyle/>
                    <a:p/>
                  </a:txBody>
                </a:tc>
              </a:tr>
              <a:tr h="304800">
                <a:tc>
                  <a:txBody>
                    <a:bodyPr/>
                    <a:lstStyle/>
                    <a:p>
                      <a:pPr/>
                      <a:r>
                        <a:rPr sz="1100" b="1">
                          <a:latin typeface="宋体"/>
                          <a:ea typeface="宋体"/>
                        </a:rPr>
                        <a:t>成功保证</a:t>
                      </a:r>
                    </a:p>
                  </a:txBody>
                </a:tc>
                <a:tc gridSpan="4">
                  <a:txBody>
                    <a:bodyPr/>
                    <a:lstStyle/>
                    <a:p>
                      <a:pPr/>
                      <a:r>
                        <a:rPr sz="1100"/>
                        <a:t>[</a:t>
                      </a:r>
                      <a:r>
                        <a:rPr sz="1100">
                          <a:latin typeface="宋体"/>
                          <a:ea typeface="宋体"/>
                        </a:rPr>
                        <a:t>描述当目标完成后，环境的变化情况。</a:t>
                      </a:r>
                      <a:r>
                        <a:rPr sz="1100"/>
                        <a:t>]</a:t>
                      </a:r>
                    </a:p>
                  </a:txBody>
                </a:tc>
                <a:tc hMerge="1">
                  <a:txBody>
                    <a:bodyPr/>
                    <a:lstStyle/>
                    <a:p/>
                  </a:txBody>
                </a:tc>
                <a:tc hMerge="1">
                  <a:txBody>
                    <a:bodyPr/>
                    <a:lstStyle/>
                    <a:p/>
                  </a:txBody>
                </a:tc>
                <a:tc hMerge="1">
                  <a:txBody>
                    <a:bodyPr/>
                    <a:lstStyle/>
                    <a:p/>
                  </a:txBody>
                </a:tc>
              </a:tr>
              <a:tr h="304800">
                <a:tc>
                  <a:txBody>
                    <a:bodyPr/>
                    <a:lstStyle/>
                    <a:p>
                      <a:pPr/>
                      <a:r>
                        <a:rPr sz="1100" b="1">
                          <a:latin typeface="宋体"/>
                          <a:ea typeface="宋体"/>
                        </a:rPr>
                        <a:t>触发事件</a:t>
                      </a:r>
                    </a:p>
                  </a:txBody>
                </a:tc>
                <a:tc gridSpan="4">
                  <a:txBody>
                    <a:bodyPr/>
                    <a:lstStyle/>
                    <a:p>
                      <a:pPr/>
                      <a:r>
                        <a:rPr sz="1100"/>
                        <a:t>[</a:t>
                      </a:r>
                      <a:r>
                        <a:rPr sz="1100">
                          <a:latin typeface="宋体"/>
                          <a:ea typeface="宋体"/>
                        </a:rPr>
                        <a:t>什么引发用例，例如时间事件。</a:t>
                      </a:r>
                      <a:r>
                        <a:rPr sz="1100"/>
                        <a:t>]</a:t>
                      </a:r>
                    </a:p>
                  </a:txBody>
                </a:tc>
                <a:tc hMerge="1">
                  <a:txBody>
                    <a:bodyPr/>
                    <a:lstStyle/>
                    <a:p/>
                  </a:txBody>
                </a:tc>
                <a:tc hMerge="1">
                  <a:txBody>
                    <a:bodyPr/>
                    <a:lstStyle/>
                    <a:p/>
                  </a:txBody>
                </a:tc>
                <a:tc hMerge="1">
                  <a:txBody>
                    <a:bodyPr/>
                    <a:lstStyle/>
                    <a:p/>
                  </a:txBody>
                </a:tc>
              </a:tr>
              <a:tr h="273050">
                <a:tc rowSpan="3">
                  <a:txBody>
                    <a:bodyPr/>
                    <a:lstStyle/>
                    <a:p>
                      <a:pPr/>
                      <a:r>
                        <a:rPr lang="zh-CN" sz="1100" b="1">
                          <a:latin typeface="宋体"/>
                          <a:ea typeface="宋体"/>
                        </a:rPr>
                        <a:t>基本事件流</a:t>
                      </a:r>
                    </a:p>
                  </a:txBody>
                </a:tc>
                <a:tc gridSpan="2">
                  <a:txBody>
                    <a:bodyPr/>
                    <a:lstStyle/>
                    <a:p>
                      <a:pPr/>
                      <a:r>
                        <a:rPr sz="1100" b="1">
                          <a:latin typeface="宋体"/>
                          <a:ea typeface="宋体"/>
                        </a:rPr>
                        <a:t>步骤</a:t>
                      </a:r>
                    </a:p>
                  </a:txBody>
                </a:tc>
                <a:tc hMerge="1">
                  <a:txBody>
                    <a:bodyPr/>
                    <a:lstStyle/>
                    <a:p/>
                  </a:txBody>
                </a:tc>
                <a:tc gridSpan="2">
                  <a:txBody>
                    <a:bodyPr/>
                    <a:lstStyle/>
                    <a:p>
                      <a:pPr/>
                      <a:r>
                        <a:rPr sz="1100" b="1">
                          <a:latin typeface="宋体"/>
                          <a:ea typeface="宋体"/>
                        </a:rPr>
                        <a:t>活动</a:t>
                      </a:r>
                    </a:p>
                  </a:txBody>
                </a:tc>
                <a:tc hMerge="1">
                  <a:txBody>
                    <a:bodyPr/>
                    <a:lstStyle/>
                    <a:p/>
                  </a:txBody>
                </a:tc>
              </a:tr>
              <a:tr h="273050">
                <a:tc vMerge="1">
                  <a:txBody>
                    <a:bodyPr/>
                    <a:lstStyle/>
                    <a:p/>
                  </a:txBody>
                </a:tc>
                <a:tc gridSpan="2">
                  <a:txBody>
                    <a:bodyPr/>
                    <a:lstStyle/>
                    <a:p>
                      <a:pPr/>
                      <a:r>
                        <a:rPr sz="1100"/>
                        <a:t>1</a:t>
                      </a:r>
                    </a:p>
                  </a:txBody>
                </a:tc>
                <a:tc hMerge="1">
                  <a:txBody>
                    <a:bodyPr/>
                    <a:lstStyle/>
                    <a:p/>
                  </a:txBody>
                </a:tc>
                <a:tc gridSpan="2">
                  <a:txBody>
                    <a:bodyPr/>
                    <a:lstStyle/>
                    <a:p>
                      <a:pPr/>
                      <a:r>
                        <a:rPr sz="1100"/>
                        <a:t>[</a:t>
                      </a:r>
                      <a:r>
                        <a:rPr sz="1100">
                          <a:latin typeface="宋体"/>
                          <a:ea typeface="宋体"/>
                        </a:rPr>
                        <a:t>在这里写出触发事件到目标完成以及清除的步骤。</a:t>
                      </a:r>
                      <a:r>
                        <a:rPr sz="1100"/>
                        <a:t>]</a:t>
                      </a:r>
                    </a:p>
                  </a:txBody>
                </a:tc>
                <a:tc hMerge="1">
                  <a:txBody>
                    <a:bodyPr/>
                    <a:lstStyle/>
                    <a:p/>
                  </a:txBody>
                </a:tc>
              </a:tr>
              <a:tr h="273050">
                <a:tc vMerge="1">
                  <a:txBody>
                    <a:bodyPr/>
                    <a:lstStyle/>
                    <a:p/>
                  </a:txBody>
                </a:tc>
                <a:tc gridSpan="2">
                  <a:txBody>
                    <a:bodyPr/>
                    <a:lstStyle/>
                    <a:p>
                      <a:pPr/>
                      <a:r>
                        <a:rPr sz="1100"/>
                        <a:t>2</a:t>
                      </a:r>
                    </a:p>
                  </a:txBody>
                </a:tc>
                <a:tc hMerge="1">
                  <a:txBody>
                    <a:bodyPr/>
                    <a:lstStyle/>
                    <a:p/>
                  </a:txBody>
                </a:tc>
                <a:tc gridSpan="2">
                  <a:txBody>
                    <a:bodyPr/>
                    <a:lstStyle/>
                    <a:p>
                      <a:pPr/>
                      <a:r>
                        <a:rPr sz="1100"/>
                        <a:t>[</a:t>
                      </a:r>
                      <a:r>
                        <a:rPr sz="1100">
                          <a:latin typeface="宋体"/>
                          <a:ea typeface="宋体"/>
                        </a:rPr>
                        <a:t>……</a:t>
                      </a:r>
                      <a:r>
                        <a:rPr sz="1100"/>
                        <a:t>]</a:t>
                      </a:r>
                    </a:p>
                  </a:txBody>
                </a:tc>
                <a:tc hMerge="1">
                  <a:txBody>
                    <a:bodyPr/>
                    <a:lstStyle/>
                    <a:p/>
                  </a:txBody>
                </a:tc>
              </a:tr>
              <a:tr h="273050">
                <a:tc rowSpan="3">
                  <a:txBody>
                    <a:bodyPr/>
                    <a:lstStyle/>
                    <a:p>
                      <a:pPr/>
                      <a:r>
                        <a:rPr lang="zh-CN" sz="1100" b="1">
                          <a:latin typeface="宋体"/>
                          <a:ea typeface="宋体"/>
                        </a:rPr>
                        <a:t>扩展事件流</a:t>
                      </a:r>
                    </a:p>
                  </a:txBody>
                </a:tc>
                <a:tc>
                  <a:txBody>
                    <a:bodyPr/>
                    <a:lstStyle/>
                    <a:p>
                      <a:pPr/>
                      <a:r>
                        <a:rPr sz="1100" b="1">
                          <a:latin typeface="宋体"/>
                          <a:ea typeface="宋体"/>
                        </a:rPr>
                        <a:t>步骤</a:t>
                      </a:r>
                    </a:p>
                  </a:txBody>
                </a:tc>
                <a:tc gridSpan="3">
                  <a:txBody>
                    <a:bodyPr/>
                    <a:lstStyle/>
                    <a:p>
                      <a:pPr/>
                      <a:r>
                        <a:rPr sz="1100" b="1">
                          <a:latin typeface="宋体"/>
                          <a:ea typeface="宋体"/>
                        </a:rPr>
                        <a:t>分支动作</a:t>
                      </a:r>
                    </a:p>
                  </a:txBody>
                </a:tc>
                <a:tc hMerge="1">
                  <a:txBody>
                    <a:bodyPr/>
                    <a:lstStyle/>
                    <a:p/>
                  </a:txBody>
                </a:tc>
                <a:tc hMerge="1">
                  <a:txBody>
                    <a:bodyPr/>
                    <a:lstStyle/>
                    <a:p/>
                  </a:txBody>
                </a:tc>
              </a:tr>
              <a:tr h="273050">
                <a:tc vMerge="1">
                  <a:txBody>
                    <a:bodyPr/>
                    <a:lstStyle/>
                    <a:p/>
                  </a:txBody>
                </a:tc>
                <a:tc>
                  <a:txBody>
                    <a:bodyPr/>
                    <a:lstStyle/>
                    <a:p>
                      <a:pPr/>
                      <a:r>
                        <a:rPr sz="1100"/>
                        <a:t>1a</a:t>
                      </a:r>
                    </a:p>
                  </a:txBody>
                </a:tc>
                <a:tc gridSpan="3">
                  <a:txBody>
                    <a:bodyPr/>
                    <a:lstStyle/>
                    <a:p>
                      <a:pPr/>
                      <a:r>
                        <a:rPr sz="1100"/>
                        <a:t>[</a:t>
                      </a:r>
                      <a:r>
                        <a:rPr sz="1100">
                          <a:latin typeface="宋体"/>
                          <a:ea typeface="宋体"/>
                        </a:rPr>
                        <a:t>引起分支的条件</a:t>
                      </a:r>
                      <a:r>
                        <a:rPr sz="1100"/>
                        <a:t>]</a:t>
                      </a:r>
                    </a:p>
                  </a:txBody>
                </a:tc>
                <a:tc hMerge="1">
                  <a:txBody>
                    <a:bodyPr/>
                    <a:lstStyle/>
                    <a:p/>
                  </a:txBody>
                </a:tc>
                <a:tc hMerge="1">
                  <a:txBody>
                    <a:bodyPr/>
                    <a:lstStyle/>
                    <a:p/>
                  </a:txBody>
                </a:tc>
              </a:tr>
              <a:tr h="273050">
                <a:tc vMerge="1">
                  <a:txBody>
                    <a:bodyPr/>
                    <a:lstStyle/>
                    <a:p/>
                  </a:txBody>
                </a:tc>
                <a:tc>
                  <a:txBody>
                    <a:bodyPr/>
                    <a:lstStyle/>
                    <a:p>
                      <a:pPr/>
                      <a:r>
                        <a:rPr sz="1100"/>
                        <a:t> </a:t>
                      </a:r>
                    </a:p>
                  </a:txBody>
                </a:tc>
                <a:tc gridSpan="3">
                  <a:txBody>
                    <a:bodyPr/>
                    <a:lstStyle/>
                    <a:p>
                      <a:pPr/>
                      <a:r>
                        <a:rPr sz="1100"/>
                        <a:t>[</a:t>
                      </a:r>
                      <a:r>
                        <a:rPr sz="1100">
                          <a:latin typeface="宋体"/>
                          <a:ea typeface="宋体"/>
                        </a:rPr>
                        <a:t>活动或子用例名称</a:t>
                      </a:r>
                      <a:r>
                        <a:rPr sz="1100"/>
                        <a:t>]</a:t>
                      </a:r>
                    </a:p>
                  </a:txBody>
                </a:tc>
                <a:tc hMerge="1">
                  <a:txBody>
                    <a:bodyPr/>
                    <a:lstStyle/>
                    <a:p/>
                  </a:txBody>
                </a:tc>
                <a:tc hMerge="1">
                  <a:txBody>
                    <a:bodyPr/>
                    <a:lstStyle/>
                    <a:p/>
                  </a:txBody>
                </a:tc>
              </a:tr>
              <a:tr h="673100">
                <a:tc>
                  <a:txBody>
                    <a:bodyPr/>
                    <a:lstStyle/>
                    <a:p>
                      <a:pPr/>
                      <a:r>
                        <a:rPr lang="zh-CN" sz="1200" b="1"/>
                        <a:t>子事件流</a:t>
                      </a:r>
                    </a:p>
                  </a:txBody>
                </a:tc>
                <a:tc>
                  <a:txBody>
                    <a:bodyPr/>
                    <a:lstStyle/>
                    <a:p>
                      <a:pPr/>
                      <a:r>
                        <a:rPr lang="zh-CN" sz="1200">
                          <a:ea typeface="SimSun"/>
                        </a:rPr>
                        <a:t>[对多次重复的事件流可以定义为子事件流，这也是抽取被包含应用的地方]</a:t>
                      </a:r>
                    </a:p>
                  </a:txBody>
                </a:tc>
                <a:tc gridSpan="3">
                  <a:txBody>
                    <a:bodyPr/>
                    <a:lstStyle/>
                    <a:p/>
                  </a:txBody>
                </a:tc>
                <a:tc hMerge="1">
                  <a:txBody>
                    <a:bodyPr/>
                    <a:lstStyle/>
                    <a:p/>
                  </a:txBody>
                </a:tc>
                <a:tc hMerge="1">
                  <a:txBody>
                    <a:bodyPr/>
                    <a:lstStyle/>
                    <a:p/>
                  </a:txBody>
                </a:tc>
              </a:tr>
              <a:tr h="673100">
                <a:tc>
                  <a:txBody>
                    <a:bodyPr/>
                    <a:lstStyle/>
                    <a:p>
                      <a:pPr/>
                      <a:r>
                        <a:rPr lang="zh-CN" sz="1100" b="1">
                          <a:latin typeface="宋体"/>
                          <a:ea typeface="宋体"/>
                        </a:rPr>
                        <a:t>规则与约束</a:t>
                      </a:r>
                    </a:p>
                  </a:txBody>
                </a:tc>
                <a:tc>
                  <a:txBody>
                    <a:bodyPr/>
                    <a:lstStyle/>
                    <a:p>
                      <a:pPr/>
                      <a:r>
                        <a:rPr lang="zh-CN" sz="1100"/>
                        <a:t> </a:t>
                      </a:r>
                      <a:r>
                        <a:rPr lang="zh-CN" sz="1200">
                          <a:solidFill>
                            <a:srgbClr val="000000"/>
                          </a:solidFill>
                          <a:latin typeface="Arial"/>
                          <a:ea typeface="SimSun"/>
                        </a:rPr>
                        <a:t>[对该用例实现时需要考虑的业务规则、非功能需求、设计约束等]</a:t>
                      </a:r>
                    </a:p>
                  </a:txBody>
                </a:tc>
                <a:tc gridSpan="3">
                  <a:txBody>
                    <a:bodyPr/>
                    <a:lstStyle/>
                    <a:p>
                      <a:pPr/>
                      <a:r>
                        <a:rPr sz="1100"/>
                        <a:t> </a:t>
                      </a:r>
                    </a:p>
                  </a:txBody>
                </a:tc>
                <a:tc hMerge="1">
                  <a:txBody>
                    <a:bodyPr/>
                    <a:lstStyle/>
                    <a:p/>
                  </a:txBody>
                </a:tc>
                <a:tc hMerge="1">
                  <a:txBody>
                    <a:bodyPr/>
                    <a:lstStyle/>
                    <a:p/>
                  </a:txBody>
                </a:tc>
              </a:tr>
            </a:tbl>
          </a:graphicData>
        </a:graphic>
      </p:graphicFrame>
    </p:spTree>
  </p:cSld>
  <p:clrMapOvr>
    <a:masterClrMapping/>
  </p:clrMapOvr>
</p:sld>
</file>