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sldIdLst>
    <p:sldId id="256" r:id="rId4"/>
    <p:sldId id="257" r:id="rId6"/>
    <p:sldId id="258" r:id="rId7"/>
    <p:sldId id="259" r:id="rId8"/>
    <p:sldId id="321" r:id="rId9"/>
    <p:sldId id="320" r:id="rId10"/>
    <p:sldId id="260" r:id="rId11"/>
    <p:sldId id="323" r:id="rId12"/>
    <p:sldId id="324" r:id="rId13"/>
    <p:sldId id="325" r:id="rId14"/>
    <p:sldId id="326" r:id="rId15"/>
    <p:sldId id="327" r:id="rId16"/>
    <p:sldId id="328" r:id="rId17"/>
    <p:sldId id="265" r:id="rId18"/>
    <p:sldId id="343" r:id="rId19"/>
    <p:sldId id="344" r:id="rId20"/>
    <p:sldId id="345" r:id="rId21"/>
    <p:sldId id="347" r:id="rId22"/>
    <p:sldId id="383" r:id="rId23"/>
    <p:sldId id="408" r:id="rId24"/>
    <p:sldId id="329" r:id="rId25"/>
    <p:sldId id="270" r:id="rId26"/>
    <p:sldId id="330" r:id="rId27"/>
    <p:sldId id="332" r:id="rId28"/>
    <p:sldId id="331" r:id="rId29"/>
    <p:sldId id="272" r:id="rId30"/>
    <p:sldId id="360" r:id="rId31"/>
    <p:sldId id="361" r:id="rId32"/>
    <p:sldId id="386" r:id="rId33"/>
    <p:sldId id="288" r:id="rId34"/>
    <p:sldId id="368" r:id="rId35"/>
    <p:sldId id="370" r:id="rId36"/>
    <p:sldId id="372" r:id="rId37"/>
    <p:sldId id="379" r:id="rId38"/>
    <p:sldId id="289" r:id="rId39"/>
    <p:sldId id="378" r:id="rId40"/>
    <p:sldId id="380" r:id="rId41"/>
    <p:sldId id="381" r:id="rId42"/>
    <p:sldId id="382" r:id="rId43"/>
    <p:sldId id="314" r:id="rId44"/>
    <p:sldId id="315" r:id="rId45"/>
    <p:sldId id="316" r:id="rId46"/>
    <p:sldId id="387" r:id="rId47"/>
    <p:sldId id="318" r:id="rId48"/>
  </p:sldIdLst>
  <p:sldSz cx="12192000" cy="6858000"/>
  <p:notesSz cx="6858000" cy="9144000"/>
  <p:defaultTex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8"/>
    <p:restoredTop sz="94674"/>
  </p:normalViewPr>
  <p:slideViewPr>
    <p:cSldViewPr snapToGrid="0" snapToObjects="1">
      <p:cViewPr varScale="1">
        <p:scale>
          <a:sx n="124" d="100"/>
          <a:sy n="124" d="100"/>
        </p:scale>
        <p:origin x="6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7" name="图片占位符 6"/>
          <p:cNvSpPr>
            <a:spLocks noGrp="1"/>
          </p:cNvSpPr>
          <p:nvPr>
            <p:ph type="pic" idx="10"/>
          </p:nvPr>
        </p:nvSpPr>
        <p:spPr>
          <a:xfrm>
            <a:off x="4565067" y="2557814"/>
            <a:ext cx="3039585" cy="1957439"/>
          </a:xfrm>
          <a:custGeom>
            <a:avLst/>
            <a:gdLst/>
            <a:ahLst/>
            <a:cxnLst/>
            <a:rect l="l" t="t" r="r" b="b"/>
            <a:pathLst>
              <a:path w="3039585" h="1957439">
                <a:moveTo>
                  <a:pt x="265001" y="144"/>
                </a:moveTo>
                <a:cubicBezTo>
                  <a:pt x="348643" y="-749"/>
                  <a:pt x="464133" y="2823"/>
                  <a:pt x="464133" y="2823"/>
                </a:cubicBezTo>
                <a:lnTo>
                  <a:pt x="2254833" y="21873"/>
                </a:lnTo>
                <a:cubicBezTo>
                  <a:pt x="2629483" y="28223"/>
                  <a:pt x="2609375" y="34573"/>
                  <a:pt x="2712033" y="40923"/>
                </a:cubicBezTo>
                <a:cubicBezTo>
                  <a:pt x="2814691" y="47273"/>
                  <a:pt x="2832683" y="47273"/>
                  <a:pt x="2870783" y="59973"/>
                </a:cubicBezTo>
                <a:cubicBezTo>
                  <a:pt x="2908883" y="72673"/>
                  <a:pt x="2922641" y="92781"/>
                  <a:pt x="2940633" y="117123"/>
                </a:cubicBezTo>
                <a:cubicBezTo>
                  <a:pt x="2958625" y="141465"/>
                  <a:pt x="2970266" y="164748"/>
                  <a:pt x="2978733" y="206023"/>
                </a:cubicBezTo>
                <a:cubicBezTo>
                  <a:pt x="2987200" y="247298"/>
                  <a:pt x="2981908" y="95956"/>
                  <a:pt x="2991433" y="364773"/>
                </a:cubicBezTo>
                <a:cubicBezTo>
                  <a:pt x="3000958" y="633590"/>
                  <a:pt x="3053875" y="1722615"/>
                  <a:pt x="3035883" y="1818923"/>
                </a:cubicBezTo>
                <a:cubicBezTo>
                  <a:pt x="3017891" y="1915231"/>
                  <a:pt x="2962858" y="1899356"/>
                  <a:pt x="2883483" y="1914173"/>
                </a:cubicBezTo>
                <a:cubicBezTo>
                  <a:pt x="2808341" y="1918406"/>
                  <a:pt x="2559633" y="1907823"/>
                  <a:pt x="2559633" y="1907823"/>
                </a:cubicBezTo>
                <a:lnTo>
                  <a:pt x="1435683" y="1907823"/>
                </a:lnTo>
                <a:cubicBezTo>
                  <a:pt x="1056800" y="1915231"/>
                  <a:pt x="507525" y="1944865"/>
                  <a:pt x="286333" y="1952273"/>
                </a:cubicBezTo>
                <a:cubicBezTo>
                  <a:pt x="65141" y="1959681"/>
                  <a:pt x="150866" y="1958623"/>
                  <a:pt x="108533" y="1952273"/>
                </a:cubicBezTo>
                <a:cubicBezTo>
                  <a:pt x="66200" y="1945923"/>
                  <a:pt x="48208" y="1935340"/>
                  <a:pt x="32333" y="1914173"/>
                </a:cubicBezTo>
                <a:cubicBezTo>
                  <a:pt x="16458" y="1893006"/>
                  <a:pt x="18575" y="1862315"/>
                  <a:pt x="13283" y="1825273"/>
                </a:cubicBezTo>
                <a:cubicBezTo>
                  <a:pt x="7991" y="1788231"/>
                  <a:pt x="-2592" y="1945923"/>
                  <a:pt x="583" y="1691923"/>
                </a:cubicBezTo>
                <a:cubicBezTo>
                  <a:pt x="3758" y="1437923"/>
                  <a:pt x="23866" y="561623"/>
                  <a:pt x="32333" y="301273"/>
                </a:cubicBezTo>
                <a:cubicBezTo>
                  <a:pt x="40800" y="40923"/>
                  <a:pt x="40800" y="172156"/>
                  <a:pt x="51383" y="129823"/>
                </a:cubicBezTo>
                <a:cubicBezTo>
                  <a:pt x="61966" y="87490"/>
                  <a:pt x="71491" y="62090"/>
                  <a:pt x="95833" y="40923"/>
                </a:cubicBezTo>
                <a:cubicBezTo>
                  <a:pt x="120175" y="19756"/>
                  <a:pt x="136050" y="9173"/>
                  <a:pt x="197433" y="2823"/>
                </a:cubicBezTo>
                <a:cubicBezTo>
                  <a:pt x="212779" y="1236"/>
                  <a:pt x="237121" y="442"/>
                  <a:pt x="265001" y="144"/>
                </a:cubicBezTo>
                <a:close/>
              </a:path>
            </a:pathLst>
          </a:custGeom>
        </p:spPr>
        <p:txBody>
          <a:bodyPr wrap="square"/>
          <a:lstStyle/>
          <a:p>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8" name="图片占位符 7"/>
          <p:cNvSpPr>
            <a:spLocks noGrp="1"/>
          </p:cNvSpPr>
          <p:nvPr>
            <p:ph type="pic" idx="10"/>
          </p:nvPr>
        </p:nvSpPr>
        <p:spPr>
          <a:xfrm>
            <a:off x="1638176" y="2035325"/>
            <a:ext cx="4093371" cy="2735863"/>
          </a:xfrm>
          <a:custGeom>
            <a:avLst/>
            <a:gdLst/>
            <a:ahLst/>
            <a:cxnLst/>
            <a:rect l="l" t="t" r="r" b="b"/>
            <a:pathLst>
              <a:path w="4093371" h="2735863">
                <a:moveTo>
                  <a:pt x="1528887" y="169"/>
                </a:moveTo>
                <a:cubicBezTo>
                  <a:pt x="1599372" y="-1101"/>
                  <a:pt x="1666999" y="4931"/>
                  <a:pt x="1729864" y="14456"/>
                </a:cubicBezTo>
                <a:cubicBezTo>
                  <a:pt x="1855594" y="33506"/>
                  <a:pt x="1954654" y="84306"/>
                  <a:pt x="2065144" y="143996"/>
                </a:cubicBezTo>
                <a:cubicBezTo>
                  <a:pt x="2175634" y="203686"/>
                  <a:pt x="2303904" y="281156"/>
                  <a:pt x="2392804" y="372596"/>
                </a:cubicBezTo>
                <a:cubicBezTo>
                  <a:pt x="2481704" y="464036"/>
                  <a:pt x="2541394" y="584686"/>
                  <a:pt x="2598544" y="692636"/>
                </a:cubicBezTo>
                <a:cubicBezTo>
                  <a:pt x="2655694" y="800586"/>
                  <a:pt x="2702684" y="935206"/>
                  <a:pt x="2735704" y="1020296"/>
                </a:cubicBezTo>
                <a:cubicBezTo>
                  <a:pt x="2768724" y="1105386"/>
                  <a:pt x="2757294" y="1175236"/>
                  <a:pt x="2796664" y="1203176"/>
                </a:cubicBezTo>
                <a:cubicBezTo>
                  <a:pt x="2836034" y="1231116"/>
                  <a:pt x="2971924" y="1187936"/>
                  <a:pt x="2971924" y="1187936"/>
                </a:cubicBezTo>
                <a:cubicBezTo>
                  <a:pt x="3053204" y="1180316"/>
                  <a:pt x="3177664" y="1143486"/>
                  <a:pt x="3284344" y="1157456"/>
                </a:cubicBezTo>
                <a:cubicBezTo>
                  <a:pt x="3391024" y="1171426"/>
                  <a:pt x="3528184" y="1231116"/>
                  <a:pt x="3612004" y="1271756"/>
                </a:cubicBezTo>
                <a:cubicBezTo>
                  <a:pt x="3695824" y="1312396"/>
                  <a:pt x="3722494" y="1327636"/>
                  <a:pt x="3787264" y="1401296"/>
                </a:cubicBezTo>
                <a:cubicBezTo>
                  <a:pt x="3852034" y="1474956"/>
                  <a:pt x="3949824" y="1591796"/>
                  <a:pt x="4000624" y="1713716"/>
                </a:cubicBezTo>
                <a:cubicBezTo>
                  <a:pt x="4051424" y="1835636"/>
                  <a:pt x="4102224" y="2012166"/>
                  <a:pt x="4092064" y="2132816"/>
                </a:cubicBezTo>
                <a:cubicBezTo>
                  <a:pt x="4081904" y="2253466"/>
                  <a:pt x="3991734" y="2363956"/>
                  <a:pt x="3939664" y="2437616"/>
                </a:cubicBezTo>
                <a:cubicBezTo>
                  <a:pt x="3887594" y="2511276"/>
                  <a:pt x="3879974" y="2537946"/>
                  <a:pt x="3779644" y="2574776"/>
                </a:cubicBezTo>
                <a:cubicBezTo>
                  <a:pt x="3679314" y="2611606"/>
                  <a:pt x="3469764" y="2653516"/>
                  <a:pt x="3337684" y="2658596"/>
                </a:cubicBezTo>
                <a:cubicBezTo>
                  <a:pt x="3205604" y="2663676"/>
                  <a:pt x="3117974" y="2617956"/>
                  <a:pt x="2987164" y="2605256"/>
                </a:cubicBezTo>
                <a:cubicBezTo>
                  <a:pt x="2856354" y="2592556"/>
                  <a:pt x="2735704" y="2582396"/>
                  <a:pt x="2552824" y="2582396"/>
                </a:cubicBezTo>
                <a:cubicBezTo>
                  <a:pt x="2369944" y="2582396"/>
                  <a:pt x="2093084" y="2592556"/>
                  <a:pt x="1889884" y="2605256"/>
                </a:cubicBezTo>
                <a:cubicBezTo>
                  <a:pt x="1686684" y="2617956"/>
                  <a:pt x="1508884" y="2637006"/>
                  <a:pt x="1333624" y="2658596"/>
                </a:cubicBezTo>
                <a:cubicBezTo>
                  <a:pt x="1158364" y="2680186"/>
                  <a:pt x="988184" y="2729716"/>
                  <a:pt x="838324" y="2734796"/>
                </a:cubicBezTo>
                <a:cubicBezTo>
                  <a:pt x="688464" y="2739876"/>
                  <a:pt x="556384" y="2727176"/>
                  <a:pt x="434464" y="2689076"/>
                </a:cubicBezTo>
                <a:cubicBezTo>
                  <a:pt x="312544" y="2650976"/>
                  <a:pt x="179194" y="2601446"/>
                  <a:pt x="106804" y="2506196"/>
                </a:cubicBezTo>
                <a:cubicBezTo>
                  <a:pt x="34414" y="2410946"/>
                  <a:pt x="-2416" y="2221716"/>
                  <a:pt x="124" y="2117576"/>
                </a:cubicBezTo>
                <a:cubicBezTo>
                  <a:pt x="2664" y="2013436"/>
                  <a:pt x="62354" y="1942316"/>
                  <a:pt x="122044" y="1881356"/>
                </a:cubicBezTo>
                <a:cubicBezTo>
                  <a:pt x="181734" y="1820396"/>
                  <a:pt x="276984" y="1781026"/>
                  <a:pt x="358264" y="1751816"/>
                </a:cubicBezTo>
                <a:cubicBezTo>
                  <a:pt x="439544" y="1722606"/>
                  <a:pt x="580514" y="1755626"/>
                  <a:pt x="602104" y="1660376"/>
                </a:cubicBezTo>
                <a:cubicBezTo>
                  <a:pt x="623694" y="1565126"/>
                  <a:pt x="495424" y="1346686"/>
                  <a:pt x="487804" y="1180316"/>
                </a:cubicBezTo>
                <a:cubicBezTo>
                  <a:pt x="480184" y="1013946"/>
                  <a:pt x="497964" y="817096"/>
                  <a:pt x="556384" y="662156"/>
                </a:cubicBezTo>
                <a:cubicBezTo>
                  <a:pt x="614804" y="507216"/>
                  <a:pt x="712594" y="356086"/>
                  <a:pt x="838324" y="250676"/>
                </a:cubicBezTo>
                <a:cubicBezTo>
                  <a:pt x="964054" y="145266"/>
                  <a:pt x="1162174" y="69066"/>
                  <a:pt x="1310764" y="29696"/>
                </a:cubicBezTo>
                <a:cubicBezTo>
                  <a:pt x="1385059" y="10011"/>
                  <a:pt x="1458402" y="1439"/>
                  <a:pt x="1528887" y="169"/>
                </a:cubicBezTo>
                <a:close/>
              </a:path>
            </a:pathLst>
          </a:custGeom>
        </p:spPr>
        <p:txBody>
          <a:bodyPr wrap="square"/>
          <a:lstStyle/>
          <a:p>
            <a:endParaRPr lang="zh-CN"/>
          </a:p>
        </p:txBody>
      </p:sp>
      <p:sp>
        <p:nvSpPr>
          <p:cNvPr id="9" name="图片占位符 8"/>
          <p:cNvSpPr>
            <a:spLocks noGrp="1"/>
          </p:cNvSpPr>
          <p:nvPr>
            <p:ph type="pic" idx="11"/>
          </p:nvPr>
        </p:nvSpPr>
        <p:spPr>
          <a:xfrm>
            <a:off x="6700426" y="2035325"/>
            <a:ext cx="4093371" cy="2735863"/>
          </a:xfrm>
          <a:custGeom>
            <a:avLst/>
            <a:gdLst/>
            <a:ahLst/>
            <a:cxnLst/>
            <a:rect l="l" t="t" r="r" b="b"/>
            <a:pathLst>
              <a:path w="4093371" h="2735863">
                <a:moveTo>
                  <a:pt x="1528887" y="169"/>
                </a:moveTo>
                <a:cubicBezTo>
                  <a:pt x="1599372" y="-1101"/>
                  <a:pt x="1666999" y="4931"/>
                  <a:pt x="1729864" y="14456"/>
                </a:cubicBezTo>
                <a:cubicBezTo>
                  <a:pt x="1855594" y="33506"/>
                  <a:pt x="1954654" y="84306"/>
                  <a:pt x="2065144" y="143996"/>
                </a:cubicBezTo>
                <a:cubicBezTo>
                  <a:pt x="2175634" y="203686"/>
                  <a:pt x="2303904" y="281156"/>
                  <a:pt x="2392804" y="372596"/>
                </a:cubicBezTo>
                <a:cubicBezTo>
                  <a:pt x="2481704" y="464036"/>
                  <a:pt x="2541394" y="584686"/>
                  <a:pt x="2598544" y="692636"/>
                </a:cubicBezTo>
                <a:cubicBezTo>
                  <a:pt x="2655694" y="800586"/>
                  <a:pt x="2702684" y="935206"/>
                  <a:pt x="2735704" y="1020296"/>
                </a:cubicBezTo>
                <a:cubicBezTo>
                  <a:pt x="2768724" y="1105386"/>
                  <a:pt x="2757294" y="1175236"/>
                  <a:pt x="2796664" y="1203176"/>
                </a:cubicBezTo>
                <a:cubicBezTo>
                  <a:pt x="2836034" y="1231116"/>
                  <a:pt x="2971924" y="1187936"/>
                  <a:pt x="2971924" y="1187936"/>
                </a:cubicBezTo>
                <a:cubicBezTo>
                  <a:pt x="3053204" y="1180316"/>
                  <a:pt x="3177664" y="1143486"/>
                  <a:pt x="3284344" y="1157456"/>
                </a:cubicBezTo>
                <a:cubicBezTo>
                  <a:pt x="3391024" y="1171426"/>
                  <a:pt x="3528184" y="1231116"/>
                  <a:pt x="3612004" y="1271756"/>
                </a:cubicBezTo>
                <a:cubicBezTo>
                  <a:pt x="3695824" y="1312396"/>
                  <a:pt x="3722494" y="1327636"/>
                  <a:pt x="3787264" y="1401296"/>
                </a:cubicBezTo>
                <a:cubicBezTo>
                  <a:pt x="3852034" y="1474956"/>
                  <a:pt x="3949824" y="1591796"/>
                  <a:pt x="4000624" y="1713716"/>
                </a:cubicBezTo>
                <a:cubicBezTo>
                  <a:pt x="4051424" y="1835636"/>
                  <a:pt x="4102224" y="2012166"/>
                  <a:pt x="4092064" y="2132816"/>
                </a:cubicBezTo>
                <a:cubicBezTo>
                  <a:pt x="4081904" y="2253466"/>
                  <a:pt x="3991734" y="2363956"/>
                  <a:pt x="3939664" y="2437616"/>
                </a:cubicBezTo>
                <a:cubicBezTo>
                  <a:pt x="3887594" y="2511276"/>
                  <a:pt x="3879974" y="2537946"/>
                  <a:pt x="3779644" y="2574776"/>
                </a:cubicBezTo>
                <a:cubicBezTo>
                  <a:pt x="3679314" y="2611606"/>
                  <a:pt x="3469764" y="2653516"/>
                  <a:pt x="3337684" y="2658596"/>
                </a:cubicBezTo>
                <a:cubicBezTo>
                  <a:pt x="3205604" y="2663676"/>
                  <a:pt x="3117974" y="2617956"/>
                  <a:pt x="2987164" y="2605256"/>
                </a:cubicBezTo>
                <a:cubicBezTo>
                  <a:pt x="2856354" y="2592556"/>
                  <a:pt x="2735704" y="2582396"/>
                  <a:pt x="2552824" y="2582396"/>
                </a:cubicBezTo>
                <a:cubicBezTo>
                  <a:pt x="2369944" y="2582396"/>
                  <a:pt x="2093084" y="2592556"/>
                  <a:pt x="1889884" y="2605256"/>
                </a:cubicBezTo>
                <a:cubicBezTo>
                  <a:pt x="1686684" y="2617956"/>
                  <a:pt x="1508884" y="2637006"/>
                  <a:pt x="1333624" y="2658596"/>
                </a:cubicBezTo>
                <a:cubicBezTo>
                  <a:pt x="1158364" y="2680186"/>
                  <a:pt x="988184" y="2729716"/>
                  <a:pt x="838324" y="2734796"/>
                </a:cubicBezTo>
                <a:cubicBezTo>
                  <a:pt x="688464" y="2739876"/>
                  <a:pt x="556384" y="2727176"/>
                  <a:pt x="434464" y="2689076"/>
                </a:cubicBezTo>
                <a:cubicBezTo>
                  <a:pt x="312544" y="2650976"/>
                  <a:pt x="179194" y="2601446"/>
                  <a:pt x="106804" y="2506196"/>
                </a:cubicBezTo>
                <a:cubicBezTo>
                  <a:pt x="34414" y="2410946"/>
                  <a:pt x="-2416" y="2221716"/>
                  <a:pt x="124" y="2117576"/>
                </a:cubicBezTo>
                <a:cubicBezTo>
                  <a:pt x="2664" y="2013436"/>
                  <a:pt x="62354" y="1942316"/>
                  <a:pt x="122044" y="1881356"/>
                </a:cubicBezTo>
                <a:cubicBezTo>
                  <a:pt x="181734" y="1820396"/>
                  <a:pt x="276984" y="1781026"/>
                  <a:pt x="358264" y="1751816"/>
                </a:cubicBezTo>
                <a:cubicBezTo>
                  <a:pt x="439544" y="1722606"/>
                  <a:pt x="580514" y="1755626"/>
                  <a:pt x="602104" y="1660376"/>
                </a:cubicBezTo>
                <a:cubicBezTo>
                  <a:pt x="623694" y="1565126"/>
                  <a:pt x="495424" y="1346686"/>
                  <a:pt x="487804" y="1180316"/>
                </a:cubicBezTo>
                <a:cubicBezTo>
                  <a:pt x="480184" y="1013946"/>
                  <a:pt x="497964" y="817096"/>
                  <a:pt x="556384" y="662156"/>
                </a:cubicBezTo>
                <a:cubicBezTo>
                  <a:pt x="614804" y="507216"/>
                  <a:pt x="712594" y="356086"/>
                  <a:pt x="838324" y="250676"/>
                </a:cubicBezTo>
                <a:cubicBezTo>
                  <a:pt x="964054" y="145266"/>
                  <a:pt x="1162174" y="69066"/>
                  <a:pt x="1310764" y="29696"/>
                </a:cubicBezTo>
                <a:cubicBezTo>
                  <a:pt x="1385059" y="10011"/>
                  <a:pt x="1458402" y="1439"/>
                  <a:pt x="1528887" y="169"/>
                </a:cubicBezTo>
                <a:close/>
              </a:path>
            </a:pathLst>
          </a:custGeom>
        </p:spPr>
        <p:txBody>
          <a:bodyPr wrap="square"/>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7" name="图片占位符 6"/>
          <p:cNvSpPr>
            <a:spLocks noGrp="1"/>
          </p:cNvSpPr>
          <p:nvPr>
            <p:ph type="pic" idx="10"/>
          </p:nvPr>
        </p:nvSpPr>
        <p:spPr>
          <a:xfrm>
            <a:off x="4565067" y="2557814"/>
            <a:ext cx="3039585" cy="1957439"/>
          </a:xfrm>
          <a:custGeom>
            <a:avLst/>
            <a:gdLst/>
            <a:ahLst/>
            <a:cxnLst/>
            <a:rect l="l" t="t" r="r" b="b"/>
            <a:pathLst>
              <a:path w="3039585" h="1957439">
                <a:moveTo>
                  <a:pt x="265001" y="144"/>
                </a:moveTo>
                <a:cubicBezTo>
                  <a:pt x="348643" y="-749"/>
                  <a:pt x="464133" y="2823"/>
                  <a:pt x="464133" y="2823"/>
                </a:cubicBezTo>
                <a:lnTo>
                  <a:pt x="2254833" y="21873"/>
                </a:lnTo>
                <a:cubicBezTo>
                  <a:pt x="2629483" y="28223"/>
                  <a:pt x="2609375" y="34573"/>
                  <a:pt x="2712033" y="40923"/>
                </a:cubicBezTo>
                <a:cubicBezTo>
                  <a:pt x="2814691" y="47273"/>
                  <a:pt x="2832683" y="47273"/>
                  <a:pt x="2870783" y="59973"/>
                </a:cubicBezTo>
                <a:cubicBezTo>
                  <a:pt x="2908883" y="72673"/>
                  <a:pt x="2922641" y="92781"/>
                  <a:pt x="2940633" y="117123"/>
                </a:cubicBezTo>
                <a:cubicBezTo>
                  <a:pt x="2958625" y="141465"/>
                  <a:pt x="2970266" y="164748"/>
                  <a:pt x="2978733" y="206023"/>
                </a:cubicBezTo>
                <a:cubicBezTo>
                  <a:pt x="2987200" y="247298"/>
                  <a:pt x="2981908" y="95956"/>
                  <a:pt x="2991433" y="364773"/>
                </a:cubicBezTo>
                <a:cubicBezTo>
                  <a:pt x="3000958" y="633590"/>
                  <a:pt x="3053875" y="1722615"/>
                  <a:pt x="3035883" y="1818923"/>
                </a:cubicBezTo>
                <a:cubicBezTo>
                  <a:pt x="3017891" y="1915231"/>
                  <a:pt x="2962858" y="1899356"/>
                  <a:pt x="2883483" y="1914173"/>
                </a:cubicBezTo>
                <a:cubicBezTo>
                  <a:pt x="2808341" y="1918406"/>
                  <a:pt x="2559633" y="1907823"/>
                  <a:pt x="2559633" y="1907823"/>
                </a:cubicBezTo>
                <a:lnTo>
                  <a:pt x="1435683" y="1907823"/>
                </a:lnTo>
                <a:cubicBezTo>
                  <a:pt x="1056800" y="1915231"/>
                  <a:pt x="507525" y="1944865"/>
                  <a:pt x="286333" y="1952273"/>
                </a:cubicBezTo>
                <a:cubicBezTo>
                  <a:pt x="65141" y="1959681"/>
                  <a:pt x="150866" y="1958623"/>
                  <a:pt x="108533" y="1952273"/>
                </a:cubicBezTo>
                <a:cubicBezTo>
                  <a:pt x="66200" y="1945923"/>
                  <a:pt x="48208" y="1935340"/>
                  <a:pt x="32333" y="1914173"/>
                </a:cubicBezTo>
                <a:cubicBezTo>
                  <a:pt x="16458" y="1893006"/>
                  <a:pt x="18575" y="1862315"/>
                  <a:pt x="13283" y="1825273"/>
                </a:cubicBezTo>
                <a:cubicBezTo>
                  <a:pt x="7991" y="1788231"/>
                  <a:pt x="-2592" y="1945923"/>
                  <a:pt x="583" y="1691923"/>
                </a:cubicBezTo>
                <a:cubicBezTo>
                  <a:pt x="3758" y="1437923"/>
                  <a:pt x="23866" y="561623"/>
                  <a:pt x="32333" y="301273"/>
                </a:cubicBezTo>
                <a:cubicBezTo>
                  <a:pt x="40800" y="40923"/>
                  <a:pt x="40800" y="172156"/>
                  <a:pt x="51383" y="129823"/>
                </a:cubicBezTo>
                <a:cubicBezTo>
                  <a:pt x="61966" y="87490"/>
                  <a:pt x="71491" y="62090"/>
                  <a:pt x="95833" y="40923"/>
                </a:cubicBezTo>
                <a:cubicBezTo>
                  <a:pt x="120175" y="19756"/>
                  <a:pt x="136050" y="9173"/>
                  <a:pt x="197433" y="2823"/>
                </a:cubicBezTo>
                <a:cubicBezTo>
                  <a:pt x="212779" y="1236"/>
                  <a:pt x="237121" y="442"/>
                  <a:pt x="265001" y="144"/>
                </a:cubicBezTo>
                <a:close/>
              </a:path>
            </a:pathLst>
          </a:custGeom>
        </p:spPr>
        <p:txBody>
          <a:bodyPr wrap="square"/>
          <a:lstStyle/>
          <a:p>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8" name="图片占位符 7"/>
          <p:cNvSpPr>
            <a:spLocks noGrp="1"/>
          </p:cNvSpPr>
          <p:nvPr>
            <p:ph type="pic" idx="10"/>
          </p:nvPr>
        </p:nvSpPr>
        <p:spPr>
          <a:xfrm>
            <a:off x="1638176" y="2035325"/>
            <a:ext cx="4093371" cy="2735863"/>
          </a:xfrm>
          <a:custGeom>
            <a:avLst/>
            <a:gdLst/>
            <a:ahLst/>
            <a:cxnLst/>
            <a:rect l="l" t="t" r="r" b="b"/>
            <a:pathLst>
              <a:path w="4093371" h="2735863">
                <a:moveTo>
                  <a:pt x="1528887" y="169"/>
                </a:moveTo>
                <a:cubicBezTo>
                  <a:pt x="1599372" y="-1101"/>
                  <a:pt x="1666999" y="4931"/>
                  <a:pt x="1729864" y="14456"/>
                </a:cubicBezTo>
                <a:cubicBezTo>
                  <a:pt x="1855594" y="33506"/>
                  <a:pt x="1954654" y="84306"/>
                  <a:pt x="2065144" y="143996"/>
                </a:cubicBezTo>
                <a:cubicBezTo>
                  <a:pt x="2175634" y="203686"/>
                  <a:pt x="2303904" y="281156"/>
                  <a:pt x="2392804" y="372596"/>
                </a:cubicBezTo>
                <a:cubicBezTo>
                  <a:pt x="2481704" y="464036"/>
                  <a:pt x="2541394" y="584686"/>
                  <a:pt x="2598544" y="692636"/>
                </a:cubicBezTo>
                <a:cubicBezTo>
                  <a:pt x="2655694" y="800586"/>
                  <a:pt x="2702684" y="935206"/>
                  <a:pt x="2735704" y="1020296"/>
                </a:cubicBezTo>
                <a:cubicBezTo>
                  <a:pt x="2768724" y="1105386"/>
                  <a:pt x="2757294" y="1175236"/>
                  <a:pt x="2796664" y="1203176"/>
                </a:cubicBezTo>
                <a:cubicBezTo>
                  <a:pt x="2836034" y="1231116"/>
                  <a:pt x="2971924" y="1187936"/>
                  <a:pt x="2971924" y="1187936"/>
                </a:cubicBezTo>
                <a:cubicBezTo>
                  <a:pt x="3053204" y="1180316"/>
                  <a:pt x="3177664" y="1143486"/>
                  <a:pt x="3284344" y="1157456"/>
                </a:cubicBezTo>
                <a:cubicBezTo>
                  <a:pt x="3391024" y="1171426"/>
                  <a:pt x="3528184" y="1231116"/>
                  <a:pt x="3612004" y="1271756"/>
                </a:cubicBezTo>
                <a:cubicBezTo>
                  <a:pt x="3695824" y="1312396"/>
                  <a:pt x="3722494" y="1327636"/>
                  <a:pt x="3787264" y="1401296"/>
                </a:cubicBezTo>
                <a:cubicBezTo>
                  <a:pt x="3852034" y="1474956"/>
                  <a:pt x="3949824" y="1591796"/>
                  <a:pt x="4000624" y="1713716"/>
                </a:cubicBezTo>
                <a:cubicBezTo>
                  <a:pt x="4051424" y="1835636"/>
                  <a:pt x="4102224" y="2012166"/>
                  <a:pt x="4092064" y="2132816"/>
                </a:cubicBezTo>
                <a:cubicBezTo>
                  <a:pt x="4081904" y="2253466"/>
                  <a:pt x="3991734" y="2363956"/>
                  <a:pt x="3939664" y="2437616"/>
                </a:cubicBezTo>
                <a:cubicBezTo>
                  <a:pt x="3887594" y="2511276"/>
                  <a:pt x="3879974" y="2537946"/>
                  <a:pt x="3779644" y="2574776"/>
                </a:cubicBezTo>
                <a:cubicBezTo>
                  <a:pt x="3679314" y="2611606"/>
                  <a:pt x="3469764" y="2653516"/>
                  <a:pt x="3337684" y="2658596"/>
                </a:cubicBezTo>
                <a:cubicBezTo>
                  <a:pt x="3205604" y="2663676"/>
                  <a:pt x="3117974" y="2617956"/>
                  <a:pt x="2987164" y="2605256"/>
                </a:cubicBezTo>
                <a:cubicBezTo>
                  <a:pt x="2856354" y="2592556"/>
                  <a:pt x="2735704" y="2582396"/>
                  <a:pt x="2552824" y="2582396"/>
                </a:cubicBezTo>
                <a:cubicBezTo>
                  <a:pt x="2369944" y="2582396"/>
                  <a:pt x="2093084" y="2592556"/>
                  <a:pt x="1889884" y="2605256"/>
                </a:cubicBezTo>
                <a:cubicBezTo>
                  <a:pt x="1686684" y="2617956"/>
                  <a:pt x="1508884" y="2637006"/>
                  <a:pt x="1333624" y="2658596"/>
                </a:cubicBezTo>
                <a:cubicBezTo>
                  <a:pt x="1158364" y="2680186"/>
                  <a:pt x="988184" y="2729716"/>
                  <a:pt x="838324" y="2734796"/>
                </a:cubicBezTo>
                <a:cubicBezTo>
                  <a:pt x="688464" y="2739876"/>
                  <a:pt x="556384" y="2727176"/>
                  <a:pt x="434464" y="2689076"/>
                </a:cubicBezTo>
                <a:cubicBezTo>
                  <a:pt x="312544" y="2650976"/>
                  <a:pt x="179194" y="2601446"/>
                  <a:pt x="106804" y="2506196"/>
                </a:cubicBezTo>
                <a:cubicBezTo>
                  <a:pt x="34414" y="2410946"/>
                  <a:pt x="-2416" y="2221716"/>
                  <a:pt x="124" y="2117576"/>
                </a:cubicBezTo>
                <a:cubicBezTo>
                  <a:pt x="2664" y="2013436"/>
                  <a:pt x="62354" y="1942316"/>
                  <a:pt x="122044" y="1881356"/>
                </a:cubicBezTo>
                <a:cubicBezTo>
                  <a:pt x="181734" y="1820396"/>
                  <a:pt x="276984" y="1781026"/>
                  <a:pt x="358264" y="1751816"/>
                </a:cubicBezTo>
                <a:cubicBezTo>
                  <a:pt x="439544" y="1722606"/>
                  <a:pt x="580514" y="1755626"/>
                  <a:pt x="602104" y="1660376"/>
                </a:cubicBezTo>
                <a:cubicBezTo>
                  <a:pt x="623694" y="1565126"/>
                  <a:pt x="495424" y="1346686"/>
                  <a:pt x="487804" y="1180316"/>
                </a:cubicBezTo>
                <a:cubicBezTo>
                  <a:pt x="480184" y="1013946"/>
                  <a:pt x="497964" y="817096"/>
                  <a:pt x="556384" y="662156"/>
                </a:cubicBezTo>
                <a:cubicBezTo>
                  <a:pt x="614804" y="507216"/>
                  <a:pt x="712594" y="356086"/>
                  <a:pt x="838324" y="250676"/>
                </a:cubicBezTo>
                <a:cubicBezTo>
                  <a:pt x="964054" y="145266"/>
                  <a:pt x="1162174" y="69066"/>
                  <a:pt x="1310764" y="29696"/>
                </a:cubicBezTo>
                <a:cubicBezTo>
                  <a:pt x="1385059" y="10011"/>
                  <a:pt x="1458402" y="1439"/>
                  <a:pt x="1528887" y="169"/>
                </a:cubicBezTo>
                <a:close/>
              </a:path>
            </a:pathLst>
          </a:custGeom>
        </p:spPr>
        <p:txBody>
          <a:bodyPr wrap="square"/>
          <a:lstStyle/>
          <a:p>
            <a:endParaRPr lang="zh-CN"/>
          </a:p>
        </p:txBody>
      </p:sp>
      <p:sp>
        <p:nvSpPr>
          <p:cNvPr id="9" name="图片占位符 8"/>
          <p:cNvSpPr>
            <a:spLocks noGrp="1"/>
          </p:cNvSpPr>
          <p:nvPr>
            <p:ph type="pic" idx="11"/>
          </p:nvPr>
        </p:nvSpPr>
        <p:spPr>
          <a:xfrm>
            <a:off x="6700426" y="2035325"/>
            <a:ext cx="4093371" cy="2735863"/>
          </a:xfrm>
          <a:custGeom>
            <a:avLst/>
            <a:gdLst/>
            <a:ahLst/>
            <a:cxnLst/>
            <a:rect l="l" t="t" r="r" b="b"/>
            <a:pathLst>
              <a:path w="4093371" h="2735863">
                <a:moveTo>
                  <a:pt x="1528887" y="169"/>
                </a:moveTo>
                <a:cubicBezTo>
                  <a:pt x="1599372" y="-1101"/>
                  <a:pt x="1666999" y="4931"/>
                  <a:pt x="1729864" y="14456"/>
                </a:cubicBezTo>
                <a:cubicBezTo>
                  <a:pt x="1855594" y="33506"/>
                  <a:pt x="1954654" y="84306"/>
                  <a:pt x="2065144" y="143996"/>
                </a:cubicBezTo>
                <a:cubicBezTo>
                  <a:pt x="2175634" y="203686"/>
                  <a:pt x="2303904" y="281156"/>
                  <a:pt x="2392804" y="372596"/>
                </a:cubicBezTo>
                <a:cubicBezTo>
                  <a:pt x="2481704" y="464036"/>
                  <a:pt x="2541394" y="584686"/>
                  <a:pt x="2598544" y="692636"/>
                </a:cubicBezTo>
                <a:cubicBezTo>
                  <a:pt x="2655694" y="800586"/>
                  <a:pt x="2702684" y="935206"/>
                  <a:pt x="2735704" y="1020296"/>
                </a:cubicBezTo>
                <a:cubicBezTo>
                  <a:pt x="2768724" y="1105386"/>
                  <a:pt x="2757294" y="1175236"/>
                  <a:pt x="2796664" y="1203176"/>
                </a:cubicBezTo>
                <a:cubicBezTo>
                  <a:pt x="2836034" y="1231116"/>
                  <a:pt x="2971924" y="1187936"/>
                  <a:pt x="2971924" y="1187936"/>
                </a:cubicBezTo>
                <a:cubicBezTo>
                  <a:pt x="3053204" y="1180316"/>
                  <a:pt x="3177664" y="1143486"/>
                  <a:pt x="3284344" y="1157456"/>
                </a:cubicBezTo>
                <a:cubicBezTo>
                  <a:pt x="3391024" y="1171426"/>
                  <a:pt x="3528184" y="1231116"/>
                  <a:pt x="3612004" y="1271756"/>
                </a:cubicBezTo>
                <a:cubicBezTo>
                  <a:pt x="3695824" y="1312396"/>
                  <a:pt x="3722494" y="1327636"/>
                  <a:pt x="3787264" y="1401296"/>
                </a:cubicBezTo>
                <a:cubicBezTo>
                  <a:pt x="3852034" y="1474956"/>
                  <a:pt x="3949824" y="1591796"/>
                  <a:pt x="4000624" y="1713716"/>
                </a:cubicBezTo>
                <a:cubicBezTo>
                  <a:pt x="4051424" y="1835636"/>
                  <a:pt x="4102224" y="2012166"/>
                  <a:pt x="4092064" y="2132816"/>
                </a:cubicBezTo>
                <a:cubicBezTo>
                  <a:pt x="4081904" y="2253466"/>
                  <a:pt x="3991734" y="2363956"/>
                  <a:pt x="3939664" y="2437616"/>
                </a:cubicBezTo>
                <a:cubicBezTo>
                  <a:pt x="3887594" y="2511276"/>
                  <a:pt x="3879974" y="2537946"/>
                  <a:pt x="3779644" y="2574776"/>
                </a:cubicBezTo>
                <a:cubicBezTo>
                  <a:pt x="3679314" y="2611606"/>
                  <a:pt x="3469764" y="2653516"/>
                  <a:pt x="3337684" y="2658596"/>
                </a:cubicBezTo>
                <a:cubicBezTo>
                  <a:pt x="3205604" y="2663676"/>
                  <a:pt x="3117974" y="2617956"/>
                  <a:pt x="2987164" y="2605256"/>
                </a:cubicBezTo>
                <a:cubicBezTo>
                  <a:pt x="2856354" y="2592556"/>
                  <a:pt x="2735704" y="2582396"/>
                  <a:pt x="2552824" y="2582396"/>
                </a:cubicBezTo>
                <a:cubicBezTo>
                  <a:pt x="2369944" y="2582396"/>
                  <a:pt x="2093084" y="2592556"/>
                  <a:pt x="1889884" y="2605256"/>
                </a:cubicBezTo>
                <a:cubicBezTo>
                  <a:pt x="1686684" y="2617956"/>
                  <a:pt x="1508884" y="2637006"/>
                  <a:pt x="1333624" y="2658596"/>
                </a:cubicBezTo>
                <a:cubicBezTo>
                  <a:pt x="1158364" y="2680186"/>
                  <a:pt x="988184" y="2729716"/>
                  <a:pt x="838324" y="2734796"/>
                </a:cubicBezTo>
                <a:cubicBezTo>
                  <a:pt x="688464" y="2739876"/>
                  <a:pt x="556384" y="2727176"/>
                  <a:pt x="434464" y="2689076"/>
                </a:cubicBezTo>
                <a:cubicBezTo>
                  <a:pt x="312544" y="2650976"/>
                  <a:pt x="179194" y="2601446"/>
                  <a:pt x="106804" y="2506196"/>
                </a:cubicBezTo>
                <a:cubicBezTo>
                  <a:pt x="34414" y="2410946"/>
                  <a:pt x="-2416" y="2221716"/>
                  <a:pt x="124" y="2117576"/>
                </a:cubicBezTo>
                <a:cubicBezTo>
                  <a:pt x="2664" y="2013436"/>
                  <a:pt x="62354" y="1942316"/>
                  <a:pt x="122044" y="1881356"/>
                </a:cubicBezTo>
                <a:cubicBezTo>
                  <a:pt x="181734" y="1820396"/>
                  <a:pt x="276984" y="1781026"/>
                  <a:pt x="358264" y="1751816"/>
                </a:cubicBezTo>
                <a:cubicBezTo>
                  <a:pt x="439544" y="1722606"/>
                  <a:pt x="580514" y="1755626"/>
                  <a:pt x="602104" y="1660376"/>
                </a:cubicBezTo>
                <a:cubicBezTo>
                  <a:pt x="623694" y="1565126"/>
                  <a:pt x="495424" y="1346686"/>
                  <a:pt x="487804" y="1180316"/>
                </a:cubicBezTo>
                <a:cubicBezTo>
                  <a:pt x="480184" y="1013946"/>
                  <a:pt x="497964" y="817096"/>
                  <a:pt x="556384" y="662156"/>
                </a:cubicBezTo>
                <a:cubicBezTo>
                  <a:pt x="614804" y="507216"/>
                  <a:pt x="712594" y="356086"/>
                  <a:pt x="838324" y="250676"/>
                </a:cubicBezTo>
                <a:cubicBezTo>
                  <a:pt x="964054" y="145266"/>
                  <a:pt x="1162174" y="69066"/>
                  <a:pt x="1310764" y="29696"/>
                </a:cubicBezTo>
                <a:cubicBezTo>
                  <a:pt x="1385059" y="10011"/>
                  <a:pt x="1458402" y="1439"/>
                  <a:pt x="1528887" y="169"/>
                </a:cubicBezTo>
                <a:close/>
              </a:path>
            </a:pathLst>
          </a:custGeom>
        </p:spPr>
        <p:txBody>
          <a:bodyPr wrap="square"/>
          <a:lstStyle/>
          <a:p>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jpe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p:nvPr/>
        </p:nvPicPr>
        <p:blipFill>
          <a:blip r:embed="rId5"/>
          <a:stretch>
            <a:fillRect/>
          </a:stretch>
        </p:blipFill>
        <p:spPr>
          <a:xfrm>
            <a:off x="0" y="0"/>
            <a:ext cx="12027737" cy="6691582"/>
          </a:xfrm>
          <a:prstGeom prst="rect">
            <a:avLst/>
          </a:prstGeom>
        </p:spPr>
      </p:pic>
      <p:sp>
        <p:nvSpPr>
          <p:cNvPr id="3" name="矩形 2"/>
          <p:cNvSpPr/>
          <p:nvPr/>
        </p:nvSpPr>
        <p:spPr>
          <a:xfrm>
            <a:off x="0" y="0"/>
            <a:ext cx="12192000" cy="6858000"/>
          </a:xfrm>
          <a:prstGeom prst="rect">
            <a:avLst/>
          </a:prstGeom>
          <a:solidFill>
            <a:schemeClr val="bg1">
              <a:alpha val="50000"/>
            </a:schemeClr>
          </a:solidFill>
          <a:ln>
            <a:noFill/>
          </a:ln>
        </p:spPr>
        <p:txBody>
          <a:bodyPr anchor="ctr"/>
          <a:lstStyle/>
          <a:p>
            <a:pPr algn="ctr"/>
            <a:endParaRPr lang="zh-CN">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lvl="0" algn="l" defTabSz="914400">
        <a:lnSpc>
          <a:spcPct val="90000"/>
        </a:lnSpc>
        <a:spcBef>
          <a:spcPct val="0"/>
        </a:spcBef>
        <a:buNone/>
        <a:defRPr sz="4400" kern="1200">
          <a:solidFill>
            <a:schemeClr val="tx1"/>
          </a:solidFill>
          <a:latin typeface="Arial" panose="020B0604020202020204"/>
          <a:ea typeface="微软雅黑" panose="020B0503020204020204"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Arial" panose="020B0604020202020204"/>
          <a:ea typeface="微软雅黑" panose="020B0503020204020204"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Arial" panose="020B0604020202020204"/>
          <a:ea typeface="微软雅黑" panose="020B0503020204020204"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Arial" panose="020B0604020202020204"/>
          <a:ea typeface="微软雅黑" panose="020B0503020204020204"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9pPr>
    </p:bodyStyle>
    <p:other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p:nvPr/>
        </p:nvPicPr>
        <p:blipFill>
          <a:blip r:embed="rId5"/>
          <a:stretch>
            <a:fillRect/>
          </a:stretch>
        </p:blipFill>
        <p:spPr>
          <a:xfrm>
            <a:off x="0" y="0"/>
            <a:ext cx="12027737" cy="6691582"/>
          </a:xfrm>
          <a:prstGeom prst="rect">
            <a:avLst/>
          </a:prstGeom>
        </p:spPr>
      </p:pic>
      <p:sp>
        <p:nvSpPr>
          <p:cNvPr id="3" name="矩形 2"/>
          <p:cNvSpPr/>
          <p:nvPr/>
        </p:nvSpPr>
        <p:spPr>
          <a:xfrm>
            <a:off x="0" y="0"/>
            <a:ext cx="12192000" cy="6858000"/>
          </a:xfrm>
          <a:prstGeom prst="rect">
            <a:avLst/>
          </a:prstGeom>
          <a:solidFill>
            <a:schemeClr val="bg1">
              <a:alpha val="50000"/>
            </a:schemeClr>
          </a:solidFill>
          <a:ln>
            <a:noFill/>
          </a:ln>
        </p:spPr>
        <p:txBody>
          <a:bodyPr anchor="ctr"/>
          <a:lstStyle/>
          <a:p>
            <a:pPr algn="ctr"/>
            <a:endParaRPr lang="zh-CN">
              <a:solidFill>
                <a:schemeClr val="lt1"/>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lvl="0" algn="l" defTabSz="914400">
        <a:lnSpc>
          <a:spcPct val="90000"/>
        </a:lnSpc>
        <a:spcBef>
          <a:spcPct val="0"/>
        </a:spcBef>
        <a:buNone/>
        <a:defRPr sz="4400" kern="1200">
          <a:solidFill>
            <a:schemeClr val="tx1"/>
          </a:solidFill>
          <a:latin typeface="Arial" panose="020B0604020202020204"/>
          <a:ea typeface="微软雅黑" panose="020B0503020204020204"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Arial" panose="020B0604020202020204"/>
          <a:ea typeface="微软雅黑" panose="020B0503020204020204"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Arial" panose="020B0604020202020204"/>
          <a:ea typeface="微软雅黑" panose="020B0503020204020204"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Arial" panose="020B0604020202020204"/>
          <a:ea typeface="微软雅黑" panose="020B0503020204020204"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Arial" panose="020B0604020202020204"/>
          <a:ea typeface="微软雅黑" panose="020B0503020204020204" charset="-122"/>
        </a:defRPr>
      </a:lvl9pPr>
    </p:bodyStyle>
    <p:other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2368203" y="1258631"/>
            <a:ext cx="559528" cy="531170"/>
          </a:xfrm>
          <a:custGeom>
            <a:avLst/>
            <a:gdLst/>
            <a:ahLst/>
            <a:cxnLst/>
            <a:rect l="0" t="0" r="r" b="b"/>
            <a:pathLst>
              <a:path w="559528" h="531170">
                <a:moveTo>
                  <a:pt x="549070" y="366324"/>
                </a:moveTo>
                <a:cubicBezTo>
                  <a:pt x="512465" y="337542"/>
                  <a:pt x="423568" y="282593"/>
                  <a:pt x="439256" y="230261"/>
                </a:cubicBezTo>
                <a:cubicBezTo>
                  <a:pt x="454943" y="183162"/>
                  <a:pt x="483704" y="138680"/>
                  <a:pt x="499392" y="91581"/>
                </a:cubicBezTo>
                <a:cubicBezTo>
                  <a:pt x="502006" y="81115"/>
                  <a:pt x="494163" y="70648"/>
                  <a:pt x="483704" y="75881"/>
                </a:cubicBezTo>
                <a:cubicBezTo>
                  <a:pt x="457558" y="83731"/>
                  <a:pt x="428797" y="94198"/>
                  <a:pt x="402651" y="104664"/>
                </a:cubicBezTo>
                <a:cubicBezTo>
                  <a:pt x="381734" y="112514"/>
                  <a:pt x="339900" y="138680"/>
                  <a:pt x="318983" y="136063"/>
                </a:cubicBezTo>
                <a:cubicBezTo>
                  <a:pt x="274535" y="130830"/>
                  <a:pt x="219628" y="39249"/>
                  <a:pt x="190867" y="7850"/>
                </a:cubicBezTo>
                <a:cubicBezTo>
                  <a:pt x="183023" y="0"/>
                  <a:pt x="172565" y="5233"/>
                  <a:pt x="169950" y="15700"/>
                </a:cubicBezTo>
                <a:cubicBezTo>
                  <a:pt x="164721" y="78498"/>
                  <a:pt x="164721" y="138680"/>
                  <a:pt x="172565"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2" y="361091"/>
                  <a:pt x="94126" y="442206"/>
                  <a:pt x="75824" y="478838"/>
                </a:cubicBezTo>
                <a:cubicBezTo>
                  <a:pt x="70595" y="491921"/>
                  <a:pt x="81053" y="502387"/>
                  <a:pt x="94126" y="497154"/>
                </a:cubicBezTo>
                <a:cubicBezTo>
                  <a:pt x="146419" y="468372"/>
                  <a:pt x="198711" y="436972"/>
                  <a:pt x="248389" y="402957"/>
                </a:cubicBezTo>
                <a:cubicBezTo>
                  <a:pt x="261462" y="442206"/>
                  <a:pt x="277149" y="481455"/>
                  <a:pt x="292837" y="520704"/>
                </a:cubicBezTo>
                <a:cubicBezTo>
                  <a:pt x="298066" y="531170"/>
                  <a:pt x="313754" y="525937"/>
                  <a:pt x="316369" y="515470"/>
                </a:cubicBezTo>
                <a:cubicBezTo>
                  <a:pt x="332056" y="465755"/>
                  <a:pt x="347744" y="413423"/>
                  <a:pt x="363432" y="363708"/>
                </a:cubicBezTo>
                <a:cubicBezTo>
                  <a:pt x="423568" y="382024"/>
                  <a:pt x="481089" y="389874"/>
                  <a:pt x="543840" y="389874"/>
                </a:cubicBezTo>
                <a:cubicBezTo>
                  <a:pt x="556913" y="389874"/>
                  <a:pt x="559528" y="371557"/>
                  <a:pt x="549070" y="366324"/>
                </a:cubicBezTo>
                <a:close/>
                <a:moveTo>
                  <a:pt x="447099" y="154379"/>
                </a:moveTo>
                <a:cubicBezTo>
                  <a:pt x="436641" y="146530"/>
                  <a:pt x="426183" y="136063"/>
                  <a:pt x="413109" y="128213"/>
                </a:cubicBezTo>
                <a:cubicBezTo>
                  <a:pt x="431412" y="120364"/>
                  <a:pt x="449714" y="115130"/>
                  <a:pt x="468016" y="107281"/>
                </a:cubicBezTo>
                <a:cubicBezTo>
                  <a:pt x="460173" y="122980"/>
                  <a:pt x="454943" y="138680"/>
                  <a:pt x="447099" y="154379"/>
                </a:cubicBezTo>
                <a:close/>
                <a:moveTo>
                  <a:pt x="376505" y="141296"/>
                </a:moveTo>
                <a:cubicBezTo>
                  <a:pt x="384349" y="138680"/>
                  <a:pt x="394807" y="133447"/>
                  <a:pt x="402651" y="130830"/>
                </a:cubicBezTo>
                <a:cubicBezTo>
                  <a:pt x="415724" y="143913"/>
                  <a:pt x="428797" y="154379"/>
                  <a:pt x="441870" y="167462"/>
                </a:cubicBezTo>
                <a:cubicBezTo>
                  <a:pt x="439256" y="172696"/>
                  <a:pt x="436641" y="180545"/>
                  <a:pt x="434026" y="188395"/>
                </a:cubicBezTo>
                <a:cubicBezTo>
                  <a:pt x="413109" y="175312"/>
                  <a:pt x="392193" y="159613"/>
                  <a:pt x="373890" y="141296"/>
                </a:cubicBezTo>
                <a:cubicBezTo>
                  <a:pt x="376505" y="141296"/>
                  <a:pt x="376505" y="141296"/>
                  <a:pt x="376505" y="141296"/>
                </a:cubicBezTo>
                <a:close/>
                <a:moveTo>
                  <a:pt x="360817" y="146530"/>
                </a:moveTo>
                <a:cubicBezTo>
                  <a:pt x="379119" y="170079"/>
                  <a:pt x="400036" y="188395"/>
                  <a:pt x="426183" y="201478"/>
                </a:cubicBezTo>
                <a:cubicBezTo>
                  <a:pt x="423568" y="209328"/>
                  <a:pt x="418339" y="217178"/>
                  <a:pt x="413109" y="225028"/>
                </a:cubicBezTo>
                <a:cubicBezTo>
                  <a:pt x="402651" y="217178"/>
                  <a:pt x="389578" y="209328"/>
                  <a:pt x="379119" y="198862"/>
                </a:cubicBezTo>
                <a:cubicBezTo>
                  <a:pt x="360817" y="185779"/>
                  <a:pt x="342515" y="172696"/>
                  <a:pt x="326827" y="159613"/>
                </a:cubicBezTo>
                <a:cubicBezTo>
                  <a:pt x="337286" y="156996"/>
                  <a:pt x="350359" y="151763"/>
                  <a:pt x="360817" y="146530"/>
                </a:cubicBezTo>
                <a:close/>
                <a:moveTo>
                  <a:pt x="117658" y="452672"/>
                </a:moveTo>
                <a:cubicBezTo>
                  <a:pt x="125502" y="442206"/>
                  <a:pt x="130731" y="429123"/>
                  <a:pt x="138575"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2" y="429123"/>
                </a:moveTo>
                <a:cubicBezTo>
                  <a:pt x="162106" y="426506"/>
                  <a:pt x="162106" y="423889"/>
                  <a:pt x="159492" y="423889"/>
                </a:cubicBezTo>
                <a:cubicBezTo>
                  <a:pt x="154262" y="418656"/>
                  <a:pt x="149033" y="413423"/>
                  <a:pt x="143804" y="408190"/>
                </a:cubicBezTo>
                <a:cubicBezTo>
                  <a:pt x="146419" y="400340"/>
                  <a:pt x="149033" y="395107"/>
                  <a:pt x="154262" y="387257"/>
                </a:cubicBezTo>
                <a:cubicBezTo>
                  <a:pt x="159492" y="392490"/>
                  <a:pt x="164721" y="397723"/>
                  <a:pt x="172565" y="402957"/>
                </a:cubicBezTo>
                <a:cubicBezTo>
                  <a:pt x="175179" y="408190"/>
                  <a:pt x="180409" y="410806"/>
                  <a:pt x="183023" y="413423"/>
                </a:cubicBezTo>
                <a:cubicBezTo>
                  <a:pt x="175179" y="418656"/>
                  <a:pt x="167335" y="423889"/>
                  <a:pt x="159492" y="429123"/>
                </a:cubicBezTo>
                <a:close/>
                <a:moveTo>
                  <a:pt x="193482" y="408190"/>
                </a:moveTo>
                <a:cubicBezTo>
                  <a:pt x="188252" y="402957"/>
                  <a:pt x="180409" y="400340"/>
                  <a:pt x="175179" y="395107"/>
                </a:cubicBezTo>
                <a:cubicBezTo>
                  <a:pt x="169950" y="389874"/>
                  <a:pt x="162106" y="384640"/>
                  <a:pt x="156877" y="379407"/>
                </a:cubicBezTo>
                <a:cubicBezTo>
                  <a:pt x="162106" y="371557"/>
                  <a:pt x="164721" y="363708"/>
                  <a:pt x="169950" y="355858"/>
                </a:cubicBezTo>
                <a:cubicBezTo>
                  <a:pt x="185638" y="368941"/>
                  <a:pt x="201325" y="382024"/>
                  <a:pt x="219628" y="389874"/>
                </a:cubicBezTo>
                <a:cubicBezTo>
                  <a:pt x="209169" y="397723"/>
                  <a:pt x="201325" y="402957"/>
                  <a:pt x="193482" y="408190"/>
                </a:cubicBezTo>
                <a:close/>
                <a:moveTo>
                  <a:pt x="248389" y="371557"/>
                </a:moveTo>
                <a:cubicBezTo>
                  <a:pt x="240545" y="376791"/>
                  <a:pt x="235316" y="379407"/>
                  <a:pt x="227472" y="384640"/>
                </a:cubicBezTo>
                <a:cubicBezTo>
                  <a:pt x="209169" y="371557"/>
                  <a:pt x="190867" y="358474"/>
                  <a:pt x="175179" y="348008"/>
                </a:cubicBezTo>
                <a:cubicBezTo>
                  <a:pt x="177794" y="342775"/>
                  <a:pt x="177794" y="337542"/>
                  <a:pt x="180409" y="332308"/>
                </a:cubicBezTo>
                <a:cubicBezTo>
                  <a:pt x="183023" y="329692"/>
                  <a:pt x="183023" y="321842"/>
                  <a:pt x="180409" y="316609"/>
                </a:cubicBezTo>
                <a:cubicBezTo>
                  <a:pt x="133345" y="279976"/>
                  <a:pt x="88897" y="240727"/>
                  <a:pt x="47063" y="198862"/>
                </a:cubicBezTo>
                <a:cubicBezTo>
                  <a:pt x="49678" y="198862"/>
                  <a:pt x="52292" y="198862"/>
                  <a:pt x="54907" y="198862"/>
                </a:cubicBezTo>
                <a:cubicBezTo>
                  <a:pt x="120272" y="256427"/>
                  <a:pt x="185638" y="313992"/>
                  <a:pt x="253618" y="368941"/>
                </a:cubicBezTo>
                <a:cubicBezTo>
                  <a:pt x="251003" y="368941"/>
                  <a:pt x="251003" y="368941"/>
                  <a:pt x="248389" y="371557"/>
                </a:cubicBezTo>
                <a:close/>
                <a:moveTo>
                  <a:pt x="303296" y="476221"/>
                </a:moveTo>
                <a:cubicBezTo>
                  <a:pt x="290222" y="444822"/>
                  <a:pt x="279764" y="413423"/>
                  <a:pt x="269306" y="382024"/>
                </a:cubicBezTo>
                <a:cubicBezTo>
                  <a:pt x="284993" y="395107"/>
                  <a:pt x="303296" y="408190"/>
                  <a:pt x="318983" y="421273"/>
                </a:cubicBezTo>
                <a:cubicBezTo>
                  <a:pt x="313754" y="439589"/>
                  <a:pt x="308525" y="457905"/>
                  <a:pt x="303296" y="476221"/>
                </a:cubicBezTo>
                <a:close/>
                <a:moveTo>
                  <a:pt x="324212" y="410806"/>
                </a:moveTo>
                <a:cubicBezTo>
                  <a:pt x="243159" y="337542"/>
                  <a:pt x="156877" y="266893"/>
                  <a:pt x="70595" y="201478"/>
                </a:cubicBezTo>
                <a:cubicBezTo>
                  <a:pt x="81053" y="201478"/>
                  <a:pt x="91512" y="204095"/>
                  <a:pt x="101970" y="206711"/>
                </a:cubicBezTo>
                <a:cubicBezTo>
                  <a:pt x="101970" y="206711"/>
                  <a:pt x="101970" y="206711"/>
                  <a:pt x="101970" y="206711"/>
                </a:cubicBezTo>
                <a:cubicBezTo>
                  <a:pt x="180409" y="266893"/>
                  <a:pt x="253618" y="327075"/>
                  <a:pt x="329442" y="387257"/>
                </a:cubicBezTo>
                <a:cubicBezTo>
                  <a:pt x="326827" y="395107"/>
                  <a:pt x="324212" y="402957"/>
                  <a:pt x="324212" y="410806"/>
                </a:cubicBezTo>
                <a:close/>
                <a:moveTo>
                  <a:pt x="332056" y="376791"/>
                </a:moveTo>
                <a:cubicBezTo>
                  <a:pt x="266691" y="316609"/>
                  <a:pt x="196096" y="261660"/>
                  <a:pt x="125502" y="211945"/>
                </a:cubicBezTo>
                <a:cubicBezTo>
                  <a:pt x="138575" y="214561"/>
                  <a:pt x="154262" y="222411"/>
                  <a:pt x="167335" y="227644"/>
                </a:cubicBezTo>
                <a:cubicBezTo>
                  <a:pt x="177794" y="232877"/>
                  <a:pt x="183023" y="227644"/>
                  <a:pt x="185638" y="219794"/>
                </a:cubicBezTo>
                <a:cubicBezTo>
                  <a:pt x="237930" y="264277"/>
                  <a:pt x="290222" y="306142"/>
                  <a:pt x="342515" y="348008"/>
                </a:cubicBezTo>
                <a:cubicBezTo>
                  <a:pt x="339900" y="358474"/>
                  <a:pt x="337286" y="368941"/>
                  <a:pt x="332056" y="376791"/>
                </a:cubicBezTo>
                <a:close/>
                <a:moveTo>
                  <a:pt x="360817" y="334925"/>
                </a:moveTo>
                <a:cubicBezTo>
                  <a:pt x="355588" y="332308"/>
                  <a:pt x="350359" y="334925"/>
                  <a:pt x="347744" y="337542"/>
                </a:cubicBezTo>
                <a:cubicBezTo>
                  <a:pt x="295452" y="293059"/>
                  <a:pt x="240545"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6" y="327075"/>
                  <a:pt x="410495" y="348008"/>
                </a:cubicBezTo>
                <a:cubicBezTo>
                  <a:pt x="392193" y="345391"/>
                  <a:pt x="376505" y="340158"/>
                  <a:pt x="360817" y="334925"/>
                </a:cubicBezTo>
                <a:close/>
                <a:moveTo>
                  <a:pt x="436641" y="355858"/>
                </a:moveTo>
                <a:cubicBezTo>
                  <a:pt x="439256" y="353241"/>
                  <a:pt x="439256" y="350625"/>
                  <a:pt x="436641" y="348008"/>
                </a:cubicBezTo>
                <a:cubicBezTo>
                  <a:pt x="400036" y="311376"/>
                  <a:pt x="355588" y="285210"/>
                  <a:pt x="316369" y="256427"/>
                </a:cubicBezTo>
                <a:cubicBezTo>
                  <a:pt x="274535" y="222411"/>
                  <a:pt x="230086" y="188395"/>
                  <a:pt x="188252" y="156996"/>
                </a:cubicBezTo>
                <a:cubicBezTo>
                  <a:pt x="188252" y="141296"/>
                  <a:pt x="188252" y="125597"/>
                  <a:pt x="188252" y="112514"/>
                </a:cubicBezTo>
                <a:cubicBezTo>
                  <a:pt x="282379" y="193628"/>
                  <a:pt x="371276" y="277360"/>
                  <a:pt x="465402" y="358474"/>
                </a:cubicBezTo>
                <a:cubicBezTo>
                  <a:pt x="454943" y="358474"/>
                  <a:pt x="447099" y="355858"/>
                  <a:pt x="436641" y="355858"/>
                </a:cubicBezTo>
                <a:close/>
                <a:moveTo>
                  <a:pt x="491548" y="361091"/>
                </a:moveTo>
                <a:cubicBezTo>
                  <a:pt x="397422" y="266893"/>
                  <a:pt x="292837" y="180545"/>
                  <a:pt x="188252" y="96814"/>
                </a:cubicBezTo>
                <a:cubicBezTo>
                  <a:pt x="188252" y="78498"/>
                  <a:pt x="190867" y="60182"/>
                  <a:pt x="190867" y="41866"/>
                </a:cubicBezTo>
                <a:cubicBezTo>
                  <a:pt x="211784" y="65415"/>
                  <a:pt x="232701" y="88964"/>
                  <a:pt x="253618" y="112514"/>
                </a:cubicBezTo>
                <a:cubicBezTo>
                  <a:pt x="264076" y="128213"/>
                  <a:pt x="282379" y="156996"/>
                  <a:pt x="303296" y="162229"/>
                </a:cubicBezTo>
                <a:cubicBezTo>
                  <a:pt x="305910" y="162229"/>
                  <a:pt x="305910" y="162229"/>
                  <a:pt x="308525" y="162229"/>
                </a:cubicBezTo>
                <a:cubicBezTo>
                  <a:pt x="329442" y="177929"/>
                  <a:pt x="350359" y="196245"/>
                  <a:pt x="368661" y="211945"/>
                </a:cubicBezTo>
                <a:cubicBezTo>
                  <a:pt x="381734" y="219794"/>
                  <a:pt x="392193" y="232877"/>
                  <a:pt x="405266" y="240727"/>
                </a:cubicBezTo>
                <a:cubicBezTo>
                  <a:pt x="405266" y="243344"/>
                  <a:pt x="402651" y="245960"/>
                  <a:pt x="402651" y="245960"/>
                </a:cubicBezTo>
                <a:cubicBezTo>
                  <a:pt x="400036" y="251194"/>
                  <a:pt x="400036" y="259043"/>
                  <a:pt x="405266" y="261660"/>
                </a:cubicBezTo>
                <a:cubicBezTo>
                  <a:pt x="436641" y="298293"/>
                  <a:pt x="470631" y="332308"/>
                  <a:pt x="507236" y="363708"/>
                </a:cubicBezTo>
                <a:cubicBezTo>
                  <a:pt x="502006" y="363708"/>
                  <a:pt x="496777" y="361091"/>
                  <a:pt x="491548"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panose="020B0604020202020204"/>
              <a:ea typeface="微软雅黑" panose="020B0503020204020204" charset="-122"/>
            </a:endParaRPr>
          </a:p>
        </p:txBody>
      </p:sp>
      <p:sp>
        <p:nvSpPr>
          <p:cNvPr id="6" name="Freeform 5"/>
          <p:cNvSpPr/>
          <p:nvPr/>
        </p:nvSpPr>
        <p:spPr>
          <a:xfrm>
            <a:off x="5269912" y="1384681"/>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panose="020B0604020202020204"/>
              <a:ea typeface="微软雅黑" panose="020B0503020204020204" charset="-122"/>
            </a:endParaRPr>
          </a:p>
        </p:txBody>
      </p:sp>
      <p:sp>
        <p:nvSpPr>
          <p:cNvPr id="7" name="Freeform 5"/>
          <p:cNvSpPr/>
          <p:nvPr/>
        </p:nvSpPr>
        <p:spPr>
          <a:xfrm>
            <a:off x="5072054" y="4028186"/>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panose="020B0604020202020204"/>
              <a:ea typeface="微软雅黑" panose="020B0503020204020204" charset="-122"/>
            </a:endParaRPr>
          </a:p>
        </p:txBody>
      </p:sp>
      <p:grpSp>
        <p:nvGrpSpPr>
          <p:cNvPr id="21" name="组合 20"/>
          <p:cNvGrpSpPr/>
          <p:nvPr/>
        </p:nvGrpSpPr>
        <p:grpSpPr>
          <a:xfrm>
            <a:off x="1570510" y="1915851"/>
            <a:ext cx="3484090" cy="3026859"/>
            <a:chOff x="1570510" y="1915851"/>
            <a:chExt cx="3484090" cy="3026859"/>
          </a:xfrm>
        </p:grpSpPr>
        <p:pic>
          <p:nvPicPr>
            <p:cNvPr id="16" name="图片 15"/>
            <p:cNvPicPr/>
            <p:nvPr/>
          </p:nvPicPr>
          <p:blipFill>
            <a:blip r:embed="rId1"/>
            <a:stretch>
              <a:fillRect/>
            </a:stretch>
          </p:blipFill>
          <p:spPr>
            <a:xfrm>
              <a:off x="1570510" y="1915851"/>
              <a:ext cx="3484090" cy="3026859"/>
            </a:xfrm>
            <a:prstGeom prst="rect">
              <a:avLst/>
            </a:prstGeom>
          </p:spPr>
        </p:pic>
        <p:pic>
          <p:nvPicPr>
            <p:cNvPr id="13" name="图片 12"/>
            <p:cNvPicPr/>
            <p:nvPr/>
          </p:nvPicPr>
          <p:blipFill>
            <a:blip r:embed="rId2"/>
            <a:stretch>
              <a:fillRect/>
            </a:stretch>
          </p:blipFill>
          <p:spPr>
            <a:xfrm>
              <a:off x="2358626" y="2277616"/>
              <a:ext cx="1907396" cy="1522213"/>
            </a:xfrm>
            <a:prstGeom prst="rect">
              <a:avLst/>
            </a:prstGeom>
          </p:spPr>
        </p:pic>
      </p:grpSp>
      <p:sp>
        <p:nvSpPr>
          <p:cNvPr id="18" name="文本框 17"/>
          <p:cNvSpPr txBox="1"/>
          <p:nvPr/>
        </p:nvSpPr>
        <p:spPr>
          <a:xfrm>
            <a:off x="6171323" y="1995861"/>
            <a:ext cx="5491480" cy="768350"/>
          </a:xfrm>
          <a:prstGeom prst="rect">
            <a:avLst/>
          </a:prstGeom>
          <a:noFill/>
        </p:spPr>
        <p:txBody>
          <a:bodyPr wrap="none">
            <a:spAutoFit/>
          </a:bodyPr>
          <a:lstStyle/>
          <a:p>
            <a:pPr marL="0" lvl="0" indent="0" algn="l" defTabSz="914400">
              <a:lnSpc>
                <a:spcPct val="100000"/>
              </a:lnSpc>
              <a:spcBef>
                <a:spcPts val="0"/>
              </a:spcBef>
              <a:spcAft>
                <a:spcPts val="0"/>
              </a:spcAft>
              <a:buNone/>
            </a:pPr>
            <a:r>
              <a:rPr lang="en-US" altLang="zh-CN" sz="4400" b="0" i="0" u="none" strike="noStrike" kern="1200" spc="0" baseline="0" dirty="0">
                <a:solidFill>
                  <a:srgbClr val="000000"/>
                </a:solidFill>
                <a:latin typeface="黑体" panose="02010609060101010101" charset="-122"/>
                <a:ea typeface="黑体" panose="02010609060101010101" charset="-122"/>
                <a:cs typeface="黑体" panose="02010609060101010101" charset="-122"/>
              </a:rPr>
              <a:t>UML</a:t>
            </a:r>
            <a:r>
              <a:rPr lang="zh-CN" altLang="en-US" sz="4400" b="0" i="0" u="none" strike="noStrike" kern="1200" spc="0" baseline="0" dirty="0">
                <a:solidFill>
                  <a:srgbClr val="000000"/>
                </a:solidFill>
                <a:latin typeface="黑体" panose="02010609060101010101" charset="-122"/>
                <a:ea typeface="黑体" panose="02010609060101010101" charset="-122"/>
                <a:cs typeface="黑体" panose="02010609060101010101" charset="-122"/>
              </a:rPr>
              <a:t>基础</a:t>
            </a:r>
            <a:r>
              <a:rPr lang="en-US" altLang="zh-CN" sz="4400" b="0" i="0" u="none" strike="noStrike" kern="1200" spc="0" baseline="0" dirty="0">
                <a:solidFill>
                  <a:srgbClr val="000000"/>
                </a:solidFill>
                <a:latin typeface="黑体" panose="02010609060101010101" charset="-122"/>
                <a:ea typeface="黑体" panose="02010609060101010101" charset="-122"/>
                <a:cs typeface="黑体" panose="02010609060101010101" charset="-122"/>
              </a:rPr>
              <a:t>II</a:t>
            </a:r>
            <a:r>
              <a:rPr lang="zh-CN" altLang="en-US" sz="4400" b="0" i="0" u="none" strike="noStrike" kern="1200" spc="0" baseline="0" dirty="0">
                <a:solidFill>
                  <a:srgbClr val="000000"/>
                </a:solidFill>
                <a:latin typeface="黑体" panose="02010609060101010101" charset="-122"/>
                <a:ea typeface="黑体" panose="02010609060101010101" charset="-122"/>
                <a:cs typeface="黑体" panose="02010609060101010101" charset="-122"/>
              </a:rPr>
              <a:t>：界面原型</a:t>
            </a:r>
            <a:endParaRPr lang="zh-CN" altLang="en-US" sz="4400" b="0" i="0" u="none" strike="noStrike" kern="1200" spc="0" baseline="0" dirty="0">
              <a:solidFill>
                <a:srgbClr val="000000"/>
              </a:solidFill>
              <a:latin typeface="黑体" panose="02010609060101010101" charset="-122"/>
              <a:ea typeface="黑体" panose="02010609060101010101" charset="-122"/>
              <a:cs typeface="黑体" panose="02010609060101010101" charset="-122"/>
            </a:endParaRPr>
          </a:p>
        </p:txBody>
      </p:sp>
      <p:pic>
        <p:nvPicPr>
          <p:cNvPr id="22" name="William Joseph - Radioactive">
            <a:hlinkClick r:id="" action="ppaction://media"/>
          </p:cNvPr>
          <p:cNvPicPr/>
          <p:nvPr/>
        </p:nvPicPr>
        <p:blipFill>
          <a:blip r:embed="rId3"/>
          <a:stretch>
            <a:fillRect/>
          </a:stretch>
        </p:blipFill>
        <p:spPr>
          <a:xfrm>
            <a:off x="-1204686" y="-609600"/>
            <a:ext cx="609600" cy="609600"/>
          </a:xfrm>
          <a:prstGeom prst="rect">
            <a:avLst/>
          </a:prstGeom>
        </p:spPr>
      </p:pic>
      <p:sp>
        <p:nvSpPr>
          <p:cNvPr id="3" name="文本框 2"/>
          <p:cNvSpPr txBox="1"/>
          <p:nvPr/>
        </p:nvSpPr>
        <p:spPr>
          <a:xfrm>
            <a:off x="6171493" y="3161649"/>
            <a:ext cx="1313180" cy="369332"/>
          </a:xfrm>
          <a:prstGeom prst="rect">
            <a:avLst/>
          </a:prstGeom>
          <a:noFill/>
        </p:spPr>
        <p:txBody>
          <a:bodyPr wrap="none">
            <a:spAutoFit/>
          </a:bodyPr>
          <a:lstStyle/>
          <a:p>
            <a:r>
              <a:rPr lang="zh-CN"/>
              <a:t>小组：</a:t>
            </a:r>
            <a:r>
              <a:rPr lang="en-US"/>
              <a:t>G10</a:t>
            </a:r>
            <a:endParaRPr lang="zh-CN"/>
          </a:p>
        </p:txBody>
      </p:sp>
      <p:sp>
        <p:nvSpPr>
          <p:cNvPr id="15" name="文本框 14"/>
          <p:cNvSpPr txBox="1"/>
          <p:nvPr/>
        </p:nvSpPr>
        <p:spPr>
          <a:xfrm>
            <a:off x="6171493" y="3744664"/>
            <a:ext cx="5737468" cy="369332"/>
          </a:xfrm>
          <a:prstGeom prst="rect">
            <a:avLst/>
          </a:prstGeom>
          <a:noFill/>
        </p:spPr>
        <p:txBody>
          <a:bodyPr wrap="none">
            <a:spAutoFit/>
          </a:bodyPr>
          <a:lstStyle/>
          <a:p>
            <a:r>
              <a:rPr lang="zh-CN" dirty="0"/>
              <a:t>小组成员：郭岳</a:t>
            </a:r>
            <a:r>
              <a:rPr lang="en-US" altLang="zh-CN" dirty="0"/>
              <a:t>(</a:t>
            </a:r>
            <a:r>
              <a:rPr lang="zh-CN" altLang="en-US" dirty="0"/>
              <a:t>组长</a:t>
            </a:r>
            <a:r>
              <a:rPr lang="en-US" altLang="zh-CN" dirty="0"/>
              <a:t>)</a:t>
            </a:r>
            <a:r>
              <a:rPr lang="zh-CN" dirty="0"/>
              <a:t> 杨海波 杨寒凌 周南 李骏 叶瑶毓</a:t>
            </a:r>
            <a:endParaRPr lang="zh-CN" dirty="0"/>
          </a:p>
        </p:txBody>
      </p:sp>
      <p:pic>
        <p:nvPicPr>
          <p:cNvPr id="23" name="图片 22"/>
          <p:cNvPicPr/>
          <p:nvPr/>
        </p:nvPicPr>
        <p:blipFill>
          <a:blip r:embed="rId4"/>
          <a:stretch>
            <a:fillRect/>
          </a:stretch>
        </p:blipFill>
        <p:spPr>
          <a:xfrm>
            <a:off x="64" y="64"/>
            <a:ext cx="1202933" cy="1182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b="43700"/>
          <a:stretch>
            <a:fillRect/>
          </a:stretch>
        </p:blipFill>
        <p:spPr>
          <a:xfrm>
            <a:off x="1887254" y="2133600"/>
            <a:ext cx="1638656" cy="4738914"/>
          </a:xfrm>
          <a:prstGeom prst="rect">
            <a:avLst/>
          </a:prstGeom>
        </p:spPr>
      </p:pic>
      <p:grpSp>
        <p:nvGrpSpPr>
          <p:cNvPr id="3" name="组合 2"/>
          <p:cNvGrpSpPr/>
          <p:nvPr/>
        </p:nvGrpSpPr>
        <p:grpSpPr>
          <a:xfrm>
            <a:off x="4469130" y="234950"/>
            <a:ext cx="4392295" cy="891540"/>
            <a:chOff x="4209142" y="254523"/>
            <a:chExt cx="3773716" cy="891582"/>
          </a:xfrm>
        </p:grpSpPr>
        <p:pic>
          <p:nvPicPr>
            <p:cNvPr id="4" name="图片 3"/>
            <p:cNvPicPr/>
            <p:nvPr/>
          </p:nvPicPr>
          <p:blipFill>
            <a:blip r:embed="rId2"/>
            <a:stretch>
              <a:fillRect/>
            </a:stretch>
          </p:blipFill>
          <p:spPr>
            <a:xfrm>
              <a:off x="4209142" y="254523"/>
              <a:ext cx="3773716" cy="891582"/>
            </a:xfrm>
            <a:prstGeom prst="rect">
              <a:avLst/>
            </a:prstGeom>
          </p:spPr>
        </p:pic>
        <p:sp>
          <p:nvSpPr>
            <p:cNvPr id="5" name="文本框 4"/>
            <p:cNvSpPr txBox="1"/>
            <p:nvPr/>
          </p:nvSpPr>
          <p:spPr>
            <a:xfrm>
              <a:off x="4951848" y="330723"/>
              <a:ext cx="2339103" cy="523220"/>
            </a:xfrm>
            <a:prstGeom prst="rect">
              <a:avLst/>
            </a:prstGeom>
            <a:noFill/>
          </p:spPr>
          <p:txBody>
            <a:bodyPr wrap="none"/>
            <a:lstStyle/>
            <a:p>
              <a:pPr algn="ctr"/>
              <a:r>
                <a:rPr lang="zh-CN" altLang="en-US" sz="3200" b="1" i="0" strike="noStrike" spc="0" dirty="0">
                  <a:solidFill>
                    <a:srgbClr val="404040"/>
                  </a:solidFill>
                  <a:latin typeface="微软雅黑" panose="020B0503020204020204" charset="-122"/>
                  <a:ea typeface="微软雅黑" panose="020B0503020204020204" charset="-122"/>
                </a:rPr>
                <a:t>按未来用途</a:t>
              </a:r>
              <a:r>
                <a:rPr lang="zh-CN" altLang="en-US" sz="3200" b="1" i="0" strike="noStrike" spc="0" dirty="0">
                  <a:solidFill>
                    <a:srgbClr val="404040"/>
                  </a:solidFill>
                  <a:latin typeface="微软雅黑" panose="020B0503020204020204" charset="-122"/>
                  <a:ea typeface="微软雅黑" panose="020B0503020204020204" charset="-122"/>
                </a:rPr>
                <a:t>划分</a:t>
              </a:r>
              <a:endParaRPr lang="zh-CN" altLang="en-US" sz="3200" b="1" i="0" strike="noStrike" spc="0" dirty="0">
                <a:solidFill>
                  <a:srgbClr val="404040"/>
                </a:solidFill>
                <a:latin typeface="微软雅黑" panose="020B0503020204020204" charset="-122"/>
                <a:ea typeface="微软雅黑" panose="020B0503020204020204" charset="-122"/>
              </a:endParaRPr>
            </a:p>
          </p:txBody>
        </p:sp>
      </p:grpSp>
      <p:sp>
        <p:nvSpPr>
          <p:cNvPr id="8" name="矩形 7"/>
          <p:cNvSpPr/>
          <p:nvPr/>
        </p:nvSpPr>
        <p:spPr>
          <a:xfrm>
            <a:off x="4777676" y="1587681"/>
            <a:ext cx="6543623" cy="396583"/>
          </a:xfrm>
          <a:prstGeom prst="rect">
            <a:avLst/>
          </a:prstGeom>
        </p:spPr>
        <p:txBody>
          <a:bodyPr wrap="square"/>
          <a:lstStyle/>
          <a:p>
            <a:pPr algn="just">
              <a:lnSpc>
                <a:spcPct val="120000"/>
              </a:lnSpc>
            </a:pPr>
            <a:r>
              <a:rPr lang="zh-CN" altLang="en-US" b="1" dirty="0">
                <a:latin typeface="微软雅黑" panose="020B0503020204020204" charset="-122"/>
                <a:ea typeface="微软雅黑" panose="020B0503020204020204" charset="-122"/>
              </a:rPr>
              <a:t>抛弃型原型</a:t>
            </a:r>
            <a:endParaRPr lang="zh-CN" altLang="en-US" b="1" dirty="0">
              <a:latin typeface="微软雅黑" panose="020B0503020204020204" charset="-122"/>
              <a:ea typeface="微软雅黑" panose="020B0503020204020204" charset="-122"/>
            </a:endParaRPr>
          </a:p>
        </p:txBody>
      </p:sp>
      <p:grpSp>
        <p:nvGrpSpPr>
          <p:cNvPr id="9" name="组合 8"/>
          <p:cNvGrpSpPr/>
          <p:nvPr/>
        </p:nvGrpSpPr>
        <p:grpSpPr>
          <a:xfrm>
            <a:off x="4777740" y="4155440"/>
            <a:ext cx="6861810" cy="1178560"/>
            <a:chOff x="7325360" y="2319972"/>
            <a:chExt cx="6892684" cy="963439"/>
          </a:xfrm>
        </p:grpSpPr>
        <p:sp>
          <p:nvSpPr>
            <p:cNvPr id="10" name="矩形 9"/>
            <p:cNvSpPr/>
            <p:nvPr/>
          </p:nvSpPr>
          <p:spPr>
            <a:xfrm>
              <a:off x="7325360" y="2737483"/>
              <a:ext cx="6020952" cy="545928"/>
            </a:xfrm>
            <a:prstGeom prst="rect">
              <a:avLst/>
            </a:prstGeom>
          </p:spPr>
          <p:txBody>
            <a:bodyPr wrap="square"/>
            <a:lstStyle/>
            <a:p>
              <a:pPr algn="just">
                <a:lnSpc>
                  <a:spcPct val="120000"/>
                </a:lnSpc>
              </a:pPr>
              <a:endParaRPr lang="zh-CN" altLang="en-US" sz="1400" dirty="0">
                <a:latin typeface="微软雅黑" panose="020B0503020204020204" charset="-122"/>
              </a:endParaRPr>
            </a:p>
          </p:txBody>
        </p:sp>
        <p:sp>
          <p:nvSpPr>
            <p:cNvPr id="11" name="矩形 10"/>
            <p:cNvSpPr/>
            <p:nvPr/>
          </p:nvSpPr>
          <p:spPr>
            <a:xfrm>
              <a:off x="7325360" y="2319972"/>
              <a:ext cx="6892684" cy="396583"/>
            </a:xfrm>
            <a:prstGeom prst="rect">
              <a:avLst/>
            </a:prstGeom>
          </p:spPr>
          <p:txBody>
            <a:bodyPr wrap="square"/>
            <a:lstStyle/>
            <a:p>
              <a:pPr algn="just">
                <a:lnSpc>
                  <a:spcPct val="120000"/>
                </a:lnSpc>
              </a:pPr>
              <a:r>
                <a:rPr lang="zh-CN" altLang="zh-CN" sz="1600" b="1" dirty="0">
                  <a:latin typeface="微软雅黑" panose="020B0503020204020204" charset="-122"/>
                </a:rPr>
                <a:t>演化型原型</a:t>
              </a:r>
              <a:endParaRPr lang="zh-CN" altLang="zh-CN" sz="1600" b="1" dirty="0">
                <a:latin typeface="微软雅黑" panose="020B0503020204020204" charset="-122"/>
              </a:endParaRPr>
            </a:p>
          </p:txBody>
        </p:sp>
      </p:grpSp>
      <p:pic>
        <p:nvPicPr>
          <p:cNvPr id="15" name="图片 14"/>
          <p:cNvPicPr/>
          <p:nvPr/>
        </p:nvPicPr>
        <p:blipFill>
          <a:blip r:embed="rId3"/>
          <a:stretch>
            <a:fillRect/>
          </a:stretch>
        </p:blipFill>
        <p:spPr>
          <a:xfrm>
            <a:off x="4209142" y="1675701"/>
            <a:ext cx="466270" cy="431760"/>
          </a:xfrm>
          <a:prstGeom prst="rect">
            <a:avLst/>
          </a:prstGeom>
        </p:spPr>
      </p:pic>
      <p:pic>
        <p:nvPicPr>
          <p:cNvPr id="16" name="图片 15"/>
          <p:cNvPicPr/>
          <p:nvPr/>
        </p:nvPicPr>
        <p:blipFill>
          <a:blip r:embed="rId3"/>
          <a:stretch>
            <a:fillRect/>
          </a:stretch>
        </p:blipFill>
        <p:spPr>
          <a:xfrm>
            <a:off x="4106907" y="4155514"/>
            <a:ext cx="466270" cy="431760"/>
          </a:xfrm>
          <a:prstGeom prst="rect">
            <a:avLst/>
          </a:prstGeom>
        </p:spPr>
      </p:pic>
      <p:sp>
        <p:nvSpPr>
          <p:cNvPr id="18" name="矩形 9"/>
          <p:cNvSpPr/>
          <p:nvPr/>
        </p:nvSpPr>
        <p:spPr>
          <a:xfrm>
            <a:off x="4777740" y="2133600"/>
            <a:ext cx="6130290" cy="386715"/>
          </a:xfrm>
          <a:prstGeom prst="rect">
            <a:avLst/>
          </a:prstGeom>
        </p:spPr>
        <p:txBody>
          <a:bodyPr wrap="square"/>
          <a:lstStyle/>
          <a:p>
            <a:pPr algn="just">
              <a:lnSpc>
                <a:spcPct val="120000"/>
              </a:lnSpc>
            </a:pPr>
            <a:endParaRPr lang="zh-CN" altLang="en-US" sz="1400" dirty="0">
              <a:latin typeface="微软雅黑" panose="020B0503020204020204" charset="-122"/>
            </a:endParaRPr>
          </a:p>
        </p:txBody>
      </p:sp>
      <p:sp>
        <p:nvSpPr>
          <p:cNvPr id="6" name="文本框 5"/>
          <p:cNvSpPr txBox="1"/>
          <p:nvPr/>
        </p:nvSpPr>
        <p:spPr>
          <a:xfrm>
            <a:off x="4017645" y="2133600"/>
            <a:ext cx="7773670" cy="1642110"/>
          </a:xfrm>
          <a:prstGeom prst="rect">
            <a:avLst/>
          </a:prstGeom>
          <a:noFill/>
        </p:spPr>
        <p:txBody>
          <a:bodyPr wrap="square" rtlCol="0" anchor="t">
            <a:spAutoFit/>
          </a:bodyPr>
          <a:p>
            <a:pPr algn="just">
              <a:lnSpc>
                <a:spcPct val="120000"/>
              </a:lnSpc>
            </a:pPr>
            <a:r>
              <a:rPr lang="zh-CN" altLang="en-US" sz="1400" dirty="0">
                <a:latin typeface="微软雅黑" panose="020B0503020204020204" charset="-122"/>
                <a:sym typeface="+mn-ea"/>
              </a:rPr>
              <a:t>以</a:t>
            </a:r>
            <a:r>
              <a:rPr lang="zh-CN" altLang="en-US" sz="1400" b="1" dirty="0">
                <a:solidFill>
                  <a:srgbClr val="FF0000"/>
                </a:solidFill>
                <a:latin typeface="微软雅黑" panose="020B0503020204020204" charset="-122"/>
                <a:sym typeface="+mn-ea"/>
              </a:rPr>
              <a:t>快速、低成本</a:t>
            </a:r>
            <a:r>
              <a:rPr lang="zh-CN" altLang="en-US" sz="1400" dirty="0">
                <a:latin typeface="微软雅黑" panose="020B0503020204020204" charset="-122"/>
                <a:sym typeface="+mn-ea"/>
              </a:rPr>
              <a:t>的方式创建的原型，在完成使命之后会将它抛弃。</a:t>
            </a:r>
            <a:endParaRPr lang="zh-CN" altLang="en-US" sz="1400"/>
          </a:p>
          <a:p>
            <a:pPr marL="273050" indent="-273050">
              <a:lnSpc>
                <a:spcPct val="150000"/>
              </a:lnSpc>
              <a:buFont typeface="Wingdings" panose="05000000000000000000" charset="0"/>
              <a:buChar char="l"/>
            </a:pPr>
            <a:r>
              <a:rPr lang="zh-CN" sz="1400" b="1" dirty="0">
                <a:latin typeface="微软雅黑" panose="020B0503020204020204" charset="-122"/>
                <a:sym typeface="+mn-ea"/>
              </a:rPr>
              <a:t>最终</a:t>
            </a:r>
            <a:r>
              <a:rPr lang="zh-CN" sz="1400" b="1" dirty="0">
                <a:solidFill>
                  <a:srgbClr val="FF0000"/>
                </a:solidFill>
                <a:latin typeface="微软雅黑" panose="020B0503020204020204" charset="-122"/>
                <a:sym typeface="+mn-ea"/>
              </a:rPr>
              <a:t>不会变成变成要交付的产品</a:t>
            </a:r>
            <a:r>
              <a:rPr lang="zh-CN" sz="1400" b="1" dirty="0">
                <a:latin typeface="微软雅黑" panose="020B0503020204020204" charset="-122"/>
                <a:sym typeface="+mn-ea"/>
              </a:rPr>
              <a:t>，也可以被称为不可发布的模型。</a:t>
            </a:r>
            <a:endParaRPr lang="en-US" altLang="zh-CN" sz="1400" dirty="0">
              <a:latin typeface="微软雅黑" panose="020B0503020204020204" charset="-122"/>
            </a:endParaRPr>
          </a:p>
          <a:p>
            <a:pPr marL="273050" indent="-273050">
              <a:lnSpc>
                <a:spcPct val="150000"/>
              </a:lnSpc>
              <a:buFont typeface="Wingdings" panose="05000000000000000000" charset="0"/>
              <a:buChar char="l"/>
            </a:pPr>
            <a:r>
              <a:rPr lang="zh-CN" altLang="en-US" sz="1400" b="1"/>
              <a:t>相比健壮性、可靠性、性能以及长期可维护性，可抛弃原型更注重</a:t>
            </a:r>
            <a:r>
              <a:rPr lang="zh-CN" altLang="en-US" sz="1400" b="1">
                <a:solidFill>
                  <a:srgbClr val="FF0000"/>
                </a:solidFill>
              </a:rPr>
              <a:t>快速实现及快速修改</a:t>
            </a:r>
            <a:r>
              <a:rPr lang="zh-CN" altLang="en-US" sz="1400" b="1"/>
              <a:t>。</a:t>
            </a:r>
            <a:endParaRPr lang="zh-CN" altLang="en-US" sz="1400" b="1"/>
          </a:p>
          <a:p>
            <a:pPr marL="273050" indent="-273050">
              <a:lnSpc>
                <a:spcPct val="150000"/>
              </a:lnSpc>
              <a:buFont typeface="Wingdings" panose="05000000000000000000" charset="0"/>
              <a:buChar char="l"/>
            </a:pPr>
            <a:r>
              <a:rPr lang="zh-CN" altLang="en-US" sz="1400" b="1"/>
              <a:t>适合该原型的情形是团队觉得</a:t>
            </a:r>
            <a:r>
              <a:rPr lang="zh-CN" altLang="en-US" sz="1400" b="1">
                <a:solidFill>
                  <a:srgbClr val="FF0000"/>
                </a:solidFill>
              </a:rPr>
              <a:t>需求不确定、有歧义、不完整或者含糊的时候</a:t>
            </a:r>
            <a:r>
              <a:rPr lang="zh-CN" altLang="en-US" sz="1400" b="1"/>
              <a:t>，或者从独立的需求难以想象出来未来系统的时候。解决这类问题能够</a:t>
            </a:r>
            <a:r>
              <a:rPr lang="zh-CN" altLang="en-US" sz="1400" b="1">
                <a:solidFill>
                  <a:srgbClr val="FF0000"/>
                </a:solidFill>
              </a:rPr>
              <a:t>减少构建过程中的风险</a:t>
            </a:r>
            <a:r>
              <a:rPr lang="zh-CN" altLang="en-US" sz="1400" b="1"/>
              <a:t>。</a:t>
            </a:r>
            <a:endParaRPr lang="zh-CN" altLang="en-US" sz="1400" b="1"/>
          </a:p>
        </p:txBody>
      </p:sp>
      <p:sp>
        <p:nvSpPr>
          <p:cNvPr id="7" name="文本框 6"/>
          <p:cNvSpPr txBox="1"/>
          <p:nvPr/>
        </p:nvSpPr>
        <p:spPr>
          <a:xfrm>
            <a:off x="3954145" y="4640580"/>
            <a:ext cx="8190230" cy="1900555"/>
          </a:xfrm>
          <a:prstGeom prst="rect">
            <a:avLst/>
          </a:prstGeom>
          <a:noFill/>
        </p:spPr>
        <p:txBody>
          <a:bodyPr wrap="square" rtlCol="0" anchor="t">
            <a:spAutoFit/>
          </a:bodyPr>
          <a:p>
            <a:pPr algn="just">
              <a:lnSpc>
                <a:spcPct val="120000"/>
              </a:lnSpc>
            </a:pPr>
            <a:r>
              <a:rPr lang="zh-CN" altLang="en-US" sz="1400" dirty="0">
                <a:latin typeface="微软雅黑" panose="020B0503020204020204" charset="-122"/>
                <a:sym typeface="+mn-ea"/>
              </a:rPr>
              <a:t>与抛弃型原型相对。需求随着时间的推移，而变得越来越明确时，演进型原型会</a:t>
            </a:r>
            <a:r>
              <a:rPr lang="zh-CN" altLang="en-US" sz="1400" b="1" dirty="0">
                <a:solidFill>
                  <a:srgbClr val="FF0000"/>
                </a:solidFill>
                <a:latin typeface="微软雅黑" panose="020B0503020204020204" charset="-122"/>
                <a:sym typeface="+mn-ea"/>
              </a:rPr>
              <a:t>为增量构建产品提供一个稳固的架构基础</a:t>
            </a:r>
            <a:r>
              <a:rPr lang="zh-CN" altLang="en-US" sz="1400" dirty="0">
                <a:latin typeface="微软雅黑" panose="020B0503020204020204" charset="-122"/>
                <a:sym typeface="+mn-ea"/>
              </a:rPr>
              <a:t>。</a:t>
            </a:r>
            <a:endParaRPr lang="zh-CN" altLang="en-US" sz="1400"/>
          </a:p>
          <a:p>
            <a:pPr marL="273050" indent="-273050">
              <a:lnSpc>
                <a:spcPct val="150000"/>
              </a:lnSpc>
              <a:buFont typeface="Wingdings" panose="05000000000000000000" charset="0"/>
              <a:buChar char="l"/>
            </a:pPr>
            <a:r>
              <a:rPr lang="zh-CN" altLang="en-US" sz="1400" b="1" dirty="0">
                <a:latin typeface="微软雅黑" panose="020B0503020204020204" charset="-122"/>
              </a:rPr>
              <a:t>构建该类原型时开始就要考虑健壮性，写产品级质量的代码。</a:t>
            </a:r>
            <a:endParaRPr lang="en-US" altLang="zh-CN" sz="1400" b="1" dirty="0">
              <a:latin typeface="微软雅黑" panose="020B0503020204020204" charset="-122"/>
            </a:endParaRPr>
          </a:p>
          <a:p>
            <a:pPr marL="273050" indent="-273050">
              <a:lnSpc>
                <a:spcPct val="150000"/>
              </a:lnSpc>
              <a:buFont typeface="Wingdings" panose="05000000000000000000" charset="0"/>
              <a:buChar char="l"/>
            </a:pPr>
            <a:r>
              <a:rPr lang="zh-CN" altLang="en-US" sz="1400" b="1">
                <a:sym typeface="+mn-ea"/>
              </a:rPr>
              <a:t>由于演化型模型的设计必须满足产品的易增长扩展性以及频繁改进的要求，所以必须重视软件架构和文件的设计原则。</a:t>
            </a:r>
            <a:endParaRPr lang="zh-CN" altLang="en-US" sz="1400" b="1">
              <a:sym typeface="+mn-ea"/>
            </a:endParaRPr>
          </a:p>
          <a:p>
            <a:pPr indent="0">
              <a:lnSpc>
                <a:spcPct val="150000"/>
              </a:lnSpc>
              <a:buFont typeface="Wingdings" panose="05000000000000000000" charset="0"/>
              <a:buNone/>
            </a:pP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b="43700"/>
          <a:stretch>
            <a:fillRect/>
          </a:stretch>
        </p:blipFill>
        <p:spPr>
          <a:xfrm>
            <a:off x="1887254" y="2133600"/>
            <a:ext cx="1638656" cy="4738914"/>
          </a:xfrm>
          <a:prstGeom prst="rect">
            <a:avLst/>
          </a:prstGeom>
        </p:spPr>
      </p:pic>
      <p:grpSp>
        <p:nvGrpSpPr>
          <p:cNvPr id="3" name="组合 2"/>
          <p:cNvGrpSpPr/>
          <p:nvPr/>
        </p:nvGrpSpPr>
        <p:grpSpPr>
          <a:xfrm>
            <a:off x="4468857" y="234838"/>
            <a:ext cx="3773716" cy="891582"/>
            <a:chOff x="4209142" y="254523"/>
            <a:chExt cx="3773716" cy="891582"/>
          </a:xfrm>
        </p:grpSpPr>
        <p:pic>
          <p:nvPicPr>
            <p:cNvPr id="4" name="图片 3"/>
            <p:cNvPicPr/>
            <p:nvPr/>
          </p:nvPicPr>
          <p:blipFill>
            <a:blip r:embed="rId2"/>
            <a:stretch>
              <a:fillRect/>
            </a:stretch>
          </p:blipFill>
          <p:spPr>
            <a:xfrm>
              <a:off x="4209142" y="254523"/>
              <a:ext cx="3773716" cy="891582"/>
            </a:xfrm>
            <a:prstGeom prst="rect">
              <a:avLst/>
            </a:prstGeom>
          </p:spPr>
        </p:pic>
        <p:sp>
          <p:nvSpPr>
            <p:cNvPr id="5" name="文本框 4"/>
            <p:cNvSpPr txBox="1"/>
            <p:nvPr/>
          </p:nvSpPr>
          <p:spPr>
            <a:xfrm>
              <a:off x="4951848" y="330723"/>
              <a:ext cx="2339103" cy="523220"/>
            </a:xfrm>
            <a:prstGeom prst="rect">
              <a:avLst/>
            </a:prstGeom>
            <a:noFill/>
          </p:spPr>
          <p:txBody>
            <a:bodyPr wrap="none"/>
            <a:lstStyle/>
            <a:p>
              <a:pPr algn="ctr"/>
              <a:r>
                <a:rPr lang="zh-CN" altLang="en-US" sz="3200" b="1" i="0" strike="noStrike" spc="0" dirty="0">
                  <a:solidFill>
                    <a:srgbClr val="404040"/>
                  </a:solidFill>
                  <a:latin typeface="微软雅黑" panose="020B0503020204020204" charset="-122"/>
                  <a:ea typeface="微软雅黑" panose="020B0503020204020204" charset="-122"/>
                </a:rPr>
                <a:t>按形式</a:t>
              </a:r>
              <a:r>
                <a:rPr lang="zh-CN" altLang="en-US" sz="3200" b="1" i="0" strike="noStrike" spc="0" dirty="0">
                  <a:solidFill>
                    <a:srgbClr val="404040"/>
                  </a:solidFill>
                  <a:latin typeface="微软雅黑" panose="020B0503020204020204" charset="-122"/>
                  <a:ea typeface="微软雅黑" panose="020B0503020204020204" charset="-122"/>
                </a:rPr>
                <a:t>划分</a:t>
              </a:r>
              <a:endParaRPr lang="zh-CN" altLang="en-US" sz="3200" b="1" i="0" strike="noStrike" spc="0" dirty="0">
                <a:solidFill>
                  <a:srgbClr val="404040"/>
                </a:solidFill>
                <a:latin typeface="微软雅黑" panose="020B0503020204020204" charset="-122"/>
                <a:ea typeface="微软雅黑" panose="020B0503020204020204" charset="-122"/>
              </a:endParaRPr>
            </a:p>
          </p:txBody>
        </p:sp>
      </p:grpSp>
      <p:sp>
        <p:nvSpPr>
          <p:cNvPr id="8" name="矩形 7"/>
          <p:cNvSpPr/>
          <p:nvPr/>
        </p:nvSpPr>
        <p:spPr>
          <a:xfrm>
            <a:off x="4777676" y="1957886"/>
            <a:ext cx="6543623" cy="396583"/>
          </a:xfrm>
          <a:prstGeom prst="rect">
            <a:avLst/>
          </a:prstGeom>
        </p:spPr>
        <p:txBody>
          <a:bodyPr wrap="square"/>
          <a:lstStyle/>
          <a:p>
            <a:pPr algn="just">
              <a:lnSpc>
                <a:spcPct val="120000"/>
              </a:lnSpc>
            </a:pPr>
            <a:r>
              <a:rPr lang="zh-CN" altLang="en-US" b="1" dirty="0">
                <a:latin typeface="微软雅黑" panose="020B0503020204020204" charset="-122"/>
                <a:ea typeface="微软雅黑" panose="020B0503020204020204" charset="-122"/>
              </a:rPr>
              <a:t>纸上原型</a:t>
            </a:r>
            <a:endParaRPr lang="zh-CN" altLang="en-US" b="1" dirty="0">
              <a:latin typeface="微软雅黑" panose="020B0503020204020204" charset="-122"/>
              <a:ea typeface="微软雅黑" panose="020B0503020204020204" charset="-122"/>
            </a:endParaRPr>
          </a:p>
        </p:txBody>
      </p:sp>
      <p:sp>
        <p:nvSpPr>
          <p:cNvPr id="11" name="矩形 10"/>
          <p:cNvSpPr/>
          <p:nvPr/>
        </p:nvSpPr>
        <p:spPr>
          <a:xfrm>
            <a:off x="4758055" y="4234815"/>
            <a:ext cx="6861810" cy="485140"/>
          </a:xfrm>
          <a:prstGeom prst="rect">
            <a:avLst/>
          </a:prstGeom>
        </p:spPr>
        <p:txBody>
          <a:bodyPr wrap="square"/>
          <a:lstStyle/>
          <a:p>
            <a:pPr algn="just">
              <a:lnSpc>
                <a:spcPct val="120000"/>
              </a:lnSpc>
            </a:pPr>
            <a:r>
              <a:rPr lang="zh-CN" altLang="zh-CN" sz="1600" b="1" dirty="0">
                <a:latin typeface="微软雅黑" panose="020B0503020204020204" charset="-122"/>
              </a:rPr>
              <a:t>电子原型</a:t>
            </a:r>
            <a:endParaRPr lang="zh-CN" altLang="zh-CN" sz="1600" b="1" dirty="0">
              <a:latin typeface="微软雅黑" panose="020B0503020204020204" charset="-122"/>
            </a:endParaRPr>
          </a:p>
        </p:txBody>
      </p:sp>
      <p:pic>
        <p:nvPicPr>
          <p:cNvPr id="15" name="图片 14"/>
          <p:cNvPicPr/>
          <p:nvPr/>
        </p:nvPicPr>
        <p:blipFill>
          <a:blip r:embed="rId3"/>
          <a:stretch>
            <a:fillRect/>
          </a:stretch>
        </p:blipFill>
        <p:spPr>
          <a:xfrm>
            <a:off x="4311377" y="1957641"/>
            <a:ext cx="466270" cy="431760"/>
          </a:xfrm>
          <a:prstGeom prst="rect">
            <a:avLst/>
          </a:prstGeom>
        </p:spPr>
      </p:pic>
      <p:pic>
        <p:nvPicPr>
          <p:cNvPr id="16" name="图片 15"/>
          <p:cNvPicPr/>
          <p:nvPr/>
        </p:nvPicPr>
        <p:blipFill>
          <a:blip r:embed="rId3"/>
          <a:stretch>
            <a:fillRect/>
          </a:stretch>
        </p:blipFill>
        <p:spPr>
          <a:xfrm>
            <a:off x="4106907" y="4234889"/>
            <a:ext cx="466270" cy="431760"/>
          </a:xfrm>
          <a:prstGeom prst="rect">
            <a:avLst/>
          </a:prstGeom>
        </p:spPr>
      </p:pic>
      <p:sp>
        <p:nvSpPr>
          <p:cNvPr id="18" name="矩形 9"/>
          <p:cNvSpPr/>
          <p:nvPr/>
        </p:nvSpPr>
        <p:spPr>
          <a:xfrm>
            <a:off x="4777676" y="2663079"/>
            <a:ext cx="6020952" cy="350865"/>
          </a:xfrm>
          <a:prstGeom prst="rect">
            <a:avLst/>
          </a:prstGeom>
        </p:spPr>
        <p:txBody>
          <a:bodyPr wrap="square"/>
          <a:lstStyle/>
          <a:p>
            <a:pPr algn="just">
              <a:lnSpc>
                <a:spcPct val="120000"/>
              </a:lnSpc>
            </a:pPr>
            <a:endParaRPr lang="zh-CN" altLang="en-US" sz="1400" dirty="0">
              <a:latin typeface="微软雅黑" panose="020B0503020204020204" charset="-122"/>
            </a:endParaRPr>
          </a:p>
        </p:txBody>
      </p:sp>
      <p:sp>
        <p:nvSpPr>
          <p:cNvPr id="6" name="文本框 5"/>
          <p:cNvSpPr txBox="1"/>
          <p:nvPr/>
        </p:nvSpPr>
        <p:spPr>
          <a:xfrm>
            <a:off x="4469130" y="2133600"/>
            <a:ext cx="7693660" cy="1965325"/>
          </a:xfrm>
          <a:prstGeom prst="rect">
            <a:avLst/>
          </a:prstGeom>
          <a:noFill/>
        </p:spPr>
        <p:txBody>
          <a:bodyPr wrap="square" rtlCol="0" anchor="t">
            <a:spAutoFit/>
          </a:bodyPr>
          <a:p>
            <a:pPr algn="just">
              <a:lnSpc>
                <a:spcPct val="120000"/>
              </a:lnSpc>
            </a:pPr>
            <a:endParaRPr lang="zh-CN" altLang="en-US" sz="1400"/>
          </a:p>
          <a:p>
            <a:pPr marL="273050" indent="-273050">
              <a:lnSpc>
                <a:spcPct val="150000"/>
              </a:lnSpc>
              <a:buFont typeface="Wingdings" panose="05000000000000000000" charset="0"/>
              <a:buChar char="l"/>
            </a:pPr>
            <a:r>
              <a:rPr lang="zh-CN" sz="1400" b="1" dirty="0">
                <a:latin typeface="微软雅黑" panose="020B0503020204020204" charset="-122"/>
                <a:sym typeface="+mn-ea"/>
              </a:rPr>
              <a:t>帮助我们探究一个要实现的系统的部分外观，并且它</a:t>
            </a:r>
            <a:r>
              <a:rPr lang="zh-CN" sz="1400" b="1" dirty="0">
                <a:solidFill>
                  <a:srgbClr val="FF0000"/>
                </a:solidFill>
                <a:latin typeface="微软雅黑" panose="020B0503020204020204" charset="-122"/>
                <a:sym typeface="+mn-ea"/>
              </a:rPr>
              <a:t>低成本、迅速以及低技术难度</a:t>
            </a:r>
            <a:r>
              <a:rPr lang="zh-CN" sz="1400" b="1" dirty="0">
                <a:latin typeface="微软雅黑" panose="020B0503020204020204" charset="-122"/>
                <a:sym typeface="+mn-ea"/>
              </a:rPr>
              <a:t>。</a:t>
            </a:r>
            <a:endParaRPr lang="zh-CN" sz="1400" b="1" dirty="0">
              <a:latin typeface="微软雅黑" panose="020B0503020204020204" charset="-122"/>
              <a:sym typeface="+mn-ea"/>
            </a:endParaRPr>
          </a:p>
          <a:p>
            <a:pPr marL="273050" indent="-273050">
              <a:lnSpc>
                <a:spcPct val="150000"/>
              </a:lnSpc>
              <a:buFont typeface="Wingdings" panose="05000000000000000000" charset="0"/>
              <a:buChar char="l"/>
            </a:pPr>
            <a:r>
              <a:rPr lang="zh-CN" altLang="en-US" sz="1400" b="1"/>
              <a:t>顾名思义，涉及的工具不外乎是纸张、索引卡片、告示贴以及白板。用户一般不太喜欢批评某一个</a:t>
            </a:r>
            <a:r>
              <a:rPr lang="zh-CN" altLang="en-US" sz="1400" b="1">
                <a:solidFill>
                  <a:srgbClr val="FF0000"/>
                </a:solidFill>
              </a:rPr>
              <a:t>基于计算机</a:t>
            </a:r>
            <a:r>
              <a:rPr lang="zh-CN" altLang="en-US" sz="1400" b="1"/>
              <a:t>的具体原型，</a:t>
            </a:r>
            <a:r>
              <a:rPr lang="zh-CN" altLang="en-US" sz="1400" b="1"/>
              <a:t>比较愿意对纸片上画出的的设计图提供反馈意见。</a:t>
            </a:r>
            <a:endParaRPr lang="zh-CN" altLang="en-US" sz="1400" b="1"/>
          </a:p>
          <a:p>
            <a:pPr marL="273050" indent="-273050">
              <a:lnSpc>
                <a:spcPct val="150000"/>
              </a:lnSpc>
              <a:buFont typeface="Wingdings" panose="05000000000000000000" charset="0"/>
              <a:buChar char="l"/>
            </a:pPr>
            <a:r>
              <a:rPr lang="zh-CN" altLang="en-US" sz="1400" b="1"/>
              <a:t>无论创建原型的工具如何高效，在纸上或者白纸上绘制原型的草图都要更快一些。可以促成快速迭代，而迭代是一个关键的需求开发成功因素。</a:t>
            </a:r>
            <a:endParaRPr lang="zh-CN" altLang="en-US" sz="1400" b="1"/>
          </a:p>
        </p:txBody>
      </p:sp>
      <p:sp>
        <p:nvSpPr>
          <p:cNvPr id="7" name="文本框 6"/>
          <p:cNvSpPr txBox="1"/>
          <p:nvPr/>
        </p:nvSpPr>
        <p:spPr>
          <a:xfrm>
            <a:off x="4777740" y="4336415"/>
            <a:ext cx="7225030" cy="1642110"/>
          </a:xfrm>
          <a:prstGeom prst="rect">
            <a:avLst/>
          </a:prstGeom>
          <a:noFill/>
        </p:spPr>
        <p:txBody>
          <a:bodyPr wrap="square" rtlCol="0" anchor="t">
            <a:spAutoFit/>
          </a:bodyPr>
          <a:p>
            <a:pPr algn="just">
              <a:lnSpc>
                <a:spcPct val="120000"/>
              </a:lnSpc>
            </a:pPr>
            <a:endParaRPr lang="zh-CN" altLang="en-US" sz="1400"/>
          </a:p>
          <a:p>
            <a:pPr marL="273050" indent="-273050">
              <a:lnSpc>
                <a:spcPct val="150000"/>
              </a:lnSpc>
              <a:buFont typeface="Wingdings" panose="05000000000000000000" charset="0"/>
              <a:buChar char="l"/>
            </a:pPr>
            <a:r>
              <a:rPr lang="zh-CN" sz="1400" b="1" dirty="0">
                <a:latin typeface="微软雅黑" panose="020B0503020204020204" charset="-122"/>
                <a:sym typeface="+mn-ea"/>
              </a:rPr>
              <a:t>从画图工具到商业原型工具和图形化用户交互生成器，可用的工具多种多样。</a:t>
            </a:r>
            <a:endParaRPr lang="zh-CN" sz="1400" b="1" dirty="0">
              <a:latin typeface="微软雅黑" panose="020B0503020204020204" charset="-122"/>
              <a:sym typeface="+mn-ea"/>
            </a:endParaRPr>
          </a:p>
          <a:p>
            <a:pPr marL="273050" indent="-273050">
              <a:lnSpc>
                <a:spcPct val="150000"/>
              </a:lnSpc>
              <a:buFont typeface="Wingdings" panose="05000000000000000000" charset="0"/>
              <a:buChar char="l"/>
            </a:pPr>
            <a:r>
              <a:rPr lang="zh-CN" altLang="en-US" sz="1400" b="1"/>
              <a:t>有些商业化工具可以用于在创建应用之前模拟应用。应用模拟可以用于迅速将屏幕布局、界面控件和导航流程组合在一起并成为</a:t>
            </a:r>
            <a:r>
              <a:rPr lang="zh-CN" altLang="en-US" sz="1400" b="1">
                <a:solidFill>
                  <a:srgbClr val="FF0000"/>
                </a:solidFill>
              </a:rPr>
              <a:t>非常接近于目标产品的模拟物</a:t>
            </a:r>
            <a:r>
              <a:rPr lang="zh-CN" altLang="en-US" sz="1400" b="1"/>
              <a:t>。</a:t>
            </a:r>
            <a:endParaRPr lang="zh-CN" altLang="en-US" sz="1400" b="1"/>
          </a:p>
          <a:p>
            <a:pPr indent="0">
              <a:lnSpc>
                <a:spcPct val="150000"/>
              </a:lnSpc>
              <a:buFont typeface="Wingdings" panose="05000000000000000000" charset="0"/>
              <a:buNone/>
            </a:pPr>
            <a:endParaRPr lang="zh-CN"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8225" y="2764155"/>
            <a:ext cx="8242935" cy="1489075"/>
          </a:xfrm>
          <a:prstGeom prst="rect">
            <a:avLst/>
          </a:prstGeom>
        </p:spPr>
        <p:txBody>
          <a:bodyPr wrap="square"/>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panose="020B0503020204020204" charset="-122"/>
                <a:ea typeface="微软雅黑" panose="020B0503020204020204" charset="-122"/>
              </a:rPr>
              <a:t>Q2:</a:t>
            </a:r>
            <a:r>
              <a:rPr lang="zh-CN" altLang="en-US" sz="3600" b="1" i="0" strike="noStrike" spc="0" dirty="0">
                <a:solidFill>
                  <a:srgbClr val="404040"/>
                </a:solidFill>
                <a:latin typeface="微软雅黑" panose="020B0503020204020204" charset="-122"/>
                <a:ea typeface="微软雅黑" panose="020B0503020204020204" charset="-122"/>
              </a:rPr>
              <a:t>基于范围</a:t>
            </a:r>
            <a:r>
              <a:rPr lang="zh-CN" altLang="en-US" sz="3600" b="1" i="0" strike="noStrike" spc="0" dirty="0">
                <a:solidFill>
                  <a:srgbClr val="404040"/>
                </a:solidFill>
                <a:latin typeface="微软雅黑" panose="020B0503020204020204" charset="-122"/>
                <a:ea typeface="微软雅黑" panose="020B0503020204020204" charset="-122"/>
              </a:rPr>
              <a:t>划分，原型可分为哪两个分支，他们各自的特点是什么？</a:t>
            </a:r>
            <a:endParaRPr lang="zh-CN" altLang="en-US" sz="3600" b="1" i="0" strike="noStrike" spc="0" dirty="0">
              <a:solidFill>
                <a:srgbClr val="40404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9415" y="1875155"/>
            <a:ext cx="9549130" cy="6417310"/>
          </a:xfrm>
          <a:prstGeom prst="rect">
            <a:avLst/>
          </a:prstGeom>
        </p:spPr>
        <p:txBody>
          <a:bodyPr wrap="square"/>
          <a:lstStyle/>
          <a:p>
            <a:pPr marL="0" indent="0" algn="l" defTabSz="914400">
              <a:lnSpc>
                <a:spcPct val="120000"/>
              </a:lnSpc>
              <a:spcBef>
                <a:spcPts val="0"/>
              </a:spcBef>
              <a:spcAft>
                <a:spcPts val="0"/>
              </a:spcAft>
              <a:buNone/>
            </a:pPr>
            <a:r>
              <a:rPr lang="en-US" altLang="zh-CN" sz="3600" b="1" i="0" strike="noStrike" spc="0" dirty="0">
                <a:solidFill>
                  <a:srgbClr val="404040"/>
                </a:solidFill>
                <a:latin typeface="微软雅黑" panose="020B0503020204020204" charset="-122"/>
                <a:ea typeface="微软雅黑" panose="020B0503020204020204" charset="-122"/>
              </a:rPr>
              <a:t>A2</a:t>
            </a:r>
            <a:r>
              <a:rPr lang="zh-CN" altLang="en-US" sz="3600" b="1" i="0" strike="noStrike" spc="0" dirty="0">
                <a:solidFill>
                  <a:srgbClr val="404040"/>
                </a:solidFill>
                <a:latin typeface="微软雅黑" panose="020B0503020204020204" charset="-122"/>
                <a:ea typeface="微软雅黑" panose="020B0503020204020204" charset="-122"/>
              </a:rPr>
              <a:t>：</a:t>
            </a:r>
            <a:endParaRPr lang="zh-CN" altLang="en-US" sz="3600" b="1" i="0" strike="noStrike" spc="0" dirty="0">
              <a:solidFill>
                <a:srgbClr val="404040"/>
              </a:solidFill>
              <a:latin typeface="微软雅黑" panose="020B0503020204020204" charset="-122"/>
              <a:ea typeface="微软雅黑" panose="020B0503020204020204" charset="-122"/>
            </a:endParaRPr>
          </a:p>
          <a:p>
            <a:pPr marL="0" indent="0" algn="l" defTabSz="914400">
              <a:lnSpc>
                <a:spcPct val="120000"/>
              </a:lnSpc>
              <a:spcBef>
                <a:spcPts val="0"/>
              </a:spcBef>
              <a:spcAft>
                <a:spcPts val="0"/>
              </a:spcAft>
              <a:buNone/>
            </a:pPr>
            <a:r>
              <a:rPr lang="zh-CN" altLang="en-US" sz="2000" b="1" i="0" strike="noStrike" spc="0" dirty="0">
                <a:solidFill>
                  <a:srgbClr val="404040"/>
                </a:solidFill>
                <a:latin typeface="微软雅黑" panose="020B0503020204020204" charset="-122"/>
                <a:ea typeface="微软雅黑" panose="020B0503020204020204" charset="-122"/>
              </a:rPr>
              <a:t>实物模型和概念证明。</a:t>
            </a:r>
            <a:endParaRPr lang="zh-CN" altLang="en-US" sz="2000" b="1" i="0" strike="noStrike" spc="0" dirty="0">
              <a:solidFill>
                <a:srgbClr val="404040"/>
              </a:solidFill>
              <a:latin typeface="微软雅黑" panose="020B0503020204020204" charset="-122"/>
              <a:ea typeface="微软雅黑" panose="020B0503020204020204" charset="-122"/>
            </a:endParaRPr>
          </a:p>
          <a:p>
            <a:pPr marL="0" indent="0" algn="l" defTabSz="914400">
              <a:lnSpc>
                <a:spcPct val="120000"/>
              </a:lnSpc>
              <a:spcBef>
                <a:spcPts val="0"/>
              </a:spcBef>
              <a:spcAft>
                <a:spcPts val="0"/>
              </a:spcAft>
              <a:buNone/>
            </a:pPr>
            <a:r>
              <a:rPr lang="zh-CN" altLang="en-US" sz="2000" dirty="0">
                <a:latin typeface="微软雅黑" panose="020B0503020204020204" charset="-122"/>
                <a:sym typeface="+mn-ea"/>
              </a:rPr>
              <a:t>实物模型经常也称为</a:t>
            </a:r>
            <a:r>
              <a:rPr lang="zh-CN" altLang="en-US" sz="2000" b="1" dirty="0">
                <a:solidFill>
                  <a:srgbClr val="FF0000"/>
                </a:solidFill>
                <a:latin typeface="微软雅黑" panose="020B0503020204020204" charset="-122"/>
                <a:sym typeface="+mn-ea"/>
              </a:rPr>
              <a:t>水平原型</a:t>
            </a:r>
            <a:r>
              <a:rPr lang="zh-CN" altLang="en-US" sz="2000" dirty="0">
                <a:latin typeface="微软雅黑" panose="020B0503020204020204" charset="-122"/>
                <a:sym typeface="+mn-ea"/>
              </a:rPr>
              <a:t>。此类原型</a:t>
            </a:r>
            <a:r>
              <a:rPr lang="zh-CN" altLang="en-US" sz="2000" b="1" dirty="0">
                <a:solidFill>
                  <a:srgbClr val="FF0000"/>
                </a:solidFill>
                <a:latin typeface="微软雅黑" panose="020B0503020204020204" charset="-122"/>
                <a:sym typeface="+mn-ea"/>
              </a:rPr>
              <a:t>重点关注</a:t>
            </a:r>
            <a:r>
              <a:rPr lang="en-US" altLang="zh-CN" sz="2000" b="1" dirty="0">
                <a:solidFill>
                  <a:srgbClr val="FF0000"/>
                </a:solidFill>
                <a:latin typeface="微软雅黑" panose="020B0503020204020204" charset="-122"/>
                <a:sym typeface="+mn-ea"/>
              </a:rPr>
              <a:t>UI</a:t>
            </a:r>
            <a:r>
              <a:rPr lang="zh-CN" altLang="en-US" sz="2000" dirty="0">
                <a:latin typeface="微软雅黑" panose="020B0503020204020204" charset="-122"/>
                <a:sym typeface="+mn-ea"/>
              </a:rPr>
              <a:t>。它</a:t>
            </a:r>
            <a:r>
              <a:rPr lang="zh-CN" altLang="en-US" sz="2000" b="1" dirty="0">
                <a:solidFill>
                  <a:srgbClr val="FF0000"/>
                </a:solidFill>
                <a:latin typeface="微软雅黑" panose="020B0503020204020204" charset="-122"/>
                <a:sym typeface="+mn-ea"/>
              </a:rPr>
              <a:t>不会深入设计架构的各个层次或者详细的功能</a:t>
            </a:r>
            <a:r>
              <a:rPr lang="zh-CN" altLang="en-US" sz="2000" b="1" i="0" strike="noStrike" spc="0" dirty="0">
                <a:solidFill>
                  <a:srgbClr val="404040"/>
                </a:solidFill>
                <a:latin typeface="微软雅黑" panose="020B0503020204020204" charset="-122"/>
                <a:ea typeface="微软雅黑" panose="020B0503020204020204" charset="-122"/>
              </a:rPr>
              <a:t>。</a:t>
            </a:r>
            <a:endParaRPr lang="zh-CN" altLang="en-US" sz="2000" b="1" i="0" strike="noStrike" spc="0" dirty="0">
              <a:solidFill>
                <a:srgbClr val="404040"/>
              </a:solidFill>
              <a:latin typeface="微软雅黑" panose="020B0503020204020204" charset="-122"/>
              <a:ea typeface="微软雅黑" panose="020B0503020204020204" charset="-122"/>
            </a:endParaRPr>
          </a:p>
          <a:p>
            <a:pPr marL="0" indent="0" algn="l" defTabSz="914400">
              <a:lnSpc>
                <a:spcPct val="120000"/>
              </a:lnSpc>
              <a:spcBef>
                <a:spcPts val="0"/>
              </a:spcBef>
              <a:spcAft>
                <a:spcPts val="0"/>
              </a:spcAft>
              <a:buNone/>
            </a:pPr>
            <a:r>
              <a:rPr lang="zh-CN" altLang="en-US" sz="2000" dirty="0">
                <a:latin typeface="微软雅黑" panose="020B0503020204020204" charset="-122"/>
                <a:sym typeface="+mn-ea"/>
              </a:rPr>
              <a:t>概念证明也称为</a:t>
            </a:r>
            <a:r>
              <a:rPr lang="zh-CN" altLang="en-US" sz="2000" b="1" dirty="0">
                <a:solidFill>
                  <a:srgbClr val="FF0000"/>
                </a:solidFill>
                <a:latin typeface="微软雅黑" panose="020B0503020204020204" charset="-122"/>
                <a:sym typeface="+mn-ea"/>
              </a:rPr>
              <a:t>垂直模型</a:t>
            </a:r>
            <a:r>
              <a:rPr lang="zh-CN" altLang="en-US" sz="2000" dirty="0">
                <a:latin typeface="微软雅黑" panose="020B0503020204020204" charset="-122"/>
                <a:sym typeface="+mn-ea"/>
              </a:rPr>
              <a:t>。它在</a:t>
            </a:r>
            <a:r>
              <a:rPr lang="zh-CN" altLang="en-US" sz="2000" b="1" dirty="0">
                <a:solidFill>
                  <a:srgbClr val="FF0000"/>
                </a:solidFill>
                <a:latin typeface="微软雅黑" panose="020B0503020204020204" charset="-122"/>
                <a:sym typeface="+mn-ea"/>
              </a:rPr>
              <a:t>所有技术服务层次</a:t>
            </a:r>
            <a:r>
              <a:rPr lang="zh-CN" altLang="en-US" sz="2000" dirty="0">
                <a:latin typeface="微软雅黑" panose="020B0503020204020204" charset="-122"/>
                <a:sym typeface="+mn-ea"/>
              </a:rPr>
              <a:t>上从用户界面</a:t>
            </a:r>
            <a:r>
              <a:rPr lang="zh-CN" altLang="en-US" sz="2000" b="1" dirty="0">
                <a:solidFill>
                  <a:srgbClr val="FF0000"/>
                </a:solidFill>
                <a:latin typeface="微软雅黑" panose="020B0503020204020204" charset="-122"/>
                <a:sym typeface="+mn-ea"/>
              </a:rPr>
              <a:t>实现一部分应用功能</a:t>
            </a:r>
            <a:r>
              <a:rPr lang="zh-CN" altLang="en-US" sz="2000" dirty="0">
                <a:latin typeface="微软雅黑" panose="020B0503020204020204" charset="-122"/>
                <a:sym typeface="+mn-ea"/>
              </a:rPr>
              <a:t>。概念证明原型的运作方式与真实系统相似，因为它触及实现的所有层次</a:t>
            </a:r>
            <a:endParaRPr lang="zh-CN" altLang="en-US" sz="3600" b="1" i="0" strike="noStrike" spc="0" dirty="0">
              <a:solidFill>
                <a:srgbClr val="404040"/>
              </a:solidFill>
              <a:latin typeface="微软雅黑" panose="020B0503020204020204" charset="-122"/>
              <a:ea typeface="微软雅黑" panose="020B0503020204020204" charset="-122"/>
            </a:endParaRPr>
          </a:p>
          <a:p>
            <a:pPr marL="0" indent="0" algn="l" defTabSz="914400">
              <a:lnSpc>
                <a:spcPct val="120000"/>
              </a:lnSpc>
              <a:spcBef>
                <a:spcPts val="0"/>
              </a:spcBef>
              <a:spcAft>
                <a:spcPts val="0"/>
              </a:spcAft>
              <a:buNone/>
            </a:pPr>
            <a:endParaRPr lang="zh-CN" altLang="en-US" sz="3600" b="1" i="0" strike="noStrike" spc="0" dirty="0">
              <a:solidFill>
                <a:srgbClr val="404040"/>
              </a:solidFill>
              <a:latin typeface="微软雅黑" panose="020B0503020204020204" charset="-122"/>
              <a:ea typeface="微软雅黑" panose="020B0503020204020204" charset="-122"/>
            </a:endParaRPr>
          </a:p>
          <a:p>
            <a:pPr marL="0" indent="0" algn="l" defTabSz="914400">
              <a:lnSpc>
                <a:spcPct val="120000"/>
              </a:lnSpc>
              <a:spcBef>
                <a:spcPts val="0"/>
              </a:spcBef>
              <a:spcAft>
                <a:spcPts val="0"/>
              </a:spcAft>
              <a:buNone/>
            </a:pPr>
            <a:endParaRPr lang="zh-CN" altLang="en-US" sz="3600" b="1" i="0" strike="noStrike" spc="0" dirty="0">
              <a:solidFill>
                <a:srgbClr val="404040"/>
              </a:solidFill>
              <a:latin typeface="微软雅黑" panose="020B0503020204020204" charset="-122"/>
              <a:ea typeface="微软雅黑" panose="020B0503020204020204" charset="-122"/>
            </a:endParaRPr>
          </a:p>
          <a:p>
            <a:pPr marL="0" indent="0" algn="l" defTabSz="914400">
              <a:lnSpc>
                <a:spcPct val="120000"/>
              </a:lnSpc>
              <a:spcBef>
                <a:spcPts val="0"/>
              </a:spcBef>
              <a:spcAft>
                <a:spcPts val="0"/>
              </a:spcAft>
              <a:buNone/>
            </a:pPr>
            <a:endParaRPr lang="zh-CN" altLang="en-US" sz="3600" b="1" i="0" strike="noStrike" spc="0" dirty="0">
              <a:solidFill>
                <a:srgbClr val="40404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93043" y="565150"/>
            <a:ext cx="1916757" cy="704850"/>
          </a:xfrm>
          <a:prstGeom prst="rect">
            <a:avLst/>
          </a:prstGeom>
        </p:spPr>
      </p:pic>
      <p:sp>
        <p:nvSpPr>
          <p:cNvPr id="7" name="文本框 6"/>
          <p:cNvSpPr txBox="1"/>
          <p:nvPr/>
        </p:nvSpPr>
        <p:spPr>
          <a:xfrm>
            <a:off x="2392045" y="534035"/>
            <a:ext cx="2680970" cy="499745"/>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zh-CN" altLang="en-US" sz="2800" b="1" i="0" strike="noStrike" spc="0">
                <a:solidFill>
                  <a:srgbClr val="404040"/>
                </a:solidFill>
                <a:latin typeface="微软雅黑" panose="020B0503020204020204" charset="-122"/>
                <a:ea typeface="微软雅黑" panose="020B0503020204020204" charset="-122"/>
              </a:rPr>
              <a:t>按精细程度划分</a:t>
            </a:r>
            <a:endParaRPr lang="zh-CN" altLang="en-US" sz="2800" b="1" i="0" strike="noStrike" spc="0">
              <a:solidFill>
                <a:srgbClr val="404040"/>
              </a:solidFill>
              <a:latin typeface="微软雅黑" panose="020B0503020204020204" charset="-122"/>
              <a:ea typeface="微软雅黑" panose="020B0503020204020204" charset="-122"/>
            </a:endParaRPr>
          </a:p>
        </p:txBody>
      </p:sp>
      <p:sp>
        <p:nvSpPr>
          <p:cNvPr id="12" name="任意多边形 11"/>
          <p:cNvSpPr/>
          <p:nvPr/>
        </p:nvSpPr>
        <p:spPr>
          <a:xfrm>
            <a:off x="1280883" y="4113593"/>
            <a:ext cx="671326" cy="716848"/>
          </a:xfrm>
          <a:custGeom>
            <a:avLst/>
            <a:gdLst/>
            <a:ahLst/>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gn="ctr"/>
            <a:r>
              <a:rPr lang="en-US" sz="2400">
                <a:solidFill>
                  <a:schemeClr val="tx1"/>
                </a:solidFill>
              </a:rPr>
              <a:t>01</a:t>
            </a:r>
            <a:endParaRPr lang="zh-CN" sz="2400">
              <a:solidFill>
                <a:schemeClr val="tx1"/>
              </a:solidFill>
            </a:endParaRPr>
          </a:p>
        </p:txBody>
      </p:sp>
      <p:sp>
        <p:nvSpPr>
          <p:cNvPr id="13" name="任意多边形 12"/>
          <p:cNvSpPr/>
          <p:nvPr/>
        </p:nvSpPr>
        <p:spPr>
          <a:xfrm>
            <a:off x="4755270" y="3673834"/>
            <a:ext cx="671326" cy="716848"/>
          </a:xfrm>
          <a:custGeom>
            <a:avLst/>
            <a:gdLst/>
            <a:ahLst/>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gn="ctr"/>
            <a:r>
              <a:rPr lang="en-US" sz="2400">
                <a:solidFill>
                  <a:schemeClr val="tx1"/>
                </a:solidFill>
              </a:rPr>
              <a:t>02</a:t>
            </a:r>
            <a:endParaRPr lang="zh-CN" sz="2400">
              <a:solidFill>
                <a:schemeClr val="tx1"/>
              </a:solidFill>
            </a:endParaRPr>
          </a:p>
        </p:txBody>
      </p:sp>
      <p:sp>
        <p:nvSpPr>
          <p:cNvPr id="14" name="任意多边形 13"/>
          <p:cNvSpPr/>
          <p:nvPr/>
        </p:nvSpPr>
        <p:spPr>
          <a:xfrm>
            <a:off x="8264589" y="2957081"/>
            <a:ext cx="671326" cy="716848"/>
          </a:xfrm>
          <a:custGeom>
            <a:avLst/>
            <a:gdLst/>
            <a:ahLst/>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gn="ctr"/>
            <a:r>
              <a:rPr lang="en-US" sz="2400">
                <a:solidFill>
                  <a:schemeClr val="tx1"/>
                </a:solidFill>
              </a:rPr>
              <a:t>03</a:t>
            </a:r>
            <a:endParaRPr lang="zh-CN" sz="2400">
              <a:solidFill>
                <a:schemeClr val="tx1"/>
              </a:solidFill>
            </a:endParaRPr>
          </a:p>
        </p:txBody>
      </p:sp>
      <p:pic>
        <p:nvPicPr>
          <p:cNvPr id="2" name="图片 1"/>
          <p:cNvPicPr/>
          <p:nvPr/>
        </p:nvPicPr>
        <p:blipFill>
          <a:blip r:embed="rId2"/>
          <a:stretch>
            <a:fillRect/>
          </a:stretch>
        </p:blipFill>
        <p:spPr>
          <a:xfrm rot="19975011">
            <a:off x="9386570" y="1418590"/>
            <a:ext cx="2299335" cy="1074420"/>
          </a:xfrm>
          <a:prstGeom prst="rect">
            <a:avLst/>
          </a:prstGeom>
        </p:spPr>
      </p:pic>
      <p:sp>
        <p:nvSpPr>
          <p:cNvPr id="3" name="任意多边形 2"/>
          <p:cNvSpPr/>
          <p:nvPr/>
        </p:nvSpPr>
        <p:spPr>
          <a:xfrm>
            <a:off x="661035" y="2356485"/>
            <a:ext cx="9474200" cy="2144395"/>
          </a:xfrm>
          <a:custGeom>
            <a:avLst/>
            <a:gdLst/>
            <a:ahLst/>
            <a:cxnLst/>
            <a:rect l="l" t="t" r="r" b="b"/>
            <a:pathLst>
              <a:path w="9474200" h="2144195">
                <a:moveTo>
                  <a:pt x="0" y="1663700"/>
                </a:moveTo>
                <a:cubicBezTo>
                  <a:pt x="295275" y="1932516"/>
                  <a:pt x="590550" y="2201333"/>
                  <a:pt x="1079500" y="2133600"/>
                </a:cubicBezTo>
                <a:cubicBezTo>
                  <a:pt x="1568450" y="2065867"/>
                  <a:pt x="2357967" y="1327150"/>
                  <a:pt x="2933700" y="1257300"/>
                </a:cubicBezTo>
                <a:cubicBezTo>
                  <a:pt x="3509433" y="1187450"/>
                  <a:pt x="3975100" y="1794933"/>
                  <a:pt x="4533900" y="1714500"/>
                </a:cubicBezTo>
                <a:cubicBezTo>
                  <a:pt x="5092700" y="1634067"/>
                  <a:pt x="5670550" y="905933"/>
                  <a:pt x="6286500" y="774700"/>
                </a:cubicBezTo>
                <a:cubicBezTo>
                  <a:pt x="6902450" y="643467"/>
                  <a:pt x="7698317" y="1056217"/>
                  <a:pt x="8229600" y="927100"/>
                </a:cubicBezTo>
                <a:cubicBezTo>
                  <a:pt x="8760883" y="797983"/>
                  <a:pt x="9117541" y="398991"/>
                  <a:pt x="9474200" y="0"/>
                </a:cubicBezTo>
              </a:path>
            </a:pathLst>
          </a:custGeom>
          <a:noFill/>
          <a:ln w="28575">
            <a:solidFill>
              <a:schemeClr val="tx1"/>
            </a:solidFill>
            <a:prstDash val="dash"/>
            <a:miter/>
          </a:ln>
        </p:spPr>
        <p:txBody>
          <a:bodyPr anchor="ctr"/>
          <a:lstStyle/>
          <a:p>
            <a:pPr algn="ctr"/>
            <a:endParaRPr lang="zh-CN">
              <a:solidFill>
                <a:schemeClr val="lt1"/>
              </a:solidFill>
            </a:endParaRPr>
          </a:p>
        </p:txBody>
      </p:sp>
      <p:sp>
        <p:nvSpPr>
          <p:cNvPr id="5" name="文本框 4"/>
          <p:cNvSpPr txBox="1"/>
          <p:nvPr/>
        </p:nvSpPr>
        <p:spPr>
          <a:xfrm>
            <a:off x="661035" y="1522730"/>
            <a:ext cx="3110230" cy="1476375"/>
          </a:xfrm>
          <a:prstGeom prst="rect">
            <a:avLst/>
          </a:prstGeom>
          <a:noFill/>
        </p:spPr>
        <p:txBody>
          <a:bodyPr wrap="square" rtlCol="0" anchor="t">
            <a:spAutoFit/>
          </a:bodyPr>
          <a:p>
            <a:r>
              <a:rPr lang="zh-CN" altLang="en-US" b="1"/>
              <a:t>①低保真原型：只关注功能、结构、流程，原型图上只提供最简单的框架和元素；好处是</a:t>
            </a:r>
            <a:r>
              <a:rPr lang="zh-CN" altLang="en-US" b="1">
                <a:solidFill>
                  <a:srgbClr val="FF0000"/>
                </a:solidFill>
              </a:rPr>
              <a:t>省时、高效</a:t>
            </a:r>
            <a:r>
              <a:rPr lang="zh-CN" altLang="en-US" b="1"/>
              <a:t>，但相对</a:t>
            </a:r>
            <a:r>
              <a:rPr lang="zh-CN" altLang="en-US" b="1">
                <a:solidFill>
                  <a:srgbClr val="FF0000"/>
                </a:solidFill>
              </a:rPr>
              <a:t>需要比较高的沟通成本</a:t>
            </a:r>
            <a:r>
              <a:rPr lang="zh-CN" altLang="en-US" b="1"/>
              <a:t>；</a:t>
            </a:r>
            <a:endParaRPr lang="zh-CN" altLang="en-US" b="1"/>
          </a:p>
        </p:txBody>
      </p:sp>
      <p:sp>
        <p:nvSpPr>
          <p:cNvPr id="6" name="文本框 5"/>
          <p:cNvSpPr txBox="1"/>
          <p:nvPr/>
        </p:nvSpPr>
        <p:spPr>
          <a:xfrm>
            <a:off x="3204845" y="4645025"/>
            <a:ext cx="4149725" cy="645160"/>
          </a:xfrm>
          <a:prstGeom prst="rect">
            <a:avLst/>
          </a:prstGeom>
          <a:noFill/>
        </p:spPr>
        <p:txBody>
          <a:bodyPr wrap="square" rtlCol="0" anchor="t">
            <a:spAutoFit/>
          </a:bodyPr>
          <a:p>
            <a:r>
              <a:rPr lang="zh-CN" altLang="en-US" b="1"/>
              <a:t>②中保真原型：在低保真原型的基础上，提供</a:t>
            </a:r>
            <a:r>
              <a:rPr lang="zh-CN" altLang="en-US" b="1">
                <a:solidFill>
                  <a:srgbClr val="FF0000"/>
                </a:solidFill>
              </a:rPr>
              <a:t>更多的功能细节和交互细节</a:t>
            </a:r>
            <a:r>
              <a:rPr lang="zh-CN" altLang="en-US" b="1"/>
              <a:t>；</a:t>
            </a:r>
            <a:endParaRPr lang="zh-CN" altLang="en-US" b="1"/>
          </a:p>
        </p:txBody>
      </p:sp>
      <p:sp>
        <p:nvSpPr>
          <p:cNvPr id="8" name="文本框 7"/>
          <p:cNvSpPr txBox="1"/>
          <p:nvPr/>
        </p:nvSpPr>
        <p:spPr>
          <a:xfrm>
            <a:off x="6207125" y="1522730"/>
            <a:ext cx="3328035" cy="1198880"/>
          </a:xfrm>
          <a:prstGeom prst="rect">
            <a:avLst/>
          </a:prstGeom>
          <a:noFill/>
        </p:spPr>
        <p:txBody>
          <a:bodyPr wrap="square" rtlCol="0" anchor="t">
            <a:spAutoFit/>
          </a:bodyPr>
          <a:p>
            <a:r>
              <a:rPr lang="zh-CN" altLang="en-US" b="1"/>
              <a:t>③高保真原型：提供</a:t>
            </a:r>
            <a:r>
              <a:rPr lang="zh-CN" altLang="en-US" b="1">
                <a:solidFill>
                  <a:srgbClr val="FF0000"/>
                </a:solidFill>
              </a:rPr>
              <a:t>更多的视觉细节</a:t>
            </a:r>
            <a:r>
              <a:rPr lang="zh-CN" altLang="en-US" b="1"/>
              <a:t>，几乎可以等同于UI效果图，只需要在开发过程中替换实际数据和素材。</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93043" y="565150"/>
            <a:ext cx="1916757" cy="704850"/>
          </a:xfrm>
          <a:prstGeom prst="rect">
            <a:avLst/>
          </a:prstGeom>
        </p:spPr>
      </p:pic>
      <p:sp>
        <p:nvSpPr>
          <p:cNvPr id="7" name="文本框 6"/>
          <p:cNvSpPr txBox="1"/>
          <p:nvPr/>
        </p:nvSpPr>
        <p:spPr>
          <a:xfrm>
            <a:off x="2392045" y="534035"/>
            <a:ext cx="2680970" cy="499745"/>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zh-CN" altLang="en-US" sz="2800" b="1" i="0" strike="noStrike" spc="0">
                <a:solidFill>
                  <a:srgbClr val="404040"/>
                </a:solidFill>
                <a:latin typeface="微软雅黑" panose="020B0503020204020204" charset="-122"/>
                <a:ea typeface="微软雅黑" panose="020B0503020204020204" charset="-122"/>
              </a:rPr>
              <a:t>按精细程度划分</a:t>
            </a:r>
            <a:r>
              <a:rPr lang="en-US" altLang="zh-CN" sz="2800" b="1" i="0" strike="noStrike" spc="0">
                <a:solidFill>
                  <a:srgbClr val="404040"/>
                </a:solidFill>
                <a:latin typeface="微软雅黑" panose="020B0503020204020204" charset="-122"/>
                <a:ea typeface="微软雅黑" panose="020B0503020204020204" charset="-122"/>
              </a:rPr>
              <a:t>[</a:t>
            </a:r>
            <a:r>
              <a:rPr lang="zh-CN" altLang="en-US" sz="2800" b="1" i="0" strike="noStrike" spc="0">
                <a:solidFill>
                  <a:srgbClr val="404040"/>
                </a:solidFill>
                <a:latin typeface="微软雅黑" panose="020B0503020204020204" charset="-122"/>
                <a:ea typeface="微软雅黑" panose="020B0503020204020204" charset="-122"/>
              </a:rPr>
              <a:t>低保真原型</a:t>
            </a:r>
            <a:r>
              <a:rPr lang="en-US" altLang="zh-CN" sz="2800" b="1" i="0" strike="noStrike" spc="0">
                <a:solidFill>
                  <a:srgbClr val="404040"/>
                </a:solidFill>
                <a:latin typeface="微软雅黑" panose="020B0503020204020204" charset="-122"/>
                <a:ea typeface="微软雅黑" panose="020B0503020204020204" charset="-122"/>
              </a:rPr>
              <a:t>]</a:t>
            </a:r>
            <a:endParaRPr lang="en-US" altLang="zh-CN" sz="2800" b="1" i="0" strike="noStrike" spc="0">
              <a:solidFill>
                <a:srgbClr val="404040"/>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2"/>
          <a:stretch>
            <a:fillRect/>
          </a:stretch>
        </p:blipFill>
        <p:spPr>
          <a:xfrm>
            <a:off x="746760" y="1977390"/>
            <a:ext cx="5191760" cy="3496310"/>
          </a:xfrm>
          <a:prstGeom prst="rect">
            <a:avLst/>
          </a:prstGeom>
        </p:spPr>
      </p:pic>
      <p:sp>
        <p:nvSpPr>
          <p:cNvPr id="15" name="文本框 14"/>
          <p:cNvSpPr txBox="1"/>
          <p:nvPr/>
        </p:nvSpPr>
        <p:spPr>
          <a:xfrm>
            <a:off x="1024890" y="5683885"/>
            <a:ext cx="4149725" cy="368300"/>
          </a:xfrm>
          <a:prstGeom prst="rect">
            <a:avLst/>
          </a:prstGeom>
          <a:noFill/>
        </p:spPr>
        <p:txBody>
          <a:bodyPr wrap="square" rtlCol="0" anchor="t">
            <a:spAutoFit/>
          </a:bodyPr>
          <a:p>
            <a:r>
              <a:rPr lang="zh-CN" altLang="en-US" b="1"/>
              <a:t>图</a:t>
            </a:r>
            <a:r>
              <a:rPr lang="en-US" altLang="zh-CN" b="1"/>
              <a:t>1:</a:t>
            </a:r>
            <a:r>
              <a:rPr lang="zh-CN" altLang="en-US" b="1"/>
              <a:t>低保真示例图形  </a:t>
            </a:r>
            <a:r>
              <a:rPr lang="en-US" altLang="zh-CN" b="1"/>
              <a:t>[3]</a:t>
            </a:r>
            <a:endParaRPr lang="en-US" altLang="zh-CN" b="1"/>
          </a:p>
        </p:txBody>
      </p:sp>
      <p:sp>
        <p:nvSpPr>
          <p:cNvPr id="16" name="文本框 15"/>
          <p:cNvSpPr txBox="1"/>
          <p:nvPr/>
        </p:nvSpPr>
        <p:spPr>
          <a:xfrm>
            <a:off x="7911465" y="5923915"/>
            <a:ext cx="4149725" cy="368300"/>
          </a:xfrm>
          <a:prstGeom prst="rect">
            <a:avLst/>
          </a:prstGeom>
          <a:noFill/>
        </p:spPr>
        <p:txBody>
          <a:bodyPr wrap="square" rtlCol="0" anchor="t">
            <a:spAutoFit/>
          </a:bodyPr>
          <a:p>
            <a:r>
              <a:rPr lang="zh-CN" altLang="en-US" b="1"/>
              <a:t>图</a:t>
            </a:r>
            <a:r>
              <a:rPr lang="en-US" altLang="zh-CN" b="1"/>
              <a:t>2</a:t>
            </a:r>
            <a:r>
              <a:rPr lang="en-US" altLang="zh-CN" b="1"/>
              <a:t>:</a:t>
            </a:r>
            <a:r>
              <a:rPr lang="zh-CN" altLang="en-US" b="1"/>
              <a:t>低保真示例图形 </a:t>
            </a:r>
            <a:endParaRPr lang="en-US" altLang="zh-CN" b="1"/>
          </a:p>
        </p:txBody>
      </p:sp>
      <p:pic>
        <p:nvPicPr>
          <p:cNvPr id="2" name="图片 1"/>
          <p:cNvPicPr>
            <a:picLocks noChangeAspect="1"/>
          </p:cNvPicPr>
          <p:nvPr/>
        </p:nvPicPr>
        <p:blipFill>
          <a:blip r:embed="rId3"/>
          <a:stretch>
            <a:fillRect/>
          </a:stretch>
        </p:blipFill>
        <p:spPr>
          <a:xfrm>
            <a:off x="7443470" y="534035"/>
            <a:ext cx="3695700" cy="531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93043" y="565150"/>
            <a:ext cx="1916757" cy="704850"/>
          </a:xfrm>
          <a:prstGeom prst="rect">
            <a:avLst/>
          </a:prstGeom>
        </p:spPr>
      </p:pic>
      <p:sp>
        <p:nvSpPr>
          <p:cNvPr id="7" name="文本框 6"/>
          <p:cNvSpPr txBox="1"/>
          <p:nvPr/>
        </p:nvSpPr>
        <p:spPr>
          <a:xfrm>
            <a:off x="2392045" y="534035"/>
            <a:ext cx="2680970" cy="499745"/>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zh-CN" altLang="en-US" sz="2800" b="1" i="0" strike="noStrike" spc="0">
                <a:solidFill>
                  <a:srgbClr val="404040"/>
                </a:solidFill>
                <a:latin typeface="微软雅黑" panose="020B0503020204020204" charset="-122"/>
                <a:ea typeface="微软雅黑" panose="020B0503020204020204" charset="-122"/>
              </a:rPr>
              <a:t>按精细程度划分</a:t>
            </a:r>
            <a:r>
              <a:rPr lang="en-US" altLang="zh-CN" sz="2800" b="1" i="0" strike="noStrike" spc="0">
                <a:solidFill>
                  <a:srgbClr val="404040"/>
                </a:solidFill>
                <a:latin typeface="微软雅黑" panose="020B0503020204020204" charset="-122"/>
                <a:ea typeface="微软雅黑" panose="020B0503020204020204" charset="-122"/>
              </a:rPr>
              <a:t>[</a:t>
            </a:r>
            <a:r>
              <a:rPr lang="zh-CN" altLang="en-US" sz="2800" b="1" i="0" strike="noStrike" spc="0">
                <a:solidFill>
                  <a:srgbClr val="404040"/>
                </a:solidFill>
                <a:latin typeface="微软雅黑" panose="020B0503020204020204" charset="-122"/>
                <a:ea typeface="微软雅黑" panose="020B0503020204020204" charset="-122"/>
              </a:rPr>
              <a:t>中</a:t>
            </a:r>
            <a:r>
              <a:rPr lang="zh-CN" altLang="en-US" sz="2800" b="1" i="0" strike="noStrike" spc="0">
                <a:solidFill>
                  <a:srgbClr val="404040"/>
                </a:solidFill>
                <a:latin typeface="微软雅黑" panose="020B0503020204020204" charset="-122"/>
                <a:ea typeface="微软雅黑" panose="020B0503020204020204" charset="-122"/>
              </a:rPr>
              <a:t>保真原型</a:t>
            </a:r>
            <a:r>
              <a:rPr lang="en-US" altLang="zh-CN" sz="2800" b="1" i="0" strike="noStrike" spc="0">
                <a:solidFill>
                  <a:srgbClr val="404040"/>
                </a:solidFill>
                <a:latin typeface="微软雅黑" panose="020B0503020204020204" charset="-122"/>
                <a:ea typeface="微软雅黑" panose="020B0503020204020204" charset="-122"/>
              </a:rPr>
              <a:t>]</a:t>
            </a:r>
            <a:endParaRPr lang="en-US" altLang="zh-CN" sz="2800" b="1" i="0" strike="noStrike" spc="0">
              <a:solidFill>
                <a:srgbClr val="404040"/>
              </a:solidFill>
              <a:latin typeface="微软雅黑" panose="020B0503020204020204" charset="-122"/>
              <a:ea typeface="微软雅黑" panose="020B0503020204020204" charset="-122"/>
            </a:endParaRPr>
          </a:p>
        </p:txBody>
      </p:sp>
      <p:sp>
        <p:nvSpPr>
          <p:cNvPr id="15" name="文本框 14"/>
          <p:cNvSpPr txBox="1"/>
          <p:nvPr/>
        </p:nvSpPr>
        <p:spPr>
          <a:xfrm>
            <a:off x="3307715" y="5706745"/>
            <a:ext cx="4149725" cy="368300"/>
          </a:xfrm>
          <a:prstGeom prst="rect">
            <a:avLst/>
          </a:prstGeom>
          <a:noFill/>
        </p:spPr>
        <p:txBody>
          <a:bodyPr wrap="square" rtlCol="0" anchor="t">
            <a:spAutoFit/>
          </a:bodyPr>
          <a:p>
            <a:r>
              <a:rPr lang="zh-CN" altLang="en-US" b="1"/>
              <a:t>图</a:t>
            </a:r>
            <a:r>
              <a:rPr lang="en-US" altLang="zh-CN" b="1"/>
              <a:t>3:</a:t>
            </a:r>
            <a:r>
              <a:rPr lang="zh-CN" altLang="en-US" b="1"/>
              <a:t>中</a:t>
            </a:r>
            <a:r>
              <a:rPr lang="zh-CN" altLang="en-US" b="1"/>
              <a:t>保真示例图形  </a:t>
            </a:r>
            <a:r>
              <a:rPr lang="en-US" altLang="zh-CN" b="1"/>
              <a:t>[3]</a:t>
            </a:r>
            <a:endParaRPr lang="en-US" altLang="zh-CN" b="1"/>
          </a:p>
        </p:txBody>
      </p:sp>
      <p:pic>
        <p:nvPicPr>
          <p:cNvPr id="2" name="图片 1"/>
          <p:cNvPicPr>
            <a:picLocks noChangeAspect="1"/>
          </p:cNvPicPr>
          <p:nvPr/>
        </p:nvPicPr>
        <p:blipFill>
          <a:blip r:embed="rId2"/>
          <a:stretch>
            <a:fillRect/>
          </a:stretch>
        </p:blipFill>
        <p:spPr>
          <a:xfrm>
            <a:off x="429260" y="1270000"/>
            <a:ext cx="8021955" cy="4199890"/>
          </a:xfrm>
          <a:prstGeom prst="rect">
            <a:avLst/>
          </a:prstGeom>
        </p:spPr>
      </p:pic>
      <p:pic>
        <p:nvPicPr>
          <p:cNvPr id="3" name="图片 2"/>
          <p:cNvPicPr>
            <a:picLocks noChangeAspect="1"/>
          </p:cNvPicPr>
          <p:nvPr/>
        </p:nvPicPr>
        <p:blipFill>
          <a:blip r:embed="rId3"/>
          <a:stretch>
            <a:fillRect/>
          </a:stretch>
        </p:blipFill>
        <p:spPr>
          <a:xfrm>
            <a:off x="8677275" y="1270000"/>
            <a:ext cx="2941320" cy="4305300"/>
          </a:xfrm>
          <a:prstGeom prst="rect">
            <a:avLst/>
          </a:prstGeom>
        </p:spPr>
      </p:pic>
      <p:sp>
        <p:nvSpPr>
          <p:cNvPr id="5" name="文本框 4"/>
          <p:cNvSpPr txBox="1"/>
          <p:nvPr/>
        </p:nvSpPr>
        <p:spPr>
          <a:xfrm>
            <a:off x="9019540" y="5798185"/>
            <a:ext cx="4149725" cy="368300"/>
          </a:xfrm>
          <a:prstGeom prst="rect">
            <a:avLst/>
          </a:prstGeom>
          <a:noFill/>
        </p:spPr>
        <p:txBody>
          <a:bodyPr wrap="square" rtlCol="0" anchor="t">
            <a:spAutoFit/>
          </a:bodyPr>
          <a:p>
            <a:r>
              <a:rPr lang="zh-CN" altLang="en-US" b="1"/>
              <a:t>图</a:t>
            </a:r>
            <a:r>
              <a:rPr lang="en-US" altLang="zh-CN" b="1"/>
              <a:t>4</a:t>
            </a:r>
            <a:r>
              <a:rPr lang="en-US" altLang="zh-CN" b="1"/>
              <a:t>:</a:t>
            </a:r>
            <a:r>
              <a:rPr lang="zh-CN" altLang="en-US" b="1"/>
              <a:t>中</a:t>
            </a:r>
            <a:r>
              <a:rPr lang="zh-CN" altLang="en-US" b="1"/>
              <a:t>保真示例图形</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93043" y="565150"/>
            <a:ext cx="1916757" cy="704850"/>
          </a:xfrm>
          <a:prstGeom prst="rect">
            <a:avLst/>
          </a:prstGeom>
        </p:spPr>
      </p:pic>
      <p:sp>
        <p:nvSpPr>
          <p:cNvPr id="7" name="文本框 6"/>
          <p:cNvSpPr txBox="1"/>
          <p:nvPr/>
        </p:nvSpPr>
        <p:spPr>
          <a:xfrm>
            <a:off x="2392045" y="534035"/>
            <a:ext cx="2680970" cy="499745"/>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zh-CN" altLang="en-US" sz="2800" b="1" i="0" strike="noStrike" spc="0">
                <a:solidFill>
                  <a:srgbClr val="404040"/>
                </a:solidFill>
                <a:latin typeface="微软雅黑" panose="020B0503020204020204" charset="-122"/>
                <a:ea typeface="微软雅黑" panose="020B0503020204020204" charset="-122"/>
              </a:rPr>
              <a:t>按精细程度划分</a:t>
            </a:r>
            <a:r>
              <a:rPr lang="en-US" altLang="zh-CN" sz="2800" b="1" i="0" strike="noStrike" spc="0">
                <a:solidFill>
                  <a:srgbClr val="404040"/>
                </a:solidFill>
                <a:latin typeface="微软雅黑" panose="020B0503020204020204" charset="-122"/>
                <a:ea typeface="微软雅黑" panose="020B0503020204020204" charset="-122"/>
              </a:rPr>
              <a:t>[</a:t>
            </a:r>
            <a:r>
              <a:rPr lang="zh-CN" altLang="en-US" sz="2800" b="1" i="0" strike="noStrike" spc="0">
                <a:solidFill>
                  <a:srgbClr val="404040"/>
                </a:solidFill>
                <a:latin typeface="微软雅黑" panose="020B0503020204020204" charset="-122"/>
                <a:ea typeface="微软雅黑" panose="020B0503020204020204" charset="-122"/>
              </a:rPr>
              <a:t>高</a:t>
            </a:r>
            <a:r>
              <a:rPr lang="zh-CN" altLang="en-US" sz="2800" b="1" i="0" strike="noStrike" spc="0">
                <a:solidFill>
                  <a:srgbClr val="404040"/>
                </a:solidFill>
                <a:latin typeface="微软雅黑" panose="020B0503020204020204" charset="-122"/>
                <a:ea typeface="微软雅黑" panose="020B0503020204020204" charset="-122"/>
              </a:rPr>
              <a:t>保真原型</a:t>
            </a:r>
            <a:r>
              <a:rPr lang="en-US" altLang="zh-CN" sz="2800" b="1" i="0" strike="noStrike" spc="0">
                <a:solidFill>
                  <a:srgbClr val="404040"/>
                </a:solidFill>
                <a:latin typeface="微软雅黑" panose="020B0503020204020204" charset="-122"/>
                <a:ea typeface="微软雅黑" panose="020B0503020204020204" charset="-122"/>
              </a:rPr>
              <a:t>]</a:t>
            </a:r>
            <a:endParaRPr lang="en-US" altLang="zh-CN" sz="2800" b="1" i="0" strike="noStrike" spc="0">
              <a:solidFill>
                <a:srgbClr val="404040"/>
              </a:solidFill>
              <a:latin typeface="微软雅黑" panose="020B0503020204020204" charset="-122"/>
              <a:ea typeface="微软雅黑" panose="020B0503020204020204" charset="-122"/>
            </a:endParaRPr>
          </a:p>
        </p:txBody>
      </p:sp>
      <p:sp>
        <p:nvSpPr>
          <p:cNvPr id="15" name="文本框 14"/>
          <p:cNvSpPr txBox="1"/>
          <p:nvPr/>
        </p:nvSpPr>
        <p:spPr>
          <a:xfrm>
            <a:off x="2908300" y="6140450"/>
            <a:ext cx="4149725" cy="368300"/>
          </a:xfrm>
          <a:prstGeom prst="rect">
            <a:avLst/>
          </a:prstGeom>
          <a:noFill/>
        </p:spPr>
        <p:txBody>
          <a:bodyPr wrap="square" rtlCol="0" anchor="t">
            <a:spAutoFit/>
          </a:bodyPr>
          <a:p>
            <a:r>
              <a:rPr lang="zh-CN" altLang="en-US" b="1"/>
              <a:t>图</a:t>
            </a:r>
            <a:r>
              <a:rPr lang="en-US" altLang="zh-CN" b="1"/>
              <a:t>5</a:t>
            </a:r>
            <a:r>
              <a:rPr lang="en-US" altLang="zh-CN" b="1"/>
              <a:t>:</a:t>
            </a:r>
            <a:r>
              <a:rPr lang="zh-CN" altLang="en-US" b="1"/>
              <a:t>高</a:t>
            </a:r>
            <a:r>
              <a:rPr lang="zh-CN" altLang="en-US" b="1"/>
              <a:t>保真示例图形  </a:t>
            </a:r>
            <a:r>
              <a:rPr lang="en-US" altLang="zh-CN" b="1"/>
              <a:t>[3]</a:t>
            </a:r>
            <a:endParaRPr lang="en-US" altLang="zh-CN" b="1"/>
          </a:p>
        </p:txBody>
      </p:sp>
      <p:pic>
        <p:nvPicPr>
          <p:cNvPr id="3" name="图片 2"/>
          <p:cNvPicPr>
            <a:picLocks noChangeAspect="1"/>
          </p:cNvPicPr>
          <p:nvPr/>
        </p:nvPicPr>
        <p:blipFill>
          <a:blip r:embed="rId2"/>
          <a:stretch>
            <a:fillRect/>
          </a:stretch>
        </p:blipFill>
        <p:spPr>
          <a:xfrm>
            <a:off x="716280" y="1270000"/>
            <a:ext cx="6988810" cy="4475480"/>
          </a:xfrm>
          <a:prstGeom prst="rect">
            <a:avLst/>
          </a:prstGeom>
        </p:spPr>
      </p:pic>
      <p:pic>
        <p:nvPicPr>
          <p:cNvPr id="2" name="图片 1"/>
          <p:cNvPicPr>
            <a:picLocks noChangeAspect="1"/>
          </p:cNvPicPr>
          <p:nvPr/>
        </p:nvPicPr>
        <p:blipFill>
          <a:blip r:embed="rId3"/>
          <a:stretch>
            <a:fillRect/>
          </a:stretch>
        </p:blipFill>
        <p:spPr>
          <a:xfrm>
            <a:off x="8176895" y="174625"/>
            <a:ext cx="3411855" cy="5570855"/>
          </a:xfrm>
          <a:prstGeom prst="rect">
            <a:avLst/>
          </a:prstGeom>
        </p:spPr>
      </p:pic>
      <p:sp>
        <p:nvSpPr>
          <p:cNvPr id="5" name="文本框 4"/>
          <p:cNvSpPr txBox="1"/>
          <p:nvPr/>
        </p:nvSpPr>
        <p:spPr>
          <a:xfrm>
            <a:off x="8595995" y="6014720"/>
            <a:ext cx="4149725" cy="368300"/>
          </a:xfrm>
          <a:prstGeom prst="rect">
            <a:avLst/>
          </a:prstGeom>
          <a:noFill/>
        </p:spPr>
        <p:txBody>
          <a:bodyPr wrap="square" rtlCol="0" anchor="t">
            <a:spAutoFit/>
          </a:bodyPr>
          <a:p>
            <a:r>
              <a:rPr lang="zh-CN" altLang="en-US" b="1"/>
              <a:t>图</a:t>
            </a:r>
            <a:r>
              <a:rPr lang="en-US" altLang="zh-CN" b="1"/>
              <a:t>6</a:t>
            </a:r>
            <a:r>
              <a:rPr lang="en-US" altLang="zh-CN" b="1"/>
              <a:t>:</a:t>
            </a:r>
            <a:r>
              <a:rPr lang="zh-CN" altLang="en-US" b="1"/>
              <a:t>高</a:t>
            </a:r>
            <a:r>
              <a:rPr lang="zh-CN" altLang="en-US" b="1"/>
              <a:t>保真示例图形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327333" y="200025"/>
            <a:ext cx="1916757" cy="704850"/>
          </a:xfrm>
          <a:prstGeom prst="rect">
            <a:avLst/>
          </a:prstGeom>
        </p:spPr>
      </p:pic>
      <p:sp>
        <p:nvSpPr>
          <p:cNvPr id="7" name="文本框 6"/>
          <p:cNvSpPr txBox="1"/>
          <p:nvPr/>
        </p:nvSpPr>
        <p:spPr>
          <a:xfrm>
            <a:off x="2414905" y="302260"/>
            <a:ext cx="5180330" cy="499745"/>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zh-CN" altLang="en-US" sz="2800" b="1" i="0" strike="noStrike" spc="0">
                <a:solidFill>
                  <a:srgbClr val="404040"/>
                </a:solidFill>
                <a:latin typeface="微软雅黑" panose="020B0503020204020204" charset="-122"/>
                <a:ea typeface="微软雅黑" panose="020B0503020204020204" charset="-122"/>
              </a:rPr>
              <a:t>按精细程度划分</a:t>
            </a:r>
            <a:endParaRPr lang="en-US" altLang="zh-CN" sz="2800" b="1" i="0" strike="noStrike" spc="0">
              <a:solidFill>
                <a:srgbClr val="40404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2244090" y="802005"/>
            <a:ext cx="7548245" cy="3114040"/>
          </a:xfrm>
          <a:prstGeom prst="rect">
            <a:avLst/>
          </a:prstGeom>
        </p:spPr>
      </p:pic>
      <p:sp>
        <p:nvSpPr>
          <p:cNvPr id="5" name="文本框 4"/>
          <p:cNvSpPr txBox="1"/>
          <p:nvPr/>
        </p:nvSpPr>
        <p:spPr>
          <a:xfrm>
            <a:off x="866775" y="4347845"/>
            <a:ext cx="10266045" cy="2306955"/>
          </a:xfrm>
          <a:prstGeom prst="rect">
            <a:avLst/>
          </a:prstGeom>
          <a:noFill/>
        </p:spPr>
        <p:txBody>
          <a:bodyPr wrap="square" rtlCol="0" anchor="t">
            <a:spAutoFit/>
          </a:bodyPr>
          <a:p>
            <a:r>
              <a:rPr lang="zh-CN" altLang="en-US" b="1">
                <a:solidFill>
                  <a:schemeClr val="tx1"/>
                </a:solidFill>
              </a:rPr>
              <a:t>低保真原型</a:t>
            </a:r>
            <a:r>
              <a:rPr lang="zh-CN" altLang="en-US"/>
              <a:t>：侧重点是</a:t>
            </a:r>
            <a:r>
              <a:rPr lang="zh-CN" altLang="en-US" b="1">
                <a:solidFill>
                  <a:srgbClr val="FF0000"/>
                </a:solidFill>
              </a:rPr>
              <a:t>核心功能和产品框架</a:t>
            </a:r>
            <a:r>
              <a:rPr lang="zh-CN" altLang="en-US"/>
              <a:t>，使用它的一个非常大的好处是，在产品设计初期</a:t>
            </a:r>
            <a:r>
              <a:rPr lang="zh-CN" altLang="en-US" b="1">
                <a:solidFill>
                  <a:srgbClr val="FF0000"/>
                </a:solidFill>
              </a:rPr>
              <a:t>快速形成方案、快速讨论、快速调整</a:t>
            </a:r>
            <a:r>
              <a:rPr lang="zh-CN" altLang="en-US"/>
              <a:t>，能够让人把精力专注在产品最核心的结构层和框架层；相对地，同样由于它的快速制作，对外沟通时解释起来会比较烦。</a:t>
            </a:r>
            <a:endParaRPr lang="zh-CN" altLang="en-US"/>
          </a:p>
          <a:p>
            <a:r>
              <a:rPr lang="zh-CN" altLang="en-US" b="1"/>
              <a:t>中保真原型</a:t>
            </a:r>
            <a:r>
              <a:rPr lang="zh-CN" altLang="en-US"/>
              <a:t>：最常用的原型图类型，侧重点在</a:t>
            </a:r>
            <a:r>
              <a:rPr lang="zh-CN" altLang="en-US" b="1">
                <a:solidFill>
                  <a:srgbClr val="FF0000"/>
                </a:solidFill>
              </a:rPr>
              <a:t>具体的功能流程和交互</a:t>
            </a:r>
            <a:r>
              <a:rPr lang="zh-CN" altLang="en-US"/>
              <a:t>，优缺点都介于低保真原型和高保真原型之间。</a:t>
            </a:r>
            <a:endParaRPr lang="zh-CN" altLang="en-US"/>
          </a:p>
          <a:p>
            <a:r>
              <a:rPr lang="zh-CN" altLang="en-US" b="1"/>
              <a:t>高保真原型</a:t>
            </a:r>
            <a:r>
              <a:rPr lang="zh-CN" altLang="en-US"/>
              <a:t>：侧重点是</a:t>
            </a:r>
            <a:r>
              <a:rPr lang="zh-CN" altLang="en-US" b="1">
                <a:solidFill>
                  <a:srgbClr val="FF0000"/>
                </a:solidFill>
              </a:rPr>
              <a:t>视觉呈现</a:t>
            </a:r>
            <a:r>
              <a:rPr lang="zh-CN" altLang="en-US"/>
              <a:t>，它的优点在于</a:t>
            </a:r>
            <a:r>
              <a:rPr lang="zh-CN" altLang="en-US" b="1">
                <a:solidFill>
                  <a:srgbClr val="FF0000"/>
                </a:solidFill>
              </a:rPr>
              <a:t>细节非常完善</a:t>
            </a:r>
            <a:r>
              <a:rPr lang="zh-CN" altLang="en-US"/>
              <a:t>，想要的效果可以直观展示出来；然而相应地，</a:t>
            </a:r>
            <a:r>
              <a:rPr lang="zh-CN" altLang="en-US" b="1">
                <a:solidFill>
                  <a:srgbClr val="FF0000"/>
                </a:solidFill>
              </a:rPr>
              <a:t>修改起来非常非常地麻烦</a:t>
            </a:r>
            <a:r>
              <a:rPr lang="zh-CN" altLang="en-US"/>
              <a:t>，要消耗</a:t>
            </a:r>
            <a:r>
              <a:rPr lang="zh-CN" altLang="en-US" b="1">
                <a:solidFill>
                  <a:srgbClr val="FF0000"/>
                </a:solidFill>
              </a:rPr>
              <a:t>大量精力</a:t>
            </a:r>
            <a:r>
              <a:rPr lang="zh-CN" altLang="en-US"/>
              <a:t>在原型图制作上，这就容易让人对产品最核心的结构、框架、流程思考不到位。</a:t>
            </a:r>
            <a:endParaRPr lang="zh-CN" altLang="en-US"/>
          </a:p>
        </p:txBody>
      </p:sp>
      <p:sp>
        <p:nvSpPr>
          <p:cNvPr id="6" name="文本框 5"/>
          <p:cNvSpPr txBox="1"/>
          <p:nvPr/>
        </p:nvSpPr>
        <p:spPr>
          <a:xfrm>
            <a:off x="4855210" y="3979545"/>
            <a:ext cx="2481580" cy="368300"/>
          </a:xfrm>
          <a:prstGeom prst="rect">
            <a:avLst/>
          </a:prstGeom>
          <a:noFill/>
        </p:spPr>
        <p:txBody>
          <a:bodyPr wrap="none" rtlCol="0" anchor="t">
            <a:spAutoFit/>
          </a:bodyPr>
          <a:p>
            <a:r>
              <a:rPr lang="zh-CN" altLang="en-US" b="1">
                <a:sym typeface="+mn-ea"/>
              </a:rPr>
              <a:t>图</a:t>
            </a:r>
            <a:r>
              <a:rPr lang="en-US" altLang="zh-CN" b="1">
                <a:sym typeface="+mn-ea"/>
              </a:rPr>
              <a:t>5</a:t>
            </a:r>
            <a:r>
              <a:rPr lang="zh-CN" altLang="en-US" b="1">
                <a:sym typeface="+mn-ea"/>
              </a:rPr>
              <a:t>：三种原型对比 </a:t>
            </a:r>
            <a:r>
              <a:rPr lang="en-US" altLang="zh-CN" b="1">
                <a:sym typeface="+mn-ea"/>
              </a:rPr>
              <a:t>[3]</a:t>
            </a:r>
            <a:endParaRPr lang="en-US" altLang="zh-CN"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8225" y="2764155"/>
            <a:ext cx="8242935" cy="1489075"/>
          </a:xfrm>
          <a:prstGeom prst="rect">
            <a:avLst/>
          </a:prstGeom>
        </p:spPr>
        <p:txBody>
          <a:bodyPr wrap="square"/>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panose="020B0503020204020204" charset="-122"/>
                <a:ea typeface="微软雅黑" panose="020B0503020204020204" charset="-122"/>
              </a:rPr>
              <a:t>Q3:</a:t>
            </a:r>
            <a:endParaRPr lang="en-US" sz="3600" b="1" i="0" strike="noStrike" spc="0" dirty="0">
              <a:solidFill>
                <a:srgbClr val="404040"/>
              </a:solidFill>
              <a:latin typeface="微软雅黑" panose="020B0503020204020204" charset="-122"/>
              <a:ea typeface="微软雅黑" panose="020B0503020204020204" charset="-122"/>
            </a:endParaRPr>
          </a:p>
          <a:p>
            <a:pPr marL="0" indent="0" algn="l" defTabSz="914400">
              <a:lnSpc>
                <a:spcPct val="120000"/>
              </a:lnSpc>
              <a:spcBef>
                <a:spcPts val="0"/>
              </a:spcBef>
              <a:spcAft>
                <a:spcPts val="0"/>
              </a:spcAft>
              <a:buNone/>
            </a:pPr>
            <a:r>
              <a:rPr lang="zh-CN" altLang="en-US" sz="3600" b="1" i="0" strike="noStrike" spc="0" dirty="0">
                <a:solidFill>
                  <a:srgbClr val="404040"/>
                </a:solidFill>
                <a:latin typeface="微软雅黑" panose="020B0503020204020204" charset="-122"/>
                <a:ea typeface="微软雅黑" panose="020B0503020204020204" charset="-122"/>
              </a:rPr>
              <a:t>判断题：在需求分析阶段，开发出高保真模型是必要的。</a:t>
            </a:r>
            <a:endParaRPr lang="zh-CN" altLang="en-US" sz="3600" b="1" i="0" strike="noStrike" spc="0" dirty="0">
              <a:solidFill>
                <a:srgbClr val="40404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24057" y="2977884"/>
            <a:ext cx="3773716" cy="891582"/>
            <a:chOff x="4209142" y="254523"/>
            <a:chExt cx="3773716" cy="891582"/>
          </a:xfrm>
        </p:grpSpPr>
        <p:pic>
          <p:nvPicPr>
            <p:cNvPr id="7" name="图片 6"/>
            <p:cNvPicPr/>
            <p:nvPr/>
          </p:nvPicPr>
          <p:blipFill>
            <a:blip r:embed="rId1"/>
            <a:stretch>
              <a:fillRect/>
            </a:stretch>
          </p:blipFill>
          <p:spPr>
            <a:xfrm>
              <a:off x="4209142" y="254523"/>
              <a:ext cx="3773716" cy="891582"/>
            </a:xfrm>
            <a:prstGeom prst="rect">
              <a:avLst/>
            </a:prstGeom>
          </p:spPr>
        </p:pic>
        <p:sp>
          <p:nvSpPr>
            <p:cNvPr id="8" name="文本框 7"/>
            <p:cNvSpPr txBox="1"/>
            <p:nvPr/>
          </p:nvSpPr>
          <p:spPr>
            <a:xfrm>
              <a:off x="5669995" y="330723"/>
              <a:ext cx="902811" cy="523220"/>
            </a:xfrm>
            <a:prstGeom prst="rect">
              <a:avLst/>
            </a:prstGeom>
            <a:noFill/>
          </p:spPr>
          <p:txBody>
            <a:bodyPr wrap="none">
              <a:spAutoFit/>
            </a:bodyPr>
            <a:lstStyle/>
            <a:p>
              <a:pPr algn="ctr"/>
              <a:r>
                <a:rPr lang="zh-CN" sz="2800" b="1">
                  <a:latin typeface="微软雅黑" panose="020B0503020204020204" charset="-122"/>
                </a:rPr>
                <a:t>目录</a:t>
              </a:r>
              <a:endParaRPr lang="zh-CN" sz="2800" b="1">
                <a:latin typeface="微软雅黑" panose="020B0503020204020204" charset="-122"/>
              </a:endParaRPr>
            </a:p>
          </p:txBody>
        </p:sp>
      </p:grpSp>
      <p:sp>
        <p:nvSpPr>
          <p:cNvPr id="17" name="文本框 16"/>
          <p:cNvSpPr txBox="1"/>
          <p:nvPr/>
        </p:nvSpPr>
        <p:spPr>
          <a:xfrm>
            <a:off x="6193232" y="1177899"/>
            <a:ext cx="3876675" cy="521970"/>
          </a:xfrm>
          <a:prstGeom prst="rect">
            <a:avLst/>
          </a:prstGeom>
          <a:noFill/>
        </p:spPr>
        <p:txBody>
          <a:bodyPr wrap="none">
            <a:spAutoFit/>
          </a:bodyPr>
          <a:lstStyle/>
          <a:p>
            <a:r>
              <a:rPr lang="en-US" sz="2800" b="1" dirty="0">
                <a:latin typeface="微软雅黑" panose="020B0503020204020204" charset="-122"/>
                <a:ea typeface="微软雅黑" panose="020B0503020204020204" charset="-122"/>
              </a:rPr>
              <a:t>1</a:t>
            </a:r>
            <a:r>
              <a:rPr lang="zh-CN" sz="2800" b="1" dirty="0">
                <a:latin typeface="微软雅黑" panose="020B0503020204020204" charset="-122"/>
                <a:ea typeface="微软雅黑" panose="020B0503020204020204" charset="-122"/>
              </a:rPr>
              <a:t> 软件</a:t>
            </a:r>
            <a:r>
              <a:rPr lang="zh-CN" altLang="en-US" sz="2800" b="1" dirty="0">
                <a:latin typeface="微软雅黑" panose="020B0503020204020204" charset="-122"/>
              </a:rPr>
              <a:t>原型的概念</a:t>
            </a:r>
            <a:r>
              <a:rPr lang="en-US" altLang="zh-CN" sz="2800" b="1" dirty="0">
                <a:latin typeface="微软雅黑" panose="020B0503020204020204" charset="-122"/>
              </a:rPr>
              <a:t>/</a:t>
            </a:r>
            <a:r>
              <a:rPr lang="zh-CN" altLang="en-US" sz="2800" b="1" dirty="0">
                <a:latin typeface="微软雅黑" panose="020B0503020204020204" charset="-122"/>
              </a:rPr>
              <a:t>动机</a:t>
            </a:r>
            <a:endParaRPr lang="zh-CN" altLang="en-US" sz="2800" b="1" dirty="0">
              <a:latin typeface="微软雅黑" panose="020B0503020204020204" charset="-122"/>
            </a:endParaRPr>
          </a:p>
        </p:txBody>
      </p:sp>
      <p:sp>
        <p:nvSpPr>
          <p:cNvPr id="20" name="文本框 19"/>
          <p:cNvSpPr txBox="1"/>
          <p:nvPr/>
        </p:nvSpPr>
        <p:spPr>
          <a:xfrm>
            <a:off x="6205589" y="2801423"/>
            <a:ext cx="4756150" cy="521970"/>
          </a:xfrm>
          <a:prstGeom prst="rect">
            <a:avLst/>
          </a:prstGeom>
          <a:noFill/>
        </p:spPr>
        <p:txBody>
          <a:bodyPr wrap="none">
            <a:spAutoFit/>
          </a:bodyPr>
          <a:lstStyle/>
          <a:p>
            <a:r>
              <a:rPr lang="en-US" sz="2800" b="1" dirty="0">
                <a:latin typeface="微软雅黑" panose="020B0503020204020204" charset="-122"/>
                <a:ea typeface="微软雅黑" panose="020B0503020204020204" charset="-122"/>
              </a:rPr>
              <a:t>3</a:t>
            </a:r>
            <a:r>
              <a:rPr lang="zh-CN" altLang="en-US" sz="2800" b="1" dirty="0">
                <a:latin typeface="微软雅黑" panose="020B0503020204020204" charset="-122"/>
                <a:ea typeface="微软雅黑" panose="020B0503020204020204" charset="-122"/>
              </a:rPr>
              <a:t> </a:t>
            </a:r>
            <a:r>
              <a:rPr lang="zh-CN" altLang="en-US" sz="2800" b="1" dirty="0">
                <a:latin typeface="微软雅黑" panose="020B0503020204020204" charset="-122"/>
              </a:rPr>
              <a:t>原型的评估</a:t>
            </a:r>
            <a:r>
              <a:rPr lang="en-US" altLang="zh-CN" sz="2800" b="1" dirty="0">
                <a:latin typeface="微软雅黑" panose="020B0503020204020204" charset="-122"/>
              </a:rPr>
              <a:t>/</a:t>
            </a:r>
            <a:r>
              <a:rPr lang="zh-CN" altLang="en-US" sz="2800" b="1" dirty="0">
                <a:latin typeface="微软雅黑" panose="020B0503020204020204" charset="-122"/>
              </a:rPr>
              <a:t>风险</a:t>
            </a:r>
            <a:r>
              <a:rPr lang="en-US" altLang="zh-CN" sz="2800" b="1" dirty="0">
                <a:latin typeface="微软雅黑" panose="020B0503020204020204" charset="-122"/>
              </a:rPr>
              <a:t>/</a:t>
            </a:r>
            <a:r>
              <a:rPr lang="zh-CN" altLang="en-US" sz="2800" b="1" dirty="0">
                <a:latin typeface="微软雅黑" panose="020B0503020204020204" charset="-122"/>
              </a:rPr>
              <a:t>成功因素</a:t>
            </a:r>
            <a:endParaRPr lang="zh-CN" altLang="en-US" sz="2800" b="1" dirty="0">
              <a:latin typeface="微软雅黑" panose="020B0503020204020204" charset="-122"/>
            </a:endParaRPr>
          </a:p>
        </p:txBody>
      </p:sp>
      <p:sp>
        <p:nvSpPr>
          <p:cNvPr id="29" name="文本框 28"/>
          <p:cNvSpPr txBox="1"/>
          <p:nvPr/>
        </p:nvSpPr>
        <p:spPr>
          <a:xfrm>
            <a:off x="6205589" y="3600401"/>
            <a:ext cx="4064000" cy="521970"/>
          </a:xfrm>
          <a:prstGeom prst="rect">
            <a:avLst/>
          </a:prstGeom>
          <a:noFill/>
        </p:spPr>
        <p:txBody>
          <a:bodyPr wrap="none">
            <a:spAutoFit/>
          </a:bodyPr>
          <a:lstStyle/>
          <a:p>
            <a:r>
              <a:rPr lang="en-US" sz="2800" b="1" dirty="0">
                <a:latin typeface="微软雅黑" panose="020B0503020204020204" charset="-122"/>
                <a:ea typeface="微软雅黑" panose="020B0503020204020204" charset="-122"/>
              </a:rPr>
              <a:t>4</a:t>
            </a:r>
            <a:r>
              <a:rPr lang="zh-CN" altLang="en-US" sz="2800" b="1" dirty="0">
                <a:latin typeface="微软雅黑" panose="020B0503020204020204" charset="-122"/>
                <a:ea typeface="微软雅黑" panose="020B0503020204020204" charset="-122"/>
              </a:rPr>
              <a:t> 常用</a:t>
            </a:r>
            <a:r>
              <a:rPr lang="zh-CN" altLang="en-US" sz="2800" b="1" dirty="0">
                <a:latin typeface="微软雅黑" panose="020B0503020204020204" charset="-122"/>
                <a:ea typeface="微软雅黑" panose="020B0503020204020204" charset="-122"/>
              </a:rPr>
              <a:t>原型绘制工具比较</a:t>
            </a:r>
            <a:endParaRPr lang="zh-CN" altLang="en-US" sz="2800" b="1" dirty="0">
              <a:latin typeface="微软雅黑" panose="020B0503020204020204" charset="-122"/>
              <a:ea typeface="微软雅黑" panose="020B0503020204020204" charset="-122"/>
            </a:endParaRPr>
          </a:p>
        </p:txBody>
      </p:sp>
      <p:sp>
        <p:nvSpPr>
          <p:cNvPr id="30" name="文本框 29"/>
          <p:cNvSpPr txBox="1"/>
          <p:nvPr/>
        </p:nvSpPr>
        <p:spPr>
          <a:xfrm>
            <a:off x="6193232" y="1989489"/>
            <a:ext cx="2286000" cy="521970"/>
          </a:xfrm>
          <a:prstGeom prst="rect">
            <a:avLst/>
          </a:prstGeom>
          <a:noFill/>
        </p:spPr>
        <p:txBody>
          <a:bodyPr wrap="none">
            <a:spAutoFit/>
          </a:bodyPr>
          <a:lstStyle/>
          <a:p>
            <a:r>
              <a:rPr lang="en-US" sz="2800" b="1" dirty="0">
                <a:latin typeface="微软雅黑" panose="020B0503020204020204" charset="-122"/>
                <a:ea typeface="微软雅黑" panose="020B0503020204020204" charset="-122"/>
              </a:rPr>
              <a:t>2</a:t>
            </a:r>
            <a:r>
              <a:rPr lang="zh-CN" altLang="en-US" sz="2800" b="1" dirty="0">
                <a:latin typeface="微软雅黑" panose="020B0503020204020204" charset="-122"/>
                <a:ea typeface="微软雅黑" panose="020B0503020204020204" charset="-122"/>
              </a:rPr>
              <a:t> 原型的分类</a:t>
            </a:r>
            <a:endParaRPr lang="zh-CN" altLang="en-US" sz="2800" b="1" dirty="0">
              <a:latin typeface="微软雅黑" panose="020B0503020204020204" charset="-122"/>
              <a:ea typeface="微软雅黑" panose="020B0503020204020204" charset="-122"/>
            </a:endParaRPr>
          </a:p>
        </p:txBody>
      </p:sp>
      <p:sp>
        <p:nvSpPr>
          <p:cNvPr id="31" name="文本框 30"/>
          <p:cNvSpPr txBox="1"/>
          <p:nvPr/>
        </p:nvSpPr>
        <p:spPr>
          <a:xfrm>
            <a:off x="6205589" y="4397240"/>
            <a:ext cx="2157730" cy="521970"/>
          </a:xfrm>
          <a:prstGeom prst="rect">
            <a:avLst/>
          </a:prstGeom>
          <a:noFill/>
        </p:spPr>
        <p:txBody>
          <a:bodyPr wrap="none">
            <a:spAutoFit/>
          </a:bodyPr>
          <a:lstStyle/>
          <a:p>
            <a:r>
              <a:rPr lang="en-US" sz="2800" b="1" dirty="0">
                <a:latin typeface="微软雅黑" panose="020B0503020204020204" charset="-122"/>
                <a:ea typeface="微软雅黑" panose="020B0503020204020204" charset="-122"/>
              </a:rPr>
              <a:t>5</a:t>
            </a:r>
            <a:r>
              <a:rPr lang="zh-CN" altLang="en-US" sz="2800" b="1" dirty="0">
                <a:latin typeface="微软雅黑" panose="020B0503020204020204" charset="-122"/>
                <a:ea typeface="微软雅黑" panose="020B0503020204020204" charset="-122"/>
              </a:rPr>
              <a:t> </a:t>
            </a:r>
            <a:r>
              <a:rPr lang="en-US" altLang="zh-CN" sz="2800" b="1" dirty="0">
                <a:latin typeface="微软雅黑" panose="020B0503020204020204" charset="-122"/>
                <a:ea typeface="微软雅黑" panose="020B0503020204020204" charset="-122"/>
              </a:rPr>
              <a:t>Axure RP </a:t>
            </a:r>
            <a:endParaRPr lang="en-US" altLang="zh-CN" sz="2800" b="1" dirty="0">
              <a:latin typeface="微软雅黑" panose="020B0503020204020204" charset="-122"/>
              <a:ea typeface="微软雅黑" panose="020B0503020204020204" charset="-122"/>
            </a:endParaRPr>
          </a:p>
        </p:txBody>
      </p:sp>
      <p:sp>
        <p:nvSpPr>
          <p:cNvPr id="32" name="文本框 31"/>
          <p:cNvSpPr txBox="1"/>
          <p:nvPr/>
        </p:nvSpPr>
        <p:spPr>
          <a:xfrm>
            <a:off x="6217946" y="5157008"/>
            <a:ext cx="3521075" cy="521970"/>
          </a:xfrm>
          <a:prstGeom prst="rect">
            <a:avLst/>
          </a:prstGeom>
          <a:noFill/>
        </p:spPr>
        <p:txBody>
          <a:bodyPr wrap="none">
            <a:spAutoFit/>
          </a:bodyPr>
          <a:lstStyle/>
          <a:p>
            <a:r>
              <a:rPr lang="en-US" sz="2800" b="1" dirty="0">
                <a:latin typeface="微软雅黑" panose="020B0503020204020204" charset="-122"/>
                <a:ea typeface="微软雅黑" panose="020B0503020204020204" charset="-122"/>
              </a:rPr>
              <a:t>6</a:t>
            </a:r>
            <a:r>
              <a:rPr lang="zh-CN" altLang="en-US" sz="2800" b="1" dirty="0">
                <a:latin typeface="微软雅黑" panose="020B0503020204020204" charset="-122"/>
                <a:ea typeface="微软雅黑" panose="020B0503020204020204" charset="-122"/>
              </a:rPr>
              <a:t> </a:t>
            </a:r>
            <a:r>
              <a:rPr lang="zh-CN" altLang="en-US" sz="2800" b="1" dirty="0">
                <a:latin typeface="微软雅黑" panose="020B0503020204020204" charset="-122"/>
              </a:rPr>
              <a:t>参考资料</a:t>
            </a:r>
            <a:r>
              <a:rPr lang="en-US" altLang="zh-CN" sz="2800" b="1" dirty="0">
                <a:latin typeface="微软雅黑" panose="020B0503020204020204" charset="-122"/>
              </a:rPr>
              <a:t>/</a:t>
            </a:r>
            <a:r>
              <a:rPr lang="zh-CN" altLang="en-US" sz="2800" b="1" dirty="0">
                <a:latin typeface="微软雅黑" panose="020B0503020204020204" charset="-122"/>
              </a:rPr>
              <a:t>绩效评价</a:t>
            </a:r>
            <a:endParaRPr lang="zh-CN" altLang="en-US" sz="2800" b="1" dirty="0">
              <a:latin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76805" y="1805305"/>
            <a:ext cx="8242935" cy="3566795"/>
          </a:xfrm>
          <a:prstGeom prst="rect">
            <a:avLst/>
          </a:prstGeom>
        </p:spPr>
        <p:txBody>
          <a:bodyPr wrap="square"/>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panose="020B0503020204020204" charset="-122"/>
                <a:ea typeface="微软雅黑" panose="020B0503020204020204" charset="-122"/>
              </a:rPr>
              <a:t>A3:</a:t>
            </a:r>
            <a:endParaRPr lang="en-US" sz="3600" b="1" i="0" strike="noStrike" spc="0" dirty="0">
              <a:solidFill>
                <a:srgbClr val="404040"/>
              </a:solidFill>
              <a:latin typeface="微软雅黑" panose="020B0503020204020204" charset="-122"/>
              <a:ea typeface="微软雅黑" panose="020B0503020204020204" charset="-122"/>
            </a:endParaRPr>
          </a:p>
          <a:p>
            <a:pPr marL="0" indent="0" algn="l" defTabSz="914400">
              <a:lnSpc>
                <a:spcPct val="120000"/>
              </a:lnSpc>
              <a:spcBef>
                <a:spcPts val="0"/>
              </a:spcBef>
              <a:spcAft>
                <a:spcPts val="0"/>
              </a:spcAft>
              <a:buNone/>
            </a:pPr>
            <a:r>
              <a:rPr lang="zh-CN" altLang="en-US" sz="3600" b="1" i="0" strike="noStrike" spc="0" dirty="0">
                <a:solidFill>
                  <a:srgbClr val="404040"/>
                </a:solidFill>
                <a:latin typeface="微软雅黑" panose="020B0503020204020204" charset="-122"/>
                <a:ea typeface="微软雅黑" panose="020B0503020204020204" charset="-122"/>
              </a:rPr>
              <a:t>判断题：</a:t>
            </a:r>
            <a:r>
              <a:rPr lang="zh-CN" altLang="en-US" sz="3600" b="1" i="0" strike="noStrike" spc="0" dirty="0">
                <a:solidFill>
                  <a:srgbClr val="FF0000"/>
                </a:solidFill>
                <a:latin typeface="微软雅黑" panose="020B0503020204020204" charset="-122"/>
                <a:ea typeface="微软雅黑" panose="020B0503020204020204" charset="-122"/>
              </a:rPr>
              <a:t>错误。高保真模型</a:t>
            </a:r>
            <a:r>
              <a:rPr lang="zh-CN" altLang="en-US" sz="3600" b="1">
                <a:solidFill>
                  <a:srgbClr val="FF0000"/>
                </a:solidFill>
                <a:sym typeface="+mn-ea"/>
              </a:rPr>
              <a:t>修改起来非常非常地麻烦</a:t>
            </a:r>
            <a:r>
              <a:rPr lang="zh-CN" altLang="en-US" sz="3600">
                <a:sym typeface="+mn-ea"/>
              </a:rPr>
              <a:t>，要消耗</a:t>
            </a:r>
            <a:r>
              <a:rPr lang="zh-CN" altLang="en-US" sz="3600" b="1">
                <a:solidFill>
                  <a:srgbClr val="FF0000"/>
                </a:solidFill>
                <a:sym typeface="+mn-ea"/>
              </a:rPr>
              <a:t>大量精力</a:t>
            </a:r>
            <a:r>
              <a:rPr lang="zh-CN" altLang="en-US" sz="3600">
                <a:sym typeface="+mn-ea"/>
              </a:rPr>
              <a:t>在原型图制作上，这就容易让人对产品最核心的结构、框架、流程思考不到位。</a:t>
            </a:r>
            <a:endParaRPr lang="zh-CN" altLang="en-US" sz="3600"/>
          </a:p>
          <a:p>
            <a:pPr marL="0" indent="0" algn="l" defTabSz="914400">
              <a:lnSpc>
                <a:spcPct val="120000"/>
              </a:lnSpc>
              <a:spcBef>
                <a:spcPts val="0"/>
              </a:spcBef>
              <a:spcAft>
                <a:spcPts val="0"/>
              </a:spcAft>
              <a:buNone/>
            </a:pPr>
            <a:endParaRPr lang="zh-CN" altLang="en-US" sz="3600" b="1" i="0" strike="noStrike" spc="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l="39067"/>
          <a:stretch>
            <a:fillRect/>
          </a:stretch>
        </p:blipFill>
        <p:spPr>
          <a:xfrm>
            <a:off x="0" y="2038350"/>
            <a:ext cx="5994399" cy="2578100"/>
          </a:xfrm>
          <a:prstGeom prst="rect">
            <a:avLst/>
          </a:prstGeom>
        </p:spPr>
      </p:pic>
      <p:sp>
        <p:nvSpPr>
          <p:cNvPr id="3" name="矩形 2"/>
          <p:cNvSpPr/>
          <p:nvPr/>
        </p:nvSpPr>
        <p:spPr>
          <a:xfrm>
            <a:off x="6316980" y="2925445"/>
            <a:ext cx="5552440" cy="701040"/>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marL="0" indent="0" algn="l" defTabSz="914400">
              <a:lnSpc>
                <a:spcPct val="120000"/>
              </a:lnSpc>
              <a:spcBef>
                <a:spcPts val="0"/>
              </a:spcBef>
              <a:spcAft>
                <a:spcPts val="0"/>
              </a:spcAft>
              <a:buNone/>
            </a:pPr>
            <a:r>
              <a:rPr lang="zh-CN" altLang="en-US" sz="2800" b="1" i="0" strike="noStrike" spc="0" dirty="0">
                <a:solidFill>
                  <a:srgbClr val="404040"/>
                </a:solidFill>
                <a:latin typeface="微软雅黑" panose="020B0503020204020204" charset="-122"/>
                <a:ea typeface="微软雅黑" panose="020B0503020204020204" charset="-122"/>
              </a:rPr>
              <a:t>原型的评估</a:t>
            </a:r>
            <a:r>
              <a:rPr lang="en-US" altLang="zh-CN" sz="2800" b="1" i="0" strike="noStrike" spc="0" dirty="0">
                <a:solidFill>
                  <a:srgbClr val="404040"/>
                </a:solidFill>
                <a:latin typeface="微软雅黑" panose="020B0503020204020204" charset="-122"/>
                <a:ea typeface="微软雅黑" panose="020B0503020204020204" charset="-122"/>
              </a:rPr>
              <a:t>/</a:t>
            </a:r>
            <a:r>
              <a:rPr lang="zh-CN" altLang="en-US" sz="2800" b="1" i="0" strike="noStrike" spc="0" dirty="0">
                <a:solidFill>
                  <a:srgbClr val="404040"/>
                </a:solidFill>
                <a:latin typeface="微软雅黑" panose="020B0503020204020204" charset="-122"/>
                <a:ea typeface="微软雅黑" panose="020B0503020204020204" charset="-122"/>
              </a:rPr>
              <a:t>风险</a:t>
            </a:r>
            <a:r>
              <a:rPr lang="en-US" altLang="zh-CN" sz="2800" b="1" i="0" strike="noStrike" spc="0" dirty="0">
                <a:solidFill>
                  <a:srgbClr val="404040"/>
                </a:solidFill>
                <a:latin typeface="微软雅黑" panose="020B0503020204020204" charset="-122"/>
                <a:ea typeface="微软雅黑" panose="020B0503020204020204" charset="-122"/>
              </a:rPr>
              <a:t>/</a:t>
            </a:r>
            <a:r>
              <a:rPr lang="zh-CN" altLang="en-US" sz="2800" b="1" i="0" strike="noStrike" spc="0" dirty="0">
                <a:solidFill>
                  <a:srgbClr val="404040"/>
                </a:solidFill>
                <a:latin typeface="微软雅黑" panose="020B0503020204020204" charset="-122"/>
                <a:ea typeface="微软雅黑" panose="020B0503020204020204" charset="-122"/>
              </a:rPr>
              <a:t>成功因素</a:t>
            </a:r>
            <a:endParaRPr lang="zh-CN" altLang="en-US" sz="2800" b="1" i="0" strike="noStrike" spc="0" dirty="0">
              <a:solidFill>
                <a:srgbClr val="404040"/>
              </a:solidFill>
              <a:latin typeface="微软雅黑" panose="020B0503020204020204" charset="-122"/>
              <a:ea typeface="微软雅黑" panose="020B0503020204020204" charset="-122"/>
            </a:endParaRPr>
          </a:p>
        </p:txBody>
      </p:sp>
      <p:sp>
        <p:nvSpPr>
          <p:cNvPr id="5" name="矩形 4"/>
          <p:cNvSpPr/>
          <p:nvPr/>
        </p:nvSpPr>
        <p:spPr>
          <a:xfrm>
            <a:off x="6316981" y="2217967"/>
            <a:ext cx="4325619" cy="829945"/>
          </a:xfrm>
          <a:prstGeom prst="rect">
            <a:avLst/>
          </a:prstGeom>
        </p:spPr>
        <p:txBody>
          <a:bodyPr wrap="square">
            <a:spAutoFit/>
          </a:bodyPr>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panose="020B0604020202020204"/>
                <a:ea typeface="微软雅黑" panose="020B0503020204020204" charset="-122"/>
              </a:rPr>
              <a:t>PART 03</a:t>
            </a:r>
            <a:endParaRPr lang="zh-CN" sz="4000" b="1" i="0" u="none" strike="noStrike" kern="1200" spc="0" baseline="0">
              <a:solidFill>
                <a:srgbClr val="000000">
                  <a:lumMod val="75000"/>
                  <a:lumOff val="25000"/>
                </a:srgbClr>
              </a:solidFill>
              <a:latin typeface="Arial" panose="020B0604020202020204"/>
              <a:ea typeface="微软雅黑" panose="020B0503020204020204" charset="-122"/>
            </a:endParaRPr>
          </a:p>
        </p:txBody>
      </p:sp>
      <p:sp>
        <p:nvSpPr>
          <p:cNvPr id="4" name="文本框 3"/>
          <p:cNvSpPr txBox="1"/>
          <p:nvPr/>
        </p:nvSpPr>
        <p:spPr>
          <a:xfrm>
            <a:off x="6468533" y="3771618"/>
            <a:ext cx="1980029" cy="369332"/>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en-US" dirty="0"/>
              <a:t>2.1</a:t>
            </a:r>
            <a:r>
              <a:rPr lang="zh-CN" dirty="0"/>
              <a:t> </a:t>
            </a:r>
            <a:r>
              <a:rPr lang="zh-CN" altLang="en-US" dirty="0"/>
              <a:t>原型的评估</a:t>
            </a:r>
            <a:endParaRPr lang="zh-CN" altLang="en-US" dirty="0"/>
          </a:p>
        </p:txBody>
      </p:sp>
      <p:sp>
        <p:nvSpPr>
          <p:cNvPr id="8" name="文本框 7"/>
          <p:cNvSpPr txBox="1"/>
          <p:nvPr/>
        </p:nvSpPr>
        <p:spPr>
          <a:xfrm>
            <a:off x="6468532" y="4333742"/>
            <a:ext cx="1980029" cy="369332"/>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en-US" dirty="0"/>
              <a:t>2.2</a:t>
            </a:r>
            <a:r>
              <a:rPr lang="zh-CN" dirty="0"/>
              <a:t> </a:t>
            </a:r>
            <a:r>
              <a:rPr lang="zh-CN" altLang="en-US" dirty="0"/>
              <a:t>原型的风险</a:t>
            </a:r>
            <a:endParaRPr lang="zh-CN" altLang="en-US" dirty="0"/>
          </a:p>
        </p:txBody>
      </p:sp>
      <p:sp>
        <p:nvSpPr>
          <p:cNvPr id="6" name="文本框 5"/>
          <p:cNvSpPr txBox="1"/>
          <p:nvPr/>
        </p:nvSpPr>
        <p:spPr>
          <a:xfrm>
            <a:off x="6468532" y="4899527"/>
            <a:ext cx="1980029" cy="369332"/>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en-US" dirty="0"/>
              <a:t>2.3</a:t>
            </a:r>
            <a:r>
              <a:rPr lang="zh-CN" dirty="0"/>
              <a:t> </a:t>
            </a:r>
            <a:r>
              <a:rPr lang="zh-CN" altLang="en-US" dirty="0"/>
              <a:t>原型的成功因素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910279" y="2785083"/>
            <a:ext cx="1524000" cy="1819862"/>
          </a:xfrm>
          <a:prstGeom prst="rect">
            <a:avLst/>
          </a:prstGeom>
        </p:spPr>
      </p:pic>
      <p:sp>
        <p:nvSpPr>
          <p:cNvPr id="7" name="矩形 6"/>
          <p:cNvSpPr/>
          <p:nvPr/>
        </p:nvSpPr>
        <p:spPr>
          <a:xfrm>
            <a:off x="3106986" y="1360016"/>
            <a:ext cx="8091389" cy="740324"/>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nSpc>
                <a:spcPct val="120000"/>
              </a:lnSpc>
            </a:pPr>
            <a:r>
              <a:rPr lang="zh-CN" dirty="0">
                <a:solidFill>
                  <a:srgbClr val="000000"/>
                </a:solidFill>
              </a:rPr>
              <a:t>      </a:t>
            </a:r>
            <a:endParaRPr lang="zh-CN" altLang="en-US" dirty="0">
              <a:solidFill>
                <a:srgbClr val="000000"/>
              </a:solidFill>
            </a:endParaRPr>
          </a:p>
        </p:txBody>
      </p:sp>
      <p:grpSp>
        <p:nvGrpSpPr>
          <p:cNvPr id="8" name="组合 2"/>
          <p:cNvGrpSpPr/>
          <p:nvPr/>
        </p:nvGrpSpPr>
        <p:grpSpPr>
          <a:xfrm>
            <a:off x="4209142" y="254523"/>
            <a:ext cx="3773716" cy="891582"/>
            <a:chOff x="4209142" y="254523"/>
            <a:chExt cx="3773716" cy="891582"/>
          </a:xfrm>
        </p:grpSpPr>
        <p:pic>
          <p:nvPicPr>
            <p:cNvPr id="9" name="图片 3"/>
            <p:cNvPicPr/>
            <p:nvPr/>
          </p:nvPicPr>
          <p:blipFill>
            <a:blip r:embed="rId2"/>
            <a:stretch>
              <a:fillRect/>
            </a:stretch>
          </p:blipFill>
          <p:spPr>
            <a:xfrm>
              <a:off x="4209142" y="254523"/>
              <a:ext cx="3773716" cy="891582"/>
            </a:xfrm>
            <a:prstGeom prst="rect">
              <a:avLst/>
            </a:prstGeom>
          </p:spPr>
        </p:pic>
        <p:sp>
          <p:nvSpPr>
            <p:cNvPr id="10" name="文本框 4"/>
            <p:cNvSpPr txBox="1"/>
            <p:nvPr/>
          </p:nvSpPr>
          <p:spPr>
            <a:xfrm>
              <a:off x="4951848" y="330723"/>
              <a:ext cx="2339103" cy="523220"/>
            </a:xfrm>
            <a:prstGeom prst="rect">
              <a:avLst/>
            </a:prstGeom>
            <a:noFill/>
          </p:spPr>
          <p:txBody>
            <a:bodyPr wrap="none"/>
            <a:lstStyle/>
            <a:p>
              <a:pPr algn="ctr"/>
              <a:r>
                <a:rPr lang="zh-CN" altLang="en-US" sz="3200" b="1" i="0" strike="noStrike" spc="0">
                  <a:solidFill>
                    <a:srgbClr val="404040"/>
                  </a:solidFill>
                  <a:latin typeface="微软雅黑" panose="020B0503020204020204" charset="-122"/>
                  <a:ea typeface="微软雅黑" panose="020B0503020204020204" charset="-122"/>
                </a:rPr>
                <a:t>原型的评估</a:t>
              </a:r>
              <a:endParaRPr lang="zh-CN" altLang="en-US" sz="3200" b="1" i="0" strike="noStrike" spc="0">
                <a:solidFill>
                  <a:srgbClr val="404040"/>
                </a:solidFill>
                <a:latin typeface="微软雅黑" panose="020B0503020204020204" charset="-122"/>
                <a:ea typeface="微软雅黑" panose="020B0503020204020204" charset="-122"/>
              </a:endParaRPr>
            </a:p>
          </p:txBody>
        </p:sp>
      </p:grpSp>
      <p:sp>
        <p:nvSpPr>
          <p:cNvPr id="6" name="文本框 5"/>
          <p:cNvSpPr txBox="1"/>
          <p:nvPr/>
        </p:nvSpPr>
        <p:spPr>
          <a:xfrm>
            <a:off x="2973070" y="1475105"/>
            <a:ext cx="8053070" cy="4874260"/>
          </a:xfrm>
          <a:prstGeom prst="rect">
            <a:avLst/>
          </a:prstGeom>
          <a:noFill/>
        </p:spPr>
        <p:txBody>
          <a:bodyPr wrap="square" rtlCol="0" anchor="t">
            <a:spAutoFit/>
          </a:bodyPr>
          <a:p>
            <a:pPr algn="just">
              <a:lnSpc>
                <a:spcPct val="120000"/>
              </a:lnSpc>
            </a:pPr>
            <a:endParaRPr lang="zh-CN" altLang="en-US" sz="1400"/>
          </a:p>
          <a:p>
            <a:pPr marL="273050" indent="-273050">
              <a:lnSpc>
                <a:spcPct val="150000"/>
              </a:lnSpc>
              <a:buFont typeface="Wingdings" panose="05000000000000000000" charset="0"/>
              <a:buChar char="l"/>
            </a:pPr>
            <a:r>
              <a:rPr lang="zh-CN" altLang="en-US" sz="1400" b="1"/>
              <a:t>让合适懂得人员从恰当的角度评估原型。评估人员</a:t>
            </a:r>
            <a:r>
              <a:rPr lang="zh-CN" altLang="en-US" sz="1400" b="1">
                <a:solidFill>
                  <a:srgbClr val="FF0000"/>
                </a:solidFill>
              </a:rPr>
              <a:t>包括来自多个用户类别的成员</a:t>
            </a:r>
            <a:r>
              <a:rPr lang="zh-CN" altLang="en-US" sz="1400" b="1"/>
              <a:t>，既要包括有经验的，</a:t>
            </a:r>
            <a:r>
              <a:rPr lang="zh-CN" altLang="en-US" sz="1400" b="1">
                <a:solidFill>
                  <a:srgbClr val="FF0000"/>
                </a:solidFill>
              </a:rPr>
              <a:t>也要有经验欠缺的</a:t>
            </a:r>
            <a:r>
              <a:rPr lang="zh-CN" altLang="en-US" sz="1400" b="1"/>
              <a:t>。在将原型呈现给评估人员时，需要</a:t>
            </a:r>
            <a:r>
              <a:rPr lang="zh-CN" altLang="en-US" sz="1400" b="1">
                <a:solidFill>
                  <a:srgbClr val="FF0000"/>
                </a:solidFill>
              </a:rPr>
              <a:t>强调只需要关注部分功能</a:t>
            </a:r>
            <a:r>
              <a:rPr lang="zh-CN" altLang="en-US" sz="1400" b="1"/>
              <a:t>，因为其余部分会在实际系统开发过程中实现</a:t>
            </a:r>
            <a:r>
              <a:rPr lang="zh-CN" altLang="en-US" sz="1400" b="1"/>
              <a:t>。</a:t>
            </a:r>
            <a:endParaRPr lang="zh-CN" altLang="en-US" sz="1400" b="1"/>
          </a:p>
          <a:p>
            <a:pPr marL="273050" indent="-273050">
              <a:lnSpc>
                <a:spcPct val="150000"/>
              </a:lnSpc>
              <a:buFont typeface="Wingdings" panose="05000000000000000000" charset="0"/>
              <a:buChar char="l"/>
            </a:pPr>
            <a:r>
              <a:rPr lang="zh-CN" altLang="en-US" sz="1400" b="1"/>
              <a:t>为了改进用户交互原型的评估质量，可以创建一些脚本来帮助用户完成系统操作和回答一些特定的问题，力求获得想要的信息。这个方法可以作为一般问题的补充，比如</a:t>
            </a:r>
            <a:r>
              <a:rPr lang="en-US" altLang="zh-CN" sz="1400" b="1"/>
              <a:t>”</a:t>
            </a:r>
            <a:r>
              <a:rPr lang="zh-CN" altLang="en-US" sz="1400" b="1"/>
              <a:t>请告诉我你对原型的一些看法</a:t>
            </a:r>
            <a:r>
              <a:rPr lang="en-US" altLang="zh-CN" sz="1400" b="1"/>
              <a:t>“</a:t>
            </a:r>
            <a:r>
              <a:rPr lang="zh-CN" altLang="en-US" sz="1400" b="1"/>
              <a:t>。也可以提出以下类似问题：</a:t>
            </a:r>
            <a:endParaRPr lang="zh-CN" altLang="en-US" sz="1400" b="1"/>
          </a:p>
          <a:p>
            <a:pPr marL="730250" lvl="1" indent="-273050">
              <a:lnSpc>
                <a:spcPct val="150000"/>
              </a:lnSpc>
              <a:buFont typeface="Wingdings" panose="05000000000000000000" charset="0"/>
              <a:buChar char="l"/>
            </a:pPr>
            <a:r>
              <a:rPr lang="zh-CN" altLang="en-US" sz="1400" b="1"/>
              <a:t>原型实现的功能符合您的预期吗</a:t>
            </a:r>
            <a:r>
              <a:rPr lang="zh-CN" altLang="en-US" sz="1400" b="1"/>
              <a:t>？</a:t>
            </a:r>
            <a:endParaRPr lang="zh-CN" altLang="en-US" sz="1400" b="1"/>
          </a:p>
          <a:p>
            <a:pPr marL="730250" lvl="1" indent="-273050">
              <a:lnSpc>
                <a:spcPct val="150000"/>
              </a:lnSpc>
              <a:buFont typeface="Wingdings" panose="05000000000000000000" charset="0"/>
              <a:buChar char="l"/>
            </a:pPr>
            <a:r>
              <a:rPr lang="zh-CN" altLang="en-US" sz="1400" b="1"/>
              <a:t>原型中有没有遗漏掉的功能？</a:t>
            </a:r>
            <a:endParaRPr lang="zh-CN" altLang="en-US" sz="1400" b="1"/>
          </a:p>
          <a:p>
            <a:pPr marL="730250" lvl="1" indent="-273050">
              <a:lnSpc>
                <a:spcPct val="150000"/>
              </a:lnSpc>
              <a:buFont typeface="Wingdings" panose="05000000000000000000" charset="0"/>
              <a:buChar char="l"/>
            </a:pPr>
            <a:r>
              <a:rPr lang="zh-CN" altLang="en-US" sz="1400" b="1"/>
              <a:t>有没有您能想到但原型中没有处理到的可能错误的状态？</a:t>
            </a:r>
            <a:endParaRPr lang="zh-CN" altLang="en-US" sz="1400" b="1"/>
          </a:p>
          <a:p>
            <a:pPr marL="273050" lvl="0" indent="-273050">
              <a:lnSpc>
                <a:spcPct val="150000"/>
              </a:lnSpc>
              <a:buFont typeface="Wingdings" panose="05000000000000000000" charset="0"/>
              <a:buChar char="l"/>
            </a:pPr>
            <a:r>
              <a:rPr lang="zh-CN" altLang="en-US" sz="1400" b="1"/>
              <a:t>创建一个宽松的氛围，让评估表达他们观点感到没有束缚。</a:t>
            </a:r>
            <a:r>
              <a:rPr lang="zh-CN" altLang="en-US" sz="1400" b="1">
                <a:solidFill>
                  <a:srgbClr val="FF0000"/>
                </a:solidFill>
              </a:rPr>
              <a:t>一定要避免指点用户以</a:t>
            </a:r>
            <a:r>
              <a:rPr lang="en-US" altLang="zh-CN" sz="1400" b="1">
                <a:solidFill>
                  <a:srgbClr val="FF0000"/>
                </a:solidFill>
              </a:rPr>
              <a:t>”</a:t>
            </a:r>
            <a:r>
              <a:rPr lang="zh-CN" altLang="en-US" sz="1400" b="1">
                <a:solidFill>
                  <a:srgbClr val="FF0000"/>
                </a:solidFill>
              </a:rPr>
              <a:t>正确</a:t>
            </a:r>
            <a:r>
              <a:rPr lang="en-US" altLang="zh-CN" sz="1400" b="1">
                <a:solidFill>
                  <a:srgbClr val="FF0000"/>
                </a:solidFill>
              </a:rPr>
              <a:t>“</a:t>
            </a:r>
            <a:r>
              <a:rPr lang="zh-CN" altLang="en-US" sz="1400" b="1">
                <a:solidFill>
                  <a:srgbClr val="FF0000"/>
                </a:solidFill>
              </a:rPr>
              <a:t>的方式执行原型的某些功能。</a:t>
            </a:r>
            <a:endParaRPr lang="zh-CN" altLang="en-US" sz="1400" b="1"/>
          </a:p>
          <a:p>
            <a:pPr marL="273050" lvl="0" indent="-273050">
              <a:lnSpc>
                <a:spcPct val="150000"/>
              </a:lnSpc>
              <a:buFont typeface="Wingdings" panose="05000000000000000000" charset="0"/>
              <a:buChar char="l"/>
            </a:pPr>
            <a:r>
              <a:rPr lang="zh-CN" altLang="en-US" sz="1400" b="1"/>
              <a:t>评估中获得信息要记录下来。</a:t>
            </a:r>
            <a:endParaRPr lang="zh-CN" altLang="en-US" sz="1400" b="1"/>
          </a:p>
          <a:p>
            <a:pPr marL="273050" lvl="0" indent="-273050">
              <a:lnSpc>
                <a:spcPct val="150000"/>
              </a:lnSpc>
              <a:buFont typeface="Wingdings" panose="05000000000000000000" charset="0"/>
              <a:buChar char="l"/>
            </a:pPr>
            <a:endParaRPr lang="zh-CN" altLang="en-US" sz="1400" b="1"/>
          </a:p>
          <a:p>
            <a:pPr marL="730250" lvl="1" indent="-273050">
              <a:lnSpc>
                <a:spcPct val="150000"/>
              </a:lnSpc>
              <a:buFont typeface="Wingdings" panose="05000000000000000000" charset="0"/>
              <a:buChar char="l"/>
            </a:pPr>
            <a:endParaRPr lang="zh-CN"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910279" y="2785083"/>
            <a:ext cx="1524000" cy="1819862"/>
          </a:xfrm>
          <a:prstGeom prst="rect">
            <a:avLst/>
          </a:prstGeom>
        </p:spPr>
      </p:pic>
      <p:sp>
        <p:nvSpPr>
          <p:cNvPr id="7" name="矩形 6"/>
          <p:cNvSpPr/>
          <p:nvPr/>
        </p:nvSpPr>
        <p:spPr>
          <a:xfrm>
            <a:off x="3106986" y="1360016"/>
            <a:ext cx="8091389" cy="740324"/>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nSpc>
                <a:spcPct val="120000"/>
              </a:lnSpc>
            </a:pPr>
            <a:r>
              <a:rPr lang="zh-CN" dirty="0">
                <a:solidFill>
                  <a:srgbClr val="000000"/>
                </a:solidFill>
              </a:rPr>
              <a:t>      </a:t>
            </a:r>
            <a:endParaRPr lang="zh-CN" altLang="en-US" dirty="0">
              <a:solidFill>
                <a:srgbClr val="000000"/>
              </a:solidFill>
            </a:endParaRPr>
          </a:p>
        </p:txBody>
      </p:sp>
      <p:grpSp>
        <p:nvGrpSpPr>
          <p:cNvPr id="8" name="组合 2"/>
          <p:cNvGrpSpPr/>
          <p:nvPr/>
        </p:nvGrpSpPr>
        <p:grpSpPr>
          <a:xfrm>
            <a:off x="4209142" y="254523"/>
            <a:ext cx="3773716" cy="891582"/>
            <a:chOff x="4209142" y="254523"/>
            <a:chExt cx="3773716" cy="891582"/>
          </a:xfrm>
        </p:grpSpPr>
        <p:pic>
          <p:nvPicPr>
            <p:cNvPr id="9" name="图片 3"/>
            <p:cNvPicPr/>
            <p:nvPr/>
          </p:nvPicPr>
          <p:blipFill>
            <a:blip r:embed="rId2"/>
            <a:stretch>
              <a:fillRect/>
            </a:stretch>
          </p:blipFill>
          <p:spPr>
            <a:xfrm>
              <a:off x="4209142" y="254523"/>
              <a:ext cx="3773716" cy="891582"/>
            </a:xfrm>
            <a:prstGeom prst="rect">
              <a:avLst/>
            </a:prstGeom>
          </p:spPr>
        </p:pic>
        <p:sp>
          <p:nvSpPr>
            <p:cNvPr id="10" name="文本框 4"/>
            <p:cNvSpPr txBox="1"/>
            <p:nvPr/>
          </p:nvSpPr>
          <p:spPr>
            <a:xfrm>
              <a:off x="4951848" y="330723"/>
              <a:ext cx="2339103" cy="523220"/>
            </a:xfrm>
            <a:prstGeom prst="rect">
              <a:avLst/>
            </a:prstGeom>
            <a:noFill/>
          </p:spPr>
          <p:txBody>
            <a:bodyPr wrap="none"/>
            <a:lstStyle/>
            <a:p>
              <a:pPr algn="ctr"/>
              <a:r>
                <a:rPr lang="zh-CN" altLang="en-US" sz="3200" b="1" i="0" strike="noStrike" spc="0">
                  <a:solidFill>
                    <a:srgbClr val="404040"/>
                  </a:solidFill>
                  <a:latin typeface="微软雅黑" panose="020B0503020204020204" charset="-122"/>
                  <a:ea typeface="微软雅黑" panose="020B0503020204020204" charset="-122"/>
                </a:rPr>
                <a:t>原型的风险</a:t>
              </a:r>
              <a:endParaRPr lang="zh-CN" altLang="en-US" sz="3200" b="1" i="0" strike="noStrike" spc="0">
                <a:solidFill>
                  <a:srgbClr val="404040"/>
                </a:solidFill>
                <a:latin typeface="微软雅黑" panose="020B0503020204020204" charset="-122"/>
                <a:ea typeface="微软雅黑" panose="020B0503020204020204" charset="-122"/>
              </a:endParaRPr>
            </a:p>
          </p:txBody>
        </p:sp>
      </p:grpSp>
      <p:sp>
        <p:nvSpPr>
          <p:cNvPr id="6" name="文本框 5"/>
          <p:cNvSpPr txBox="1"/>
          <p:nvPr/>
        </p:nvSpPr>
        <p:spPr>
          <a:xfrm>
            <a:off x="3033395" y="1904365"/>
            <a:ext cx="8164830" cy="3581400"/>
          </a:xfrm>
          <a:prstGeom prst="rect">
            <a:avLst/>
          </a:prstGeom>
          <a:noFill/>
        </p:spPr>
        <p:txBody>
          <a:bodyPr wrap="square" rtlCol="0" anchor="t">
            <a:spAutoFit/>
          </a:bodyPr>
          <a:p>
            <a:pPr algn="just">
              <a:lnSpc>
                <a:spcPct val="120000"/>
              </a:lnSpc>
            </a:pPr>
            <a:endParaRPr lang="zh-CN" altLang="en-US" sz="1400"/>
          </a:p>
          <a:p>
            <a:pPr marL="273050" indent="-273050">
              <a:lnSpc>
                <a:spcPct val="150000"/>
              </a:lnSpc>
              <a:buFont typeface="Wingdings" panose="05000000000000000000" charset="0"/>
              <a:buChar char="l"/>
            </a:pPr>
            <a:r>
              <a:rPr lang="zh-CN" altLang="en-US" sz="2000" b="1">
                <a:solidFill>
                  <a:srgbClr val="FF0000"/>
                </a:solidFill>
              </a:rPr>
              <a:t>原型发布的压力</a:t>
            </a:r>
            <a:r>
              <a:rPr lang="zh-CN" altLang="en-US" sz="2000" b="1"/>
              <a:t>。一方面，可抛弃原型无论多么与实际产品相似，都绝不可以用作产品，原型涉及和编码没有考虑到软件的质量和生命周期；另一方面，不要畏惧于提交不成熟产品的压力而创建原型。</a:t>
            </a:r>
            <a:endParaRPr lang="zh-CN" altLang="en-US" sz="2000" b="1"/>
          </a:p>
          <a:p>
            <a:pPr marL="273050" indent="-273050">
              <a:lnSpc>
                <a:spcPct val="150000"/>
              </a:lnSpc>
              <a:buFont typeface="Wingdings" panose="05000000000000000000" charset="0"/>
              <a:buChar char="l"/>
            </a:pPr>
            <a:r>
              <a:rPr lang="zh-CN" altLang="en-US" sz="2000" b="1">
                <a:solidFill>
                  <a:srgbClr val="FF0000"/>
                </a:solidFill>
              </a:rPr>
              <a:t>受细节所累</a:t>
            </a:r>
            <a:r>
              <a:rPr lang="zh-CN" altLang="en-US" sz="2000" b="1"/>
              <a:t>。用户将注意力放在与</a:t>
            </a:r>
            <a:r>
              <a:rPr lang="en-US" altLang="zh-CN" sz="2000" b="1"/>
              <a:t>UI</a:t>
            </a:r>
            <a:r>
              <a:rPr lang="zh-CN" altLang="en-US" sz="2000" b="1"/>
              <a:t>有关的外观和操作细节上。</a:t>
            </a:r>
            <a:endParaRPr lang="zh-CN" altLang="en-US" sz="2000" b="1"/>
          </a:p>
          <a:p>
            <a:pPr marL="273050" lvl="0" indent="-273050">
              <a:lnSpc>
                <a:spcPct val="150000"/>
              </a:lnSpc>
              <a:buFont typeface="Wingdings" panose="05000000000000000000" charset="0"/>
              <a:buChar char="l"/>
            </a:pPr>
            <a:r>
              <a:rPr lang="zh-CN" altLang="en-US" sz="2000" b="1">
                <a:solidFill>
                  <a:srgbClr val="FF0000"/>
                </a:solidFill>
              </a:rPr>
              <a:t>不现实的性能预期</a:t>
            </a:r>
            <a:r>
              <a:rPr lang="zh-CN" altLang="en-US" sz="2000" b="1"/>
              <a:t>。用户根据原型的性能来推断最终产品的预期性能。</a:t>
            </a:r>
            <a:endParaRPr lang="zh-CN" altLang="en-US" sz="2000" b="1"/>
          </a:p>
          <a:p>
            <a:pPr marL="273050" lvl="0" indent="-273050">
              <a:lnSpc>
                <a:spcPct val="150000"/>
              </a:lnSpc>
              <a:buFont typeface="Wingdings" panose="05000000000000000000" charset="0"/>
              <a:buChar char="l"/>
            </a:pPr>
            <a:r>
              <a:rPr lang="zh-CN" altLang="en-US" sz="2000" b="1">
                <a:solidFill>
                  <a:srgbClr val="FF0000"/>
                </a:solidFill>
              </a:rPr>
              <a:t>对原型投入过多</a:t>
            </a:r>
            <a:r>
              <a:rPr lang="zh-CN" altLang="en-US" sz="2000" b="1"/>
              <a:t>。不要在原型工作上投入太多精力，最终导致开发团队没有时间而不得不将原型作为产品或者匆忙进入混乱的产品实现。</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7345" y="2754630"/>
            <a:ext cx="8242935" cy="1489075"/>
          </a:xfrm>
          <a:prstGeom prst="rect">
            <a:avLst/>
          </a:prstGeom>
        </p:spPr>
        <p:txBody>
          <a:bodyPr wrap="square"/>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panose="020B0503020204020204" charset="-122"/>
                <a:ea typeface="微软雅黑" panose="020B0503020204020204" charset="-122"/>
              </a:rPr>
              <a:t>Q4:</a:t>
            </a:r>
            <a:r>
              <a:rPr lang="zh-CN" altLang="en-US" sz="3600" b="1" i="0" strike="noStrike" spc="0" dirty="0">
                <a:solidFill>
                  <a:srgbClr val="404040"/>
                </a:solidFill>
                <a:latin typeface="微软雅黑" panose="020B0503020204020204" charset="-122"/>
                <a:ea typeface="微软雅黑" panose="020B0503020204020204" charset="-122"/>
              </a:rPr>
              <a:t>原型成功的因素有哪些？（指出至少</a:t>
            </a:r>
            <a:r>
              <a:rPr lang="en-US" altLang="zh-CN" sz="3600" b="1" i="0" strike="noStrike" spc="0" dirty="0">
                <a:solidFill>
                  <a:srgbClr val="404040"/>
                </a:solidFill>
                <a:latin typeface="微软雅黑" panose="020B0503020204020204" charset="-122"/>
                <a:ea typeface="微软雅黑" panose="020B0503020204020204" charset="-122"/>
              </a:rPr>
              <a:t>3</a:t>
            </a:r>
            <a:r>
              <a:rPr lang="zh-CN" altLang="en-US" sz="3600" b="1" i="0" strike="noStrike" spc="0" dirty="0">
                <a:solidFill>
                  <a:srgbClr val="404040"/>
                </a:solidFill>
                <a:latin typeface="微软雅黑" panose="020B0503020204020204" charset="-122"/>
                <a:ea typeface="微软雅黑" panose="020B0503020204020204" charset="-122"/>
              </a:rPr>
              <a:t>点）</a:t>
            </a:r>
            <a:endParaRPr lang="zh-CN" altLang="en-US" sz="3600" b="1" i="0" strike="noStrike" spc="0" dirty="0">
              <a:solidFill>
                <a:srgbClr val="40404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910279" y="2785083"/>
            <a:ext cx="1524000" cy="1819862"/>
          </a:xfrm>
          <a:prstGeom prst="rect">
            <a:avLst/>
          </a:prstGeom>
        </p:spPr>
      </p:pic>
      <p:sp>
        <p:nvSpPr>
          <p:cNvPr id="7" name="矩形 6"/>
          <p:cNvSpPr/>
          <p:nvPr/>
        </p:nvSpPr>
        <p:spPr>
          <a:xfrm>
            <a:off x="3106986" y="1360016"/>
            <a:ext cx="8091389" cy="740324"/>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nSpc>
                <a:spcPct val="120000"/>
              </a:lnSpc>
            </a:pPr>
            <a:r>
              <a:rPr lang="zh-CN" dirty="0">
                <a:solidFill>
                  <a:srgbClr val="000000"/>
                </a:solidFill>
              </a:rPr>
              <a:t>      </a:t>
            </a:r>
            <a:endParaRPr lang="zh-CN" altLang="en-US" dirty="0">
              <a:solidFill>
                <a:srgbClr val="000000"/>
              </a:solidFill>
            </a:endParaRPr>
          </a:p>
        </p:txBody>
      </p:sp>
      <p:grpSp>
        <p:nvGrpSpPr>
          <p:cNvPr id="8" name="组合 2"/>
          <p:cNvGrpSpPr/>
          <p:nvPr/>
        </p:nvGrpSpPr>
        <p:grpSpPr>
          <a:xfrm>
            <a:off x="3690620" y="254635"/>
            <a:ext cx="4941570" cy="891540"/>
            <a:chOff x="4209142" y="254523"/>
            <a:chExt cx="3773716" cy="891582"/>
          </a:xfrm>
        </p:grpSpPr>
        <p:pic>
          <p:nvPicPr>
            <p:cNvPr id="9" name="图片 3"/>
            <p:cNvPicPr/>
            <p:nvPr/>
          </p:nvPicPr>
          <p:blipFill>
            <a:blip r:embed="rId2"/>
            <a:stretch>
              <a:fillRect/>
            </a:stretch>
          </p:blipFill>
          <p:spPr>
            <a:xfrm>
              <a:off x="4209142" y="254523"/>
              <a:ext cx="3773716" cy="891582"/>
            </a:xfrm>
            <a:prstGeom prst="rect">
              <a:avLst/>
            </a:prstGeom>
          </p:spPr>
        </p:pic>
        <p:sp>
          <p:nvSpPr>
            <p:cNvPr id="10" name="文本框 4"/>
            <p:cNvSpPr txBox="1"/>
            <p:nvPr/>
          </p:nvSpPr>
          <p:spPr>
            <a:xfrm>
              <a:off x="4951848" y="330723"/>
              <a:ext cx="2339103" cy="523220"/>
            </a:xfrm>
            <a:prstGeom prst="rect">
              <a:avLst/>
            </a:prstGeom>
            <a:noFill/>
          </p:spPr>
          <p:txBody>
            <a:bodyPr wrap="none"/>
            <a:lstStyle/>
            <a:p>
              <a:pPr algn="ctr"/>
              <a:r>
                <a:rPr lang="zh-CN" altLang="en-US" sz="3200" b="1" i="0" strike="noStrike" spc="0">
                  <a:solidFill>
                    <a:srgbClr val="404040"/>
                  </a:solidFill>
                  <a:latin typeface="微软雅黑" panose="020B0503020204020204" charset="-122"/>
                  <a:ea typeface="微软雅黑" panose="020B0503020204020204" charset="-122"/>
                </a:rPr>
                <a:t>原型成功的</a:t>
              </a:r>
              <a:r>
                <a:rPr lang="zh-CN" altLang="en-US" sz="3200" b="1" i="0" strike="noStrike" spc="0">
                  <a:solidFill>
                    <a:srgbClr val="404040"/>
                  </a:solidFill>
                  <a:latin typeface="微软雅黑" panose="020B0503020204020204" charset="-122"/>
                  <a:ea typeface="微软雅黑" panose="020B0503020204020204" charset="-122"/>
                </a:rPr>
                <a:t>因素</a:t>
              </a:r>
              <a:endParaRPr lang="zh-CN" altLang="en-US" sz="3200" b="1" i="0" strike="noStrike" spc="0">
                <a:solidFill>
                  <a:srgbClr val="404040"/>
                </a:solidFill>
                <a:latin typeface="微软雅黑" panose="020B0503020204020204" charset="-122"/>
                <a:ea typeface="微软雅黑" panose="020B0503020204020204" charset="-122"/>
              </a:endParaRPr>
            </a:p>
          </p:txBody>
        </p:sp>
      </p:grpSp>
      <p:sp>
        <p:nvSpPr>
          <p:cNvPr id="6" name="文本框 5"/>
          <p:cNvSpPr txBox="1"/>
          <p:nvPr/>
        </p:nvSpPr>
        <p:spPr>
          <a:xfrm>
            <a:off x="3033395" y="1360170"/>
            <a:ext cx="8164830" cy="4504690"/>
          </a:xfrm>
          <a:prstGeom prst="rect">
            <a:avLst/>
          </a:prstGeom>
          <a:noFill/>
        </p:spPr>
        <p:txBody>
          <a:bodyPr wrap="square" rtlCol="0" anchor="t">
            <a:spAutoFit/>
          </a:bodyPr>
          <a:p>
            <a:pPr algn="just">
              <a:lnSpc>
                <a:spcPct val="120000"/>
              </a:lnSpc>
            </a:pPr>
            <a:endParaRPr lang="zh-CN" altLang="en-US" sz="1400"/>
          </a:p>
          <a:p>
            <a:pPr marL="273050" lvl="0" indent="-273050">
              <a:lnSpc>
                <a:spcPct val="150000"/>
              </a:lnSpc>
              <a:buFont typeface="Wingdings" panose="05000000000000000000" charset="0"/>
              <a:buChar char="l"/>
            </a:pPr>
            <a:r>
              <a:rPr lang="en-US" altLang="zh-CN" sz="2000" b="1">
                <a:solidFill>
                  <a:schemeClr val="tx1"/>
                </a:solidFill>
              </a:rPr>
              <a:t>1. </a:t>
            </a:r>
            <a:r>
              <a:rPr lang="zh-CN" altLang="en-US" sz="2000" b="1">
                <a:solidFill>
                  <a:schemeClr val="tx1"/>
                </a:solidFill>
              </a:rPr>
              <a:t>在</a:t>
            </a:r>
            <a:r>
              <a:rPr lang="zh-CN" altLang="en-US" sz="2000" b="1">
                <a:solidFill>
                  <a:srgbClr val="FF0000"/>
                </a:solidFill>
              </a:rPr>
              <a:t>项目计划</a:t>
            </a:r>
            <a:r>
              <a:rPr lang="zh-CN" altLang="en-US" sz="2000" b="1">
                <a:solidFill>
                  <a:schemeClr val="tx1"/>
                </a:solidFill>
              </a:rPr>
              <a:t>中包含与原型相关的任务。</a:t>
            </a:r>
            <a:endParaRPr lang="zh-CN" altLang="en-US" sz="2000" b="1">
              <a:solidFill>
                <a:schemeClr val="tx1"/>
              </a:solidFill>
            </a:endParaRPr>
          </a:p>
          <a:p>
            <a:pPr marL="273050" lvl="0" indent="-273050">
              <a:lnSpc>
                <a:spcPct val="150000"/>
              </a:lnSpc>
              <a:buFont typeface="Wingdings" panose="05000000000000000000" charset="0"/>
              <a:buChar char="l"/>
            </a:pPr>
            <a:r>
              <a:rPr lang="en-US" altLang="zh-CN" sz="2000" b="1">
                <a:solidFill>
                  <a:schemeClr val="tx1"/>
                </a:solidFill>
              </a:rPr>
              <a:t>2. </a:t>
            </a:r>
            <a:r>
              <a:rPr lang="zh-CN" altLang="en-US" sz="2000" b="1">
                <a:solidFill>
                  <a:schemeClr val="tx1"/>
                </a:solidFill>
              </a:rPr>
              <a:t>在创建原型之前，注明</a:t>
            </a:r>
            <a:r>
              <a:rPr lang="zh-CN" altLang="en-US" sz="2000" b="1">
                <a:solidFill>
                  <a:srgbClr val="FF0000"/>
                </a:solidFill>
              </a:rPr>
              <a:t>原型的目的</a:t>
            </a:r>
            <a:r>
              <a:rPr lang="zh-CN" altLang="en-US" sz="2000" b="1">
                <a:solidFill>
                  <a:schemeClr val="tx1"/>
                </a:solidFill>
              </a:rPr>
              <a:t>并解释其</a:t>
            </a:r>
            <a:r>
              <a:rPr lang="zh-CN" altLang="en-US" sz="2000" b="1">
                <a:solidFill>
                  <a:srgbClr val="FF0000"/>
                </a:solidFill>
              </a:rPr>
              <a:t>最终产出</a:t>
            </a:r>
            <a:r>
              <a:rPr lang="zh-CN" altLang="en-US" sz="2000" b="1">
                <a:solidFill>
                  <a:schemeClr val="tx1"/>
                </a:solidFill>
              </a:rPr>
              <a:t>；</a:t>
            </a:r>
            <a:endParaRPr lang="zh-CN" altLang="en-US" sz="2000" b="1">
              <a:solidFill>
                <a:schemeClr val="tx1"/>
              </a:solidFill>
            </a:endParaRPr>
          </a:p>
          <a:p>
            <a:pPr marL="273050" lvl="0" indent="-273050">
              <a:lnSpc>
                <a:spcPct val="150000"/>
              </a:lnSpc>
              <a:buFont typeface="Wingdings" panose="05000000000000000000" charset="0"/>
              <a:buChar char="l"/>
            </a:pPr>
            <a:r>
              <a:rPr lang="en-US" altLang="zh-CN" sz="2000" b="1">
                <a:solidFill>
                  <a:schemeClr val="tx1"/>
                </a:solidFill>
              </a:rPr>
              <a:t>3. </a:t>
            </a:r>
            <a:r>
              <a:rPr lang="zh-CN" altLang="en-US" sz="2000" b="1">
                <a:solidFill>
                  <a:schemeClr val="tx1"/>
                </a:solidFill>
              </a:rPr>
              <a:t>做好开发</a:t>
            </a:r>
            <a:r>
              <a:rPr lang="zh-CN" altLang="en-US" sz="2000" b="1">
                <a:solidFill>
                  <a:srgbClr val="FF0000"/>
                </a:solidFill>
              </a:rPr>
              <a:t>多个</a:t>
            </a:r>
            <a:r>
              <a:rPr lang="zh-CN" altLang="en-US" sz="2000" b="1">
                <a:solidFill>
                  <a:schemeClr val="tx1"/>
                </a:solidFill>
              </a:rPr>
              <a:t>原型的计划。</a:t>
            </a:r>
            <a:endParaRPr lang="zh-CN" altLang="en-US" sz="2000" b="1">
              <a:solidFill>
                <a:schemeClr val="tx1"/>
              </a:solidFill>
            </a:endParaRPr>
          </a:p>
          <a:p>
            <a:pPr marL="273050" lvl="0" indent="-273050">
              <a:lnSpc>
                <a:spcPct val="150000"/>
              </a:lnSpc>
              <a:buFont typeface="Wingdings" panose="05000000000000000000" charset="0"/>
              <a:buChar char="l"/>
            </a:pPr>
            <a:r>
              <a:rPr lang="en-US" altLang="zh-CN" sz="2000" b="1">
                <a:solidFill>
                  <a:schemeClr val="tx1"/>
                </a:solidFill>
              </a:rPr>
              <a:t>4. </a:t>
            </a:r>
            <a:r>
              <a:rPr lang="zh-CN" altLang="en-US" sz="2000" b="1">
                <a:solidFill>
                  <a:schemeClr val="tx1"/>
                </a:solidFill>
              </a:rPr>
              <a:t>创建</a:t>
            </a:r>
            <a:r>
              <a:rPr lang="zh-CN" altLang="en-US" sz="2000" b="1">
                <a:solidFill>
                  <a:srgbClr val="FF0000"/>
                </a:solidFill>
              </a:rPr>
              <a:t>可抛弃原型</a:t>
            </a:r>
            <a:r>
              <a:rPr lang="zh-CN" altLang="en-US" sz="2000" b="1">
                <a:solidFill>
                  <a:schemeClr val="tx1"/>
                </a:solidFill>
              </a:rPr>
              <a:t>。</a:t>
            </a:r>
            <a:endParaRPr lang="zh-CN" altLang="en-US" sz="2000" b="1">
              <a:solidFill>
                <a:schemeClr val="tx1"/>
              </a:solidFill>
            </a:endParaRPr>
          </a:p>
          <a:p>
            <a:pPr marL="273050" lvl="0" indent="-273050">
              <a:lnSpc>
                <a:spcPct val="150000"/>
              </a:lnSpc>
              <a:buFont typeface="Wingdings" panose="05000000000000000000" charset="0"/>
              <a:buChar char="l"/>
            </a:pPr>
            <a:r>
              <a:rPr lang="en-US" altLang="zh-CN" sz="2000" b="1">
                <a:solidFill>
                  <a:schemeClr val="tx1"/>
                </a:solidFill>
              </a:rPr>
              <a:t>5. </a:t>
            </a:r>
            <a:r>
              <a:rPr lang="zh-CN" altLang="en-US" sz="2000" b="1">
                <a:solidFill>
                  <a:schemeClr val="tx1"/>
                </a:solidFill>
              </a:rPr>
              <a:t>不要再可抛弃型原型中包含</a:t>
            </a:r>
            <a:r>
              <a:rPr lang="zh-CN" altLang="en-US" sz="2000" b="1">
                <a:solidFill>
                  <a:srgbClr val="FF0000"/>
                </a:solidFill>
              </a:rPr>
              <a:t>输入数据验证、防护性编码技术处理错误代码或大量的代码文档</a:t>
            </a:r>
            <a:r>
              <a:rPr lang="zh-CN" altLang="en-US" sz="2000" b="1">
                <a:solidFill>
                  <a:schemeClr val="tx1"/>
                </a:solidFill>
              </a:rPr>
              <a:t>。</a:t>
            </a:r>
            <a:endParaRPr lang="zh-CN" altLang="en-US" sz="2000" b="1">
              <a:solidFill>
                <a:schemeClr val="tx1"/>
              </a:solidFill>
            </a:endParaRPr>
          </a:p>
          <a:p>
            <a:pPr marL="273050" lvl="0" indent="-273050">
              <a:lnSpc>
                <a:spcPct val="150000"/>
              </a:lnSpc>
              <a:buFont typeface="Wingdings" panose="05000000000000000000" charset="0"/>
              <a:buChar char="l"/>
            </a:pPr>
            <a:r>
              <a:rPr lang="en-US" altLang="zh-CN" sz="2000" b="1">
                <a:solidFill>
                  <a:schemeClr val="tx1"/>
                </a:solidFill>
              </a:rPr>
              <a:t>6. </a:t>
            </a:r>
            <a:r>
              <a:rPr lang="zh-CN" altLang="en-US" sz="2000" b="1">
                <a:solidFill>
                  <a:schemeClr val="tx1"/>
                </a:solidFill>
              </a:rPr>
              <a:t>不要对</a:t>
            </a:r>
            <a:r>
              <a:rPr lang="zh-CN" altLang="en-US" sz="2000" b="1">
                <a:solidFill>
                  <a:srgbClr val="FF0000"/>
                </a:solidFill>
              </a:rPr>
              <a:t>已经理解的需求</a:t>
            </a:r>
            <a:r>
              <a:rPr lang="zh-CN" altLang="en-US" sz="2000" b="1">
                <a:solidFill>
                  <a:schemeClr val="tx1"/>
                </a:solidFill>
              </a:rPr>
              <a:t>创建原型，除非需要探究其他涉及方案。</a:t>
            </a:r>
            <a:endParaRPr lang="zh-CN" altLang="en-US" sz="2000" b="1">
              <a:solidFill>
                <a:schemeClr val="tx1"/>
              </a:solidFill>
            </a:endParaRPr>
          </a:p>
          <a:p>
            <a:pPr marL="273050" lvl="0" indent="-273050">
              <a:lnSpc>
                <a:spcPct val="150000"/>
              </a:lnSpc>
              <a:buFont typeface="Wingdings" panose="05000000000000000000" charset="0"/>
              <a:buChar char="l"/>
            </a:pPr>
            <a:r>
              <a:rPr lang="en-US" altLang="zh-CN" sz="2000" b="1">
                <a:solidFill>
                  <a:schemeClr val="tx1"/>
                </a:solidFill>
              </a:rPr>
              <a:t>7. </a:t>
            </a:r>
            <a:r>
              <a:rPr lang="zh-CN" altLang="en-US" sz="2000" b="1">
                <a:solidFill>
                  <a:schemeClr val="tx1"/>
                </a:solidFill>
              </a:rPr>
              <a:t>在原型的屏幕显示和报表中，使用</a:t>
            </a:r>
            <a:r>
              <a:rPr lang="zh-CN" altLang="en-US" sz="2000" b="1">
                <a:solidFill>
                  <a:srgbClr val="FF0000"/>
                </a:solidFill>
              </a:rPr>
              <a:t>合理的数据</a:t>
            </a:r>
            <a:r>
              <a:rPr lang="zh-CN" altLang="en-US" sz="2000" b="1">
                <a:solidFill>
                  <a:schemeClr val="tx1"/>
                </a:solidFill>
              </a:rPr>
              <a:t>。</a:t>
            </a:r>
            <a:endParaRPr lang="zh-CN" altLang="en-US" sz="2000" b="1">
              <a:solidFill>
                <a:schemeClr val="tx1"/>
              </a:solidFill>
            </a:endParaRPr>
          </a:p>
          <a:p>
            <a:pPr marL="273050" lvl="0" indent="-273050">
              <a:lnSpc>
                <a:spcPct val="150000"/>
              </a:lnSpc>
              <a:buFont typeface="Wingdings" panose="05000000000000000000" charset="0"/>
              <a:buChar char="l"/>
            </a:pPr>
            <a:r>
              <a:rPr lang="en-US" altLang="zh-CN" sz="2000" b="1">
                <a:solidFill>
                  <a:schemeClr val="tx1"/>
                </a:solidFill>
              </a:rPr>
              <a:t>8. </a:t>
            </a:r>
            <a:r>
              <a:rPr lang="zh-CN" altLang="en-US" sz="2000" b="1">
                <a:solidFill>
                  <a:schemeClr val="tx1"/>
                </a:solidFill>
              </a:rPr>
              <a:t>不要指望原型来替代</a:t>
            </a:r>
            <a:r>
              <a:rPr lang="zh-CN" altLang="en-US" sz="2000" b="1">
                <a:solidFill>
                  <a:srgbClr val="FF0000"/>
                </a:solidFill>
                <a:effectLst/>
              </a:rPr>
              <a:t>书面需求</a:t>
            </a:r>
            <a:r>
              <a:rPr lang="zh-CN" altLang="en-US" sz="2000" b="1">
                <a:solidFill>
                  <a:schemeClr val="tx1"/>
                </a:solidFill>
              </a:rPr>
              <a:t>。</a:t>
            </a:r>
            <a:endParaRPr lang="zh-CN" altLang="en-US" sz="20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l="39067"/>
          <a:stretch>
            <a:fillRect/>
          </a:stretch>
        </p:blipFill>
        <p:spPr>
          <a:xfrm>
            <a:off x="0" y="2038350"/>
            <a:ext cx="5994399" cy="2578100"/>
          </a:xfrm>
          <a:prstGeom prst="rect">
            <a:avLst/>
          </a:prstGeom>
        </p:spPr>
      </p:pic>
      <p:sp>
        <p:nvSpPr>
          <p:cNvPr id="3" name="矩形 2"/>
          <p:cNvSpPr/>
          <p:nvPr/>
        </p:nvSpPr>
        <p:spPr>
          <a:xfrm>
            <a:off x="6292215" y="2949575"/>
            <a:ext cx="5770880" cy="755650"/>
          </a:xfrm>
          <a:prstGeom prst="rect">
            <a:avLst/>
          </a:prstGeom>
        </p:spPr>
        <p:txBody>
          <a:bodyPr wrap="square">
            <a:spAutoFit/>
          </a:bodyPr>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marL="0" lvl="0" indent="0" algn="l" defTabSz="914400">
              <a:lnSpc>
                <a:spcPct val="120000"/>
              </a:lnSpc>
              <a:spcBef>
                <a:spcPts val="0"/>
              </a:spcBef>
              <a:spcAft>
                <a:spcPts val="0"/>
              </a:spcAft>
              <a:buNone/>
            </a:pPr>
            <a:r>
              <a:rPr lang="zh-CN" altLang="en-US" sz="3600" b="1" dirty="0">
                <a:latin typeface="微软雅黑" panose="020B0503020204020204" charset="-122"/>
                <a:sym typeface="+mn-ea"/>
              </a:rPr>
              <a:t>常用原型绘制工具</a:t>
            </a:r>
            <a:endParaRPr lang="zh-CN" altLang="en-US" sz="3600" b="1" dirty="0">
              <a:latin typeface="微软雅黑" panose="020B0503020204020204" charset="-122"/>
              <a:sym typeface="+mn-ea"/>
            </a:endParaRPr>
          </a:p>
        </p:txBody>
      </p:sp>
      <p:sp>
        <p:nvSpPr>
          <p:cNvPr id="5" name="矩形 4"/>
          <p:cNvSpPr/>
          <p:nvPr/>
        </p:nvSpPr>
        <p:spPr>
          <a:xfrm>
            <a:off x="6292216" y="2038262"/>
            <a:ext cx="4325619" cy="763094"/>
          </a:xfrm>
          <a:prstGeom prst="rect">
            <a:avLst/>
          </a:prstGeom>
        </p:spPr>
        <p:txBody>
          <a:bodyPr wrap="square">
            <a:spAutoFit/>
          </a:bodyPr>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panose="020B0604020202020204"/>
                <a:ea typeface="微软雅黑" panose="020B0503020204020204" charset="-122"/>
              </a:rPr>
              <a:t>PART 04</a:t>
            </a:r>
            <a:endParaRPr lang="zh-CN" sz="4000" b="1" i="0" u="none" strike="noStrike" kern="1200" spc="0" baseline="0">
              <a:solidFill>
                <a:srgbClr val="000000">
                  <a:lumMod val="75000"/>
                  <a:lumOff val="25000"/>
                </a:srgbClr>
              </a:solidFill>
              <a:latin typeface="Arial" panose="020B0604020202020204"/>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06986" y="1360016"/>
            <a:ext cx="8091389" cy="740324"/>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nSpc>
                <a:spcPct val="120000"/>
              </a:lnSpc>
            </a:pPr>
            <a:r>
              <a:rPr lang="zh-CN" dirty="0">
                <a:solidFill>
                  <a:srgbClr val="000000"/>
                </a:solidFill>
              </a:rPr>
              <a:t>      </a:t>
            </a:r>
            <a:endParaRPr lang="zh-CN" altLang="en-US" dirty="0">
              <a:solidFill>
                <a:srgbClr val="000000"/>
              </a:solidFill>
            </a:endParaRPr>
          </a:p>
        </p:txBody>
      </p:sp>
      <p:pic>
        <p:nvPicPr>
          <p:cNvPr id="3" name="图片 2"/>
          <p:cNvPicPr>
            <a:picLocks noChangeAspect="1"/>
          </p:cNvPicPr>
          <p:nvPr/>
        </p:nvPicPr>
        <p:blipFill>
          <a:blip r:embed="rId1"/>
          <a:stretch>
            <a:fillRect/>
          </a:stretch>
        </p:blipFill>
        <p:spPr>
          <a:xfrm>
            <a:off x="225425" y="47625"/>
            <a:ext cx="4281170" cy="1788795"/>
          </a:xfrm>
          <a:prstGeom prst="rect">
            <a:avLst/>
          </a:prstGeom>
        </p:spPr>
      </p:pic>
      <p:sp>
        <p:nvSpPr>
          <p:cNvPr id="4" name="文本框 3"/>
          <p:cNvSpPr txBox="1"/>
          <p:nvPr/>
        </p:nvSpPr>
        <p:spPr>
          <a:xfrm>
            <a:off x="225425" y="2221230"/>
            <a:ext cx="3282315" cy="368300"/>
          </a:xfrm>
          <a:prstGeom prst="rect">
            <a:avLst/>
          </a:prstGeom>
          <a:noFill/>
        </p:spPr>
        <p:txBody>
          <a:bodyPr wrap="square" rtlCol="0" anchor="t">
            <a:spAutoFit/>
          </a:bodyPr>
          <a:p>
            <a:r>
              <a:rPr lang="zh-CN" altLang="en-US"/>
              <a:t>1.Pop (Prototyping on Paper)</a:t>
            </a:r>
            <a:endParaRPr lang="zh-CN" altLang="en-US"/>
          </a:p>
        </p:txBody>
      </p:sp>
      <p:sp>
        <p:nvSpPr>
          <p:cNvPr id="5" name="文本框 4"/>
          <p:cNvSpPr txBox="1"/>
          <p:nvPr/>
        </p:nvSpPr>
        <p:spPr>
          <a:xfrm>
            <a:off x="225425" y="2589530"/>
            <a:ext cx="5861685" cy="4030980"/>
          </a:xfrm>
          <a:prstGeom prst="rect">
            <a:avLst/>
          </a:prstGeom>
          <a:noFill/>
        </p:spPr>
        <p:txBody>
          <a:bodyPr wrap="square" rtlCol="0" anchor="t">
            <a:spAutoFit/>
          </a:bodyPr>
          <a:p>
            <a:endParaRPr lang="zh-CN" altLang="en-US" sz="1400" b="1"/>
          </a:p>
          <a:p>
            <a:r>
              <a:rPr lang="zh-CN" altLang="en-US" sz="1400" b="1"/>
              <a:t>简介： POP是一款设计界面的原型工具，适用于</a:t>
            </a:r>
            <a:r>
              <a:rPr lang="zh-CN" altLang="en-US" sz="1400" b="1">
                <a:solidFill>
                  <a:srgbClr val="FF0000"/>
                </a:solidFill>
              </a:rPr>
              <a:t>iOS和Android平台</a:t>
            </a:r>
            <a:r>
              <a:rPr lang="zh-CN" altLang="en-US" sz="1400" b="1"/>
              <a:t>。借助POP，开发者或设计师只需在纸上简单地描绘出创意或想法，拍下几张草图照片，并将照片按顺序放置，利用链接点描摹出各张图片之间的逻辑关系，就可轻松创建一个动态模型，点击播放即可演示整个模型。</a:t>
            </a:r>
            <a:endParaRPr lang="zh-CN" altLang="en-US" sz="1400" b="1"/>
          </a:p>
          <a:p>
            <a:endParaRPr lang="zh-CN" altLang="en-US" sz="1400" b="1"/>
          </a:p>
          <a:p>
            <a:r>
              <a:rPr lang="zh-CN" altLang="en-US" sz="1400" b="1"/>
              <a:t>优点：与同类应用相比，POP的优势在于</a:t>
            </a:r>
            <a:r>
              <a:rPr lang="zh-CN" altLang="en-US" sz="1400" b="1">
                <a:solidFill>
                  <a:srgbClr val="FF0000"/>
                </a:solidFill>
              </a:rPr>
              <a:t>简单易用</a:t>
            </a:r>
            <a:r>
              <a:rPr lang="zh-CN" altLang="en-US" sz="1400" b="1"/>
              <a:t>，</a:t>
            </a:r>
            <a:r>
              <a:rPr lang="zh-CN" altLang="en-US" sz="1400" b="1">
                <a:solidFill>
                  <a:srgbClr val="FF0000"/>
                </a:solidFill>
              </a:rPr>
              <a:t>学习曲线短，生成快速且能被分享</a:t>
            </a:r>
            <a:r>
              <a:rPr lang="zh-CN" altLang="en-US" sz="1400" b="1"/>
              <a:t>。</a:t>
            </a:r>
            <a:endParaRPr lang="zh-CN" altLang="en-US" sz="1400" b="1"/>
          </a:p>
          <a:p>
            <a:endParaRPr lang="zh-CN" altLang="en-US" sz="1400" b="1"/>
          </a:p>
          <a:p>
            <a:r>
              <a:rPr lang="zh-CN" altLang="en-US" sz="1400" b="1"/>
              <a:t>缺点：只支持</a:t>
            </a:r>
            <a:r>
              <a:rPr lang="zh-CN" altLang="en-US" sz="1400" b="1">
                <a:solidFill>
                  <a:srgbClr val="FF0000"/>
                </a:solidFill>
              </a:rPr>
              <a:t>低保真原型</a:t>
            </a:r>
            <a:r>
              <a:rPr lang="zh-CN" altLang="en-US" sz="1400" b="1"/>
              <a:t>。对于被展示的客户或者团队成员，只知道产品的大概方向；交互效果</a:t>
            </a:r>
            <a:r>
              <a:rPr lang="zh-CN" altLang="en-US" sz="1400" b="1">
                <a:solidFill>
                  <a:srgbClr val="FF0000"/>
                </a:solidFill>
              </a:rPr>
              <a:t>复杂时不能很好地表达设计</a:t>
            </a:r>
            <a:r>
              <a:rPr lang="zh-CN" altLang="en-US" sz="1400" b="1"/>
              <a:t>。</a:t>
            </a:r>
            <a:endParaRPr lang="zh-CN" altLang="en-US" sz="1400" b="1"/>
          </a:p>
          <a:p>
            <a:endParaRPr lang="zh-CN" altLang="en-US" sz="1400" b="1"/>
          </a:p>
          <a:p>
            <a:r>
              <a:rPr lang="zh-CN" altLang="en-US" sz="1400" b="1"/>
              <a:t>适用人群：</a:t>
            </a:r>
            <a:r>
              <a:rPr lang="zh-CN" altLang="en-US" sz="1400" b="1">
                <a:solidFill>
                  <a:srgbClr val="FF0000"/>
                </a:solidFill>
              </a:rPr>
              <a:t>追求手绘风格及快速原型</a:t>
            </a:r>
            <a:r>
              <a:rPr lang="zh-CN" altLang="en-US" sz="1400" b="1"/>
              <a:t>的产品经理和设计师（对于短期内使用免费原型工具的人群来说，这也不失为一个好选择）。</a:t>
            </a:r>
            <a:endParaRPr lang="zh-CN" altLang="en-US" sz="1400" b="1"/>
          </a:p>
          <a:p>
            <a:endParaRPr lang="zh-CN" altLang="en-US" sz="1400" b="1"/>
          </a:p>
          <a:p>
            <a:r>
              <a:rPr lang="en-US" altLang="zh-CN" sz="1400" b="1"/>
              <a:t>[6]</a:t>
            </a:r>
            <a:endParaRPr lang="zh-CN" altLang="en-US" sz="1400" b="1"/>
          </a:p>
          <a:p>
            <a:endParaRPr lang="zh-CN" altLang="en-US" sz="1600"/>
          </a:p>
          <a:p>
            <a:endParaRPr lang="zh-CN" altLang="en-US" sz="1600"/>
          </a:p>
        </p:txBody>
      </p:sp>
      <p:sp>
        <p:nvSpPr>
          <p:cNvPr id="12" name="文本框 11"/>
          <p:cNvSpPr txBox="1"/>
          <p:nvPr/>
        </p:nvSpPr>
        <p:spPr>
          <a:xfrm>
            <a:off x="6505575" y="2077720"/>
            <a:ext cx="2540000" cy="368300"/>
          </a:xfrm>
          <a:prstGeom prst="rect">
            <a:avLst/>
          </a:prstGeom>
          <a:noFill/>
        </p:spPr>
        <p:txBody>
          <a:bodyPr wrap="square" rtlCol="0" anchor="t">
            <a:spAutoFit/>
          </a:bodyPr>
          <a:p>
            <a:r>
              <a:rPr lang="zh-CN" altLang="en-US"/>
              <a:t>2.Mockplus        图标</a:t>
            </a:r>
            <a:r>
              <a:rPr lang="en-US" altLang="zh-CN"/>
              <a:t>[7]</a:t>
            </a:r>
            <a:endParaRPr lang="en-US" altLang="zh-CN"/>
          </a:p>
        </p:txBody>
      </p:sp>
      <p:pic>
        <p:nvPicPr>
          <p:cNvPr id="13" name="图片 12"/>
          <p:cNvPicPr>
            <a:picLocks noChangeAspect="1"/>
          </p:cNvPicPr>
          <p:nvPr/>
        </p:nvPicPr>
        <p:blipFill>
          <a:blip r:embed="rId2"/>
          <a:stretch>
            <a:fillRect/>
          </a:stretch>
        </p:blipFill>
        <p:spPr>
          <a:xfrm>
            <a:off x="7805420" y="47625"/>
            <a:ext cx="1673860" cy="1673860"/>
          </a:xfrm>
          <a:prstGeom prst="rect">
            <a:avLst/>
          </a:prstGeom>
        </p:spPr>
      </p:pic>
      <p:sp>
        <p:nvSpPr>
          <p:cNvPr id="14" name="文本框 13"/>
          <p:cNvSpPr txBox="1"/>
          <p:nvPr/>
        </p:nvSpPr>
        <p:spPr>
          <a:xfrm>
            <a:off x="6402070" y="2589530"/>
            <a:ext cx="5596255" cy="3969385"/>
          </a:xfrm>
          <a:prstGeom prst="rect">
            <a:avLst/>
          </a:prstGeom>
          <a:noFill/>
        </p:spPr>
        <p:txBody>
          <a:bodyPr wrap="square" rtlCol="0" anchor="t">
            <a:spAutoFit/>
          </a:bodyPr>
          <a:p>
            <a:endParaRPr lang="zh-CN" altLang="en-US" sz="1400" b="1"/>
          </a:p>
          <a:p>
            <a:r>
              <a:rPr lang="zh-CN" altLang="en-US" sz="1400" b="1"/>
              <a:t>简介：Mockplus是一款简洁高效的</a:t>
            </a:r>
            <a:r>
              <a:rPr lang="zh-CN" altLang="en-US" sz="1400" b="1">
                <a:solidFill>
                  <a:srgbClr val="FF0000"/>
                </a:solidFill>
              </a:rPr>
              <a:t>免费</a:t>
            </a:r>
            <a:r>
              <a:rPr lang="zh-CN" altLang="en-US" sz="1400" b="1"/>
              <a:t>原型工具。它为用户提供</a:t>
            </a:r>
            <a:r>
              <a:rPr lang="zh-CN" altLang="en-US" sz="1400" b="1">
                <a:solidFill>
                  <a:srgbClr val="FF0000"/>
                </a:solidFill>
              </a:rPr>
              <a:t>丰富的组件和图标资源</a:t>
            </a:r>
            <a:r>
              <a:rPr lang="zh-CN" altLang="en-US" sz="1400" b="1"/>
              <a:t>，通过拖曳即可实现界面设计。支持一键导入项目页面和模板，</a:t>
            </a:r>
            <a:r>
              <a:rPr lang="zh-CN" altLang="en-US" sz="1400" b="1">
                <a:solidFill>
                  <a:srgbClr val="FF0000"/>
                </a:solidFill>
              </a:rPr>
              <a:t>快速搭建</a:t>
            </a:r>
            <a:r>
              <a:rPr lang="zh-CN" altLang="en-US" sz="1400" b="1"/>
              <a:t>基础页面。软件还支持自定义组件库，数据填充，Sketch导入，拖曳设置交互等特色功能实现快速设计。近期，该工具还推出了团队协作功能，团队成员之间可以查看、编辑、评论项目，帮助用户更好地完成协作设计。</a:t>
            </a:r>
            <a:endParaRPr lang="zh-CN" altLang="en-US" sz="1400" b="1"/>
          </a:p>
          <a:p>
            <a:endParaRPr lang="zh-CN" altLang="en-US" sz="1400" b="1"/>
          </a:p>
          <a:p>
            <a:r>
              <a:rPr lang="zh-CN" altLang="en-US" sz="1400" b="1"/>
              <a:t>优点：</a:t>
            </a:r>
            <a:r>
              <a:rPr lang="zh-CN" altLang="en-US" sz="1400" b="1">
                <a:solidFill>
                  <a:srgbClr val="FF0000"/>
                </a:solidFill>
              </a:rPr>
              <a:t>学习曲线短，快速上手，交互简单（只需拖曳）</a:t>
            </a:r>
            <a:r>
              <a:rPr lang="zh-CN" altLang="en-US" sz="1400" b="1"/>
              <a:t>，功能多样，组件资源丰富，支持8种预览方式和多种文件导出类型，支持团队协作。</a:t>
            </a:r>
            <a:endParaRPr lang="zh-CN" altLang="en-US" sz="1400" b="1"/>
          </a:p>
          <a:p>
            <a:endParaRPr lang="zh-CN" altLang="en-US" sz="1400" b="1"/>
          </a:p>
          <a:p>
            <a:r>
              <a:rPr lang="zh-CN" altLang="en-US" sz="1400" b="1"/>
              <a:t>缺点：不支持</a:t>
            </a:r>
            <a:r>
              <a:rPr lang="zh-CN" altLang="en-US" sz="1400" b="1">
                <a:solidFill>
                  <a:srgbClr val="FF0000"/>
                </a:solidFill>
              </a:rPr>
              <a:t>手势交互</a:t>
            </a:r>
            <a:r>
              <a:rPr lang="zh-CN" altLang="en-US" sz="1400" b="1"/>
              <a:t>。</a:t>
            </a:r>
            <a:endParaRPr lang="zh-CN" altLang="en-US" sz="1400" b="1"/>
          </a:p>
          <a:p>
            <a:endParaRPr lang="zh-CN" altLang="en-US" sz="1400" b="1"/>
          </a:p>
          <a:p>
            <a:r>
              <a:rPr lang="zh-CN" altLang="en-US" sz="1400" b="1"/>
              <a:t>适用人群：各阶段的产品经理及UI/UX设计师，追求中低保真，交互效果，快速原型，新手或专业人群皆适宜。</a:t>
            </a:r>
            <a:endParaRPr lang="zh-CN" altLang="en-US" sz="1400" b="1"/>
          </a:p>
          <a:p>
            <a:endParaRPr lang="en-US" altLang="zh-CN" sz="1400" b="1"/>
          </a:p>
          <a:p>
            <a:r>
              <a:rPr lang="en-US" altLang="zh-CN" sz="1400" b="1"/>
              <a:t>[6]</a:t>
            </a:r>
            <a:endParaRPr lang="en-US" altLang="zh-CN" sz="1400" b="1"/>
          </a:p>
        </p:txBody>
      </p:sp>
      <p:sp>
        <p:nvSpPr>
          <p:cNvPr id="16" name="文本框 15"/>
          <p:cNvSpPr txBox="1"/>
          <p:nvPr/>
        </p:nvSpPr>
        <p:spPr>
          <a:xfrm>
            <a:off x="556260" y="1852930"/>
            <a:ext cx="3282315" cy="306705"/>
          </a:xfrm>
          <a:prstGeom prst="rect">
            <a:avLst/>
          </a:prstGeom>
          <a:noFill/>
        </p:spPr>
        <p:txBody>
          <a:bodyPr wrap="square" rtlCol="0" anchor="t">
            <a:spAutoFit/>
          </a:bodyPr>
          <a:p>
            <a:pPr algn="ctr"/>
            <a:r>
              <a:rPr lang="zh-CN" altLang="en-US" sz="1400"/>
              <a:t>图标</a:t>
            </a:r>
            <a:r>
              <a:rPr lang="en-US" altLang="zh-CN" sz="1400"/>
              <a:t>[6]</a:t>
            </a:r>
            <a:endParaRPr lang="en-US" altLang="zh-CN"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901190" y="155575"/>
            <a:ext cx="2042160" cy="2042160"/>
          </a:xfrm>
          <a:prstGeom prst="rect">
            <a:avLst/>
          </a:prstGeom>
        </p:spPr>
      </p:pic>
      <p:sp>
        <p:nvSpPr>
          <p:cNvPr id="3" name="文本框 2"/>
          <p:cNvSpPr txBox="1"/>
          <p:nvPr/>
        </p:nvSpPr>
        <p:spPr>
          <a:xfrm>
            <a:off x="579120" y="2517140"/>
            <a:ext cx="2540000" cy="368300"/>
          </a:xfrm>
          <a:prstGeom prst="rect">
            <a:avLst/>
          </a:prstGeom>
          <a:noFill/>
        </p:spPr>
        <p:txBody>
          <a:bodyPr wrap="square" rtlCol="0" anchor="t">
            <a:spAutoFit/>
          </a:bodyPr>
          <a:p>
            <a:r>
              <a:rPr lang="zh-CN" altLang="en-US"/>
              <a:t>3.Axure</a:t>
            </a:r>
            <a:endParaRPr lang="zh-CN" altLang="en-US"/>
          </a:p>
        </p:txBody>
      </p:sp>
      <p:sp>
        <p:nvSpPr>
          <p:cNvPr id="5" name="文本框 4"/>
          <p:cNvSpPr txBox="1"/>
          <p:nvPr/>
        </p:nvSpPr>
        <p:spPr>
          <a:xfrm>
            <a:off x="579120" y="2939415"/>
            <a:ext cx="4502150" cy="3753485"/>
          </a:xfrm>
          <a:prstGeom prst="rect">
            <a:avLst/>
          </a:prstGeom>
          <a:noFill/>
        </p:spPr>
        <p:txBody>
          <a:bodyPr wrap="square" rtlCol="0" anchor="t">
            <a:spAutoFit/>
          </a:bodyPr>
          <a:p>
            <a:r>
              <a:rPr lang="zh-CN" altLang="en-US" sz="1400" b="1"/>
              <a:t>简介：Axure RP是美国Axure Software Solution公司旗舰产品，是一个专业的快速产品原型工具，让负责定义需求和规格、设计功能和界面的专家能够快速创建应用软件或Web网站的线框图、流程图、原型和规格说明文档。作为专业的原型工具，它能</a:t>
            </a:r>
            <a:r>
              <a:rPr lang="zh-CN" altLang="en-US" sz="1400" b="1">
                <a:solidFill>
                  <a:srgbClr val="FF0000"/>
                </a:solidFill>
              </a:rPr>
              <a:t>快速、高效的创建原型</a:t>
            </a:r>
            <a:r>
              <a:rPr lang="zh-CN" altLang="en-US" sz="1400" b="1"/>
              <a:t>，同时支持</a:t>
            </a:r>
            <a:r>
              <a:rPr lang="zh-CN" altLang="en-US" sz="1400" b="1">
                <a:solidFill>
                  <a:srgbClr val="FF0000"/>
                </a:solidFill>
              </a:rPr>
              <a:t>多人协作设计和版本控制管理</a:t>
            </a:r>
            <a:r>
              <a:rPr lang="zh-CN" altLang="en-US" sz="1400" b="1"/>
              <a:t>。</a:t>
            </a:r>
            <a:endParaRPr lang="zh-CN" altLang="en-US" sz="1400" b="1"/>
          </a:p>
          <a:p>
            <a:endParaRPr lang="zh-CN" altLang="en-US" sz="1400" b="1"/>
          </a:p>
          <a:p>
            <a:r>
              <a:rPr lang="zh-CN" altLang="en-US" sz="1400" b="1"/>
              <a:t>优点：</a:t>
            </a:r>
            <a:r>
              <a:rPr lang="zh-CN" altLang="en-US" sz="1400" b="1">
                <a:solidFill>
                  <a:srgbClr val="FF0000"/>
                </a:solidFill>
              </a:rPr>
              <a:t>变化多端的操作</a:t>
            </a:r>
            <a:r>
              <a:rPr lang="zh-CN" altLang="en-US" sz="1400" b="1"/>
              <a:t>，自带组件库并支持强大的第三方组件库，提供</a:t>
            </a:r>
            <a:r>
              <a:rPr lang="zh-CN" altLang="en-US" sz="1400" b="1">
                <a:solidFill>
                  <a:srgbClr val="FF0000"/>
                </a:solidFill>
              </a:rPr>
              <a:t>强大的交互支持</a:t>
            </a:r>
            <a:r>
              <a:rPr lang="zh-CN" altLang="en-US" sz="1400" b="1"/>
              <a:t>，完整的教程及支持文档，支持原型预览。</a:t>
            </a:r>
            <a:endParaRPr lang="zh-CN" altLang="en-US" sz="1400" b="1"/>
          </a:p>
          <a:p>
            <a:endParaRPr lang="zh-CN" altLang="en-US" sz="1400" b="1"/>
          </a:p>
          <a:p>
            <a:r>
              <a:rPr lang="zh-CN" altLang="en-US" sz="1400" b="1"/>
              <a:t>缺点：学习</a:t>
            </a:r>
            <a:r>
              <a:rPr lang="zh-CN" altLang="en-US" sz="1400" b="1">
                <a:solidFill>
                  <a:srgbClr val="FF0000"/>
                </a:solidFill>
              </a:rPr>
              <a:t>曲线较高</a:t>
            </a:r>
            <a:r>
              <a:rPr lang="zh-CN" altLang="en-US" sz="1400" b="1"/>
              <a:t>，性价比不高，</a:t>
            </a:r>
            <a:r>
              <a:rPr lang="zh-CN" altLang="en-US" sz="1400" b="1">
                <a:solidFill>
                  <a:srgbClr val="FF0000"/>
                </a:solidFill>
              </a:rPr>
              <a:t>专业需求度高</a:t>
            </a:r>
            <a:r>
              <a:rPr lang="zh-CN" altLang="en-US" sz="1400" b="1"/>
              <a:t>。</a:t>
            </a:r>
            <a:endParaRPr lang="zh-CN" altLang="en-US" sz="1400" b="1"/>
          </a:p>
          <a:p>
            <a:endParaRPr lang="zh-CN" altLang="en-US" sz="1400" b="1"/>
          </a:p>
          <a:p>
            <a:r>
              <a:rPr lang="zh-CN" altLang="en-US" sz="1400" b="1"/>
              <a:t>适用人群：适用于追求强交互效果及细节产品经理及设计师，需要具有一定经验或较强专业性。</a:t>
            </a:r>
            <a:endParaRPr lang="zh-CN" altLang="en-US" sz="1400" b="1"/>
          </a:p>
          <a:p>
            <a:endParaRPr lang="zh-CN" altLang="en-US" sz="1400" b="1"/>
          </a:p>
          <a:p>
            <a:r>
              <a:rPr lang="en-US" altLang="zh-CN" sz="1400" b="1"/>
              <a:t>[6]</a:t>
            </a:r>
            <a:endParaRPr lang="en-US" altLang="zh-CN" sz="1400" b="1"/>
          </a:p>
        </p:txBody>
      </p:sp>
      <p:sp>
        <p:nvSpPr>
          <p:cNvPr id="6" name="文本框 5"/>
          <p:cNvSpPr txBox="1"/>
          <p:nvPr/>
        </p:nvSpPr>
        <p:spPr>
          <a:xfrm>
            <a:off x="8727440" y="2321560"/>
            <a:ext cx="2540000" cy="368300"/>
          </a:xfrm>
          <a:prstGeom prst="rect">
            <a:avLst/>
          </a:prstGeom>
          <a:noFill/>
        </p:spPr>
        <p:txBody>
          <a:bodyPr wrap="square" rtlCol="0" anchor="t">
            <a:spAutoFit/>
          </a:bodyPr>
          <a:p>
            <a:r>
              <a:rPr lang="en-US" altLang="zh-CN"/>
              <a:t>     </a:t>
            </a:r>
            <a:r>
              <a:rPr lang="zh-CN" altLang="en-US"/>
              <a:t>图标</a:t>
            </a:r>
            <a:r>
              <a:rPr lang="en-US" altLang="zh-CN"/>
              <a:t>[8]</a:t>
            </a:r>
            <a:endParaRPr lang="en-US" altLang="zh-CN"/>
          </a:p>
        </p:txBody>
      </p:sp>
      <p:pic>
        <p:nvPicPr>
          <p:cNvPr id="11" name="图片 10"/>
          <p:cNvPicPr>
            <a:picLocks noChangeAspect="1"/>
          </p:cNvPicPr>
          <p:nvPr/>
        </p:nvPicPr>
        <p:blipFill>
          <a:blip r:embed="rId2"/>
          <a:stretch>
            <a:fillRect/>
          </a:stretch>
        </p:blipFill>
        <p:spPr>
          <a:xfrm>
            <a:off x="8443595" y="52705"/>
            <a:ext cx="2042160" cy="2042160"/>
          </a:xfrm>
          <a:prstGeom prst="rect">
            <a:avLst/>
          </a:prstGeom>
        </p:spPr>
      </p:pic>
      <p:sp>
        <p:nvSpPr>
          <p:cNvPr id="13" name="文本框 12"/>
          <p:cNvSpPr txBox="1"/>
          <p:nvPr/>
        </p:nvSpPr>
        <p:spPr>
          <a:xfrm>
            <a:off x="7099300" y="2517140"/>
            <a:ext cx="2540000" cy="368300"/>
          </a:xfrm>
          <a:prstGeom prst="rect">
            <a:avLst/>
          </a:prstGeom>
          <a:noFill/>
        </p:spPr>
        <p:txBody>
          <a:bodyPr wrap="square" rtlCol="0" anchor="t">
            <a:spAutoFit/>
          </a:bodyPr>
          <a:p>
            <a:r>
              <a:rPr lang="en-US" altLang="zh-CN"/>
              <a:t>4</a:t>
            </a:r>
            <a:r>
              <a:rPr lang="zh-CN" altLang="en-US"/>
              <a:t>.墨刀</a:t>
            </a:r>
            <a:endParaRPr lang="zh-CN" altLang="en-US"/>
          </a:p>
        </p:txBody>
      </p:sp>
      <p:sp>
        <p:nvSpPr>
          <p:cNvPr id="14" name="文本框 13"/>
          <p:cNvSpPr txBox="1"/>
          <p:nvPr/>
        </p:nvSpPr>
        <p:spPr>
          <a:xfrm>
            <a:off x="2028190" y="2394585"/>
            <a:ext cx="2540000" cy="368300"/>
          </a:xfrm>
          <a:prstGeom prst="rect">
            <a:avLst/>
          </a:prstGeom>
          <a:noFill/>
        </p:spPr>
        <p:txBody>
          <a:bodyPr wrap="square" rtlCol="0" anchor="t">
            <a:spAutoFit/>
          </a:bodyPr>
          <a:p>
            <a:r>
              <a:rPr lang="en-US" altLang="zh-CN"/>
              <a:t>     </a:t>
            </a:r>
            <a:r>
              <a:rPr lang="zh-CN" altLang="en-US"/>
              <a:t>图标</a:t>
            </a:r>
            <a:r>
              <a:rPr lang="en-US" altLang="zh-CN"/>
              <a:t>[6]</a:t>
            </a:r>
            <a:endParaRPr lang="en-US" altLang="zh-CN"/>
          </a:p>
        </p:txBody>
      </p:sp>
      <p:sp>
        <p:nvSpPr>
          <p:cNvPr id="15" name="文本框 14"/>
          <p:cNvSpPr txBox="1"/>
          <p:nvPr/>
        </p:nvSpPr>
        <p:spPr>
          <a:xfrm>
            <a:off x="6984365" y="2885440"/>
            <a:ext cx="4502150" cy="3107690"/>
          </a:xfrm>
          <a:prstGeom prst="rect">
            <a:avLst/>
          </a:prstGeom>
          <a:noFill/>
        </p:spPr>
        <p:txBody>
          <a:bodyPr wrap="square" rtlCol="0" anchor="t">
            <a:spAutoFit/>
          </a:bodyPr>
          <a:p>
            <a:r>
              <a:rPr lang="zh-CN" altLang="en-US" sz="1400" b="1"/>
              <a:t>简介：墨刀是一款在线原型设计与协同工具，借助墨刀，产品经理、设计师、开发、销售、运营及创业者等用户群体，能够搭建为产品原型，演示项目效果。墨刀同时也是协作平台，项目成员可以协作编辑、审阅   ，不管是产品想法展示，还是向客户收集产品反馈，向投资人进行Demo展示，或是在团队内部协作沟通、项目管理</a:t>
            </a:r>
            <a:endParaRPr lang="zh-CN" altLang="en-US" sz="1400" b="1"/>
          </a:p>
          <a:p>
            <a:endParaRPr lang="zh-CN" altLang="en-US" sz="1400" b="1"/>
          </a:p>
          <a:p>
            <a:r>
              <a:rPr lang="zh-CN" altLang="en-US" sz="1400" b="1"/>
              <a:t>优点：丰富的</a:t>
            </a:r>
            <a:r>
              <a:rPr lang="en-US" altLang="zh-CN" sz="1400" b="1"/>
              <a:t>UI</a:t>
            </a:r>
            <a:r>
              <a:rPr lang="zh-CN" altLang="en-US" sz="1400" b="1"/>
              <a:t>素材，简洁的界面，可进行协同管理</a:t>
            </a:r>
            <a:r>
              <a:rPr lang="zh-CN" altLang="en-US" sz="1400" b="1"/>
              <a:t>。</a:t>
            </a:r>
            <a:endParaRPr lang="zh-CN" altLang="en-US" sz="1400" b="1"/>
          </a:p>
          <a:p>
            <a:endParaRPr lang="zh-CN" altLang="en-US" sz="1400" b="1"/>
          </a:p>
          <a:p>
            <a:r>
              <a:rPr lang="zh-CN" altLang="en-US" sz="1400" b="1"/>
              <a:t>缺点：</a:t>
            </a:r>
            <a:r>
              <a:rPr lang="zh-CN" altLang="en-US" sz="1400" b="1">
                <a:sym typeface="+mn-ea"/>
              </a:rPr>
              <a:t>交互效果</a:t>
            </a:r>
            <a:r>
              <a:rPr lang="zh-CN" altLang="en-US" sz="1400" b="1">
                <a:solidFill>
                  <a:srgbClr val="FF0000"/>
                </a:solidFill>
                <a:sym typeface="+mn-ea"/>
              </a:rPr>
              <a:t>复杂时不能很好地表达设计</a:t>
            </a:r>
            <a:r>
              <a:rPr lang="zh-CN" altLang="en-US" sz="1400" b="1"/>
              <a:t>。</a:t>
            </a:r>
            <a:endParaRPr lang="zh-CN" altLang="en-US" sz="1400" b="1"/>
          </a:p>
          <a:p>
            <a:endParaRPr lang="zh-CN" altLang="en-US" sz="1400" b="1"/>
          </a:p>
          <a:p>
            <a:r>
              <a:rPr lang="zh-CN" altLang="en-US" sz="1400" b="1"/>
              <a:t>适用人群：UI/UX设计师，产品经理。</a:t>
            </a:r>
            <a:endParaRPr lang="zh-CN" altLang="en-US" sz="1400" b="1"/>
          </a:p>
          <a:p>
            <a:endParaRPr lang="zh-CN" altLang="en-US" sz="1400" b="1"/>
          </a:p>
          <a:p>
            <a:r>
              <a:rPr lang="en-US" altLang="zh-CN" sz="1400" b="1"/>
              <a:t>[8]</a:t>
            </a:r>
            <a:endParaRPr lang="en-US" altLang="zh-CN" sz="14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9825" y="2754630"/>
            <a:ext cx="8242935" cy="2045335"/>
          </a:xfrm>
          <a:prstGeom prst="rect">
            <a:avLst/>
          </a:prstGeom>
        </p:spPr>
        <p:txBody>
          <a:bodyPr wrap="square"/>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panose="020B0503020204020204" charset="-122"/>
                <a:ea typeface="微软雅黑" panose="020B0503020204020204" charset="-122"/>
              </a:rPr>
              <a:t>Q5:</a:t>
            </a:r>
            <a:r>
              <a:rPr lang="zh-CN" altLang="en-US" sz="3600" b="1" i="0" strike="noStrike" spc="0" dirty="0">
                <a:solidFill>
                  <a:srgbClr val="404040"/>
                </a:solidFill>
                <a:latin typeface="微软雅黑" panose="020B0503020204020204" charset="-122"/>
                <a:ea typeface="微软雅黑" panose="020B0503020204020204" charset="-122"/>
              </a:rPr>
              <a:t>你们小组适用的原型绘制工具是哪一个？根据你的适用经验，它存在有什么优缺点？</a:t>
            </a:r>
            <a:endParaRPr lang="zh-CN" altLang="en-US" sz="3600" b="1" i="0" strike="noStrike" spc="0" dirty="0">
              <a:solidFill>
                <a:srgbClr val="40404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l="39067"/>
          <a:stretch>
            <a:fillRect/>
          </a:stretch>
        </p:blipFill>
        <p:spPr>
          <a:xfrm>
            <a:off x="0" y="2038350"/>
            <a:ext cx="5994399" cy="2578100"/>
          </a:xfrm>
          <a:prstGeom prst="rect">
            <a:avLst/>
          </a:prstGeom>
        </p:spPr>
      </p:pic>
      <p:sp>
        <p:nvSpPr>
          <p:cNvPr id="3" name="矩形 2"/>
          <p:cNvSpPr/>
          <p:nvPr/>
        </p:nvSpPr>
        <p:spPr>
          <a:xfrm>
            <a:off x="6316980" y="2925445"/>
            <a:ext cx="4594225" cy="755650"/>
          </a:xfrm>
          <a:prstGeom prst="rect">
            <a:avLst/>
          </a:prstGeom>
        </p:spPr>
        <p:txBody>
          <a:bodyPr wrap="square">
            <a:spAutoFit/>
          </a:bodyPr>
          <a:lstStyle/>
          <a:p>
            <a:pPr>
              <a:lnSpc>
                <a:spcPct val="120000"/>
              </a:lnSpc>
            </a:pPr>
            <a:r>
              <a:rPr lang="zh-CN" altLang="en-US" sz="3600" b="1" dirty="0">
                <a:latin typeface="微软雅黑" panose="020B0503020204020204" charset="-122"/>
              </a:rPr>
              <a:t>软件原型的概念</a:t>
            </a:r>
            <a:r>
              <a:rPr lang="en-US" altLang="zh-CN" sz="3600" b="1" dirty="0">
                <a:latin typeface="微软雅黑" panose="020B0503020204020204" charset="-122"/>
              </a:rPr>
              <a:t>/</a:t>
            </a:r>
            <a:r>
              <a:rPr lang="zh-CN" altLang="en-US" sz="3600" b="1" dirty="0">
                <a:latin typeface="微软雅黑" panose="020B0503020204020204" charset="-122"/>
              </a:rPr>
              <a:t>动机</a:t>
            </a:r>
            <a:endParaRPr lang="zh-CN" altLang="en-US" sz="3600" b="1" dirty="0">
              <a:latin typeface="微软雅黑" panose="020B0503020204020204" charset="-122"/>
            </a:endParaRPr>
          </a:p>
        </p:txBody>
      </p:sp>
      <p:sp>
        <p:nvSpPr>
          <p:cNvPr id="5" name="矩形 4"/>
          <p:cNvSpPr/>
          <p:nvPr/>
        </p:nvSpPr>
        <p:spPr>
          <a:xfrm>
            <a:off x="6316981" y="2217967"/>
            <a:ext cx="4325619" cy="763094"/>
          </a:xfrm>
          <a:prstGeom prst="rect">
            <a:avLst/>
          </a:prstGeom>
        </p:spPr>
        <p:txBody>
          <a:bodyPr wrap="square">
            <a:spAutoFit/>
          </a:bodyPr>
          <a:lstStyle/>
          <a:p>
            <a:pPr>
              <a:lnSpc>
                <a:spcPct val="120000"/>
              </a:lnSpc>
            </a:pPr>
            <a:r>
              <a:rPr lang="en-US" sz="4000" b="1">
                <a:solidFill>
                  <a:schemeClr val="tx1">
                    <a:lumMod val="75000"/>
                    <a:lumOff val="25000"/>
                  </a:schemeClr>
                </a:solidFill>
                <a:ea typeface="微软雅黑" panose="020B0503020204020204" charset="-122"/>
              </a:rPr>
              <a:t>PART 01</a:t>
            </a:r>
            <a:endParaRPr lang="zh-CN" sz="4000" b="1">
              <a:solidFill>
                <a:schemeClr val="tx1">
                  <a:lumMod val="75000"/>
                  <a:lumOff val="25000"/>
                </a:schemeClr>
              </a:solidFill>
              <a:ea typeface="微软雅黑" panose="020B0503020204020204" charset="-122"/>
            </a:endParaRPr>
          </a:p>
        </p:txBody>
      </p:sp>
      <p:sp>
        <p:nvSpPr>
          <p:cNvPr id="6" name="文本框 5"/>
          <p:cNvSpPr txBox="1"/>
          <p:nvPr/>
        </p:nvSpPr>
        <p:spPr>
          <a:xfrm>
            <a:off x="6468533" y="3771618"/>
            <a:ext cx="1980029" cy="369332"/>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en-US" dirty="0"/>
              <a:t>1.1</a:t>
            </a:r>
            <a:r>
              <a:rPr lang="zh-CN" dirty="0"/>
              <a:t> </a:t>
            </a:r>
            <a:r>
              <a:rPr lang="zh-CN" altLang="en-US" dirty="0"/>
              <a:t>软件原型的定义</a:t>
            </a:r>
            <a:endParaRPr lang="zh-CN" altLang="en-US" dirty="0"/>
          </a:p>
        </p:txBody>
      </p:sp>
      <p:sp>
        <p:nvSpPr>
          <p:cNvPr id="7" name="文本框 6"/>
          <p:cNvSpPr txBox="1"/>
          <p:nvPr/>
        </p:nvSpPr>
        <p:spPr>
          <a:xfrm>
            <a:off x="6468532" y="4333742"/>
            <a:ext cx="1980029" cy="369332"/>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en-US" dirty="0"/>
              <a:t>1.2</a:t>
            </a:r>
            <a:r>
              <a:rPr lang="zh-CN" dirty="0"/>
              <a:t> </a:t>
            </a:r>
            <a:r>
              <a:rPr lang="zh-CN" altLang="en-US" dirty="0"/>
              <a:t>软件原型的设计目的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l="39067"/>
          <a:stretch>
            <a:fillRect/>
          </a:stretch>
        </p:blipFill>
        <p:spPr>
          <a:xfrm>
            <a:off x="0" y="2038350"/>
            <a:ext cx="5994399" cy="2578100"/>
          </a:xfrm>
          <a:prstGeom prst="rect">
            <a:avLst/>
          </a:prstGeom>
        </p:spPr>
      </p:pic>
      <p:sp>
        <p:nvSpPr>
          <p:cNvPr id="3" name="矩形 2"/>
          <p:cNvSpPr/>
          <p:nvPr/>
        </p:nvSpPr>
        <p:spPr>
          <a:xfrm>
            <a:off x="6316981" y="2925470"/>
            <a:ext cx="4325619" cy="755650"/>
          </a:xfrm>
          <a:prstGeom prst="rect">
            <a:avLst/>
          </a:prstGeom>
        </p:spPr>
        <p:txBody>
          <a:bodyPr wrap="square">
            <a:spAutoFit/>
          </a:bodyPr>
          <a:lstStyle/>
          <a:p>
            <a:pPr marL="0" lvl="0" indent="0" algn="l" defTabSz="914400">
              <a:lnSpc>
                <a:spcPct val="120000"/>
              </a:lnSpc>
              <a:spcBef>
                <a:spcPts val="0"/>
              </a:spcBef>
              <a:spcAft>
                <a:spcPts val="0"/>
              </a:spcAft>
              <a:buNone/>
            </a:pPr>
            <a:r>
              <a:rPr lang="en-US" altLang="zh-CN" sz="3600" b="1" dirty="0">
                <a:latin typeface="微软雅黑" panose="020B0503020204020204" charset="-122"/>
                <a:sym typeface="+mn-ea"/>
              </a:rPr>
              <a:t>Axure RP </a:t>
            </a:r>
            <a:endParaRPr lang="en-US" altLang="zh-CN" sz="3600" b="1" dirty="0">
              <a:latin typeface="微软雅黑" panose="020B0503020204020204" charset="-122"/>
              <a:sym typeface="+mn-ea"/>
            </a:endParaRPr>
          </a:p>
        </p:txBody>
      </p:sp>
      <p:sp>
        <p:nvSpPr>
          <p:cNvPr id="5" name="矩形 4"/>
          <p:cNvSpPr/>
          <p:nvPr/>
        </p:nvSpPr>
        <p:spPr>
          <a:xfrm>
            <a:off x="6316981" y="2217967"/>
            <a:ext cx="4325619" cy="763094"/>
          </a:xfrm>
          <a:prstGeom prst="rect">
            <a:avLst/>
          </a:prstGeom>
        </p:spPr>
        <p:txBody>
          <a:bodyPr wrap="square">
            <a:spAutoFit/>
          </a:body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panose="020B0604020202020204"/>
                <a:ea typeface="微软雅黑" panose="020B0503020204020204" charset="-122"/>
              </a:rPr>
              <a:t>PART 05</a:t>
            </a:r>
            <a:endParaRPr lang="zh-CN" sz="4000" b="1" i="0" u="none" strike="noStrike" kern="1200" spc="0" baseline="0">
              <a:solidFill>
                <a:srgbClr val="000000">
                  <a:lumMod val="75000"/>
                  <a:lumOff val="25000"/>
                </a:srgbClr>
              </a:solidFill>
              <a:latin typeface="Arial" panose="020B0604020202020204"/>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06986" y="1360016"/>
            <a:ext cx="8091389" cy="740324"/>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nSpc>
                <a:spcPct val="120000"/>
              </a:lnSpc>
            </a:pPr>
            <a:r>
              <a:rPr lang="zh-CN" dirty="0">
                <a:solidFill>
                  <a:srgbClr val="000000"/>
                </a:solidFill>
              </a:rPr>
              <a:t>      </a:t>
            </a:r>
            <a:endParaRPr lang="zh-CN" altLang="en-US" dirty="0">
              <a:solidFill>
                <a:srgbClr val="000000"/>
              </a:solidFill>
            </a:endParaRPr>
          </a:p>
        </p:txBody>
      </p:sp>
      <p:grpSp>
        <p:nvGrpSpPr>
          <p:cNvPr id="8" name="组合 2"/>
          <p:cNvGrpSpPr/>
          <p:nvPr/>
        </p:nvGrpSpPr>
        <p:grpSpPr>
          <a:xfrm>
            <a:off x="3690620" y="49530"/>
            <a:ext cx="4941570" cy="891540"/>
            <a:chOff x="4209142" y="254523"/>
            <a:chExt cx="3773716" cy="891582"/>
          </a:xfrm>
        </p:grpSpPr>
        <p:pic>
          <p:nvPicPr>
            <p:cNvPr id="9" name="图片 3"/>
            <p:cNvPicPr/>
            <p:nvPr/>
          </p:nvPicPr>
          <p:blipFill>
            <a:blip r:embed="rId1"/>
            <a:stretch>
              <a:fillRect/>
            </a:stretch>
          </p:blipFill>
          <p:spPr>
            <a:xfrm>
              <a:off x="4209142" y="254523"/>
              <a:ext cx="3773716" cy="891582"/>
            </a:xfrm>
            <a:prstGeom prst="rect">
              <a:avLst/>
            </a:prstGeom>
          </p:spPr>
        </p:pic>
        <p:sp>
          <p:nvSpPr>
            <p:cNvPr id="10" name="文本框 4"/>
            <p:cNvSpPr txBox="1"/>
            <p:nvPr/>
          </p:nvSpPr>
          <p:spPr>
            <a:xfrm>
              <a:off x="4951848" y="330723"/>
              <a:ext cx="2339103" cy="523220"/>
            </a:xfrm>
            <a:prstGeom prst="rect">
              <a:avLst/>
            </a:prstGeom>
            <a:noFill/>
          </p:spPr>
          <p:txBody>
            <a:bodyPr wrap="none"/>
            <a:lstStyle/>
            <a:p>
              <a:pPr algn="ctr"/>
              <a:r>
                <a:rPr lang="zh-CN" altLang="en-US" sz="3200" b="1" i="0" strike="noStrike" spc="0">
                  <a:solidFill>
                    <a:srgbClr val="404040"/>
                  </a:solidFill>
                  <a:latin typeface="微软雅黑" panose="020B0503020204020204" charset="-122"/>
                  <a:ea typeface="微软雅黑" panose="020B0503020204020204" charset="-122"/>
                </a:rPr>
                <a:t>界面介绍</a:t>
              </a:r>
              <a:endParaRPr lang="zh-CN" altLang="en-US" sz="3200" b="1" i="0" strike="noStrike" spc="0">
                <a:solidFill>
                  <a:srgbClr val="404040"/>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2"/>
          <a:stretch>
            <a:fillRect/>
          </a:stretch>
        </p:blipFill>
        <p:spPr>
          <a:xfrm>
            <a:off x="1104900" y="1009015"/>
            <a:ext cx="9817100" cy="543623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06986" y="1360016"/>
            <a:ext cx="8091389" cy="740324"/>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nSpc>
                <a:spcPct val="120000"/>
              </a:lnSpc>
            </a:pPr>
            <a:r>
              <a:rPr lang="zh-CN" dirty="0">
                <a:solidFill>
                  <a:srgbClr val="000000"/>
                </a:solidFill>
              </a:rPr>
              <a:t>      </a:t>
            </a:r>
            <a:endParaRPr lang="zh-CN" altLang="en-US" dirty="0">
              <a:solidFill>
                <a:srgbClr val="000000"/>
              </a:solidFill>
            </a:endParaRPr>
          </a:p>
        </p:txBody>
      </p:sp>
      <p:grpSp>
        <p:nvGrpSpPr>
          <p:cNvPr id="8" name="组合 2"/>
          <p:cNvGrpSpPr/>
          <p:nvPr/>
        </p:nvGrpSpPr>
        <p:grpSpPr>
          <a:xfrm>
            <a:off x="3690620" y="49530"/>
            <a:ext cx="4941570" cy="891540"/>
            <a:chOff x="4209142" y="254523"/>
            <a:chExt cx="3773716" cy="891582"/>
          </a:xfrm>
        </p:grpSpPr>
        <p:pic>
          <p:nvPicPr>
            <p:cNvPr id="9" name="图片 3"/>
            <p:cNvPicPr/>
            <p:nvPr/>
          </p:nvPicPr>
          <p:blipFill>
            <a:blip r:embed="rId1"/>
            <a:stretch>
              <a:fillRect/>
            </a:stretch>
          </p:blipFill>
          <p:spPr>
            <a:xfrm>
              <a:off x="4209142" y="254523"/>
              <a:ext cx="3773716" cy="891582"/>
            </a:xfrm>
            <a:prstGeom prst="rect">
              <a:avLst/>
            </a:prstGeom>
          </p:spPr>
        </p:pic>
        <p:sp>
          <p:nvSpPr>
            <p:cNvPr id="10" name="文本框 4"/>
            <p:cNvSpPr txBox="1"/>
            <p:nvPr/>
          </p:nvSpPr>
          <p:spPr>
            <a:xfrm>
              <a:off x="4951848" y="330723"/>
              <a:ext cx="2339103" cy="523220"/>
            </a:xfrm>
            <a:prstGeom prst="rect">
              <a:avLst/>
            </a:prstGeom>
            <a:noFill/>
          </p:spPr>
          <p:txBody>
            <a:bodyPr wrap="none"/>
            <a:lstStyle/>
            <a:p>
              <a:pPr algn="ctr"/>
              <a:r>
                <a:rPr lang="zh-CN" altLang="en-US" sz="3200" b="1" i="0" strike="noStrike" spc="0">
                  <a:solidFill>
                    <a:srgbClr val="404040"/>
                  </a:solidFill>
                  <a:latin typeface="微软雅黑" panose="020B0503020204020204" charset="-122"/>
                  <a:ea typeface="微软雅黑" panose="020B0503020204020204" charset="-122"/>
                </a:rPr>
                <a:t>控件</a:t>
              </a:r>
              <a:r>
                <a:rPr lang="en-US" altLang="zh-CN" sz="3200" b="1" i="0" strike="noStrike" spc="0">
                  <a:solidFill>
                    <a:srgbClr val="404040"/>
                  </a:solidFill>
                  <a:latin typeface="微软雅黑" panose="020B0503020204020204" charset="-122"/>
                  <a:ea typeface="微软雅黑" panose="020B0503020204020204" charset="-122"/>
                </a:rPr>
                <a:t>/</a:t>
              </a:r>
              <a:r>
                <a:rPr lang="zh-CN" altLang="en-US" sz="3200" b="1" i="0" strike="noStrike" spc="0">
                  <a:solidFill>
                    <a:srgbClr val="404040"/>
                  </a:solidFill>
                  <a:latin typeface="微软雅黑" panose="020B0503020204020204" charset="-122"/>
                  <a:ea typeface="微软雅黑" panose="020B0503020204020204" charset="-122"/>
                </a:rPr>
                <a:t>组件</a:t>
              </a:r>
              <a:endParaRPr lang="zh-CN" altLang="en-US" sz="3200" b="1" i="0" strike="noStrike" spc="0">
                <a:solidFill>
                  <a:srgbClr val="404040"/>
                </a:solidFill>
                <a:latin typeface="微软雅黑" panose="020B0503020204020204" charset="-122"/>
                <a:ea typeface="微软雅黑" panose="020B0503020204020204" charset="-122"/>
              </a:endParaRPr>
            </a:p>
          </p:txBody>
        </p:sp>
      </p:grpSp>
      <p:pic>
        <p:nvPicPr>
          <p:cNvPr id="2" name="图片 1"/>
          <p:cNvPicPr>
            <a:picLocks noChangeAspect="1"/>
          </p:cNvPicPr>
          <p:nvPr/>
        </p:nvPicPr>
        <p:blipFill>
          <a:blip r:embed="rId2"/>
          <a:stretch>
            <a:fillRect/>
          </a:stretch>
        </p:blipFill>
        <p:spPr>
          <a:xfrm>
            <a:off x="963930" y="941070"/>
            <a:ext cx="9740265" cy="574611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06986" y="1360016"/>
            <a:ext cx="8091389" cy="740324"/>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nSpc>
                <a:spcPct val="120000"/>
              </a:lnSpc>
            </a:pPr>
            <a:r>
              <a:rPr lang="zh-CN" dirty="0">
                <a:solidFill>
                  <a:srgbClr val="000000"/>
                </a:solidFill>
              </a:rPr>
              <a:t>      </a:t>
            </a:r>
            <a:endParaRPr lang="zh-CN" altLang="en-US" dirty="0">
              <a:solidFill>
                <a:srgbClr val="000000"/>
              </a:solidFill>
            </a:endParaRPr>
          </a:p>
        </p:txBody>
      </p:sp>
      <p:grpSp>
        <p:nvGrpSpPr>
          <p:cNvPr id="8" name="组合 2"/>
          <p:cNvGrpSpPr/>
          <p:nvPr/>
        </p:nvGrpSpPr>
        <p:grpSpPr>
          <a:xfrm>
            <a:off x="3690620" y="49530"/>
            <a:ext cx="4941570" cy="891540"/>
            <a:chOff x="4209142" y="254523"/>
            <a:chExt cx="3773716" cy="891582"/>
          </a:xfrm>
        </p:grpSpPr>
        <p:pic>
          <p:nvPicPr>
            <p:cNvPr id="9" name="图片 3"/>
            <p:cNvPicPr/>
            <p:nvPr/>
          </p:nvPicPr>
          <p:blipFill>
            <a:blip r:embed="rId1"/>
            <a:stretch>
              <a:fillRect/>
            </a:stretch>
          </p:blipFill>
          <p:spPr>
            <a:xfrm>
              <a:off x="4209142" y="254523"/>
              <a:ext cx="3773716" cy="891582"/>
            </a:xfrm>
            <a:prstGeom prst="rect">
              <a:avLst/>
            </a:prstGeom>
          </p:spPr>
        </p:pic>
        <p:sp>
          <p:nvSpPr>
            <p:cNvPr id="10" name="文本框 4"/>
            <p:cNvSpPr txBox="1"/>
            <p:nvPr/>
          </p:nvSpPr>
          <p:spPr>
            <a:xfrm>
              <a:off x="4951848" y="330723"/>
              <a:ext cx="2339103" cy="523220"/>
            </a:xfrm>
            <a:prstGeom prst="rect">
              <a:avLst/>
            </a:prstGeom>
            <a:noFill/>
          </p:spPr>
          <p:txBody>
            <a:bodyPr wrap="none"/>
            <a:lstStyle/>
            <a:p>
              <a:pPr algn="ctr"/>
              <a:r>
                <a:rPr lang="zh-CN" altLang="en-US" sz="3200" b="1" i="0" strike="noStrike" spc="0">
                  <a:solidFill>
                    <a:srgbClr val="404040"/>
                  </a:solidFill>
                  <a:latin typeface="微软雅黑" panose="020B0503020204020204" charset="-122"/>
                  <a:ea typeface="微软雅黑" panose="020B0503020204020204" charset="-122"/>
                </a:rPr>
                <a:t>控件</a:t>
              </a:r>
              <a:r>
                <a:rPr lang="en-US" altLang="zh-CN" sz="3200" b="1" i="0" strike="noStrike" spc="0">
                  <a:solidFill>
                    <a:srgbClr val="404040"/>
                  </a:solidFill>
                  <a:latin typeface="微软雅黑" panose="020B0503020204020204" charset="-122"/>
                  <a:ea typeface="微软雅黑" panose="020B0503020204020204" charset="-122"/>
                </a:rPr>
                <a:t>/</a:t>
              </a:r>
              <a:r>
                <a:rPr lang="zh-CN" altLang="en-US" sz="3200" b="1" i="0" strike="noStrike" spc="0">
                  <a:solidFill>
                    <a:srgbClr val="404040"/>
                  </a:solidFill>
                  <a:latin typeface="微软雅黑" panose="020B0503020204020204" charset="-122"/>
                  <a:ea typeface="微软雅黑" panose="020B0503020204020204" charset="-122"/>
                </a:rPr>
                <a:t>组件样式</a:t>
              </a:r>
              <a:endParaRPr lang="zh-CN" altLang="en-US" sz="3200" b="1" i="0" strike="noStrike" spc="0">
                <a:solidFill>
                  <a:srgbClr val="404040"/>
                </a:solidFill>
                <a:latin typeface="微软雅黑" panose="020B0503020204020204" charset="-122"/>
                <a:ea typeface="微软雅黑" panose="020B0503020204020204" charset="-122"/>
              </a:endParaRPr>
            </a:p>
          </p:txBody>
        </p:sp>
      </p:grpSp>
      <p:pic>
        <p:nvPicPr>
          <p:cNvPr id="4" name="图片 3"/>
          <p:cNvPicPr>
            <a:picLocks noChangeAspect="1"/>
          </p:cNvPicPr>
          <p:nvPr/>
        </p:nvPicPr>
        <p:blipFill>
          <a:blip r:embed="rId2"/>
          <a:stretch>
            <a:fillRect/>
          </a:stretch>
        </p:blipFill>
        <p:spPr>
          <a:xfrm>
            <a:off x="332105" y="1123315"/>
            <a:ext cx="5021580" cy="5219700"/>
          </a:xfrm>
          <a:prstGeom prst="rect">
            <a:avLst/>
          </a:prstGeom>
        </p:spPr>
      </p:pic>
      <p:pic>
        <p:nvPicPr>
          <p:cNvPr id="6" name="图片 5"/>
          <p:cNvPicPr>
            <a:picLocks noChangeAspect="1"/>
          </p:cNvPicPr>
          <p:nvPr/>
        </p:nvPicPr>
        <p:blipFill>
          <a:blip r:embed="rId3"/>
          <a:stretch>
            <a:fillRect/>
          </a:stretch>
        </p:blipFill>
        <p:spPr>
          <a:xfrm>
            <a:off x="6325870" y="1474470"/>
            <a:ext cx="4587240" cy="1463040"/>
          </a:xfrm>
          <a:prstGeom prst="rect">
            <a:avLst/>
          </a:prstGeom>
        </p:spPr>
      </p:pic>
      <p:pic>
        <p:nvPicPr>
          <p:cNvPr id="11" name="图片 10"/>
          <p:cNvPicPr>
            <a:picLocks noChangeAspect="1"/>
          </p:cNvPicPr>
          <p:nvPr/>
        </p:nvPicPr>
        <p:blipFill>
          <a:blip r:embed="rId4"/>
          <a:stretch>
            <a:fillRect/>
          </a:stretch>
        </p:blipFill>
        <p:spPr>
          <a:xfrm>
            <a:off x="6436360" y="4658995"/>
            <a:ext cx="4366260" cy="1684020"/>
          </a:xfrm>
          <a:prstGeom prst="rect">
            <a:avLst/>
          </a:prstGeom>
        </p:spPr>
      </p:pic>
      <p:sp>
        <p:nvSpPr>
          <p:cNvPr id="15" name="文本框 14"/>
          <p:cNvSpPr txBox="1"/>
          <p:nvPr/>
        </p:nvSpPr>
        <p:spPr>
          <a:xfrm>
            <a:off x="6252845" y="3549015"/>
            <a:ext cx="4945380" cy="368300"/>
          </a:xfrm>
          <a:prstGeom prst="rect">
            <a:avLst/>
          </a:prstGeom>
          <a:noFill/>
        </p:spPr>
        <p:txBody>
          <a:bodyPr wrap="none" rtlCol="0" anchor="t">
            <a:spAutoFit/>
          </a:bodyPr>
          <a:p>
            <a:r>
              <a:rPr lang="zh-CN" altLang="en-US"/>
              <a:t>调整：图案阴影</a:t>
            </a:r>
            <a:r>
              <a:rPr lang="en-US" altLang="zh-CN"/>
              <a:t>/</a:t>
            </a:r>
            <a:r>
              <a:rPr lang="zh-CN" altLang="en-US"/>
              <a:t>文本框边框</a:t>
            </a:r>
            <a:r>
              <a:rPr lang="en-US" altLang="zh-CN"/>
              <a:t>/</a:t>
            </a:r>
            <a:r>
              <a:rPr lang="zh-CN" altLang="en-US"/>
              <a:t>字体颜色</a:t>
            </a:r>
            <a:r>
              <a:rPr lang="en-US" altLang="zh-CN"/>
              <a:t>/</a:t>
            </a:r>
            <a:r>
              <a:rPr lang="zh-CN" altLang="en-US"/>
              <a:t>矩形边框</a:t>
            </a:r>
            <a:endParaRPr lang="zh-CN" altLang="en-US"/>
          </a:p>
        </p:txBody>
      </p:sp>
      <p:sp>
        <p:nvSpPr>
          <p:cNvPr id="2" name="下箭头 1"/>
          <p:cNvSpPr/>
          <p:nvPr/>
        </p:nvSpPr>
        <p:spPr>
          <a:xfrm>
            <a:off x="8323580" y="3115945"/>
            <a:ext cx="591185" cy="4330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下箭头 2"/>
          <p:cNvSpPr/>
          <p:nvPr/>
        </p:nvSpPr>
        <p:spPr>
          <a:xfrm>
            <a:off x="8324215" y="4152900"/>
            <a:ext cx="591185" cy="4330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06986" y="1360016"/>
            <a:ext cx="8091389" cy="740324"/>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a:lnSpc>
                <a:spcPct val="120000"/>
              </a:lnSpc>
            </a:pPr>
            <a:r>
              <a:rPr lang="zh-CN" dirty="0">
                <a:solidFill>
                  <a:srgbClr val="000000"/>
                </a:solidFill>
              </a:rPr>
              <a:t>      </a:t>
            </a:r>
            <a:endParaRPr lang="zh-CN" altLang="en-US" dirty="0">
              <a:solidFill>
                <a:srgbClr val="000000"/>
              </a:solidFill>
            </a:endParaRPr>
          </a:p>
        </p:txBody>
      </p:sp>
      <p:grpSp>
        <p:nvGrpSpPr>
          <p:cNvPr id="8" name="组合 2"/>
          <p:cNvGrpSpPr/>
          <p:nvPr/>
        </p:nvGrpSpPr>
        <p:grpSpPr>
          <a:xfrm>
            <a:off x="3690620" y="49530"/>
            <a:ext cx="4941570" cy="891540"/>
            <a:chOff x="4209142" y="254523"/>
            <a:chExt cx="3773716" cy="891582"/>
          </a:xfrm>
        </p:grpSpPr>
        <p:pic>
          <p:nvPicPr>
            <p:cNvPr id="9" name="图片 3"/>
            <p:cNvPicPr/>
            <p:nvPr/>
          </p:nvPicPr>
          <p:blipFill>
            <a:blip r:embed="rId1"/>
            <a:stretch>
              <a:fillRect/>
            </a:stretch>
          </p:blipFill>
          <p:spPr>
            <a:xfrm>
              <a:off x="4209142" y="254523"/>
              <a:ext cx="3773716" cy="891582"/>
            </a:xfrm>
            <a:prstGeom prst="rect">
              <a:avLst/>
            </a:prstGeom>
          </p:spPr>
        </p:pic>
        <p:sp>
          <p:nvSpPr>
            <p:cNvPr id="10" name="文本框 4"/>
            <p:cNvSpPr txBox="1"/>
            <p:nvPr/>
          </p:nvSpPr>
          <p:spPr>
            <a:xfrm>
              <a:off x="4951848" y="330723"/>
              <a:ext cx="2339103" cy="523220"/>
            </a:xfrm>
            <a:prstGeom prst="rect">
              <a:avLst/>
            </a:prstGeom>
            <a:noFill/>
          </p:spPr>
          <p:txBody>
            <a:bodyPr wrap="none"/>
            <a:lstStyle/>
            <a:p>
              <a:pPr algn="ctr"/>
              <a:r>
                <a:rPr lang="zh-CN" altLang="en-US" sz="3200" b="1" i="0" strike="noStrike" spc="0">
                  <a:solidFill>
                    <a:srgbClr val="404040"/>
                  </a:solidFill>
                  <a:latin typeface="微软雅黑" panose="020B0503020204020204" charset="-122"/>
                  <a:ea typeface="微软雅黑" panose="020B0503020204020204" charset="-122"/>
                </a:rPr>
                <a:t>控件</a:t>
              </a:r>
              <a:r>
                <a:rPr lang="en-US" altLang="zh-CN" sz="3200" b="1" i="0" strike="noStrike" spc="0">
                  <a:solidFill>
                    <a:srgbClr val="404040"/>
                  </a:solidFill>
                  <a:latin typeface="微软雅黑" panose="020B0503020204020204" charset="-122"/>
                  <a:ea typeface="微软雅黑" panose="020B0503020204020204" charset="-122"/>
                </a:rPr>
                <a:t>/</a:t>
              </a:r>
              <a:r>
                <a:rPr lang="zh-CN" altLang="en-US" sz="3200" b="1" i="0" strike="noStrike" spc="0">
                  <a:solidFill>
                    <a:srgbClr val="404040"/>
                  </a:solidFill>
                  <a:latin typeface="微软雅黑" panose="020B0503020204020204" charset="-122"/>
                  <a:ea typeface="微软雅黑" panose="020B0503020204020204" charset="-122"/>
                </a:rPr>
                <a:t>组件样式</a:t>
              </a:r>
              <a:endParaRPr lang="zh-CN" altLang="en-US" sz="3200" b="1" i="0" strike="noStrike" spc="0">
                <a:solidFill>
                  <a:srgbClr val="404040"/>
                </a:solidFill>
                <a:latin typeface="微软雅黑" panose="020B0503020204020204" charset="-122"/>
                <a:ea typeface="微软雅黑" panose="020B0503020204020204" charset="-122"/>
              </a:endParaRPr>
            </a:p>
          </p:txBody>
        </p:sp>
      </p:grpSp>
      <p:pic>
        <p:nvPicPr>
          <p:cNvPr id="5" name="图片 4"/>
          <p:cNvPicPr>
            <a:picLocks noChangeAspect="1"/>
          </p:cNvPicPr>
          <p:nvPr/>
        </p:nvPicPr>
        <p:blipFill>
          <a:blip r:embed="rId2"/>
          <a:stretch>
            <a:fillRect/>
          </a:stretch>
        </p:blipFill>
        <p:spPr>
          <a:xfrm>
            <a:off x="595630" y="1530985"/>
            <a:ext cx="5608320" cy="4221480"/>
          </a:xfrm>
          <a:prstGeom prst="rect">
            <a:avLst/>
          </a:prstGeom>
        </p:spPr>
      </p:pic>
      <p:sp>
        <p:nvSpPr>
          <p:cNvPr id="12" name="文本框 11"/>
          <p:cNvSpPr txBox="1"/>
          <p:nvPr/>
        </p:nvSpPr>
        <p:spPr>
          <a:xfrm>
            <a:off x="6327140" y="1530985"/>
            <a:ext cx="5668010" cy="1476375"/>
          </a:xfrm>
          <a:prstGeom prst="rect">
            <a:avLst/>
          </a:prstGeom>
          <a:noFill/>
        </p:spPr>
        <p:txBody>
          <a:bodyPr wrap="square" rtlCol="0" anchor="t">
            <a:spAutoFit/>
          </a:bodyPr>
          <a:p>
            <a:r>
              <a:rPr lang="zh-CN" altLang="en-US" b="1"/>
              <a:t>不是 所有的元件 都存在 交互样式</a:t>
            </a:r>
            <a:endParaRPr lang="zh-CN" altLang="en-US" b="1"/>
          </a:p>
          <a:p>
            <a:r>
              <a:rPr lang="zh-CN" altLang="en-US" b="1"/>
              <a:t>右击选择某个元件，如果不存在的交互样式会出现如左图的不可选状态。</a:t>
            </a:r>
            <a:endParaRPr lang="zh-CN" altLang="en-US" b="1"/>
          </a:p>
          <a:p>
            <a:r>
              <a:rPr lang="zh-CN" altLang="en-US" b="1"/>
              <a:t>可以通过对</a:t>
            </a:r>
            <a:r>
              <a:rPr lang="zh-CN" altLang="en-US" b="1">
                <a:solidFill>
                  <a:srgbClr val="FF0000"/>
                </a:solidFill>
              </a:rPr>
              <a:t>元件样式管理</a:t>
            </a:r>
            <a:r>
              <a:rPr lang="zh-CN" altLang="en-US" b="1"/>
              <a:t>对其默认不可改的属性进行更改。</a:t>
            </a:r>
            <a:endParaRPr lang="zh-CN" altLang="en-US" b="1"/>
          </a:p>
        </p:txBody>
      </p:sp>
      <p:pic>
        <p:nvPicPr>
          <p:cNvPr id="13" name="图片 12"/>
          <p:cNvPicPr>
            <a:picLocks noChangeAspect="1"/>
          </p:cNvPicPr>
          <p:nvPr/>
        </p:nvPicPr>
        <p:blipFill>
          <a:blip r:embed="rId3"/>
          <a:stretch>
            <a:fillRect/>
          </a:stretch>
        </p:blipFill>
        <p:spPr>
          <a:xfrm>
            <a:off x="6646545" y="3249295"/>
            <a:ext cx="5257165" cy="326453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1"/>
            <a:stretch>
              <a:fillRect/>
            </a:stretch>
          </p:blipFill>
          <p:spPr>
            <a:xfrm>
              <a:off x="4209142" y="254523"/>
              <a:ext cx="3773716" cy="891582"/>
            </a:xfrm>
            <a:prstGeom prst="rect">
              <a:avLst/>
            </a:prstGeom>
          </p:spPr>
        </p:pic>
        <p:sp>
          <p:nvSpPr>
            <p:cNvPr id="9" name="文本框 8"/>
            <p:cNvSpPr txBox="1"/>
            <p:nvPr/>
          </p:nvSpPr>
          <p:spPr>
            <a:xfrm>
              <a:off x="5553918" y="254523"/>
              <a:ext cx="894080" cy="607695"/>
            </a:xfrm>
            <a:prstGeom prst="rect">
              <a:avLst/>
            </a:prstGeom>
            <a:noFill/>
          </p:spPr>
          <p:txBody>
            <a:bodyPr wrap="none">
              <a:spAutoFit/>
            </a:bodyPr>
            <a:lstStyle/>
            <a:p>
              <a:pPr lvl="0">
                <a:lnSpc>
                  <a:spcPct val="120000"/>
                </a:lnSpc>
              </a:pPr>
              <a:r>
                <a:rPr lang="zh-CN" sz="2800" b="1">
                  <a:solidFill>
                    <a:srgbClr val="000000">
                      <a:lumMod val="75000"/>
                      <a:lumOff val="25000"/>
                    </a:srgbClr>
                  </a:solidFill>
                  <a:latin typeface="微软雅黑" panose="020B0503020204020204" charset="-122"/>
                </a:rPr>
                <a:t>交互</a:t>
              </a:r>
              <a:endParaRPr lang="zh-CN" sz="2800" b="1">
                <a:solidFill>
                  <a:srgbClr val="000000">
                    <a:lumMod val="75000"/>
                    <a:lumOff val="25000"/>
                  </a:srgbClr>
                </a:solidFill>
                <a:latin typeface="微软雅黑" panose="020B0503020204020204" charset="-122"/>
              </a:endParaRPr>
            </a:p>
          </p:txBody>
        </p:sp>
      </p:grpSp>
      <p:pic>
        <p:nvPicPr>
          <p:cNvPr id="3" name="图片 2"/>
          <p:cNvPicPr>
            <a:picLocks noChangeAspect="1"/>
          </p:cNvPicPr>
          <p:nvPr/>
        </p:nvPicPr>
        <p:blipFill>
          <a:blip r:embed="rId2"/>
          <a:stretch>
            <a:fillRect/>
          </a:stretch>
        </p:blipFill>
        <p:spPr>
          <a:xfrm>
            <a:off x="682625" y="1396365"/>
            <a:ext cx="3229610" cy="5273040"/>
          </a:xfrm>
          <a:prstGeom prst="rect">
            <a:avLst/>
          </a:prstGeom>
        </p:spPr>
      </p:pic>
      <p:sp>
        <p:nvSpPr>
          <p:cNvPr id="6" name="文本框 5"/>
          <p:cNvSpPr txBox="1"/>
          <p:nvPr/>
        </p:nvSpPr>
        <p:spPr>
          <a:xfrm>
            <a:off x="5280660" y="4678680"/>
            <a:ext cx="6434455" cy="922020"/>
          </a:xfrm>
          <a:prstGeom prst="rect">
            <a:avLst/>
          </a:prstGeom>
          <a:noFill/>
        </p:spPr>
        <p:txBody>
          <a:bodyPr wrap="square" rtlCol="0" anchor="t">
            <a:spAutoFit/>
          </a:bodyPr>
          <a:p>
            <a:r>
              <a:rPr lang="zh-CN" altLang="en-US" b="1"/>
              <a:t>通过</a:t>
            </a:r>
            <a:r>
              <a:rPr lang="en-US" altLang="zh-CN" b="1">
                <a:solidFill>
                  <a:srgbClr val="FF0000"/>
                </a:solidFill>
              </a:rPr>
              <a:t>[</a:t>
            </a:r>
            <a:r>
              <a:rPr lang="zh-CN" altLang="en-US" b="1">
                <a:solidFill>
                  <a:srgbClr val="FF0000"/>
                </a:solidFill>
              </a:rPr>
              <a:t>属性</a:t>
            </a:r>
            <a:r>
              <a:rPr lang="en-US" altLang="zh-CN" b="1">
                <a:solidFill>
                  <a:srgbClr val="FF0000"/>
                </a:solidFill>
              </a:rPr>
              <a:t>]</a:t>
            </a:r>
            <a:r>
              <a:rPr lang="zh-CN" altLang="en-US" b="1"/>
              <a:t>中的</a:t>
            </a:r>
            <a:r>
              <a:rPr lang="en-US" altLang="zh-CN" b="1"/>
              <a:t>[</a:t>
            </a:r>
            <a:r>
              <a:rPr lang="zh-CN" altLang="en-US" b="1"/>
              <a:t>交互</a:t>
            </a:r>
            <a:r>
              <a:rPr lang="en-US" altLang="zh-CN" b="1"/>
              <a:t>]</a:t>
            </a:r>
            <a:r>
              <a:rPr lang="zh-CN" altLang="en-US" b="1"/>
              <a:t>给元件</a:t>
            </a:r>
            <a:r>
              <a:rPr lang="en-US" altLang="zh-CN" b="1">
                <a:solidFill>
                  <a:srgbClr val="FF0000"/>
                </a:solidFill>
              </a:rPr>
              <a:t>[</a:t>
            </a:r>
            <a:r>
              <a:rPr lang="zh-CN" altLang="en-US" b="1">
                <a:solidFill>
                  <a:srgbClr val="FF0000"/>
                </a:solidFill>
              </a:rPr>
              <a:t>添加用例</a:t>
            </a:r>
            <a:r>
              <a:rPr lang="en-US" altLang="zh-CN" b="1">
                <a:solidFill>
                  <a:srgbClr val="FF0000"/>
                </a:solidFill>
              </a:rPr>
              <a:t>]</a:t>
            </a:r>
            <a:r>
              <a:rPr lang="zh-CN" altLang="en-US" b="1"/>
              <a:t>，让元件动起来交互做的好坏是评价原型图最关键的因素</a:t>
            </a:r>
            <a:endParaRPr lang="zh-CN" altLang="en-US" b="1"/>
          </a:p>
          <a:p>
            <a:endParaRPr lang="zh-CN" altLang="en-US" b="1"/>
          </a:p>
        </p:txBody>
      </p:sp>
      <p:sp>
        <p:nvSpPr>
          <p:cNvPr id="10" name="文本框 9"/>
          <p:cNvSpPr txBox="1"/>
          <p:nvPr/>
        </p:nvSpPr>
        <p:spPr>
          <a:xfrm>
            <a:off x="5186680" y="5600700"/>
            <a:ext cx="5087620" cy="1198880"/>
          </a:xfrm>
          <a:prstGeom prst="rect">
            <a:avLst/>
          </a:prstGeom>
          <a:noFill/>
        </p:spPr>
        <p:txBody>
          <a:bodyPr wrap="square" rtlCol="0" anchor="t">
            <a:spAutoFit/>
          </a:bodyPr>
          <a:p>
            <a:r>
              <a:rPr lang="zh-CN" altLang="en-US" b="1"/>
              <a:t>在同一事件(窗口尺寸改变时) 中自上而下执行所有用例 (Case1、Case2），这里进行鼠标单击就完成了页面的切换。</a:t>
            </a:r>
            <a:endParaRPr lang="zh-CN" altLang="en-US" b="1"/>
          </a:p>
          <a:p>
            <a:endParaRPr lang="zh-CN" altLang="en-US" b="1"/>
          </a:p>
        </p:txBody>
      </p:sp>
      <p:pic>
        <p:nvPicPr>
          <p:cNvPr id="11" name="图片 10"/>
          <p:cNvPicPr>
            <a:picLocks noChangeAspect="1"/>
          </p:cNvPicPr>
          <p:nvPr/>
        </p:nvPicPr>
        <p:blipFill>
          <a:blip r:embed="rId3"/>
          <a:stretch>
            <a:fillRect/>
          </a:stretch>
        </p:blipFill>
        <p:spPr>
          <a:xfrm>
            <a:off x="5092065" y="1279525"/>
            <a:ext cx="5459095" cy="3266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1"/>
            <a:stretch>
              <a:fillRect/>
            </a:stretch>
          </p:blipFill>
          <p:spPr>
            <a:xfrm>
              <a:off x="4209142" y="254523"/>
              <a:ext cx="3773716" cy="891582"/>
            </a:xfrm>
            <a:prstGeom prst="rect">
              <a:avLst/>
            </a:prstGeom>
          </p:spPr>
        </p:pic>
        <p:sp>
          <p:nvSpPr>
            <p:cNvPr id="9" name="文本框 8"/>
            <p:cNvSpPr txBox="1"/>
            <p:nvPr/>
          </p:nvSpPr>
          <p:spPr>
            <a:xfrm>
              <a:off x="5553918" y="254523"/>
              <a:ext cx="894080" cy="607695"/>
            </a:xfrm>
            <a:prstGeom prst="rect">
              <a:avLst/>
            </a:prstGeom>
            <a:noFill/>
          </p:spPr>
          <p:txBody>
            <a:bodyPr wrap="none">
              <a:spAutoFit/>
            </a:bodyPr>
            <a:lstStyle/>
            <a:p>
              <a:pPr lvl="0">
                <a:lnSpc>
                  <a:spcPct val="120000"/>
                </a:lnSpc>
              </a:pPr>
              <a:r>
                <a:rPr lang="zh-CN" sz="2800" b="1">
                  <a:solidFill>
                    <a:srgbClr val="000000">
                      <a:lumMod val="75000"/>
                      <a:lumOff val="25000"/>
                    </a:srgbClr>
                  </a:solidFill>
                  <a:latin typeface="微软雅黑" panose="020B0503020204020204" charset="-122"/>
                </a:rPr>
                <a:t>交互</a:t>
              </a:r>
              <a:endParaRPr lang="zh-CN" sz="2800" b="1">
                <a:solidFill>
                  <a:srgbClr val="000000">
                    <a:lumMod val="75000"/>
                    <a:lumOff val="25000"/>
                  </a:srgbClr>
                </a:solidFill>
                <a:latin typeface="微软雅黑" panose="020B0503020204020204" charset="-122"/>
              </a:endParaRPr>
            </a:p>
          </p:txBody>
        </p:sp>
      </p:grpSp>
      <p:pic>
        <p:nvPicPr>
          <p:cNvPr id="11" name="图片 10"/>
          <p:cNvPicPr>
            <a:picLocks noChangeAspect="1"/>
          </p:cNvPicPr>
          <p:nvPr/>
        </p:nvPicPr>
        <p:blipFill>
          <a:blip r:embed="rId2"/>
          <a:stretch>
            <a:fillRect/>
          </a:stretch>
        </p:blipFill>
        <p:spPr>
          <a:xfrm>
            <a:off x="349250" y="2166620"/>
            <a:ext cx="5459095" cy="3266440"/>
          </a:xfrm>
          <a:prstGeom prst="rect">
            <a:avLst/>
          </a:prstGeom>
        </p:spPr>
      </p:pic>
      <p:pic>
        <p:nvPicPr>
          <p:cNvPr id="2" name="图片 1"/>
          <p:cNvPicPr>
            <a:picLocks noChangeAspect="1"/>
          </p:cNvPicPr>
          <p:nvPr/>
        </p:nvPicPr>
        <p:blipFill>
          <a:blip r:embed="rId3"/>
          <a:stretch>
            <a:fillRect/>
          </a:stretch>
        </p:blipFill>
        <p:spPr>
          <a:xfrm>
            <a:off x="7492365" y="1146175"/>
            <a:ext cx="3848100" cy="5684520"/>
          </a:xfrm>
          <a:prstGeom prst="rect">
            <a:avLst/>
          </a:prstGeom>
        </p:spPr>
      </p:pic>
      <p:sp>
        <p:nvSpPr>
          <p:cNvPr id="4" name="右箭头 3"/>
          <p:cNvSpPr/>
          <p:nvPr/>
        </p:nvSpPr>
        <p:spPr>
          <a:xfrm>
            <a:off x="6071870" y="3397885"/>
            <a:ext cx="996950" cy="1463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1"/>
            <a:stretch>
              <a:fillRect/>
            </a:stretch>
          </p:blipFill>
          <p:spPr>
            <a:xfrm>
              <a:off x="4209142" y="254523"/>
              <a:ext cx="3773716" cy="891582"/>
            </a:xfrm>
            <a:prstGeom prst="rect">
              <a:avLst/>
            </a:prstGeom>
          </p:spPr>
        </p:pic>
        <p:sp>
          <p:nvSpPr>
            <p:cNvPr id="9" name="文本框 8"/>
            <p:cNvSpPr txBox="1"/>
            <p:nvPr/>
          </p:nvSpPr>
          <p:spPr>
            <a:xfrm>
              <a:off x="5553918" y="254523"/>
              <a:ext cx="894080" cy="607695"/>
            </a:xfrm>
            <a:prstGeom prst="rect">
              <a:avLst/>
            </a:prstGeom>
            <a:noFill/>
          </p:spPr>
          <p:txBody>
            <a:bodyPr wrap="none">
              <a:spAutoFit/>
            </a:bodyPr>
            <a:lstStyle/>
            <a:p>
              <a:pPr lvl="0">
                <a:lnSpc>
                  <a:spcPct val="120000"/>
                </a:lnSpc>
              </a:pPr>
              <a:r>
                <a:rPr lang="zh-CN" sz="2800" b="1">
                  <a:solidFill>
                    <a:srgbClr val="000000">
                      <a:lumMod val="75000"/>
                      <a:lumOff val="25000"/>
                    </a:srgbClr>
                  </a:solidFill>
                  <a:latin typeface="微软雅黑" panose="020B0503020204020204" charset="-122"/>
                </a:rPr>
                <a:t>概要</a:t>
              </a:r>
              <a:endParaRPr lang="zh-CN" sz="2800" b="1">
                <a:solidFill>
                  <a:srgbClr val="000000">
                    <a:lumMod val="75000"/>
                    <a:lumOff val="25000"/>
                  </a:srgbClr>
                </a:solidFill>
                <a:latin typeface="微软雅黑" panose="020B0503020204020204" charset="-122"/>
              </a:endParaRPr>
            </a:p>
          </p:txBody>
        </p:sp>
      </p:grpSp>
      <p:pic>
        <p:nvPicPr>
          <p:cNvPr id="3" name="图片 2"/>
          <p:cNvPicPr>
            <a:picLocks noChangeAspect="1"/>
          </p:cNvPicPr>
          <p:nvPr/>
        </p:nvPicPr>
        <p:blipFill>
          <a:blip r:embed="rId2"/>
          <a:stretch>
            <a:fillRect/>
          </a:stretch>
        </p:blipFill>
        <p:spPr>
          <a:xfrm>
            <a:off x="557530" y="1953895"/>
            <a:ext cx="6381750" cy="3931920"/>
          </a:xfrm>
          <a:prstGeom prst="rect">
            <a:avLst/>
          </a:prstGeom>
        </p:spPr>
      </p:pic>
      <p:sp>
        <p:nvSpPr>
          <p:cNvPr id="5" name="文本框 4"/>
          <p:cNvSpPr txBox="1"/>
          <p:nvPr/>
        </p:nvSpPr>
        <p:spPr>
          <a:xfrm>
            <a:off x="6939280" y="2899410"/>
            <a:ext cx="4586605" cy="1476375"/>
          </a:xfrm>
          <a:prstGeom prst="rect">
            <a:avLst/>
          </a:prstGeom>
          <a:noFill/>
        </p:spPr>
        <p:txBody>
          <a:bodyPr wrap="square" rtlCol="0" anchor="t">
            <a:spAutoFit/>
          </a:bodyPr>
          <a:p>
            <a:r>
              <a:rPr lang="zh-CN" altLang="en-US" b="1"/>
              <a:t>在概要窗口中简单的展示了此页面中</a:t>
            </a:r>
            <a:r>
              <a:rPr lang="zh-CN" altLang="en-US" b="1">
                <a:solidFill>
                  <a:srgbClr val="FF0000"/>
                </a:solidFill>
              </a:rPr>
              <a:t>所有元件的层次关系</a:t>
            </a:r>
            <a:endParaRPr lang="zh-CN" altLang="en-US" b="1"/>
          </a:p>
          <a:p>
            <a:r>
              <a:rPr lang="zh-CN" altLang="en-US" b="1"/>
              <a:t>将鼠标移动上去之后会其具体的包含的内容</a:t>
            </a:r>
            <a:endParaRPr lang="zh-CN" altLang="en-US" b="1"/>
          </a:p>
          <a:p>
            <a:r>
              <a:rPr lang="zh-CN" altLang="en-US" b="1"/>
              <a:t>用鼠标单击选择，在画板中会使选择的原型获得焦点</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1"/>
            <a:stretch>
              <a:fillRect/>
            </a:stretch>
          </p:blipFill>
          <p:spPr>
            <a:xfrm>
              <a:off x="4209142" y="254523"/>
              <a:ext cx="3773716" cy="891582"/>
            </a:xfrm>
            <a:prstGeom prst="rect">
              <a:avLst/>
            </a:prstGeom>
          </p:spPr>
        </p:pic>
        <p:sp>
          <p:nvSpPr>
            <p:cNvPr id="9" name="文本框 8"/>
            <p:cNvSpPr txBox="1"/>
            <p:nvPr/>
          </p:nvSpPr>
          <p:spPr>
            <a:xfrm>
              <a:off x="4824303" y="254523"/>
              <a:ext cx="2157730" cy="607695"/>
            </a:xfrm>
            <a:prstGeom prst="rect">
              <a:avLst/>
            </a:prstGeom>
            <a:noFill/>
          </p:spPr>
          <p:txBody>
            <a:bodyPr wrap="none">
              <a:spAutoFit/>
            </a:bodyPr>
            <a:lstStyle/>
            <a:p>
              <a:pPr lvl="0">
                <a:lnSpc>
                  <a:spcPct val="120000"/>
                </a:lnSpc>
              </a:pPr>
              <a:r>
                <a:rPr lang="en-US" altLang="zh-CN" sz="2800" b="1">
                  <a:solidFill>
                    <a:srgbClr val="000000">
                      <a:lumMod val="75000"/>
                      <a:lumOff val="25000"/>
                    </a:srgbClr>
                  </a:solidFill>
                  <a:latin typeface="微软雅黑" panose="020B0503020204020204" charset="-122"/>
                </a:rPr>
                <a:t>Axure RP 9</a:t>
              </a:r>
              <a:endParaRPr lang="en-US" altLang="zh-CN" sz="2800" b="1">
                <a:solidFill>
                  <a:srgbClr val="000000">
                    <a:lumMod val="75000"/>
                    <a:lumOff val="25000"/>
                  </a:srgbClr>
                </a:solidFill>
                <a:latin typeface="微软雅黑" panose="020B0503020204020204" charset="-122"/>
              </a:endParaRPr>
            </a:p>
          </p:txBody>
        </p:sp>
      </p:grpSp>
      <p:sp>
        <p:nvSpPr>
          <p:cNvPr id="2" name="文本框 1"/>
          <p:cNvSpPr txBox="1"/>
          <p:nvPr/>
        </p:nvSpPr>
        <p:spPr>
          <a:xfrm>
            <a:off x="1415415" y="1146175"/>
            <a:ext cx="9361170" cy="1476375"/>
          </a:xfrm>
          <a:prstGeom prst="rect">
            <a:avLst/>
          </a:prstGeom>
          <a:noFill/>
        </p:spPr>
        <p:txBody>
          <a:bodyPr wrap="square" rtlCol="0" anchor="t">
            <a:spAutoFit/>
          </a:bodyPr>
          <a:p>
            <a:r>
              <a:rPr lang="en-US" altLang="zh-CN" b="1"/>
              <a:t>      </a:t>
            </a:r>
            <a:r>
              <a:rPr lang="zh-CN" altLang="en-US" b="1"/>
              <a:t>在第9个版本中，这款工具向前迈出了一大步，包括一系列广泛的改进：</a:t>
            </a:r>
            <a:r>
              <a:rPr lang="zh-CN" altLang="en-US" b="1">
                <a:solidFill>
                  <a:srgbClr val="FF0000"/>
                </a:solidFill>
              </a:rPr>
              <a:t>全面的UI，新的设计和文档特征，以及将引擎优化到前所未有的程度</a:t>
            </a:r>
            <a:r>
              <a:rPr lang="zh-CN" altLang="en-US" b="1"/>
              <a:t>。我们已经彻底破坏并重建了Windows版本的架构，这是从第1个版本以来第3次重新架构，以使其在现代硬件上明显更快。另一方面，我们在UI上的重新设计涉及了每一个对话框和菜单，同时特别关注交互生成器。我们保留了Axure RP强大的交互能力，同时大大简化了它们的使用。</a:t>
            </a:r>
            <a:endParaRPr lang="zh-CN" altLang="en-US" b="1"/>
          </a:p>
        </p:txBody>
      </p:sp>
      <p:pic>
        <p:nvPicPr>
          <p:cNvPr id="6" name="图片 5"/>
          <p:cNvPicPr>
            <a:picLocks noChangeAspect="1"/>
          </p:cNvPicPr>
          <p:nvPr/>
        </p:nvPicPr>
        <p:blipFill>
          <a:blip r:embed="rId2"/>
          <a:stretch>
            <a:fillRect/>
          </a:stretch>
        </p:blipFill>
        <p:spPr>
          <a:xfrm>
            <a:off x="2794000" y="2622550"/>
            <a:ext cx="6263640" cy="3733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1"/>
            <a:stretch>
              <a:fillRect/>
            </a:stretch>
          </p:blipFill>
          <p:spPr>
            <a:xfrm>
              <a:off x="4209142" y="254523"/>
              <a:ext cx="3773716" cy="891582"/>
            </a:xfrm>
            <a:prstGeom prst="rect">
              <a:avLst/>
            </a:prstGeom>
          </p:spPr>
        </p:pic>
        <p:sp>
          <p:nvSpPr>
            <p:cNvPr id="9" name="文本框 8"/>
            <p:cNvSpPr txBox="1"/>
            <p:nvPr/>
          </p:nvSpPr>
          <p:spPr>
            <a:xfrm>
              <a:off x="4824303" y="254523"/>
              <a:ext cx="2157730" cy="607695"/>
            </a:xfrm>
            <a:prstGeom prst="rect">
              <a:avLst/>
            </a:prstGeom>
            <a:noFill/>
          </p:spPr>
          <p:txBody>
            <a:bodyPr wrap="none">
              <a:spAutoFit/>
            </a:bodyPr>
            <a:lstStyle/>
            <a:p>
              <a:pPr lvl="0">
                <a:lnSpc>
                  <a:spcPct val="120000"/>
                </a:lnSpc>
              </a:pPr>
              <a:r>
                <a:rPr lang="en-US" altLang="zh-CN" sz="2800" b="1">
                  <a:solidFill>
                    <a:srgbClr val="000000">
                      <a:lumMod val="75000"/>
                      <a:lumOff val="25000"/>
                    </a:srgbClr>
                  </a:solidFill>
                  <a:latin typeface="微软雅黑" panose="020B0503020204020204" charset="-122"/>
                </a:rPr>
                <a:t>Axure RP 9</a:t>
              </a:r>
              <a:endParaRPr lang="en-US" altLang="zh-CN" sz="2800" b="1">
                <a:solidFill>
                  <a:srgbClr val="000000">
                    <a:lumMod val="75000"/>
                    <a:lumOff val="25000"/>
                  </a:srgbClr>
                </a:solidFill>
                <a:latin typeface="微软雅黑" panose="020B0503020204020204" charset="-122"/>
              </a:endParaRPr>
            </a:p>
          </p:txBody>
        </p:sp>
      </p:grpSp>
      <p:sp>
        <p:nvSpPr>
          <p:cNvPr id="3" name="文本框 2"/>
          <p:cNvSpPr txBox="1"/>
          <p:nvPr/>
        </p:nvSpPr>
        <p:spPr>
          <a:xfrm>
            <a:off x="568960" y="1706245"/>
            <a:ext cx="7414260" cy="4504690"/>
          </a:xfrm>
          <a:prstGeom prst="rect">
            <a:avLst/>
          </a:prstGeom>
          <a:noFill/>
        </p:spPr>
        <p:txBody>
          <a:bodyPr wrap="square" rtlCol="0" anchor="t">
            <a:spAutoFit/>
          </a:bodyPr>
          <a:p>
            <a:pPr algn="just">
              <a:lnSpc>
                <a:spcPct val="120000"/>
              </a:lnSpc>
            </a:pPr>
            <a:endParaRPr lang="zh-CN" altLang="en-US" sz="1400"/>
          </a:p>
          <a:p>
            <a:pPr marL="273050" indent="-273050">
              <a:lnSpc>
                <a:spcPct val="150000"/>
              </a:lnSpc>
              <a:buFont typeface="Wingdings" panose="05000000000000000000" charset="0"/>
              <a:buChar char="l"/>
            </a:pPr>
            <a:r>
              <a:rPr lang="zh-CN" altLang="en-US" sz="2000" b="1">
                <a:solidFill>
                  <a:srgbClr val="FF0000"/>
                </a:solidFill>
              </a:rPr>
              <a:t>更快的加载速度</a:t>
            </a:r>
            <a:r>
              <a:rPr lang="zh-CN" altLang="en-US" sz="2000" b="1"/>
              <a:t>。基于包含100页文档的RP文件进行测试，Axure RP 9加载文件与元件库的速度是Axure RP 8的一倍。</a:t>
            </a:r>
            <a:endParaRPr lang="zh-CN" altLang="en-US" sz="2000" b="1"/>
          </a:p>
          <a:p>
            <a:pPr marL="273050" indent="-273050">
              <a:lnSpc>
                <a:spcPct val="150000"/>
              </a:lnSpc>
              <a:buFont typeface="Wingdings" panose="05000000000000000000" charset="0"/>
              <a:buChar char="l"/>
            </a:pPr>
            <a:r>
              <a:rPr lang="zh-CN" altLang="en-US" sz="2000" b="1">
                <a:solidFill>
                  <a:srgbClr val="FF0000"/>
                </a:solidFill>
              </a:rPr>
              <a:t>交互无需分心</a:t>
            </a:r>
            <a:r>
              <a:rPr lang="zh-CN" altLang="en-US" sz="2000" b="1"/>
              <a:t>。</a:t>
            </a:r>
            <a:r>
              <a:rPr sz="2000" b="1"/>
              <a:t>新的交互生成器已被全面重新设计和优化，以便于使用。从基本的链接到复杂的、有条件的流程，能够在较少的时间和更少的点击下让原型问世。</a:t>
            </a:r>
            <a:endParaRPr sz="2000" b="1"/>
          </a:p>
          <a:p>
            <a:pPr marL="273050" lvl="0" indent="-273050">
              <a:lnSpc>
                <a:spcPct val="150000"/>
              </a:lnSpc>
              <a:buFont typeface="Wingdings" panose="05000000000000000000" charset="0"/>
              <a:buChar char="l"/>
            </a:pPr>
            <a:r>
              <a:rPr lang="zh-CN" altLang="en-US" sz="2000" b="1">
                <a:solidFill>
                  <a:srgbClr val="FF0000"/>
                </a:solidFill>
              </a:rPr>
              <a:t>呈现全貌</a:t>
            </a:r>
            <a:r>
              <a:rPr lang="zh-CN" altLang="en-US" sz="2000" b="1"/>
              <a:t>。用最新的原型播放器展示你的作品，为现代浏览器优化，并为现代工作流程设计。清爽的移动和桌面原型与丰富的交互，同时为业务解决方案提供全面的文档。</a:t>
            </a:r>
            <a:endParaRPr lang="zh-CN" altLang="en-US" sz="2000" b="1"/>
          </a:p>
          <a:p>
            <a:pPr lvl="0" indent="0">
              <a:lnSpc>
                <a:spcPct val="150000"/>
              </a:lnSpc>
              <a:buFont typeface="Wingdings" panose="05000000000000000000" charset="0"/>
              <a:buNone/>
            </a:pPr>
            <a:endParaRPr lang="zh-CN" altLang="en-US" sz="2000" b="1"/>
          </a:p>
        </p:txBody>
      </p:sp>
      <p:pic>
        <p:nvPicPr>
          <p:cNvPr id="4" name="图片 3"/>
          <p:cNvPicPr>
            <a:picLocks noChangeAspect="1"/>
          </p:cNvPicPr>
          <p:nvPr/>
        </p:nvPicPr>
        <p:blipFill>
          <a:blip r:embed="rId2"/>
          <a:stretch>
            <a:fillRect/>
          </a:stretch>
        </p:blipFill>
        <p:spPr>
          <a:xfrm>
            <a:off x="8002270" y="254635"/>
            <a:ext cx="3606165" cy="2661285"/>
          </a:xfrm>
          <a:prstGeom prst="rect">
            <a:avLst/>
          </a:prstGeom>
        </p:spPr>
      </p:pic>
      <p:sp>
        <p:nvSpPr>
          <p:cNvPr id="5" name="文本框 4"/>
          <p:cNvSpPr txBox="1"/>
          <p:nvPr/>
        </p:nvSpPr>
        <p:spPr>
          <a:xfrm>
            <a:off x="9039860" y="2915920"/>
            <a:ext cx="1695450" cy="306705"/>
          </a:xfrm>
          <a:prstGeom prst="rect">
            <a:avLst/>
          </a:prstGeom>
          <a:noFill/>
        </p:spPr>
        <p:txBody>
          <a:bodyPr wrap="none" rtlCol="0" anchor="t">
            <a:spAutoFit/>
          </a:bodyPr>
          <a:p>
            <a:r>
              <a:rPr lang="zh-CN" altLang="en-US" sz="1400"/>
              <a:t>图</a:t>
            </a:r>
            <a:r>
              <a:rPr lang="en-US" altLang="zh-CN" sz="1400"/>
              <a:t>1</a:t>
            </a:r>
            <a:r>
              <a:rPr lang="zh-CN" altLang="en-US" sz="1400"/>
              <a:t>：全新交互 </a:t>
            </a:r>
            <a:r>
              <a:rPr lang="en-US" altLang="zh-CN" sz="1400"/>
              <a:t>[10]</a:t>
            </a:r>
            <a:endParaRPr lang="en-US" altLang="zh-CN" sz="1400"/>
          </a:p>
        </p:txBody>
      </p:sp>
      <p:pic>
        <p:nvPicPr>
          <p:cNvPr id="10" name="图片 9"/>
          <p:cNvPicPr>
            <a:picLocks noChangeAspect="1"/>
          </p:cNvPicPr>
          <p:nvPr/>
        </p:nvPicPr>
        <p:blipFill>
          <a:blip r:embed="rId3"/>
          <a:stretch>
            <a:fillRect/>
          </a:stretch>
        </p:blipFill>
        <p:spPr>
          <a:xfrm>
            <a:off x="8278495" y="3222625"/>
            <a:ext cx="3329940" cy="3142615"/>
          </a:xfrm>
          <a:prstGeom prst="rect">
            <a:avLst/>
          </a:prstGeom>
        </p:spPr>
      </p:pic>
      <p:sp>
        <p:nvSpPr>
          <p:cNvPr id="11" name="文本框 10"/>
          <p:cNvSpPr txBox="1"/>
          <p:nvPr/>
        </p:nvSpPr>
        <p:spPr>
          <a:xfrm>
            <a:off x="9039860" y="6443345"/>
            <a:ext cx="1695450" cy="306705"/>
          </a:xfrm>
          <a:prstGeom prst="rect">
            <a:avLst/>
          </a:prstGeom>
          <a:noFill/>
        </p:spPr>
        <p:txBody>
          <a:bodyPr wrap="none" rtlCol="0" anchor="t">
            <a:spAutoFit/>
          </a:bodyPr>
          <a:p>
            <a:r>
              <a:rPr lang="zh-CN" altLang="en-US" sz="1400"/>
              <a:t>图</a:t>
            </a:r>
            <a:r>
              <a:rPr lang="en-US" altLang="zh-CN" sz="1400"/>
              <a:t>2</a:t>
            </a:r>
            <a:r>
              <a:rPr lang="zh-CN" altLang="en-US" sz="1400"/>
              <a:t>：呈现全貌</a:t>
            </a:r>
            <a:r>
              <a:rPr lang="zh-CN" altLang="en-US" sz="1400"/>
              <a:t> </a:t>
            </a:r>
            <a:r>
              <a:rPr lang="en-US" altLang="zh-CN" sz="1400"/>
              <a:t>[10]</a:t>
            </a:r>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930812" y="2655936"/>
            <a:ext cx="1524000" cy="1819862"/>
          </a:xfrm>
          <a:prstGeom prst="rect">
            <a:avLst/>
          </a:prstGeom>
        </p:spPr>
      </p:pic>
      <p:grpSp>
        <p:nvGrpSpPr>
          <p:cNvPr id="3" name="组合 2"/>
          <p:cNvGrpSpPr/>
          <p:nvPr/>
        </p:nvGrpSpPr>
        <p:grpSpPr>
          <a:xfrm>
            <a:off x="4056380" y="396240"/>
            <a:ext cx="6114415" cy="891540"/>
            <a:chOff x="4345667" y="395940"/>
            <a:chExt cx="4289537" cy="891770"/>
          </a:xfrm>
        </p:grpSpPr>
        <p:pic>
          <p:nvPicPr>
            <p:cNvPr id="4" name="图片 3"/>
            <p:cNvPicPr/>
            <p:nvPr/>
          </p:nvPicPr>
          <p:blipFill>
            <a:blip r:embed="rId2"/>
            <a:stretch>
              <a:fillRect/>
            </a:stretch>
          </p:blipFill>
          <p:spPr>
            <a:xfrm>
              <a:off x="4345667" y="396128"/>
              <a:ext cx="3773716" cy="891582"/>
            </a:xfrm>
            <a:prstGeom prst="rect">
              <a:avLst/>
            </a:prstGeom>
          </p:spPr>
        </p:pic>
        <p:sp>
          <p:nvSpPr>
            <p:cNvPr id="5" name="文本框 4"/>
            <p:cNvSpPr txBox="1"/>
            <p:nvPr/>
          </p:nvSpPr>
          <p:spPr>
            <a:xfrm>
              <a:off x="4896324" y="395940"/>
              <a:ext cx="3738880" cy="607852"/>
            </a:xfrm>
            <a:prstGeom prst="rect">
              <a:avLst/>
            </a:prstGeom>
            <a:noFill/>
          </p:spPr>
          <p:txBody>
            <a:bodyPr wrap="square">
              <a:spAutoFit/>
            </a:bodyPr>
            <a:lstStyle/>
            <a:p>
              <a:pPr algn="l">
                <a:lnSpc>
                  <a:spcPct val="120000"/>
                </a:lnSpc>
              </a:pPr>
              <a:r>
                <a:rPr lang="en-US" altLang="zh-CN" sz="2800" b="1">
                  <a:latin typeface="微软雅黑" panose="020B0503020204020204" charset="-122"/>
                </a:rPr>
                <a:t>   </a:t>
              </a:r>
              <a:r>
                <a:rPr lang="zh-CN" altLang="en-US" sz="2800" b="1">
                  <a:latin typeface="微软雅黑" panose="020B0503020204020204" charset="-122"/>
                </a:rPr>
                <a:t>软件原型的定义</a:t>
              </a:r>
              <a:endParaRPr lang="zh-CN" altLang="en-US" sz="2800" b="1">
                <a:latin typeface="微软雅黑" panose="020B0503020204020204" charset="-122"/>
              </a:endParaRPr>
            </a:p>
          </p:txBody>
        </p:sp>
      </p:grpSp>
      <p:sp>
        <p:nvSpPr>
          <p:cNvPr id="7" name="矩形 6"/>
          <p:cNvSpPr/>
          <p:nvPr/>
        </p:nvSpPr>
        <p:spPr>
          <a:xfrm>
            <a:off x="2644140" y="1765300"/>
            <a:ext cx="8121015" cy="3838575"/>
          </a:xfrm>
          <a:prstGeom prst="rect">
            <a:avLst/>
          </a:prstGeom>
        </p:spPr>
        <p:txBody>
          <a:bodyPr wrap="square"/>
          <a:lstStyle/>
          <a:p>
            <a:pPr>
              <a:lnSpc>
                <a:spcPct val="150000"/>
              </a:lnSpc>
            </a:pPr>
            <a:r>
              <a:rPr lang="en-US" altLang="zh-CN"/>
              <a:t>   </a:t>
            </a:r>
            <a:r>
              <a:rPr lang="en-US" altLang="zh-CN" sz="2000"/>
              <a:t>    </a:t>
            </a:r>
            <a:r>
              <a:rPr lang="zh-CN" altLang="en-US" sz="2000"/>
              <a:t>软件原型是</a:t>
            </a:r>
            <a:r>
              <a:rPr lang="zh-CN" altLang="en-US" sz="2000">
                <a:solidFill>
                  <a:srgbClr val="FF0000"/>
                </a:solidFill>
              </a:rPr>
              <a:t>对提议新产品的部分、可能的或是初步的实现</a:t>
            </a:r>
            <a:r>
              <a:rPr lang="zh-CN" altLang="en-US" sz="2000"/>
              <a:t>。原型能够实现</a:t>
            </a:r>
            <a:r>
              <a:rPr lang="zh-CN" altLang="en-US" sz="2000">
                <a:solidFill>
                  <a:srgbClr val="FF0000"/>
                </a:solidFill>
              </a:rPr>
              <a:t>三个主要的目的</a:t>
            </a:r>
            <a:r>
              <a:rPr lang="zh-CN" altLang="en-US" sz="2000"/>
              <a:t>，并且在最开始的时候就必须明确。</a:t>
            </a:r>
            <a:endParaRPr lang="en-US" sz="2000"/>
          </a:p>
          <a:p>
            <a:pPr>
              <a:lnSpc>
                <a:spcPct val="150000"/>
              </a:lnSpc>
            </a:pPr>
            <a:r>
              <a:rPr lang="zh-CN" sz="2000" dirty="0">
                <a:latin typeface="微软雅黑" panose="020B0503020204020204" charset="-122"/>
                <a:ea typeface="微软雅黑" panose="020B0503020204020204" charset="-122"/>
              </a:rPr>
              <a:t>      软件原型以</a:t>
            </a:r>
            <a:r>
              <a:rPr lang="zh-CN" sz="2000" dirty="0">
                <a:solidFill>
                  <a:srgbClr val="FF0000"/>
                </a:solidFill>
                <a:latin typeface="微软雅黑" panose="020B0503020204020204" charset="-122"/>
                <a:ea typeface="微软雅黑" panose="020B0503020204020204" charset="-122"/>
              </a:rPr>
              <a:t>试探性的方式</a:t>
            </a:r>
            <a:r>
              <a:rPr lang="zh-CN" sz="2000" dirty="0">
                <a:latin typeface="微软雅黑" panose="020B0503020204020204" charset="-122"/>
                <a:ea typeface="微软雅黑" panose="020B0503020204020204" charset="-122"/>
              </a:rPr>
              <a:t>逐步逼近解决方案。它使</a:t>
            </a:r>
            <a:r>
              <a:rPr lang="en-US" altLang="zh-CN" sz="2000" dirty="0">
                <a:latin typeface="微软雅黑" panose="020B0503020204020204" charset="-122"/>
                <a:ea typeface="微软雅黑" panose="020B0503020204020204" charset="-122"/>
              </a:rPr>
              <a:t>[</a:t>
            </a:r>
            <a:r>
              <a:rPr lang="zh-CN" sz="2000" b="1" dirty="0">
                <a:latin typeface="微软雅黑" panose="020B0503020204020204" charset="-122"/>
                <a:ea typeface="微软雅黑" panose="020B0503020204020204" charset="-122"/>
              </a:rPr>
              <a:t>需求更加真实，用例更加鲜活，使我们能够进一步理解需求</a:t>
            </a:r>
            <a:r>
              <a:rPr lang="en-US" altLang="zh-CN" sz="2000" dirty="0">
                <a:latin typeface="微软雅黑" panose="020B0503020204020204" charset="-122"/>
                <a:ea typeface="微软雅黑" panose="020B0503020204020204" charset="-122"/>
              </a:rPr>
              <a:t>]</a:t>
            </a:r>
            <a:r>
              <a:rPr lang="zh-CN" sz="2000" dirty="0">
                <a:latin typeface="微软雅黑" panose="020B0503020204020204" charset="-122"/>
                <a:ea typeface="微软雅黑" panose="020B0503020204020204" charset="-122"/>
              </a:rPr>
              <a:t>。原型</a:t>
            </a:r>
            <a:r>
              <a:rPr lang="en-US" altLang="zh-CN" sz="2000" dirty="0">
                <a:latin typeface="微软雅黑" panose="020B0503020204020204" charset="-122"/>
                <a:ea typeface="微软雅黑" panose="020B0503020204020204" charset="-122"/>
              </a:rPr>
              <a:t>[</a:t>
            </a:r>
            <a:r>
              <a:rPr lang="zh-CN" sz="2000" b="1" dirty="0">
                <a:latin typeface="微软雅黑" panose="020B0503020204020204" charset="-122"/>
                <a:ea typeface="微软雅黑" panose="020B0503020204020204" charset="-122"/>
              </a:rPr>
              <a:t>通过对新系统建模或者给用户提供一个粗糙的新系统、激发用户思考并引导出需求</a:t>
            </a:r>
            <a:r>
              <a:rPr lang="en-US" altLang="zh-CN" sz="2000" dirty="0">
                <a:latin typeface="微软雅黑" panose="020B0503020204020204" charset="-122"/>
                <a:ea typeface="微软雅黑" panose="020B0503020204020204" charset="-122"/>
              </a:rPr>
              <a:t>]</a:t>
            </a:r>
            <a:r>
              <a:rPr lang="zh-CN" sz="2000" dirty="0">
                <a:latin typeface="微软雅黑" panose="020B0503020204020204" charset="-122"/>
                <a:ea typeface="微软雅黑" panose="020B0503020204020204" charset="-122"/>
              </a:rPr>
              <a:t>。原型方法的</a:t>
            </a:r>
            <a:r>
              <a:rPr lang="en-US" altLang="zh-CN" sz="2000" dirty="0">
                <a:latin typeface="微软雅黑" panose="020B0503020204020204" charset="-122"/>
                <a:ea typeface="微软雅黑" panose="020B0503020204020204" charset="-122"/>
              </a:rPr>
              <a:t>[</a:t>
            </a:r>
            <a:r>
              <a:rPr lang="zh-CN" sz="2000" b="1" dirty="0">
                <a:latin typeface="微软雅黑" panose="020B0503020204020204" charset="-122"/>
                <a:ea typeface="微软雅黑" panose="020B0503020204020204" charset="-122"/>
              </a:rPr>
              <a:t>早期反馈可以帮助项目干系人对系统需求达成共识，从而减少用户满意度降低的风险</a:t>
            </a:r>
            <a:r>
              <a:rPr lang="en-US" altLang="zh-CN" sz="2000" dirty="0">
                <a:latin typeface="微软雅黑" panose="020B0503020204020204" charset="-122"/>
                <a:ea typeface="微软雅黑" panose="020B0503020204020204" charset="-122"/>
              </a:rPr>
              <a:t>]</a:t>
            </a:r>
            <a:r>
              <a:rPr lang="zh-CN" sz="2000" dirty="0">
                <a:latin typeface="微软雅黑" panose="020B0503020204020204" charset="-122"/>
                <a:ea typeface="微软雅黑" panose="020B0503020204020204" charset="-122"/>
              </a:rPr>
              <a:t>。</a:t>
            </a:r>
            <a:endParaRPr lang="zh-CN" sz="2000" dirty="0">
              <a:latin typeface="微软雅黑" panose="020B0503020204020204" charset="-122"/>
              <a:ea typeface="微软雅黑" panose="020B0503020204020204" charset="-122"/>
            </a:endParaRPr>
          </a:p>
          <a:p>
            <a:pPr>
              <a:lnSpc>
                <a:spcPct val="150000"/>
              </a:lnSpc>
            </a:pPr>
            <a:endParaRPr 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l="39067"/>
          <a:stretch>
            <a:fillRect/>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panose="020B0503020204020204" charset="-122"/>
                <a:ea typeface="微软雅黑" panose="020B0503020204020204" charset="-122"/>
              </a:rPr>
              <a:t>参考资料</a:t>
            </a:r>
            <a:endParaRPr lang="en-US" sz="3600" b="1" i="0" strike="noStrike" spc="0">
              <a:solidFill>
                <a:srgbClr val="40404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p:nvPr/>
        </p:nvPicPr>
        <p:blipFill>
          <a:blip r:embed="rId1"/>
          <a:stretch>
            <a:fillRect/>
          </a:stretch>
        </p:blipFill>
        <p:spPr>
          <a:xfrm>
            <a:off x="1279669" y="2174085"/>
            <a:ext cx="2489160" cy="2140858"/>
          </a:xfrm>
          <a:prstGeom prst="rect">
            <a:avLst/>
          </a:prstGeom>
        </p:spPr>
      </p:pic>
      <p:sp>
        <p:nvSpPr>
          <p:cNvPr id="4" name="文本框 3"/>
          <p:cNvSpPr txBox="1"/>
          <p:nvPr/>
        </p:nvSpPr>
        <p:spPr>
          <a:xfrm>
            <a:off x="7022264" y="2996864"/>
            <a:ext cx="1778000" cy="330200"/>
          </a:xfrm>
          <a:prstGeom prst="rect">
            <a:avLst/>
          </a:prstGeom>
          <a:ln w="6350">
            <a:prstDash val="solid"/>
          </a:ln>
        </p:spPr>
        <p:txBody>
          <a:bodyPr/>
          <a:lstStyle/>
          <a:p/>
        </p:txBody>
      </p:sp>
      <p:sp>
        <p:nvSpPr>
          <p:cNvPr id="5" name="文本框 4"/>
          <p:cNvSpPr txBox="1"/>
          <p:nvPr/>
        </p:nvSpPr>
        <p:spPr>
          <a:xfrm>
            <a:off x="4209415" y="1314450"/>
            <a:ext cx="6490335" cy="5249545"/>
          </a:xfrm>
          <a:prstGeom prst="rect">
            <a:avLst/>
          </a:prstGeom>
          <a:ln w="6350">
            <a:prstDash val="solid"/>
          </a:ln>
        </p:spPr>
        <p:txBody>
          <a:bodyPr/>
          <a:lstStyle/>
          <a:p>
            <a:r>
              <a:rPr lang="zh-CN"/>
              <a:t>[1].Karl Wiegers，Joy Beatty. 《软件需求（第3版）》. 北京:清华大学出版社，2014</a:t>
            </a:r>
            <a:endParaRPr lang="zh-CN"/>
          </a:p>
          <a:p>
            <a:r>
              <a:rPr lang="zh-CN"/>
              <a:t>[2].吴柏肖. 基于ITFL的项目化案例知识的研究与设计[D] . 2017.04</a:t>
            </a:r>
            <a:endParaRPr lang="zh-CN"/>
          </a:p>
          <a:p>
            <a:r>
              <a:rPr lang="zh-CN"/>
              <a:t>[3].简博. 基于OWL项目化案例知识的提取和表示方法的研究[D]. 2015.01</a:t>
            </a:r>
            <a:endParaRPr lang="zh-CN"/>
          </a:p>
          <a:p>
            <a:r>
              <a:rPr lang="zh-CN"/>
              <a:t>[4].王朝成. 基于项目的案例学习系统的研究与设计[D]. 2010.01</a:t>
            </a:r>
            <a:endParaRPr lang="zh-CN"/>
          </a:p>
          <a:p>
            <a:r>
              <a:rPr lang="zh-CN"/>
              <a:t>[5] http://www.woshipm.com/pmd/367756.html 《产品狗跑偏了？因为他一直在画高保真原型啊》</a:t>
            </a:r>
            <a:endParaRPr lang="zh-CN"/>
          </a:p>
          <a:p>
            <a:r>
              <a:rPr lang="zh-CN"/>
              <a:t>[6] https://www.jianshu.com/p/531c80f9c5e7?tdsourcetag=s_pcqq_aiomsg </a:t>
            </a:r>
            <a:endParaRPr lang="zh-CN"/>
          </a:p>
          <a:p>
            <a:r>
              <a:rPr lang="zh-CN"/>
              <a:t>[7] https://baike.baidu.com/item/Mockplus/16191574?fr=aladdin</a:t>
            </a:r>
            <a:endParaRPr lang="zh-CN"/>
          </a:p>
          <a:p>
            <a:r>
              <a:rPr lang="zh-CN"/>
              <a:t>[8] https://baike.baidu.com/item/%E5%A2%A8%E5%88%80/20111640?fr=aladdin</a:t>
            </a:r>
            <a:endParaRPr lang="zh-CN"/>
          </a:p>
          <a:p>
            <a:r>
              <a:rPr lang="zh-CN"/>
              <a:t>[9] https://blog.csdn.net/luojun13class/article/details/81537853</a:t>
            </a:r>
            <a:endParaRPr lang="zh-CN"/>
          </a:p>
          <a:p>
            <a:r>
              <a:rPr lang="zh-CN"/>
              <a:t>[10] http://www.iaxure.com/6486.html Axure RP 9</a:t>
            </a:r>
            <a:endParaRPr lang="zh-CN"/>
          </a:p>
        </p:txBody>
      </p:sp>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2"/>
            <a:stretch>
              <a:fillRect/>
            </a:stretch>
          </p:blipFill>
          <p:spPr>
            <a:xfrm>
              <a:off x="4209142" y="254523"/>
              <a:ext cx="3773716" cy="891582"/>
            </a:xfrm>
            <a:prstGeom prst="rect">
              <a:avLst/>
            </a:prstGeom>
          </p:spPr>
        </p:pic>
        <p:sp>
          <p:nvSpPr>
            <p:cNvPr id="9" name="文本框 8"/>
            <p:cNvSpPr txBox="1"/>
            <p:nvPr/>
          </p:nvSpPr>
          <p:spPr>
            <a:xfrm>
              <a:off x="4951848" y="330723"/>
              <a:ext cx="2339103" cy="523220"/>
            </a:xfrm>
            <a:prstGeom prst="rect">
              <a:avLst/>
            </a:prstGeom>
            <a:noFill/>
          </p:spPr>
          <p:txBody>
            <a:bodyPr wrap="none"/>
            <a:lstStyle/>
            <a:p>
              <a:pPr algn="ctr"/>
              <a:r>
                <a:rPr lang="en-US" sz="3600" b="1" i="0" strike="noStrike" spc="0">
                  <a:solidFill>
                    <a:srgbClr val="404040"/>
                  </a:solidFill>
                  <a:latin typeface="微软雅黑" panose="020B0503020204020204" charset="-122"/>
                  <a:ea typeface="微软雅黑" panose="020B0503020204020204" charset="-122"/>
                </a:rPr>
                <a:t>参考资料</a:t>
              </a:r>
              <a:endParaRPr lang="en-US" sz="3600" b="1" i="0" strike="noStrike" spc="0">
                <a:solidFill>
                  <a:srgbClr val="404040"/>
                </a:solidFill>
                <a:latin typeface="微软雅黑" panose="020B0503020204020204" charset="-122"/>
                <a:ea typeface="微软雅黑" panose="020B0503020204020204"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l="39067"/>
          <a:stretch>
            <a:fillRect/>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marL="0" indent="0" algn="l" defTabSz="914400">
              <a:lnSpc>
                <a:spcPct val="120000"/>
              </a:lnSpc>
              <a:spcBef>
                <a:spcPts val="0"/>
              </a:spcBef>
              <a:spcAft>
                <a:spcPts val="0"/>
              </a:spcAft>
              <a:buNone/>
            </a:pPr>
            <a:r>
              <a:rPr lang="zh-CN" altLang="en-US" sz="3600" b="1" i="0" strike="noStrike" spc="0">
                <a:solidFill>
                  <a:srgbClr val="404040"/>
                </a:solidFill>
                <a:latin typeface="微软雅黑" panose="020B0503020204020204" charset="-122"/>
                <a:ea typeface="微软雅黑" panose="020B0503020204020204" charset="-122"/>
              </a:rPr>
              <a:t>绩效评价</a:t>
            </a:r>
            <a:endParaRPr lang="zh-CN" altLang="en-US" sz="3600" b="1" i="0" strike="noStrike" spc="0">
              <a:solidFill>
                <a:srgbClr val="40404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74700" y="1299210"/>
            <a:ext cx="10642600" cy="425894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2368203" y="1258631"/>
            <a:ext cx="559528" cy="531170"/>
          </a:xfrm>
          <a:custGeom>
            <a:avLst/>
            <a:gdLst/>
            <a:ahLst/>
            <a:cxnLst/>
            <a:rect l="0" t="0" r="r" b="b"/>
            <a:pathLst>
              <a:path w="559528" h="531170">
                <a:moveTo>
                  <a:pt x="549070" y="366324"/>
                </a:moveTo>
                <a:cubicBezTo>
                  <a:pt x="512465" y="337542"/>
                  <a:pt x="423568" y="282593"/>
                  <a:pt x="439256" y="230261"/>
                </a:cubicBezTo>
                <a:cubicBezTo>
                  <a:pt x="454943" y="183162"/>
                  <a:pt x="483704" y="138680"/>
                  <a:pt x="499392" y="91581"/>
                </a:cubicBezTo>
                <a:cubicBezTo>
                  <a:pt x="502006" y="81115"/>
                  <a:pt x="494163" y="70648"/>
                  <a:pt x="483704" y="75881"/>
                </a:cubicBezTo>
                <a:cubicBezTo>
                  <a:pt x="457558" y="83731"/>
                  <a:pt x="428797" y="94198"/>
                  <a:pt x="402651" y="104664"/>
                </a:cubicBezTo>
                <a:cubicBezTo>
                  <a:pt x="381734" y="112514"/>
                  <a:pt x="339900" y="138680"/>
                  <a:pt x="318983" y="136063"/>
                </a:cubicBezTo>
                <a:cubicBezTo>
                  <a:pt x="274535" y="130830"/>
                  <a:pt x="219628" y="39249"/>
                  <a:pt x="190867" y="7850"/>
                </a:cubicBezTo>
                <a:cubicBezTo>
                  <a:pt x="183023" y="0"/>
                  <a:pt x="172565" y="5233"/>
                  <a:pt x="169950" y="15700"/>
                </a:cubicBezTo>
                <a:cubicBezTo>
                  <a:pt x="164721" y="78498"/>
                  <a:pt x="164721" y="138680"/>
                  <a:pt x="172565"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2" y="361091"/>
                  <a:pt x="94126" y="442206"/>
                  <a:pt x="75824" y="478838"/>
                </a:cubicBezTo>
                <a:cubicBezTo>
                  <a:pt x="70595" y="491921"/>
                  <a:pt x="81053" y="502387"/>
                  <a:pt x="94126" y="497154"/>
                </a:cubicBezTo>
                <a:cubicBezTo>
                  <a:pt x="146419" y="468372"/>
                  <a:pt x="198711" y="436972"/>
                  <a:pt x="248389" y="402957"/>
                </a:cubicBezTo>
                <a:cubicBezTo>
                  <a:pt x="261462" y="442206"/>
                  <a:pt x="277149" y="481455"/>
                  <a:pt x="292837" y="520704"/>
                </a:cubicBezTo>
                <a:cubicBezTo>
                  <a:pt x="298066" y="531170"/>
                  <a:pt x="313754" y="525937"/>
                  <a:pt x="316369" y="515470"/>
                </a:cubicBezTo>
                <a:cubicBezTo>
                  <a:pt x="332056" y="465755"/>
                  <a:pt x="347744" y="413423"/>
                  <a:pt x="363432" y="363708"/>
                </a:cubicBezTo>
                <a:cubicBezTo>
                  <a:pt x="423568" y="382024"/>
                  <a:pt x="481089" y="389874"/>
                  <a:pt x="543840" y="389874"/>
                </a:cubicBezTo>
                <a:cubicBezTo>
                  <a:pt x="556913" y="389874"/>
                  <a:pt x="559528" y="371557"/>
                  <a:pt x="549070" y="366324"/>
                </a:cubicBezTo>
                <a:close/>
                <a:moveTo>
                  <a:pt x="447099" y="154379"/>
                </a:moveTo>
                <a:cubicBezTo>
                  <a:pt x="436641" y="146530"/>
                  <a:pt x="426183" y="136063"/>
                  <a:pt x="413109" y="128213"/>
                </a:cubicBezTo>
                <a:cubicBezTo>
                  <a:pt x="431412" y="120364"/>
                  <a:pt x="449714" y="115130"/>
                  <a:pt x="468016" y="107281"/>
                </a:cubicBezTo>
                <a:cubicBezTo>
                  <a:pt x="460173" y="122980"/>
                  <a:pt x="454943" y="138680"/>
                  <a:pt x="447099" y="154379"/>
                </a:cubicBezTo>
                <a:close/>
                <a:moveTo>
                  <a:pt x="376505" y="141296"/>
                </a:moveTo>
                <a:cubicBezTo>
                  <a:pt x="384349" y="138680"/>
                  <a:pt x="394807" y="133447"/>
                  <a:pt x="402651" y="130830"/>
                </a:cubicBezTo>
                <a:cubicBezTo>
                  <a:pt x="415724" y="143913"/>
                  <a:pt x="428797" y="154379"/>
                  <a:pt x="441870" y="167462"/>
                </a:cubicBezTo>
                <a:cubicBezTo>
                  <a:pt x="439256" y="172696"/>
                  <a:pt x="436641" y="180545"/>
                  <a:pt x="434026" y="188395"/>
                </a:cubicBezTo>
                <a:cubicBezTo>
                  <a:pt x="413109" y="175312"/>
                  <a:pt x="392193" y="159613"/>
                  <a:pt x="373890" y="141296"/>
                </a:cubicBezTo>
                <a:cubicBezTo>
                  <a:pt x="376505" y="141296"/>
                  <a:pt x="376505" y="141296"/>
                  <a:pt x="376505" y="141296"/>
                </a:cubicBezTo>
                <a:close/>
                <a:moveTo>
                  <a:pt x="360817" y="146530"/>
                </a:moveTo>
                <a:cubicBezTo>
                  <a:pt x="379119" y="170079"/>
                  <a:pt x="400036" y="188395"/>
                  <a:pt x="426183" y="201478"/>
                </a:cubicBezTo>
                <a:cubicBezTo>
                  <a:pt x="423568" y="209328"/>
                  <a:pt x="418339" y="217178"/>
                  <a:pt x="413109" y="225028"/>
                </a:cubicBezTo>
                <a:cubicBezTo>
                  <a:pt x="402651" y="217178"/>
                  <a:pt x="389578" y="209328"/>
                  <a:pt x="379119" y="198862"/>
                </a:cubicBezTo>
                <a:cubicBezTo>
                  <a:pt x="360817" y="185779"/>
                  <a:pt x="342515" y="172696"/>
                  <a:pt x="326827" y="159613"/>
                </a:cubicBezTo>
                <a:cubicBezTo>
                  <a:pt x="337286" y="156996"/>
                  <a:pt x="350359" y="151763"/>
                  <a:pt x="360817" y="146530"/>
                </a:cubicBezTo>
                <a:close/>
                <a:moveTo>
                  <a:pt x="117658" y="452672"/>
                </a:moveTo>
                <a:cubicBezTo>
                  <a:pt x="125502" y="442206"/>
                  <a:pt x="130731" y="429123"/>
                  <a:pt x="138575"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2" y="429123"/>
                </a:moveTo>
                <a:cubicBezTo>
                  <a:pt x="162106" y="426506"/>
                  <a:pt x="162106" y="423889"/>
                  <a:pt x="159492" y="423889"/>
                </a:cubicBezTo>
                <a:cubicBezTo>
                  <a:pt x="154262" y="418656"/>
                  <a:pt x="149033" y="413423"/>
                  <a:pt x="143804" y="408190"/>
                </a:cubicBezTo>
                <a:cubicBezTo>
                  <a:pt x="146419" y="400340"/>
                  <a:pt x="149033" y="395107"/>
                  <a:pt x="154262" y="387257"/>
                </a:cubicBezTo>
                <a:cubicBezTo>
                  <a:pt x="159492" y="392490"/>
                  <a:pt x="164721" y="397723"/>
                  <a:pt x="172565" y="402957"/>
                </a:cubicBezTo>
                <a:cubicBezTo>
                  <a:pt x="175179" y="408190"/>
                  <a:pt x="180409" y="410806"/>
                  <a:pt x="183023" y="413423"/>
                </a:cubicBezTo>
                <a:cubicBezTo>
                  <a:pt x="175179" y="418656"/>
                  <a:pt x="167335" y="423889"/>
                  <a:pt x="159492" y="429123"/>
                </a:cubicBezTo>
                <a:close/>
                <a:moveTo>
                  <a:pt x="193482" y="408190"/>
                </a:moveTo>
                <a:cubicBezTo>
                  <a:pt x="188252" y="402957"/>
                  <a:pt x="180409" y="400340"/>
                  <a:pt x="175179" y="395107"/>
                </a:cubicBezTo>
                <a:cubicBezTo>
                  <a:pt x="169950" y="389874"/>
                  <a:pt x="162106" y="384640"/>
                  <a:pt x="156877" y="379407"/>
                </a:cubicBezTo>
                <a:cubicBezTo>
                  <a:pt x="162106" y="371557"/>
                  <a:pt x="164721" y="363708"/>
                  <a:pt x="169950" y="355858"/>
                </a:cubicBezTo>
                <a:cubicBezTo>
                  <a:pt x="185638" y="368941"/>
                  <a:pt x="201325" y="382024"/>
                  <a:pt x="219628" y="389874"/>
                </a:cubicBezTo>
                <a:cubicBezTo>
                  <a:pt x="209169" y="397723"/>
                  <a:pt x="201325" y="402957"/>
                  <a:pt x="193482" y="408190"/>
                </a:cubicBezTo>
                <a:close/>
                <a:moveTo>
                  <a:pt x="248389" y="371557"/>
                </a:moveTo>
                <a:cubicBezTo>
                  <a:pt x="240545" y="376791"/>
                  <a:pt x="235316" y="379407"/>
                  <a:pt x="227472" y="384640"/>
                </a:cubicBezTo>
                <a:cubicBezTo>
                  <a:pt x="209169" y="371557"/>
                  <a:pt x="190867" y="358474"/>
                  <a:pt x="175179" y="348008"/>
                </a:cubicBezTo>
                <a:cubicBezTo>
                  <a:pt x="177794" y="342775"/>
                  <a:pt x="177794" y="337542"/>
                  <a:pt x="180409" y="332308"/>
                </a:cubicBezTo>
                <a:cubicBezTo>
                  <a:pt x="183023" y="329692"/>
                  <a:pt x="183023" y="321842"/>
                  <a:pt x="180409" y="316609"/>
                </a:cubicBezTo>
                <a:cubicBezTo>
                  <a:pt x="133345" y="279976"/>
                  <a:pt x="88897" y="240727"/>
                  <a:pt x="47063" y="198862"/>
                </a:cubicBezTo>
                <a:cubicBezTo>
                  <a:pt x="49678" y="198862"/>
                  <a:pt x="52292" y="198862"/>
                  <a:pt x="54907" y="198862"/>
                </a:cubicBezTo>
                <a:cubicBezTo>
                  <a:pt x="120272" y="256427"/>
                  <a:pt x="185638" y="313992"/>
                  <a:pt x="253618" y="368941"/>
                </a:cubicBezTo>
                <a:cubicBezTo>
                  <a:pt x="251003" y="368941"/>
                  <a:pt x="251003" y="368941"/>
                  <a:pt x="248389" y="371557"/>
                </a:cubicBezTo>
                <a:close/>
                <a:moveTo>
                  <a:pt x="303296" y="476221"/>
                </a:moveTo>
                <a:cubicBezTo>
                  <a:pt x="290222" y="444822"/>
                  <a:pt x="279764" y="413423"/>
                  <a:pt x="269306" y="382024"/>
                </a:cubicBezTo>
                <a:cubicBezTo>
                  <a:pt x="284993" y="395107"/>
                  <a:pt x="303296" y="408190"/>
                  <a:pt x="318983" y="421273"/>
                </a:cubicBezTo>
                <a:cubicBezTo>
                  <a:pt x="313754" y="439589"/>
                  <a:pt x="308525" y="457905"/>
                  <a:pt x="303296" y="476221"/>
                </a:cubicBezTo>
                <a:close/>
                <a:moveTo>
                  <a:pt x="324212" y="410806"/>
                </a:moveTo>
                <a:cubicBezTo>
                  <a:pt x="243159" y="337542"/>
                  <a:pt x="156877" y="266893"/>
                  <a:pt x="70595" y="201478"/>
                </a:cubicBezTo>
                <a:cubicBezTo>
                  <a:pt x="81053" y="201478"/>
                  <a:pt x="91512" y="204095"/>
                  <a:pt x="101970" y="206711"/>
                </a:cubicBezTo>
                <a:cubicBezTo>
                  <a:pt x="101970" y="206711"/>
                  <a:pt x="101970" y="206711"/>
                  <a:pt x="101970" y="206711"/>
                </a:cubicBezTo>
                <a:cubicBezTo>
                  <a:pt x="180409" y="266893"/>
                  <a:pt x="253618" y="327075"/>
                  <a:pt x="329442" y="387257"/>
                </a:cubicBezTo>
                <a:cubicBezTo>
                  <a:pt x="326827" y="395107"/>
                  <a:pt x="324212" y="402957"/>
                  <a:pt x="324212" y="410806"/>
                </a:cubicBezTo>
                <a:close/>
                <a:moveTo>
                  <a:pt x="332056" y="376791"/>
                </a:moveTo>
                <a:cubicBezTo>
                  <a:pt x="266691" y="316609"/>
                  <a:pt x="196096" y="261660"/>
                  <a:pt x="125502" y="211945"/>
                </a:cubicBezTo>
                <a:cubicBezTo>
                  <a:pt x="138575" y="214561"/>
                  <a:pt x="154262" y="222411"/>
                  <a:pt x="167335" y="227644"/>
                </a:cubicBezTo>
                <a:cubicBezTo>
                  <a:pt x="177794" y="232877"/>
                  <a:pt x="183023" y="227644"/>
                  <a:pt x="185638" y="219794"/>
                </a:cubicBezTo>
                <a:cubicBezTo>
                  <a:pt x="237930" y="264277"/>
                  <a:pt x="290222" y="306142"/>
                  <a:pt x="342515" y="348008"/>
                </a:cubicBezTo>
                <a:cubicBezTo>
                  <a:pt x="339900" y="358474"/>
                  <a:pt x="337286" y="368941"/>
                  <a:pt x="332056" y="376791"/>
                </a:cubicBezTo>
                <a:close/>
                <a:moveTo>
                  <a:pt x="360817" y="334925"/>
                </a:moveTo>
                <a:cubicBezTo>
                  <a:pt x="355588" y="332308"/>
                  <a:pt x="350359" y="334925"/>
                  <a:pt x="347744" y="337542"/>
                </a:cubicBezTo>
                <a:cubicBezTo>
                  <a:pt x="295452" y="293059"/>
                  <a:pt x="240545"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6" y="327075"/>
                  <a:pt x="410495" y="348008"/>
                </a:cubicBezTo>
                <a:cubicBezTo>
                  <a:pt x="392193" y="345391"/>
                  <a:pt x="376505" y="340158"/>
                  <a:pt x="360817" y="334925"/>
                </a:cubicBezTo>
                <a:close/>
                <a:moveTo>
                  <a:pt x="436641" y="355858"/>
                </a:moveTo>
                <a:cubicBezTo>
                  <a:pt x="439256" y="353241"/>
                  <a:pt x="439256" y="350625"/>
                  <a:pt x="436641" y="348008"/>
                </a:cubicBezTo>
                <a:cubicBezTo>
                  <a:pt x="400036" y="311376"/>
                  <a:pt x="355588" y="285210"/>
                  <a:pt x="316369" y="256427"/>
                </a:cubicBezTo>
                <a:cubicBezTo>
                  <a:pt x="274535" y="222411"/>
                  <a:pt x="230086" y="188395"/>
                  <a:pt x="188252" y="156996"/>
                </a:cubicBezTo>
                <a:cubicBezTo>
                  <a:pt x="188252" y="141296"/>
                  <a:pt x="188252" y="125597"/>
                  <a:pt x="188252" y="112514"/>
                </a:cubicBezTo>
                <a:cubicBezTo>
                  <a:pt x="282379" y="193628"/>
                  <a:pt x="371276" y="277360"/>
                  <a:pt x="465402" y="358474"/>
                </a:cubicBezTo>
                <a:cubicBezTo>
                  <a:pt x="454943" y="358474"/>
                  <a:pt x="447099" y="355858"/>
                  <a:pt x="436641" y="355858"/>
                </a:cubicBezTo>
                <a:close/>
                <a:moveTo>
                  <a:pt x="491548" y="361091"/>
                </a:moveTo>
                <a:cubicBezTo>
                  <a:pt x="397422" y="266893"/>
                  <a:pt x="292837" y="180545"/>
                  <a:pt x="188252" y="96814"/>
                </a:cubicBezTo>
                <a:cubicBezTo>
                  <a:pt x="188252" y="78498"/>
                  <a:pt x="190867" y="60182"/>
                  <a:pt x="190867" y="41866"/>
                </a:cubicBezTo>
                <a:cubicBezTo>
                  <a:pt x="211784" y="65415"/>
                  <a:pt x="232701" y="88964"/>
                  <a:pt x="253618" y="112514"/>
                </a:cubicBezTo>
                <a:cubicBezTo>
                  <a:pt x="264076" y="128213"/>
                  <a:pt x="282379" y="156996"/>
                  <a:pt x="303296" y="162229"/>
                </a:cubicBezTo>
                <a:cubicBezTo>
                  <a:pt x="305910" y="162229"/>
                  <a:pt x="305910" y="162229"/>
                  <a:pt x="308525" y="162229"/>
                </a:cubicBezTo>
                <a:cubicBezTo>
                  <a:pt x="329442" y="177929"/>
                  <a:pt x="350359" y="196245"/>
                  <a:pt x="368661" y="211945"/>
                </a:cubicBezTo>
                <a:cubicBezTo>
                  <a:pt x="381734" y="219794"/>
                  <a:pt x="392193" y="232877"/>
                  <a:pt x="405266" y="240727"/>
                </a:cubicBezTo>
                <a:cubicBezTo>
                  <a:pt x="405266" y="243344"/>
                  <a:pt x="402651" y="245960"/>
                  <a:pt x="402651" y="245960"/>
                </a:cubicBezTo>
                <a:cubicBezTo>
                  <a:pt x="400036" y="251194"/>
                  <a:pt x="400036" y="259043"/>
                  <a:pt x="405266" y="261660"/>
                </a:cubicBezTo>
                <a:cubicBezTo>
                  <a:pt x="436641" y="298293"/>
                  <a:pt x="470631" y="332308"/>
                  <a:pt x="507236" y="363708"/>
                </a:cubicBezTo>
                <a:cubicBezTo>
                  <a:pt x="502006" y="363708"/>
                  <a:pt x="496777" y="361091"/>
                  <a:pt x="491548"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panose="020B0604020202020204"/>
              <a:ea typeface="微软雅黑" panose="020B0503020204020204" charset="-122"/>
            </a:endParaRPr>
          </a:p>
        </p:txBody>
      </p:sp>
      <p:sp>
        <p:nvSpPr>
          <p:cNvPr id="6" name="Freeform 5"/>
          <p:cNvSpPr/>
          <p:nvPr/>
        </p:nvSpPr>
        <p:spPr>
          <a:xfrm>
            <a:off x="5604313" y="1703470"/>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panose="020B0604020202020204"/>
              <a:ea typeface="微软雅黑" panose="020B0503020204020204" charset="-122"/>
            </a:endParaRPr>
          </a:p>
        </p:txBody>
      </p:sp>
      <p:sp>
        <p:nvSpPr>
          <p:cNvPr id="7" name="Freeform 5"/>
          <p:cNvSpPr/>
          <p:nvPr/>
        </p:nvSpPr>
        <p:spPr>
          <a:xfrm>
            <a:off x="5287459" y="3697500"/>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panose="020B0604020202020204"/>
              <a:ea typeface="微软雅黑" panose="020B0503020204020204" charset="-122"/>
            </a:endParaRPr>
          </a:p>
        </p:txBody>
      </p:sp>
      <p:grpSp>
        <p:nvGrpSpPr>
          <p:cNvPr id="21" name="组合 20"/>
          <p:cNvGrpSpPr/>
          <p:nvPr/>
        </p:nvGrpSpPr>
        <p:grpSpPr>
          <a:xfrm>
            <a:off x="1570510" y="1915851"/>
            <a:ext cx="3484090" cy="3026859"/>
            <a:chOff x="1570510" y="1915851"/>
            <a:chExt cx="3484090" cy="3026859"/>
          </a:xfrm>
        </p:grpSpPr>
        <p:pic>
          <p:nvPicPr>
            <p:cNvPr id="16" name="图片 15"/>
            <p:cNvPicPr/>
            <p:nvPr/>
          </p:nvPicPr>
          <p:blipFill>
            <a:blip r:embed="rId1"/>
            <a:stretch>
              <a:fillRect/>
            </a:stretch>
          </p:blipFill>
          <p:spPr>
            <a:xfrm>
              <a:off x="1570510" y="1915851"/>
              <a:ext cx="3484090" cy="3026859"/>
            </a:xfrm>
            <a:prstGeom prst="rect">
              <a:avLst/>
            </a:prstGeom>
          </p:spPr>
        </p:pic>
        <p:pic>
          <p:nvPicPr>
            <p:cNvPr id="13" name="图片 12"/>
            <p:cNvPicPr/>
            <p:nvPr/>
          </p:nvPicPr>
          <p:blipFill>
            <a:blip r:embed="rId2"/>
            <a:stretch>
              <a:fillRect/>
            </a:stretch>
          </p:blipFill>
          <p:spPr>
            <a:xfrm>
              <a:off x="2358626" y="2277616"/>
              <a:ext cx="1907396" cy="1522213"/>
            </a:xfrm>
            <a:prstGeom prst="rect">
              <a:avLst/>
            </a:prstGeom>
          </p:spPr>
        </p:pic>
      </p:grpSp>
      <p:sp>
        <p:nvSpPr>
          <p:cNvPr id="18" name="文本框 17"/>
          <p:cNvSpPr txBox="1"/>
          <p:nvPr/>
        </p:nvSpPr>
        <p:spPr>
          <a:xfrm>
            <a:off x="6317594" y="2776148"/>
            <a:ext cx="3764300" cy="830997"/>
          </a:xfrm>
          <a:prstGeom prst="rect">
            <a:avLst/>
          </a:prstGeom>
          <a:noFill/>
        </p:spPr>
        <p:txBody>
          <a:bodyPr wrap="none"/>
          <a:lstStyle/>
          <a:p>
            <a:pPr marL="0" indent="0" algn="l" defTabSz="914400">
              <a:lnSpc>
                <a:spcPct val="100000"/>
              </a:lnSpc>
              <a:spcBef>
                <a:spcPts val="0"/>
              </a:spcBef>
              <a:spcAft>
                <a:spcPts val="0"/>
              </a:spcAft>
              <a:buNone/>
            </a:pPr>
            <a:r>
              <a:rPr lang="zh-CN" altLang="en-US" sz="4000" b="1" i="0" strike="noStrike" spc="0">
                <a:solidFill>
                  <a:srgbClr val="000000"/>
                </a:solidFill>
                <a:latin typeface="黑体" panose="02010609060101010101" charset="-122"/>
                <a:ea typeface="黑体" panose="02010609060101010101" charset="-122"/>
              </a:rPr>
              <a:t>谢谢观看！</a:t>
            </a:r>
            <a:endParaRPr lang="zh-CN" altLang="en-US" sz="4000" b="1" i="0" strike="noStrike" spc="0">
              <a:solidFill>
                <a:srgbClr val="000000"/>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8225" y="2764155"/>
            <a:ext cx="8262620" cy="701040"/>
          </a:xfrm>
          <a:prstGeom prst="rect">
            <a:avLst/>
          </a:prstGeom>
        </p:spPr>
        <p:txBody>
          <a:bodyPr wrap="square"/>
          <a:lstStyle/>
          <a:p>
            <a:pPr marL="0" indent="0" algn="l" defTabSz="914400">
              <a:lnSpc>
                <a:spcPct val="120000"/>
              </a:lnSpc>
              <a:spcBef>
                <a:spcPts val="0"/>
              </a:spcBef>
              <a:spcAft>
                <a:spcPts val="0"/>
              </a:spcAft>
              <a:buNone/>
            </a:pPr>
            <a:r>
              <a:rPr lang="en-US" sz="3600" b="1" i="0" strike="noStrike" spc="0" dirty="0">
                <a:solidFill>
                  <a:srgbClr val="404040"/>
                </a:solidFill>
                <a:latin typeface="微软雅黑" panose="020B0503020204020204" charset="-122"/>
                <a:ea typeface="微软雅黑" panose="020B0503020204020204" charset="-122"/>
              </a:rPr>
              <a:t>Q</a:t>
            </a:r>
            <a:r>
              <a:rPr lang="en-US" altLang="zh-CN" sz="3600" b="1" i="0" strike="noStrike" spc="0" dirty="0">
                <a:solidFill>
                  <a:srgbClr val="404040"/>
                </a:solidFill>
                <a:latin typeface="微软雅黑" panose="020B0503020204020204" charset="-122"/>
                <a:ea typeface="微软雅黑" panose="020B0503020204020204" charset="-122"/>
              </a:rPr>
              <a:t>1</a:t>
            </a:r>
            <a:r>
              <a:rPr lang="en-US" sz="3600" b="1" i="0" strike="noStrike" spc="0" dirty="0">
                <a:solidFill>
                  <a:srgbClr val="404040"/>
                </a:solidFill>
                <a:latin typeface="微软雅黑" panose="020B0503020204020204" charset="-122"/>
                <a:ea typeface="微软雅黑" panose="020B0503020204020204" charset="-122"/>
              </a:rPr>
              <a:t>:</a:t>
            </a:r>
            <a:r>
              <a:rPr lang="zh-CN" altLang="en-US" sz="3600" b="1" i="0" strike="noStrike" spc="0" dirty="0">
                <a:solidFill>
                  <a:srgbClr val="404040"/>
                </a:solidFill>
                <a:latin typeface="微软雅黑" panose="020B0503020204020204" charset="-122"/>
                <a:ea typeface="微软雅黑" panose="020B0503020204020204" charset="-122"/>
              </a:rPr>
              <a:t>原型实现的三个主要目的是什么？</a:t>
            </a:r>
            <a:endParaRPr lang="zh-CN" altLang="en-US" sz="3600" b="1" i="0" strike="noStrike" spc="0" dirty="0">
              <a:solidFill>
                <a:srgbClr val="40404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930812" y="2655936"/>
            <a:ext cx="1524000" cy="1819862"/>
          </a:xfrm>
          <a:prstGeom prst="rect">
            <a:avLst/>
          </a:prstGeom>
        </p:spPr>
      </p:pic>
      <p:grpSp>
        <p:nvGrpSpPr>
          <p:cNvPr id="3" name="组合 2"/>
          <p:cNvGrpSpPr/>
          <p:nvPr/>
        </p:nvGrpSpPr>
        <p:grpSpPr>
          <a:xfrm>
            <a:off x="4209415" y="254635"/>
            <a:ext cx="4886960" cy="891540"/>
            <a:chOff x="4209142" y="254523"/>
            <a:chExt cx="3909807" cy="891582"/>
          </a:xfrm>
        </p:grpSpPr>
        <p:pic>
          <p:nvPicPr>
            <p:cNvPr id="4" name="图片 3"/>
            <p:cNvPicPr/>
            <p:nvPr/>
          </p:nvPicPr>
          <p:blipFill>
            <a:blip r:embed="rId2"/>
            <a:stretch>
              <a:fillRect/>
            </a:stretch>
          </p:blipFill>
          <p:spPr>
            <a:xfrm>
              <a:off x="4209142" y="254523"/>
              <a:ext cx="3773716" cy="891582"/>
            </a:xfrm>
            <a:prstGeom prst="rect">
              <a:avLst/>
            </a:prstGeom>
          </p:spPr>
        </p:pic>
        <p:sp>
          <p:nvSpPr>
            <p:cNvPr id="5" name="文本框 4"/>
            <p:cNvSpPr txBox="1"/>
            <p:nvPr/>
          </p:nvSpPr>
          <p:spPr>
            <a:xfrm>
              <a:off x="4735669" y="327360"/>
              <a:ext cx="3383280" cy="607724"/>
            </a:xfrm>
            <a:prstGeom prst="rect">
              <a:avLst/>
            </a:prstGeom>
            <a:noFill/>
          </p:spPr>
          <p:txBody>
            <a:bodyPr wrap="square">
              <a:spAutoFit/>
            </a:bodyPr>
            <a:lstStyle/>
            <a:p>
              <a:pPr>
                <a:lnSpc>
                  <a:spcPct val="120000"/>
                </a:lnSpc>
              </a:pPr>
              <a:r>
                <a:rPr lang="zh-CN" sz="2800" b="1">
                  <a:latin typeface="微软雅黑" panose="020B0503020204020204" charset="-122"/>
                </a:rPr>
                <a:t>软件原型的设计目的</a:t>
              </a:r>
              <a:endParaRPr lang="zh-CN" sz="2800" b="1">
                <a:latin typeface="微软雅黑" panose="020B0503020204020204" charset="-122"/>
              </a:endParaRPr>
            </a:p>
          </p:txBody>
        </p:sp>
      </p:grpSp>
      <p:sp>
        <p:nvSpPr>
          <p:cNvPr id="6" name="文本框 5"/>
          <p:cNvSpPr txBox="1"/>
          <p:nvPr/>
        </p:nvSpPr>
        <p:spPr>
          <a:xfrm>
            <a:off x="2950210" y="1831340"/>
            <a:ext cx="7828280" cy="3830955"/>
          </a:xfrm>
          <a:prstGeom prst="rect">
            <a:avLst/>
          </a:prstGeom>
          <a:noFill/>
        </p:spPr>
        <p:txBody>
          <a:bodyPr wrap="square" rtlCol="0" anchor="t">
            <a:spAutoFit/>
          </a:bodyPr>
          <a:p>
            <a:pPr indent="0">
              <a:lnSpc>
                <a:spcPct val="150000"/>
              </a:lnSpc>
              <a:buFont typeface="Wingdings" panose="05000000000000000000" charset="0"/>
              <a:buNone/>
            </a:pPr>
            <a:r>
              <a:rPr lang="zh-CN" altLang="en-US">
                <a:sym typeface="+mn-ea"/>
              </a:rPr>
              <a:t>原型能够实现</a:t>
            </a:r>
            <a:r>
              <a:rPr lang="zh-CN" altLang="en-US">
                <a:solidFill>
                  <a:srgbClr val="FF0000"/>
                </a:solidFill>
                <a:sym typeface="+mn-ea"/>
              </a:rPr>
              <a:t>三个主要的目的</a:t>
            </a:r>
            <a:r>
              <a:rPr lang="zh-CN" altLang="en-US">
                <a:sym typeface="+mn-ea"/>
              </a:rPr>
              <a:t>，并且在最开始的时候就必须明确。</a:t>
            </a:r>
            <a:endParaRPr lang="zh-CN" altLang="en-US">
              <a:sym typeface="+mn-ea"/>
            </a:endParaRPr>
          </a:p>
          <a:p>
            <a:pPr indent="0">
              <a:lnSpc>
                <a:spcPct val="150000"/>
              </a:lnSpc>
              <a:buFont typeface="Wingdings" panose="05000000000000000000" charset="0"/>
              <a:buNone/>
            </a:pPr>
            <a:endParaRPr lang="zh-CN" b="1" dirty="0">
              <a:latin typeface="微软雅黑" panose="020B0503020204020204" charset="-122"/>
              <a:sym typeface="+mn-ea"/>
            </a:endParaRPr>
          </a:p>
          <a:p>
            <a:pPr marL="273050" indent="-273050">
              <a:lnSpc>
                <a:spcPct val="150000"/>
              </a:lnSpc>
              <a:buFont typeface="Wingdings" panose="05000000000000000000" charset="0"/>
              <a:buChar char="l"/>
            </a:pPr>
            <a:r>
              <a:rPr lang="zh-CN" b="1" dirty="0">
                <a:latin typeface="微软雅黑" panose="020B0503020204020204" charset="-122"/>
                <a:sym typeface="+mn-ea"/>
              </a:rPr>
              <a:t>明确、完成以及验证需求</a:t>
            </a:r>
            <a:r>
              <a:rPr lang="zh-CN" dirty="0">
                <a:latin typeface="微软雅黑" panose="020B0503020204020204" charset="-122"/>
                <a:sym typeface="+mn-ea"/>
              </a:rPr>
              <a:t>：作为一种需求工具，原型能过够辅助我们取得共识、查找错误和遗漏以及评估需求的准确性和质量。</a:t>
            </a:r>
            <a:endParaRPr lang="en-US" altLang="zh-CN" dirty="0">
              <a:latin typeface="微软雅黑" panose="020B0503020204020204" charset="-122"/>
              <a:ea typeface="微软雅黑" panose="020B0503020204020204" charset="-122"/>
            </a:endParaRPr>
          </a:p>
          <a:p>
            <a:pPr marL="273050" indent="-273050">
              <a:lnSpc>
                <a:spcPct val="150000"/>
              </a:lnSpc>
              <a:buFont typeface="Wingdings" panose="05000000000000000000" charset="0"/>
              <a:buChar char="l"/>
            </a:pPr>
            <a:r>
              <a:rPr lang="zh-CN" altLang="en-US" b="1" dirty="0">
                <a:latin typeface="微软雅黑" panose="020B0503020204020204" charset="-122"/>
                <a:sym typeface="+mn-ea"/>
              </a:rPr>
              <a:t>探究设计的选择方案</a:t>
            </a:r>
            <a:r>
              <a:rPr lang="zh-CN" dirty="0">
                <a:sym typeface="+mn-ea"/>
              </a:rPr>
              <a:t>：原型用作设计工具，能够使项目干系人探究不同的用户交互技术、设想最终产品、优化系统的易用性以及评估潜在的技术方法。</a:t>
            </a:r>
            <a:endParaRPr lang="en-US" altLang="zh-CN" dirty="0">
              <a:latin typeface="微软雅黑" panose="020B0503020204020204" charset="-122"/>
            </a:endParaRPr>
          </a:p>
          <a:p>
            <a:pPr marL="273050" indent="-273050">
              <a:lnSpc>
                <a:spcPct val="150000"/>
              </a:lnSpc>
              <a:buFont typeface="Wingdings" panose="05000000000000000000" charset="0"/>
              <a:buChar char="l"/>
            </a:pPr>
            <a:r>
              <a:rPr lang="zh-CN" b="1" dirty="0">
                <a:sym typeface="+mn-ea"/>
              </a:rPr>
              <a:t>创建一个可以演变为成品的部分系统</a:t>
            </a:r>
            <a:r>
              <a:rPr lang="zh-CN" dirty="0">
                <a:sym typeface="+mn-ea"/>
              </a:rPr>
              <a:t>：作为结构化工具，原型是对部分产品的功能实现，通过一系列小规模的开发周期，它演变为完整的产品。</a:t>
            </a:r>
            <a:endParaRPr lang="zh-CN"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l="39067"/>
          <a:stretch>
            <a:fillRect/>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marL="0" indent="0" algn="l" defTabSz="914400">
              <a:lnSpc>
                <a:spcPct val="120000"/>
              </a:lnSpc>
              <a:spcBef>
                <a:spcPts val="0"/>
              </a:spcBef>
              <a:spcAft>
                <a:spcPts val="0"/>
              </a:spcAft>
              <a:buNone/>
            </a:pPr>
            <a:r>
              <a:rPr lang="zh-CN" altLang="en-US" sz="3600" b="1" i="0" strike="noStrike" spc="0" dirty="0">
                <a:solidFill>
                  <a:srgbClr val="404040"/>
                </a:solidFill>
                <a:latin typeface="微软雅黑" panose="020B0503020204020204" charset="-122"/>
                <a:ea typeface="微软雅黑" panose="020B0503020204020204" charset="-122"/>
              </a:rPr>
              <a:t>原型的分类</a:t>
            </a:r>
            <a:endParaRPr lang="zh-CN" altLang="en-US" sz="3600" b="1" i="0" strike="noStrike" spc="0" dirty="0">
              <a:solidFill>
                <a:srgbClr val="404040"/>
              </a:solidFill>
              <a:latin typeface="微软雅黑" panose="020B0503020204020204" charset="-122"/>
              <a:ea typeface="微软雅黑" panose="020B0503020204020204" charset="-122"/>
            </a:endParaRPr>
          </a:p>
        </p:txBody>
      </p:sp>
      <p:sp>
        <p:nvSpPr>
          <p:cNvPr id="5" name="矩形 4"/>
          <p:cNvSpPr/>
          <p:nvPr/>
        </p:nvSpPr>
        <p:spPr>
          <a:xfrm>
            <a:off x="6316981" y="2217967"/>
            <a:ext cx="4325619" cy="763094"/>
          </a:xfrm>
          <a:prstGeom prst="rect">
            <a:avLst/>
          </a:prstGeom>
        </p:spPr>
        <p:txBody>
          <a:bodyPr wrap="square">
            <a:spAutoFit/>
          </a:bodyPr>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panose="020B0604020202020204"/>
                <a:ea typeface="微软雅黑" panose="020B0503020204020204" charset="-122"/>
              </a:rPr>
              <a:t>PART 02</a:t>
            </a:r>
            <a:endParaRPr lang="zh-CN" sz="4000" b="1" i="0" u="none" strike="noStrike" kern="1200" spc="0" baseline="0">
              <a:solidFill>
                <a:srgbClr val="000000">
                  <a:lumMod val="75000"/>
                  <a:lumOff val="25000"/>
                </a:srgbClr>
              </a:solidFill>
              <a:latin typeface="Arial" panose="020B0604020202020204"/>
              <a:ea typeface="微软雅黑" panose="020B0503020204020204" charset="-122"/>
            </a:endParaRPr>
          </a:p>
        </p:txBody>
      </p:sp>
      <p:sp>
        <p:nvSpPr>
          <p:cNvPr id="4" name="文本框 3"/>
          <p:cNvSpPr txBox="1"/>
          <p:nvPr/>
        </p:nvSpPr>
        <p:spPr>
          <a:xfrm>
            <a:off x="6468533" y="3771618"/>
            <a:ext cx="1980029" cy="369332"/>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en-US" dirty="0"/>
              <a:t>2.1</a:t>
            </a:r>
            <a:r>
              <a:rPr lang="zh-CN" dirty="0"/>
              <a:t> </a:t>
            </a:r>
            <a:r>
              <a:rPr lang="zh-CN" altLang="en-US" dirty="0"/>
              <a:t>原型的属性</a:t>
            </a:r>
            <a:endParaRPr lang="zh-CN" altLang="en-US" dirty="0"/>
          </a:p>
        </p:txBody>
      </p:sp>
      <p:sp>
        <p:nvSpPr>
          <p:cNvPr id="8" name="文本框 7"/>
          <p:cNvSpPr txBox="1"/>
          <p:nvPr/>
        </p:nvSpPr>
        <p:spPr>
          <a:xfrm>
            <a:off x="6468532" y="4246747"/>
            <a:ext cx="1980029" cy="369332"/>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en-US" dirty="0"/>
              <a:t>2.2</a:t>
            </a:r>
            <a:r>
              <a:rPr lang="zh-CN" dirty="0"/>
              <a:t> </a:t>
            </a:r>
            <a:r>
              <a:rPr lang="zh-CN" altLang="en-US" dirty="0"/>
              <a:t>原型基于</a:t>
            </a:r>
            <a:r>
              <a:rPr lang="zh-CN" altLang="en-US" dirty="0"/>
              <a:t>三个属性的分类</a:t>
            </a:r>
            <a:endParaRPr lang="zh-CN" altLang="en-US" dirty="0"/>
          </a:p>
        </p:txBody>
      </p:sp>
      <p:sp>
        <p:nvSpPr>
          <p:cNvPr id="6" name="文本框 5"/>
          <p:cNvSpPr txBox="1"/>
          <p:nvPr/>
        </p:nvSpPr>
        <p:spPr>
          <a:xfrm>
            <a:off x="6468532" y="4784592"/>
            <a:ext cx="1980029" cy="369332"/>
          </a:xfrm>
          <a:prstGeom prst="rect">
            <a:avLst/>
          </a:prstGeom>
          <a:noFill/>
        </p:spPr>
        <p:txBody>
          <a:bodyPr wrap="none"/>
          <a:lstStyle>
            <a:lvl1pPr marL="0" lvl="0" algn="l" defTabSz="914400">
              <a:defRPr sz="1800" kern="1200">
                <a:solidFill>
                  <a:schemeClr val="tx1"/>
                </a:solidFill>
                <a:latin typeface="Arial" panose="020B0604020202020204"/>
                <a:ea typeface="微软雅黑" panose="020B0503020204020204" charset="-122"/>
              </a:defRPr>
            </a:lvl1pPr>
            <a:lvl2pPr marL="457200" lvl="1" algn="l" defTabSz="914400">
              <a:defRPr sz="1800" kern="1200">
                <a:solidFill>
                  <a:schemeClr val="tx1"/>
                </a:solidFill>
                <a:latin typeface="Arial" panose="020B0604020202020204"/>
                <a:ea typeface="微软雅黑" panose="020B0503020204020204" charset="-122"/>
              </a:defRPr>
            </a:lvl2pPr>
            <a:lvl3pPr marL="914400" lvl="2" algn="l" defTabSz="914400">
              <a:defRPr sz="1800" kern="1200">
                <a:solidFill>
                  <a:schemeClr val="tx1"/>
                </a:solidFill>
                <a:latin typeface="Arial" panose="020B0604020202020204"/>
                <a:ea typeface="微软雅黑" panose="020B0503020204020204" charset="-122"/>
              </a:defRPr>
            </a:lvl3pPr>
            <a:lvl4pPr marL="1371600" lvl="3" algn="l" defTabSz="914400">
              <a:defRPr sz="1800" kern="1200">
                <a:solidFill>
                  <a:schemeClr val="tx1"/>
                </a:solidFill>
                <a:latin typeface="Arial" panose="020B0604020202020204"/>
                <a:ea typeface="微软雅黑" panose="020B0503020204020204" charset="-122"/>
              </a:defRPr>
            </a:lvl4pPr>
            <a:lvl5pPr marL="1828800" lvl="4" algn="l" defTabSz="914400">
              <a:defRPr sz="1800" kern="1200">
                <a:solidFill>
                  <a:schemeClr val="tx1"/>
                </a:solidFill>
                <a:latin typeface="Arial" panose="020B0604020202020204"/>
                <a:ea typeface="微软雅黑" panose="020B0503020204020204" charset="-122"/>
              </a:defRPr>
            </a:lvl5pPr>
            <a:lvl6pPr marL="2286000" lvl="5" algn="l" defTabSz="914400">
              <a:defRPr sz="1800" kern="1200">
                <a:solidFill>
                  <a:schemeClr val="tx1"/>
                </a:solidFill>
                <a:latin typeface="Arial" panose="020B0604020202020204"/>
                <a:ea typeface="微软雅黑" panose="020B0503020204020204" charset="-122"/>
              </a:defRPr>
            </a:lvl6pPr>
            <a:lvl7pPr marL="2743200" lvl="6" algn="l" defTabSz="914400">
              <a:defRPr sz="1800" kern="1200">
                <a:solidFill>
                  <a:schemeClr val="tx1"/>
                </a:solidFill>
                <a:latin typeface="Arial" panose="020B0604020202020204"/>
                <a:ea typeface="微软雅黑" panose="020B0503020204020204" charset="-122"/>
              </a:defRPr>
            </a:lvl7pPr>
            <a:lvl8pPr marL="3200400" lvl="7" algn="l" defTabSz="914400">
              <a:defRPr sz="1800" kern="1200">
                <a:solidFill>
                  <a:schemeClr val="tx1"/>
                </a:solidFill>
                <a:latin typeface="Arial" panose="020B0604020202020204"/>
                <a:ea typeface="微软雅黑" panose="020B0503020204020204" charset="-122"/>
              </a:defRPr>
            </a:lvl8pPr>
            <a:lvl9pPr marL="3657600" lvl="8" algn="l" defTabSz="914400">
              <a:defRPr sz="1800" kern="1200">
                <a:solidFill>
                  <a:schemeClr val="tx1"/>
                </a:solidFill>
                <a:latin typeface="Arial" panose="020B0604020202020204"/>
                <a:ea typeface="微软雅黑" panose="020B0503020204020204" charset="-122"/>
              </a:defRPr>
            </a:lvl9pPr>
          </a:lstStyle>
          <a:p>
            <a:r>
              <a:rPr lang="en-US" dirty="0"/>
              <a:t>2.3</a:t>
            </a:r>
            <a:r>
              <a:rPr lang="zh-CN" dirty="0"/>
              <a:t> </a:t>
            </a:r>
            <a:r>
              <a:rPr lang="zh-CN" altLang="en-US" dirty="0"/>
              <a:t>按照精细程度划分原型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664055" y="3706759"/>
            <a:ext cx="2777504" cy="2559336"/>
            <a:chOff x="7325360" y="2384859"/>
            <a:chExt cx="2777504" cy="1457157"/>
          </a:xfrm>
        </p:grpSpPr>
        <p:sp>
          <p:nvSpPr>
            <p:cNvPr id="9" name="矩形 8"/>
            <p:cNvSpPr/>
            <p:nvPr/>
          </p:nvSpPr>
          <p:spPr>
            <a:xfrm>
              <a:off x="7325360" y="2737483"/>
              <a:ext cx="2777504" cy="1104533"/>
            </a:xfrm>
            <a:prstGeom prst="rect">
              <a:avLst/>
            </a:prstGeom>
          </p:spPr>
          <p:txBody>
            <a:bodyPr wrap="square"/>
            <a:lstStyle/>
            <a:p>
              <a:pPr algn="l">
                <a:lnSpc>
                  <a:spcPct val="120000"/>
                </a:lnSpc>
              </a:pPr>
              <a:r>
                <a:rPr lang="en-US" altLang="zh-CN" sz="1400" dirty="0"/>
                <a:t>(1):</a:t>
              </a:r>
              <a:r>
                <a:rPr lang="zh-CN" altLang="en-US" sz="1400" b="1" dirty="0">
                  <a:solidFill>
                    <a:srgbClr val="FF0000"/>
                  </a:solidFill>
                </a:rPr>
                <a:t>实物模型</a:t>
              </a:r>
              <a:r>
                <a:rPr lang="zh-CN" altLang="en-US" sz="1400" dirty="0"/>
                <a:t>这一类原型重点关注用户体验；</a:t>
              </a:r>
              <a:endParaRPr lang="zh-CN" altLang="en-US" sz="1400" dirty="0"/>
            </a:p>
            <a:p>
              <a:pPr algn="l">
                <a:lnSpc>
                  <a:spcPct val="120000"/>
                </a:lnSpc>
              </a:pPr>
              <a:r>
                <a:rPr lang="en-US" altLang="zh-CN" sz="1400" dirty="0"/>
                <a:t>(2):</a:t>
              </a:r>
              <a:r>
                <a:rPr lang="zh-CN" altLang="en-US" sz="1400" b="1" dirty="0">
                  <a:solidFill>
                    <a:srgbClr val="FF0000"/>
                  </a:solidFill>
                </a:rPr>
                <a:t>概念证明原型</a:t>
              </a:r>
              <a:r>
                <a:rPr lang="zh-CN" altLang="en-US" sz="1400" dirty="0"/>
                <a:t>探究的是提议方式方法的技术合理性；</a:t>
              </a:r>
              <a:endParaRPr lang="zh-CN" altLang="en-US" sz="1400" dirty="0"/>
            </a:p>
          </p:txBody>
        </p:sp>
        <p:sp>
          <p:nvSpPr>
            <p:cNvPr id="10" name="矩形 9"/>
            <p:cNvSpPr/>
            <p:nvPr/>
          </p:nvSpPr>
          <p:spPr>
            <a:xfrm>
              <a:off x="7593125" y="2384859"/>
              <a:ext cx="2241974" cy="396583"/>
            </a:xfrm>
            <a:prstGeom prst="rect">
              <a:avLst/>
            </a:prstGeom>
          </p:spPr>
          <p:txBody>
            <a:bodyPr wrap="square"/>
            <a:lstStyle/>
            <a:p>
              <a:pPr algn="ctr">
                <a:lnSpc>
                  <a:spcPct val="120000"/>
                </a:lnSpc>
              </a:pPr>
              <a:r>
                <a:rPr lang="zh-CN" altLang="en-US" b="1" dirty="0">
                  <a:latin typeface="微软雅黑" panose="020B0503020204020204" charset="-122"/>
                </a:rPr>
                <a:t>范围</a:t>
              </a:r>
              <a:endParaRPr lang="zh-CN" altLang="en-US" b="1" dirty="0">
                <a:latin typeface="微软雅黑" panose="020B0503020204020204" charset="-122"/>
              </a:endParaRPr>
            </a:p>
          </p:txBody>
        </p:sp>
      </p:grpSp>
      <p:grpSp>
        <p:nvGrpSpPr>
          <p:cNvPr id="11" name="组合 10"/>
          <p:cNvGrpSpPr/>
          <p:nvPr/>
        </p:nvGrpSpPr>
        <p:grpSpPr>
          <a:xfrm>
            <a:off x="4707202" y="3805819"/>
            <a:ext cx="2777504" cy="2692005"/>
            <a:chOff x="7315154" y="2384859"/>
            <a:chExt cx="2777504" cy="1426986"/>
          </a:xfrm>
        </p:grpSpPr>
        <p:sp>
          <p:nvSpPr>
            <p:cNvPr id="12" name="矩形 11"/>
            <p:cNvSpPr/>
            <p:nvPr/>
          </p:nvSpPr>
          <p:spPr>
            <a:xfrm>
              <a:off x="7315154" y="2707312"/>
              <a:ext cx="2777504" cy="1104533"/>
            </a:xfrm>
            <a:prstGeom prst="rect">
              <a:avLst/>
            </a:prstGeom>
          </p:spPr>
          <p:txBody>
            <a:bodyPr wrap="square"/>
            <a:lstStyle/>
            <a:p>
              <a:pPr algn="l">
                <a:lnSpc>
                  <a:spcPct val="120000"/>
                </a:lnSpc>
              </a:pPr>
              <a:r>
                <a:rPr lang="en-US" altLang="zh-CN" sz="1400" dirty="0"/>
                <a:t>(1):</a:t>
              </a:r>
              <a:r>
                <a:rPr lang="zh-CN" altLang="en-US" sz="1400" b="1" dirty="0">
                  <a:solidFill>
                    <a:srgbClr val="FF0000"/>
                  </a:solidFill>
                </a:rPr>
                <a:t>一次性（可抛弃型）原型</a:t>
              </a:r>
              <a:r>
                <a:rPr lang="zh-CN" altLang="en-US" sz="1400" dirty="0"/>
                <a:t>在产生反馈信息以后会被抛弃；</a:t>
              </a:r>
              <a:endParaRPr lang="zh-CN" altLang="en-US" sz="1400" dirty="0"/>
            </a:p>
            <a:p>
              <a:pPr algn="l">
                <a:lnSpc>
                  <a:spcPct val="120000"/>
                </a:lnSpc>
              </a:pPr>
              <a:r>
                <a:rPr lang="en-US" altLang="zh-CN" sz="1400" dirty="0"/>
                <a:t>(2):</a:t>
              </a:r>
              <a:r>
                <a:rPr lang="zh-CN" altLang="en-US" sz="1400" b="1" dirty="0">
                  <a:solidFill>
                    <a:srgbClr val="FF0000"/>
                  </a:solidFill>
                </a:rPr>
                <a:t>演进型原型</a:t>
              </a:r>
              <a:r>
                <a:rPr lang="zh-CN" altLang="en-US" sz="1400" dirty="0"/>
                <a:t>则通过一系列的迭代发展成为最终产品；</a:t>
              </a:r>
              <a:endParaRPr lang="zh-CN" altLang="en-US" sz="1400" dirty="0"/>
            </a:p>
          </p:txBody>
        </p:sp>
        <p:sp>
          <p:nvSpPr>
            <p:cNvPr id="13" name="矩形 12"/>
            <p:cNvSpPr/>
            <p:nvPr/>
          </p:nvSpPr>
          <p:spPr>
            <a:xfrm>
              <a:off x="7593125" y="2384859"/>
              <a:ext cx="2241974" cy="396583"/>
            </a:xfrm>
            <a:prstGeom prst="rect">
              <a:avLst/>
            </a:prstGeom>
          </p:spPr>
          <p:txBody>
            <a:bodyPr wrap="square"/>
            <a:lstStyle/>
            <a:p>
              <a:pPr algn="ctr">
                <a:lnSpc>
                  <a:spcPct val="120000"/>
                </a:lnSpc>
              </a:pPr>
              <a:r>
                <a:rPr lang="zh-CN" altLang="en-US" b="1" dirty="0">
                  <a:latin typeface="微软雅黑" panose="020B0503020204020204" charset="-122"/>
                  <a:ea typeface="微软雅黑" panose="020B0503020204020204" charset="-122"/>
                </a:rPr>
                <a:t>未来用途</a:t>
              </a:r>
              <a:endParaRPr lang="zh-CN" altLang="en-US" b="1" dirty="0">
                <a:latin typeface="微软雅黑" panose="020B0503020204020204" charset="-122"/>
                <a:ea typeface="微软雅黑" panose="020B0503020204020204" charset="-122"/>
              </a:endParaRPr>
            </a:p>
          </p:txBody>
        </p:sp>
      </p:grpSp>
      <p:grpSp>
        <p:nvGrpSpPr>
          <p:cNvPr id="14" name="组合 13"/>
          <p:cNvGrpSpPr/>
          <p:nvPr/>
        </p:nvGrpSpPr>
        <p:grpSpPr>
          <a:xfrm>
            <a:off x="7660905" y="3810264"/>
            <a:ext cx="2777504" cy="2732827"/>
            <a:chOff x="7325360" y="2384859"/>
            <a:chExt cx="2777504" cy="1457157"/>
          </a:xfrm>
        </p:grpSpPr>
        <p:sp>
          <p:nvSpPr>
            <p:cNvPr id="15" name="矩形 14"/>
            <p:cNvSpPr/>
            <p:nvPr/>
          </p:nvSpPr>
          <p:spPr>
            <a:xfrm>
              <a:off x="7325360" y="2737483"/>
              <a:ext cx="2777504" cy="1104533"/>
            </a:xfrm>
            <a:prstGeom prst="rect">
              <a:avLst/>
            </a:prstGeom>
          </p:spPr>
          <p:txBody>
            <a:bodyPr wrap="square"/>
            <a:lstStyle/>
            <a:p>
              <a:pPr algn="ctr">
                <a:lnSpc>
                  <a:spcPct val="120000"/>
                </a:lnSpc>
              </a:pPr>
              <a:r>
                <a:rPr lang="en-US" altLang="zh-CN" sz="1400" dirty="0"/>
                <a:t>(1):</a:t>
              </a:r>
              <a:r>
                <a:rPr lang="zh-CN" altLang="en-US" sz="1400" b="1" dirty="0">
                  <a:solidFill>
                    <a:srgbClr val="FF0000"/>
                  </a:solidFill>
                </a:rPr>
                <a:t>纸上原型</a:t>
              </a:r>
              <a:r>
                <a:rPr lang="zh-CN" altLang="en-US" sz="1400" dirty="0"/>
                <a:t>是画在纸上、白板上或者画图工具中的草图。</a:t>
              </a:r>
              <a:endParaRPr lang="zh-CN" altLang="en-US" sz="1400" dirty="0"/>
            </a:p>
            <a:p>
              <a:pPr algn="ctr">
                <a:lnSpc>
                  <a:spcPct val="120000"/>
                </a:lnSpc>
              </a:pPr>
              <a:r>
                <a:rPr lang="en-US" altLang="zh-CN" sz="1400" dirty="0"/>
                <a:t>(2):</a:t>
              </a:r>
              <a:r>
                <a:rPr lang="zh-CN" altLang="en-US" sz="1400" b="1" dirty="0">
                  <a:solidFill>
                    <a:srgbClr val="FF0000"/>
                  </a:solidFill>
                </a:rPr>
                <a:t>电子原型</a:t>
              </a:r>
              <a:r>
                <a:rPr lang="zh-CN" altLang="en-US" sz="1400" dirty="0"/>
                <a:t>由只针对部分解决的可工作软件组成。</a:t>
              </a:r>
              <a:endParaRPr lang="zh-CN" altLang="en-US" sz="1400" dirty="0"/>
            </a:p>
          </p:txBody>
        </p:sp>
        <p:sp>
          <p:nvSpPr>
            <p:cNvPr id="16" name="矩形 15"/>
            <p:cNvSpPr/>
            <p:nvPr/>
          </p:nvSpPr>
          <p:spPr>
            <a:xfrm>
              <a:off x="7593125" y="2384859"/>
              <a:ext cx="2241974" cy="396583"/>
            </a:xfrm>
            <a:prstGeom prst="rect">
              <a:avLst/>
            </a:prstGeom>
          </p:spPr>
          <p:txBody>
            <a:bodyPr wrap="square"/>
            <a:lstStyle/>
            <a:p>
              <a:pPr algn="ctr">
                <a:lnSpc>
                  <a:spcPct val="120000"/>
                </a:lnSpc>
              </a:pPr>
              <a:r>
                <a:rPr lang="zh-CN" altLang="en-US" b="1" dirty="0">
                  <a:latin typeface="微软雅黑" panose="020B0503020204020204" charset="-122"/>
                  <a:ea typeface="微软雅黑" panose="020B0503020204020204" charset="-122"/>
                </a:rPr>
                <a:t>形式</a:t>
              </a:r>
              <a:endParaRPr lang="zh-CN" altLang="en-US" b="1" dirty="0">
                <a:latin typeface="微软雅黑" panose="020B0503020204020204" charset="-122"/>
                <a:ea typeface="微软雅黑" panose="020B0503020204020204" charset="-122"/>
              </a:endParaRPr>
            </a:p>
          </p:txBody>
        </p:sp>
      </p:grpSp>
      <p:grpSp>
        <p:nvGrpSpPr>
          <p:cNvPr id="20" name="组合 19"/>
          <p:cNvGrpSpPr/>
          <p:nvPr/>
        </p:nvGrpSpPr>
        <p:grpSpPr>
          <a:xfrm>
            <a:off x="2316070" y="2412855"/>
            <a:ext cx="1652544" cy="1014059"/>
            <a:chOff x="2316070" y="2458575"/>
            <a:chExt cx="1652544" cy="1014059"/>
          </a:xfrm>
        </p:grpSpPr>
        <p:pic>
          <p:nvPicPr>
            <p:cNvPr id="2" name="图片 1"/>
            <p:cNvPicPr/>
            <p:nvPr/>
          </p:nvPicPr>
          <p:blipFill>
            <a:blip r:embed="rId1"/>
            <a:stretch>
              <a:fillRect/>
            </a:stretch>
          </p:blipFill>
          <p:spPr>
            <a:xfrm>
              <a:off x="2316070" y="2458575"/>
              <a:ext cx="1652544" cy="1014059"/>
            </a:xfrm>
            <a:prstGeom prst="rect">
              <a:avLst/>
            </a:prstGeom>
          </p:spPr>
        </p:pic>
        <p:sp>
          <p:nvSpPr>
            <p:cNvPr id="17" name="矩形 16"/>
            <p:cNvSpPr/>
            <p:nvPr/>
          </p:nvSpPr>
          <p:spPr>
            <a:xfrm>
              <a:off x="2473082" y="2592038"/>
              <a:ext cx="618461" cy="535531"/>
            </a:xfrm>
            <a:prstGeom prst="rect">
              <a:avLst/>
            </a:prstGeom>
          </p:spPr>
          <p:txBody>
            <a:bodyPr wrap="square">
              <a:spAutoFit/>
            </a:bodyPr>
            <a:lstStyle/>
            <a:p>
              <a:pPr algn="ctr">
                <a:lnSpc>
                  <a:spcPct val="120000"/>
                </a:lnSpc>
              </a:pPr>
              <a:r>
                <a:rPr lang="en-US" sz="2400" b="1">
                  <a:ea typeface="微软雅黑" panose="020B0503020204020204" charset="-122"/>
                </a:rPr>
                <a:t>1</a:t>
              </a:r>
              <a:endParaRPr lang="zh-CN" sz="2400" b="1">
                <a:ea typeface="微软雅黑" panose="020B0503020204020204" charset="-122"/>
              </a:endParaRPr>
            </a:p>
          </p:txBody>
        </p:sp>
      </p:grpSp>
      <p:grpSp>
        <p:nvGrpSpPr>
          <p:cNvPr id="21" name="组合 20"/>
          <p:cNvGrpSpPr/>
          <p:nvPr/>
        </p:nvGrpSpPr>
        <p:grpSpPr>
          <a:xfrm>
            <a:off x="5279888" y="2412855"/>
            <a:ext cx="1652544" cy="1014059"/>
            <a:chOff x="5269728" y="2367770"/>
            <a:chExt cx="1652544" cy="1014059"/>
          </a:xfrm>
        </p:grpSpPr>
        <p:pic>
          <p:nvPicPr>
            <p:cNvPr id="3" name="图片 2"/>
            <p:cNvPicPr/>
            <p:nvPr/>
          </p:nvPicPr>
          <p:blipFill>
            <a:blip r:embed="rId1"/>
            <a:stretch>
              <a:fillRect/>
            </a:stretch>
          </p:blipFill>
          <p:spPr>
            <a:xfrm>
              <a:off x="5269728" y="2367770"/>
              <a:ext cx="1652544" cy="1014059"/>
            </a:xfrm>
            <a:prstGeom prst="rect">
              <a:avLst/>
            </a:prstGeom>
          </p:spPr>
        </p:pic>
        <p:sp>
          <p:nvSpPr>
            <p:cNvPr id="18" name="矩形 17"/>
            <p:cNvSpPr/>
            <p:nvPr/>
          </p:nvSpPr>
          <p:spPr>
            <a:xfrm>
              <a:off x="5414868" y="2592038"/>
              <a:ext cx="618461" cy="494751"/>
            </a:xfrm>
            <a:prstGeom prst="rect">
              <a:avLst/>
            </a:prstGeom>
          </p:spPr>
          <p:txBody>
            <a:bodyPr wrap="square">
              <a:spAutoFit/>
            </a:bodyPr>
            <a:lstStyle/>
            <a:p>
              <a:pPr algn="ctr">
                <a:lnSpc>
                  <a:spcPct val="120000"/>
                </a:lnSpc>
              </a:pPr>
              <a:r>
                <a:rPr lang="en-US" sz="2400" b="1">
                  <a:ea typeface="微软雅黑" panose="020B0503020204020204" charset="-122"/>
                </a:rPr>
                <a:t>2</a:t>
              </a:r>
              <a:endParaRPr lang="zh-CN" sz="2400" b="1">
                <a:ea typeface="微软雅黑" panose="020B0503020204020204" charset="-122"/>
              </a:endParaRPr>
            </a:p>
          </p:txBody>
        </p:sp>
      </p:grpSp>
      <p:grpSp>
        <p:nvGrpSpPr>
          <p:cNvPr id="22" name="组合 21"/>
          <p:cNvGrpSpPr/>
          <p:nvPr/>
        </p:nvGrpSpPr>
        <p:grpSpPr>
          <a:xfrm>
            <a:off x="8312920" y="2412855"/>
            <a:ext cx="1652544" cy="1014059"/>
            <a:chOff x="8223385" y="2458575"/>
            <a:chExt cx="1652544" cy="1014059"/>
          </a:xfrm>
        </p:grpSpPr>
        <p:pic>
          <p:nvPicPr>
            <p:cNvPr id="4" name="图片 3"/>
            <p:cNvPicPr/>
            <p:nvPr/>
          </p:nvPicPr>
          <p:blipFill>
            <a:blip r:embed="rId1"/>
            <a:stretch>
              <a:fillRect/>
            </a:stretch>
          </p:blipFill>
          <p:spPr>
            <a:xfrm>
              <a:off x="8223385" y="2458575"/>
              <a:ext cx="1652544" cy="1014059"/>
            </a:xfrm>
            <a:prstGeom prst="rect">
              <a:avLst/>
            </a:prstGeom>
          </p:spPr>
        </p:pic>
        <p:sp>
          <p:nvSpPr>
            <p:cNvPr id="19" name="矩形 18"/>
            <p:cNvSpPr/>
            <p:nvPr/>
          </p:nvSpPr>
          <p:spPr>
            <a:xfrm>
              <a:off x="8378609" y="2592038"/>
              <a:ext cx="618461" cy="494751"/>
            </a:xfrm>
            <a:prstGeom prst="rect">
              <a:avLst/>
            </a:prstGeom>
          </p:spPr>
          <p:txBody>
            <a:bodyPr wrap="square">
              <a:spAutoFit/>
            </a:bodyPr>
            <a:lstStyle/>
            <a:p>
              <a:pPr algn="ctr">
                <a:lnSpc>
                  <a:spcPct val="120000"/>
                </a:lnSpc>
              </a:pPr>
              <a:r>
                <a:rPr lang="en-US" sz="2400" b="1">
                  <a:ea typeface="微软雅黑" panose="020B0503020204020204" charset="-122"/>
                </a:rPr>
                <a:t>3</a:t>
              </a:r>
              <a:endParaRPr lang="zh-CN" sz="2400" b="1">
                <a:ea typeface="微软雅黑" panose="020B0503020204020204" charset="-122"/>
              </a:endParaRPr>
            </a:p>
          </p:txBody>
        </p:sp>
      </p:grpSp>
      <p:pic>
        <p:nvPicPr>
          <p:cNvPr id="23" name="图片 22"/>
          <p:cNvPicPr/>
          <p:nvPr/>
        </p:nvPicPr>
        <p:blipFill>
          <a:blip r:embed="rId2"/>
          <a:stretch>
            <a:fillRect/>
          </a:stretch>
        </p:blipFill>
        <p:spPr>
          <a:xfrm>
            <a:off x="4209415" y="254635"/>
            <a:ext cx="4716857" cy="891540"/>
          </a:xfrm>
          <a:prstGeom prst="rect">
            <a:avLst/>
          </a:prstGeom>
        </p:spPr>
      </p:pic>
      <p:sp>
        <p:nvSpPr>
          <p:cNvPr id="24" name="文本框 23"/>
          <p:cNvSpPr txBox="1"/>
          <p:nvPr/>
        </p:nvSpPr>
        <p:spPr>
          <a:xfrm>
            <a:off x="4768474" y="254444"/>
            <a:ext cx="4228841" cy="607695"/>
          </a:xfrm>
          <a:prstGeom prst="rect">
            <a:avLst/>
          </a:prstGeom>
          <a:noFill/>
        </p:spPr>
        <p:txBody>
          <a:bodyPr wrap="square">
            <a:spAutoFit/>
          </a:bodyPr>
          <a:p>
            <a:pPr>
              <a:lnSpc>
                <a:spcPct val="120000"/>
              </a:lnSpc>
            </a:pPr>
            <a:r>
              <a:rPr lang="en-US" altLang="zh-CN" sz="2800" b="1">
                <a:latin typeface="微软雅黑" panose="020B0503020204020204" charset="-122"/>
              </a:rPr>
              <a:t>  </a:t>
            </a:r>
            <a:r>
              <a:rPr lang="zh-CN" sz="2800" b="1">
                <a:latin typeface="微软雅黑" panose="020B0503020204020204" charset="-122"/>
              </a:rPr>
              <a:t>原型的三类属性</a:t>
            </a:r>
            <a:endParaRPr lang="zh-CN" sz="2800" b="1">
              <a:latin typeface="微软雅黑" panose="020B0503020204020204" charset="-122"/>
            </a:endParaRPr>
          </a:p>
        </p:txBody>
      </p:sp>
      <p:sp>
        <p:nvSpPr>
          <p:cNvPr id="73" name="文本框 72"/>
          <p:cNvSpPr txBox="1"/>
          <p:nvPr/>
        </p:nvSpPr>
        <p:spPr>
          <a:xfrm>
            <a:off x="1472565" y="1273175"/>
            <a:ext cx="9695180" cy="922020"/>
          </a:xfrm>
          <a:prstGeom prst="rect">
            <a:avLst/>
          </a:prstGeom>
          <a:noFill/>
        </p:spPr>
        <p:txBody>
          <a:bodyPr wrap="none" rtlCol="0" anchor="t">
            <a:spAutoFit/>
          </a:bodyPr>
          <a:p>
            <a:pPr indent="0">
              <a:lnSpc>
                <a:spcPct val="150000"/>
              </a:lnSpc>
              <a:buFont typeface="Wingdings" panose="05000000000000000000" charset="0"/>
              <a:buNone/>
            </a:pPr>
            <a:r>
              <a:rPr lang="en-US" altLang="zh-CN">
                <a:sym typeface="+mn-ea"/>
              </a:rPr>
              <a:t>       </a:t>
            </a:r>
            <a:r>
              <a:rPr lang="zh-CN" altLang="en-US">
                <a:sym typeface="+mn-ea"/>
              </a:rPr>
              <a:t>由于有误解的风险，所以在</a:t>
            </a:r>
            <a:r>
              <a:rPr lang="en-US" altLang="zh-CN">
                <a:sym typeface="+mn-ea"/>
              </a:rPr>
              <a:t>“</a:t>
            </a:r>
            <a:r>
              <a:rPr lang="zh-CN" altLang="en-US">
                <a:sym typeface="+mn-ea"/>
              </a:rPr>
              <a:t>原型</a:t>
            </a:r>
            <a:r>
              <a:rPr lang="en-US" altLang="zh-CN">
                <a:sym typeface="+mn-ea"/>
              </a:rPr>
              <a:t>”</a:t>
            </a:r>
            <a:r>
              <a:rPr lang="zh-CN" altLang="en-US">
                <a:sym typeface="+mn-ea"/>
              </a:rPr>
              <a:t>这个词之前加上一些描述很重要，这可以使项目参与人员</a:t>
            </a:r>
            <a:endParaRPr lang="zh-CN" altLang="en-US">
              <a:sym typeface="+mn-ea"/>
            </a:endParaRPr>
          </a:p>
          <a:p>
            <a:pPr indent="0">
              <a:lnSpc>
                <a:spcPct val="150000"/>
              </a:lnSpc>
              <a:buFont typeface="Wingdings" panose="05000000000000000000" charset="0"/>
              <a:buNone/>
            </a:pPr>
            <a:r>
              <a:rPr lang="zh-CN" altLang="en-US">
                <a:sym typeface="+mn-ea"/>
              </a:rPr>
              <a:t>明白</a:t>
            </a:r>
            <a:r>
              <a:rPr lang="zh-CN" altLang="en-US">
                <a:solidFill>
                  <a:srgbClr val="FF0000"/>
                </a:solidFill>
                <a:sym typeface="+mn-ea"/>
              </a:rPr>
              <a:t>创建一类或者其他类别原型的原因和时机</a:t>
            </a:r>
            <a:r>
              <a:rPr lang="zh-CN" altLang="en-US">
                <a:sym typeface="+mn-ea"/>
              </a:rPr>
              <a:t>。下述的</a:t>
            </a:r>
            <a:r>
              <a:rPr lang="zh-CN" altLang="en-US">
                <a:solidFill>
                  <a:srgbClr val="FF0000"/>
                </a:solidFill>
                <a:sym typeface="+mn-ea"/>
              </a:rPr>
              <a:t>三种原型属性</a:t>
            </a:r>
            <a:r>
              <a:rPr lang="zh-CN" altLang="en-US">
                <a:sym typeface="+mn-ea"/>
              </a:rPr>
              <a:t>，每一类别有</a:t>
            </a:r>
            <a:r>
              <a:rPr lang="zh-CN" altLang="en-US">
                <a:solidFill>
                  <a:srgbClr val="FF0000"/>
                </a:solidFill>
                <a:sym typeface="+mn-ea"/>
              </a:rPr>
              <a:t>两个分支</a:t>
            </a:r>
            <a:r>
              <a:rPr lang="zh-CN" altLang="en-US">
                <a:sym typeface="+mn-ea"/>
              </a:rPr>
              <a:t>。</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a:srcRect b="43700"/>
          <a:stretch>
            <a:fillRect/>
          </a:stretch>
        </p:blipFill>
        <p:spPr>
          <a:xfrm>
            <a:off x="1887254" y="2133600"/>
            <a:ext cx="1638656" cy="4738914"/>
          </a:xfrm>
          <a:prstGeom prst="rect">
            <a:avLst/>
          </a:prstGeom>
        </p:spPr>
      </p:pic>
      <p:grpSp>
        <p:nvGrpSpPr>
          <p:cNvPr id="3" name="组合 2"/>
          <p:cNvGrpSpPr/>
          <p:nvPr/>
        </p:nvGrpSpPr>
        <p:grpSpPr>
          <a:xfrm>
            <a:off x="4468857" y="234838"/>
            <a:ext cx="3773716" cy="891582"/>
            <a:chOff x="4209142" y="254523"/>
            <a:chExt cx="3773716" cy="891582"/>
          </a:xfrm>
        </p:grpSpPr>
        <p:pic>
          <p:nvPicPr>
            <p:cNvPr id="4" name="图片 3"/>
            <p:cNvPicPr/>
            <p:nvPr/>
          </p:nvPicPr>
          <p:blipFill>
            <a:blip r:embed="rId2"/>
            <a:stretch>
              <a:fillRect/>
            </a:stretch>
          </p:blipFill>
          <p:spPr>
            <a:xfrm>
              <a:off x="4209142" y="254523"/>
              <a:ext cx="3773716" cy="891582"/>
            </a:xfrm>
            <a:prstGeom prst="rect">
              <a:avLst/>
            </a:prstGeom>
          </p:spPr>
        </p:pic>
        <p:sp>
          <p:nvSpPr>
            <p:cNvPr id="5" name="文本框 4"/>
            <p:cNvSpPr txBox="1"/>
            <p:nvPr/>
          </p:nvSpPr>
          <p:spPr>
            <a:xfrm>
              <a:off x="4951848" y="330723"/>
              <a:ext cx="2339103" cy="523220"/>
            </a:xfrm>
            <a:prstGeom prst="rect">
              <a:avLst/>
            </a:prstGeom>
            <a:noFill/>
          </p:spPr>
          <p:txBody>
            <a:bodyPr wrap="none"/>
            <a:lstStyle/>
            <a:p>
              <a:pPr algn="ctr"/>
              <a:r>
                <a:rPr lang="zh-CN" altLang="en-US" sz="3200" b="1" i="0" strike="noStrike" spc="0" dirty="0">
                  <a:solidFill>
                    <a:srgbClr val="404040"/>
                  </a:solidFill>
                  <a:latin typeface="微软雅黑" panose="020B0503020204020204" charset="-122"/>
                  <a:ea typeface="微软雅黑" panose="020B0503020204020204" charset="-122"/>
                </a:rPr>
                <a:t>按范围划分</a:t>
              </a:r>
              <a:endParaRPr lang="zh-CN" altLang="en-US" sz="3200" b="1" i="0" strike="noStrike" spc="0" dirty="0">
                <a:solidFill>
                  <a:srgbClr val="404040"/>
                </a:solidFill>
                <a:latin typeface="微软雅黑" panose="020B0503020204020204" charset="-122"/>
                <a:ea typeface="微软雅黑" panose="020B0503020204020204" charset="-122"/>
              </a:endParaRPr>
            </a:p>
          </p:txBody>
        </p:sp>
      </p:grpSp>
      <p:sp>
        <p:nvSpPr>
          <p:cNvPr id="8" name="矩形 7"/>
          <p:cNvSpPr/>
          <p:nvPr/>
        </p:nvSpPr>
        <p:spPr>
          <a:xfrm>
            <a:off x="4777676" y="2266496"/>
            <a:ext cx="6543623" cy="396583"/>
          </a:xfrm>
          <a:prstGeom prst="rect">
            <a:avLst/>
          </a:prstGeom>
        </p:spPr>
        <p:txBody>
          <a:bodyPr wrap="square"/>
          <a:lstStyle/>
          <a:p>
            <a:pPr algn="just">
              <a:lnSpc>
                <a:spcPct val="120000"/>
              </a:lnSpc>
            </a:pPr>
            <a:r>
              <a:rPr lang="zh-CN" altLang="en-US" b="1" dirty="0">
                <a:latin typeface="微软雅黑" panose="020B0503020204020204" charset="-122"/>
                <a:ea typeface="微软雅黑" panose="020B0503020204020204" charset="-122"/>
              </a:rPr>
              <a:t>实物模型</a:t>
            </a:r>
            <a:endParaRPr lang="zh-CN" altLang="en-US" b="1" dirty="0">
              <a:latin typeface="微软雅黑" panose="020B0503020204020204" charset="-122"/>
              <a:ea typeface="微软雅黑" panose="020B0503020204020204" charset="-122"/>
            </a:endParaRPr>
          </a:p>
        </p:txBody>
      </p:sp>
      <p:grpSp>
        <p:nvGrpSpPr>
          <p:cNvPr id="9" name="组合 8"/>
          <p:cNvGrpSpPr/>
          <p:nvPr/>
        </p:nvGrpSpPr>
        <p:grpSpPr>
          <a:xfrm>
            <a:off x="4675505" y="4234815"/>
            <a:ext cx="6861810" cy="1099185"/>
            <a:chOff x="7325360" y="2384859"/>
            <a:chExt cx="6892684" cy="898552"/>
          </a:xfrm>
        </p:grpSpPr>
        <p:sp>
          <p:nvSpPr>
            <p:cNvPr id="10" name="矩形 9"/>
            <p:cNvSpPr/>
            <p:nvPr/>
          </p:nvSpPr>
          <p:spPr>
            <a:xfrm>
              <a:off x="7325360" y="2737483"/>
              <a:ext cx="6020952" cy="545928"/>
            </a:xfrm>
            <a:prstGeom prst="rect">
              <a:avLst/>
            </a:prstGeom>
          </p:spPr>
          <p:txBody>
            <a:bodyPr wrap="square"/>
            <a:lstStyle/>
            <a:p>
              <a:pPr algn="just">
                <a:lnSpc>
                  <a:spcPct val="120000"/>
                </a:lnSpc>
              </a:pPr>
              <a:r>
                <a:rPr lang="zh-CN" altLang="en-US" sz="1400" dirty="0">
                  <a:latin typeface="微软雅黑" panose="020B0503020204020204" charset="-122"/>
                </a:rPr>
                <a:t>概念证明也称为</a:t>
              </a:r>
              <a:r>
                <a:rPr lang="zh-CN" altLang="en-US" sz="1400" b="1" dirty="0">
                  <a:solidFill>
                    <a:srgbClr val="FF0000"/>
                  </a:solidFill>
                  <a:latin typeface="微软雅黑" panose="020B0503020204020204" charset="-122"/>
                </a:rPr>
                <a:t>垂直模型</a:t>
              </a:r>
              <a:r>
                <a:rPr lang="zh-CN" altLang="en-US" sz="1400" dirty="0">
                  <a:latin typeface="微软雅黑" panose="020B0503020204020204" charset="-122"/>
                </a:rPr>
                <a:t>。它在</a:t>
              </a:r>
              <a:r>
                <a:rPr lang="zh-CN" altLang="en-US" sz="1400" b="1" dirty="0">
                  <a:solidFill>
                    <a:srgbClr val="FF0000"/>
                  </a:solidFill>
                  <a:latin typeface="微软雅黑" panose="020B0503020204020204" charset="-122"/>
                </a:rPr>
                <a:t>所有技术服务层次</a:t>
              </a:r>
              <a:r>
                <a:rPr lang="zh-CN" altLang="en-US" sz="1400" dirty="0">
                  <a:latin typeface="微软雅黑" panose="020B0503020204020204" charset="-122"/>
                </a:rPr>
                <a:t>上从用户界面</a:t>
              </a:r>
              <a:r>
                <a:rPr lang="zh-CN" altLang="en-US" sz="1400" b="1" dirty="0">
                  <a:solidFill>
                    <a:srgbClr val="FF0000"/>
                  </a:solidFill>
                  <a:latin typeface="微软雅黑" panose="020B0503020204020204" charset="-122"/>
                </a:rPr>
                <a:t>实现一部分应用功能</a:t>
              </a:r>
              <a:r>
                <a:rPr lang="zh-CN" altLang="en-US" sz="1400" dirty="0">
                  <a:latin typeface="微软雅黑" panose="020B0503020204020204" charset="-122"/>
                </a:rPr>
                <a:t>。概念证明原型的运作方式与真实系统相似，因为它触及实现的所有层次。</a:t>
              </a:r>
              <a:endParaRPr lang="zh-CN" altLang="en-US" sz="1400" dirty="0">
                <a:latin typeface="微软雅黑" panose="020B0503020204020204" charset="-122"/>
              </a:endParaRPr>
            </a:p>
          </p:txBody>
        </p:sp>
        <p:sp>
          <p:nvSpPr>
            <p:cNvPr id="11" name="矩形 10"/>
            <p:cNvSpPr/>
            <p:nvPr/>
          </p:nvSpPr>
          <p:spPr>
            <a:xfrm>
              <a:off x="7325360" y="2384859"/>
              <a:ext cx="6892684" cy="396583"/>
            </a:xfrm>
            <a:prstGeom prst="rect">
              <a:avLst/>
            </a:prstGeom>
          </p:spPr>
          <p:txBody>
            <a:bodyPr wrap="square"/>
            <a:lstStyle/>
            <a:p>
              <a:pPr algn="just">
                <a:lnSpc>
                  <a:spcPct val="120000"/>
                </a:lnSpc>
              </a:pPr>
              <a:r>
                <a:rPr lang="zh-CN" altLang="zh-CN" sz="1600" b="1" dirty="0">
                  <a:latin typeface="微软雅黑" panose="020B0503020204020204" charset="-122"/>
                </a:rPr>
                <a:t>概念证明</a:t>
              </a:r>
              <a:endParaRPr lang="zh-CN" altLang="zh-CN" sz="1600" b="1" dirty="0">
                <a:latin typeface="微软雅黑" panose="020B0503020204020204" charset="-122"/>
              </a:endParaRPr>
            </a:p>
          </p:txBody>
        </p:sp>
      </p:grpSp>
      <p:pic>
        <p:nvPicPr>
          <p:cNvPr id="15" name="图片 14"/>
          <p:cNvPicPr/>
          <p:nvPr/>
        </p:nvPicPr>
        <p:blipFill>
          <a:blip r:embed="rId3"/>
          <a:stretch>
            <a:fillRect/>
          </a:stretch>
        </p:blipFill>
        <p:spPr>
          <a:xfrm>
            <a:off x="4209142" y="2354516"/>
            <a:ext cx="466270" cy="431760"/>
          </a:xfrm>
          <a:prstGeom prst="rect">
            <a:avLst/>
          </a:prstGeom>
        </p:spPr>
      </p:pic>
      <p:pic>
        <p:nvPicPr>
          <p:cNvPr id="16" name="图片 15"/>
          <p:cNvPicPr/>
          <p:nvPr/>
        </p:nvPicPr>
        <p:blipFill>
          <a:blip r:embed="rId3"/>
          <a:stretch>
            <a:fillRect/>
          </a:stretch>
        </p:blipFill>
        <p:spPr>
          <a:xfrm>
            <a:off x="4106907" y="4234889"/>
            <a:ext cx="466270" cy="431760"/>
          </a:xfrm>
          <a:prstGeom prst="rect">
            <a:avLst/>
          </a:prstGeom>
        </p:spPr>
      </p:pic>
      <p:sp>
        <p:nvSpPr>
          <p:cNvPr id="18" name="矩形 9"/>
          <p:cNvSpPr/>
          <p:nvPr/>
        </p:nvSpPr>
        <p:spPr>
          <a:xfrm>
            <a:off x="4777740" y="2663190"/>
            <a:ext cx="6021070" cy="1108710"/>
          </a:xfrm>
          <a:prstGeom prst="rect">
            <a:avLst/>
          </a:prstGeom>
        </p:spPr>
        <p:txBody>
          <a:bodyPr wrap="square"/>
          <a:lstStyle/>
          <a:p>
            <a:pPr algn="just">
              <a:lnSpc>
                <a:spcPct val="120000"/>
              </a:lnSpc>
            </a:pPr>
            <a:r>
              <a:rPr lang="zh-CN" altLang="en-US" sz="1400" dirty="0">
                <a:latin typeface="微软雅黑" panose="020B0503020204020204" charset="-122"/>
              </a:rPr>
              <a:t>实物模型经常也称为</a:t>
            </a:r>
            <a:r>
              <a:rPr lang="zh-CN" altLang="en-US" sz="1400" b="1" dirty="0">
                <a:solidFill>
                  <a:srgbClr val="FF0000"/>
                </a:solidFill>
                <a:latin typeface="微软雅黑" panose="020B0503020204020204" charset="-122"/>
              </a:rPr>
              <a:t>水平原型</a:t>
            </a:r>
            <a:r>
              <a:rPr lang="zh-CN" altLang="en-US" sz="1400" dirty="0">
                <a:latin typeface="微软雅黑" panose="020B0503020204020204" charset="-122"/>
              </a:rPr>
              <a:t>。此类原型</a:t>
            </a:r>
            <a:r>
              <a:rPr lang="zh-CN" altLang="en-US" sz="1400" b="1" dirty="0">
                <a:solidFill>
                  <a:srgbClr val="FF0000"/>
                </a:solidFill>
                <a:latin typeface="微软雅黑" panose="020B0503020204020204" charset="-122"/>
              </a:rPr>
              <a:t>重点关注</a:t>
            </a:r>
            <a:r>
              <a:rPr lang="en-US" altLang="zh-CN" sz="1400" b="1" dirty="0">
                <a:solidFill>
                  <a:srgbClr val="FF0000"/>
                </a:solidFill>
                <a:latin typeface="微软雅黑" panose="020B0503020204020204" charset="-122"/>
              </a:rPr>
              <a:t>UI</a:t>
            </a:r>
            <a:r>
              <a:rPr lang="zh-CN" altLang="en-US" sz="1400" dirty="0">
                <a:latin typeface="微软雅黑" panose="020B0503020204020204" charset="-122"/>
              </a:rPr>
              <a:t>。它</a:t>
            </a:r>
            <a:r>
              <a:rPr lang="zh-CN" altLang="en-US" sz="1400" b="1" dirty="0">
                <a:solidFill>
                  <a:srgbClr val="FF0000"/>
                </a:solidFill>
                <a:latin typeface="微软雅黑" panose="020B0503020204020204" charset="-122"/>
              </a:rPr>
              <a:t>不会深入设计架构的各个层次或者详细的功能</a:t>
            </a:r>
            <a:r>
              <a:rPr lang="zh-CN" altLang="en-US" sz="1400" dirty="0">
                <a:latin typeface="微软雅黑" panose="020B0503020204020204" charset="-122"/>
              </a:rPr>
              <a:t>。以提炼需求为目的，可以使用这种类型的原型来探究预期系统的某些特定行为。模型能帮助用户判断基于原型的系统是否可以使其以合理的方式开展工作。</a:t>
            </a:r>
            <a:endParaRPr lang="zh-CN" altLang="en-US" sz="1400" dirty="0">
              <a:latin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5992</Words>
  <Application>WPS 演示</Application>
  <PresentationFormat>宽屏</PresentationFormat>
  <Paragraphs>365</Paragraphs>
  <Slides>44</Slides>
  <Notes>23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44</vt:i4>
      </vt:variant>
    </vt:vector>
  </HeadingPairs>
  <TitlesOfParts>
    <vt:vector size="54" baseType="lpstr">
      <vt:lpstr>Arial</vt:lpstr>
      <vt:lpstr>宋体</vt:lpstr>
      <vt:lpstr>Wingdings</vt:lpstr>
      <vt:lpstr>Arial</vt:lpstr>
      <vt:lpstr>微软雅黑</vt:lpstr>
      <vt:lpstr>黑体</vt:lpstr>
      <vt:lpstr>Wingdings</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louipon</cp:lastModifiedBy>
  <cp:revision>58</cp:revision>
  <dcterms:created xsi:type="dcterms:W3CDTF">2019-10-19T01:37:00Z</dcterms:created>
  <dcterms:modified xsi:type="dcterms:W3CDTF">2019-10-31T02:27:16Z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