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59" r:id="rId5"/>
    <p:sldId id="321" r:id="rId6"/>
    <p:sldId id="260" r:id="rId7"/>
    <p:sldId id="302" r:id="rId8"/>
    <p:sldId id="303" r:id="rId9"/>
    <p:sldId id="304" r:id="rId10"/>
    <p:sldId id="262" r:id="rId11"/>
    <p:sldId id="305" r:id="rId12"/>
    <p:sldId id="306" r:id="rId13"/>
    <p:sldId id="322" r:id="rId14"/>
    <p:sldId id="307" r:id="rId15"/>
    <p:sldId id="309" r:id="rId16"/>
    <p:sldId id="310" r:id="rId17"/>
    <p:sldId id="308" r:id="rId18"/>
    <p:sldId id="311" r:id="rId19"/>
    <p:sldId id="312" r:id="rId20"/>
    <p:sldId id="313" r:id="rId21"/>
    <p:sldId id="324" r:id="rId22"/>
    <p:sldId id="315" r:id="rId23"/>
    <p:sldId id="325" r:id="rId24"/>
    <p:sldId id="326" r:id="rId25"/>
    <p:sldId id="316" r:id="rId26"/>
    <p:sldId id="314" r:id="rId27"/>
    <p:sldId id="317" r:id="rId28"/>
    <p:sldId id="318" r:id="rId29"/>
    <p:sldId id="319" r:id="rId30"/>
    <p:sldId id="320" r:id="rId31"/>
    <p:sldId id="338" r:id="rId32"/>
    <p:sldId id="339" r:id="rId33"/>
    <p:sldId id="340" r:id="rId34"/>
    <p:sldId id="341" r:id="rId35"/>
    <p:sldId id="344" r:id="rId36"/>
    <p:sldId id="345" r:id="rId37"/>
    <p:sldId id="347" r:id="rId38"/>
    <p:sldId id="348" r:id="rId39"/>
    <p:sldId id="349" r:id="rId40"/>
    <p:sldId id="350" r:id="rId41"/>
    <p:sldId id="346" r:id="rId42"/>
    <p:sldId id="331" r:id="rId43"/>
    <p:sldId id="323" r:id="rId44"/>
    <p:sldId id="327" r:id="rId45"/>
    <p:sldId id="328" r:id="rId46"/>
    <p:sldId id="329" r:id="rId47"/>
    <p:sldId id="332" r:id="rId48"/>
    <p:sldId id="342" r:id="rId49"/>
    <p:sldId id="343" r:id="rId50"/>
    <p:sldId id="333" r:id="rId51"/>
    <p:sldId id="334" r:id="rId52"/>
    <p:sldId id="335" r:id="rId53"/>
    <p:sldId id="336" r:id="rId54"/>
    <p:sldId id="337" r:id="rId55"/>
  </p:sldIdLst>
  <p:sldSz cx="12192000" cy="6858000"/>
  <p:notesSz cx="6858000" cy="9144000"/>
  <p:defaultTex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1" autoAdjust="0"/>
    <p:restoredTop sz="94660"/>
  </p:normalViewPr>
  <p:slideViewPr>
    <p:cSldViewPr snapToGrid="0">
      <p:cViewPr varScale="1">
        <p:scale>
          <a:sx n="98" d="100"/>
          <a:sy n="98" d="100"/>
        </p:scale>
        <p:origin x="34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2019/10/17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209425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1272601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256967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extLst>
      <p:ext uri="{BB962C8B-B14F-4D97-AF65-F5344CB8AC3E}">
        <p14:creationId xmlns:p14="http://schemas.microsoft.com/office/powerpoint/2010/main" val="117395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p:nvPr/>
        </p:nvPicPr>
        <p:blipFill>
          <a:blip r:embed="rId4"/>
          <a:stretch/>
        </p:blipFill>
        <p:spPr>
          <a:xfrm>
            <a:off x="0" y="0"/>
            <a:ext cx="12192000" cy="6858000"/>
          </a:xfrm>
          <a:prstGeom prst="rect">
            <a:avLst/>
          </a:prstGeom>
        </p:spPr>
      </p:pic>
      <p:sp>
        <p:nvSpPr>
          <p:cNvPr id="3" name="矩形 2"/>
          <p:cNvSpPr/>
          <p:nvPr/>
        </p:nvSpPr>
        <p:spPr>
          <a:xfrm>
            <a:off x="0" y="0"/>
            <a:ext cx="12192000" cy="6858000"/>
          </a:xfrm>
          <a:prstGeom prst="rect">
            <a:avLst/>
          </a:prstGeom>
          <a:solidFill>
            <a:schemeClr val="bg1">
              <a:alpha val="50000"/>
            </a:schemeClr>
          </a:solidFill>
          <a:ln>
            <a:noFill/>
          </a:ln>
        </p:spPr>
        <p:txBody>
          <a:bodyPr anchor="ctr"/>
          <a:lstStyle/>
          <a:p>
            <a:pPr algn="ctr"/>
            <a:endParaRPr lang="zh-CN">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lvl="0" algn="l" defTabSz="914400">
        <a:lnSpc>
          <a:spcPct val="90000"/>
        </a:lnSpc>
        <a:spcBef>
          <a:spcPct val="0"/>
        </a:spcBef>
        <a:buNone/>
        <a:defRPr sz="4400" kern="1200">
          <a:solidFill>
            <a:schemeClr val="tx1"/>
          </a:solidFill>
          <a:latin typeface="Arial"/>
          <a:ea typeface="微软雅黑"/>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p:bodyStyle>
    <p:other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baike.baidu.com/item/%E6%BA%90%E7%A0%8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hyperlink" Target="https://www.cnblogs.com/jiangds/p/6596595.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n.wikipedia.org/wiki/StarUML" TargetMode="External"/><Relationship Id="rId5" Type="http://schemas.openxmlformats.org/officeDocument/2006/relationships/hyperlink" Target="https://baike.baidu.com/item/staruml/539759" TargetMode="Externa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651765" y="1261074"/>
            <a:ext cx="559528" cy="531170"/>
          </a:xfrm>
          <a:custGeom>
            <a:avLst/>
            <a:gdLst/>
            <a:ahLst/>
            <a:cxnLst/>
            <a:rect l="0" t="0" r="r" b="b"/>
            <a:pathLst>
              <a:path w="559528" h="531170">
                <a:moveTo>
                  <a:pt x="549070" y="366324"/>
                </a:moveTo>
                <a:cubicBezTo>
                  <a:pt x="512465" y="337542"/>
                  <a:pt x="423568" y="282593"/>
                  <a:pt x="439256" y="230261"/>
                </a:cubicBezTo>
                <a:cubicBezTo>
                  <a:pt x="454943" y="183162"/>
                  <a:pt x="483704" y="138680"/>
                  <a:pt x="499392" y="91581"/>
                </a:cubicBezTo>
                <a:cubicBezTo>
                  <a:pt x="502006" y="81115"/>
                  <a:pt x="494163" y="70648"/>
                  <a:pt x="483704" y="75881"/>
                </a:cubicBezTo>
                <a:cubicBezTo>
                  <a:pt x="457558" y="83731"/>
                  <a:pt x="428797" y="94198"/>
                  <a:pt x="402651" y="104664"/>
                </a:cubicBezTo>
                <a:cubicBezTo>
                  <a:pt x="381734" y="112514"/>
                  <a:pt x="339900" y="138680"/>
                  <a:pt x="318983" y="136063"/>
                </a:cubicBezTo>
                <a:cubicBezTo>
                  <a:pt x="274535" y="130830"/>
                  <a:pt x="219628" y="39249"/>
                  <a:pt x="190867" y="7850"/>
                </a:cubicBezTo>
                <a:cubicBezTo>
                  <a:pt x="183023" y="0"/>
                  <a:pt x="172565" y="5233"/>
                  <a:pt x="169950" y="15700"/>
                </a:cubicBezTo>
                <a:cubicBezTo>
                  <a:pt x="164721" y="78498"/>
                  <a:pt x="164721" y="138680"/>
                  <a:pt x="172565"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2" y="361091"/>
                  <a:pt x="94126" y="442206"/>
                  <a:pt x="75824" y="478838"/>
                </a:cubicBezTo>
                <a:cubicBezTo>
                  <a:pt x="70595" y="491921"/>
                  <a:pt x="81053" y="502387"/>
                  <a:pt x="94126" y="497154"/>
                </a:cubicBezTo>
                <a:cubicBezTo>
                  <a:pt x="146419" y="468372"/>
                  <a:pt x="198711" y="436972"/>
                  <a:pt x="248389" y="402957"/>
                </a:cubicBezTo>
                <a:cubicBezTo>
                  <a:pt x="261462" y="442206"/>
                  <a:pt x="277149" y="481455"/>
                  <a:pt x="292837" y="520704"/>
                </a:cubicBezTo>
                <a:cubicBezTo>
                  <a:pt x="298066" y="531170"/>
                  <a:pt x="313754" y="525937"/>
                  <a:pt x="316369" y="515470"/>
                </a:cubicBezTo>
                <a:cubicBezTo>
                  <a:pt x="332056" y="465755"/>
                  <a:pt x="347744" y="413423"/>
                  <a:pt x="363432" y="363708"/>
                </a:cubicBezTo>
                <a:cubicBezTo>
                  <a:pt x="423568" y="382024"/>
                  <a:pt x="481089" y="389874"/>
                  <a:pt x="543840" y="389874"/>
                </a:cubicBezTo>
                <a:cubicBezTo>
                  <a:pt x="556913" y="389874"/>
                  <a:pt x="559528" y="371557"/>
                  <a:pt x="549070" y="366324"/>
                </a:cubicBezTo>
                <a:close/>
                <a:moveTo>
                  <a:pt x="447099" y="154379"/>
                </a:moveTo>
                <a:cubicBezTo>
                  <a:pt x="436641" y="146530"/>
                  <a:pt x="426183" y="136063"/>
                  <a:pt x="413109" y="128213"/>
                </a:cubicBezTo>
                <a:cubicBezTo>
                  <a:pt x="431412" y="120364"/>
                  <a:pt x="449714" y="115130"/>
                  <a:pt x="468016" y="107281"/>
                </a:cubicBezTo>
                <a:cubicBezTo>
                  <a:pt x="460173" y="122980"/>
                  <a:pt x="454943" y="138680"/>
                  <a:pt x="447099" y="154379"/>
                </a:cubicBezTo>
                <a:close/>
                <a:moveTo>
                  <a:pt x="376505" y="141296"/>
                </a:moveTo>
                <a:cubicBezTo>
                  <a:pt x="384349" y="138680"/>
                  <a:pt x="394807" y="133447"/>
                  <a:pt x="402651" y="130830"/>
                </a:cubicBezTo>
                <a:cubicBezTo>
                  <a:pt x="415724" y="143913"/>
                  <a:pt x="428797" y="154379"/>
                  <a:pt x="441870" y="167462"/>
                </a:cubicBezTo>
                <a:cubicBezTo>
                  <a:pt x="439256" y="172696"/>
                  <a:pt x="436641" y="180545"/>
                  <a:pt x="434026" y="188395"/>
                </a:cubicBezTo>
                <a:cubicBezTo>
                  <a:pt x="413109" y="175312"/>
                  <a:pt x="392193" y="159613"/>
                  <a:pt x="373890" y="141296"/>
                </a:cubicBezTo>
                <a:cubicBezTo>
                  <a:pt x="376505" y="141296"/>
                  <a:pt x="376505" y="141296"/>
                  <a:pt x="376505" y="141296"/>
                </a:cubicBezTo>
                <a:close/>
                <a:moveTo>
                  <a:pt x="360817" y="146530"/>
                </a:moveTo>
                <a:cubicBezTo>
                  <a:pt x="379119" y="170079"/>
                  <a:pt x="400036" y="188395"/>
                  <a:pt x="426183" y="201478"/>
                </a:cubicBezTo>
                <a:cubicBezTo>
                  <a:pt x="423568" y="209328"/>
                  <a:pt x="418339" y="217178"/>
                  <a:pt x="413109" y="225028"/>
                </a:cubicBezTo>
                <a:cubicBezTo>
                  <a:pt x="402651" y="217178"/>
                  <a:pt x="389578" y="209328"/>
                  <a:pt x="379119" y="198862"/>
                </a:cubicBezTo>
                <a:cubicBezTo>
                  <a:pt x="360817" y="185779"/>
                  <a:pt x="342515" y="172696"/>
                  <a:pt x="326827" y="159613"/>
                </a:cubicBezTo>
                <a:cubicBezTo>
                  <a:pt x="337286" y="156996"/>
                  <a:pt x="350359" y="151763"/>
                  <a:pt x="360817" y="146530"/>
                </a:cubicBezTo>
                <a:close/>
                <a:moveTo>
                  <a:pt x="117658" y="452672"/>
                </a:moveTo>
                <a:cubicBezTo>
                  <a:pt x="125502" y="442206"/>
                  <a:pt x="130731" y="429123"/>
                  <a:pt x="138575"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2" y="429123"/>
                </a:moveTo>
                <a:cubicBezTo>
                  <a:pt x="162106" y="426506"/>
                  <a:pt x="162106" y="423889"/>
                  <a:pt x="159492" y="423889"/>
                </a:cubicBezTo>
                <a:cubicBezTo>
                  <a:pt x="154262" y="418656"/>
                  <a:pt x="149033" y="413423"/>
                  <a:pt x="143804" y="408190"/>
                </a:cubicBezTo>
                <a:cubicBezTo>
                  <a:pt x="146419" y="400340"/>
                  <a:pt x="149033" y="395107"/>
                  <a:pt x="154262" y="387257"/>
                </a:cubicBezTo>
                <a:cubicBezTo>
                  <a:pt x="159492" y="392490"/>
                  <a:pt x="164721" y="397723"/>
                  <a:pt x="172565" y="402957"/>
                </a:cubicBezTo>
                <a:cubicBezTo>
                  <a:pt x="175179" y="408190"/>
                  <a:pt x="180409" y="410806"/>
                  <a:pt x="183023" y="413423"/>
                </a:cubicBezTo>
                <a:cubicBezTo>
                  <a:pt x="175179" y="418656"/>
                  <a:pt x="167335" y="423889"/>
                  <a:pt x="159492" y="429123"/>
                </a:cubicBezTo>
                <a:close/>
                <a:moveTo>
                  <a:pt x="193482" y="408190"/>
                </a:moveTo>
                <a:cubicBezTo>
                  <a:pt x="188252" y="402957"/>
                  <a:pt x="180409" y="400340"/>
                  <a:pt x="175179" y="395107"/>
                </a:cubicBezTo>
                <a:cubicBezTo>
                  <a:pt x="169950" y="389874"/>
                  <a:pt x="162106" y="384640"/>
                  <a:pt x="156877" y="379407"/>
                </a:cubicBezTo>
                <a:cubicBezTo>
                  <a:pt x="162106" y="371557"/>
                  <a:pt x="164721" y="363708"/>
                  <a:pt x="169950" y="355858"/>
                </a:cubicBezTo>
                <a:cubicBezTo>
                  <a:pt x="185638" y="368941"/>
                  <a:pt x="201325" y="382024"/>
                  <a:pt x="219628" y="389874"/>
                </a:cubicBezTo>
                <a:cubicBezTo>
                  <a:pt x="209169" y="397723"/>
                  <a:pt x="201325" y="402957"/>
                  <a:pt x="193482" y="408190"/>
                </a:cubicBezTo>
                <a:close/>
                <a:moveTo>
                  <a:pt x="248389" y="371557"/>
                </a:moveTo>
                <a:cubicBezTo>
                  <a:pt x="240545" y="376791"/>
                  <a:pt x="235316" y="379407"/>
                  <a:pt x="227472" y="384640"/>
                </a:cubicBezTo>
                <a:cubicBezTo>
                  <a:pt x="209169" y="371557"/>
                  <a:pt x="190867" y="358474"/>
                  <a:pt x="175179" y="348008"/>
                </a:cubicBezTo>
                <a:cubicBezTo>
                  <a:pt x="177794" y="342775"/>
                  <a:pt x="177794" y="337542"/>
                  <a:pt x="180409" y="332308"/>
                </a:cubicBezTo>
                <a:cubicBezTo>
                  <a:pt x="183023" y="329692"/>
                  <a:pt x="183023" y="321842"/>
                  <a:pt x="180409" y="316609"/>
                </a:cubicBezTo>
                <a:cubicBezTo>
                  <a:pt x="133345" y="279976"/>
                  <a:pt x="88897" y="240727"/>
                  <a:pt x="47063" y="198862"/>
                </a:cubicBezTo>
                <a:cubicBezTo>
                  <a:pt x="49678" y="198862"/>
                  <a:pt x="52292" y="198862"/>
                  <a:pt x="54907" y="198862"/>
                </a:cubicBezTo>
                <a:cubicBezTo>
                  <a:pt x="120272" y="256427"/>
                  <a:pt x="185638" y="313992"/>
                  <a:pt x="253618" y="368941"/>
                </a:cubicBezTo>
                <a:cubicBezTo>
                  <a:pt x="251003" y="368941"/>
                  <a:pt x="251003" y="368941"/>
                  <a:pt x="248389" y="371557"/>
                </a:cubicBezTo>
                <a:close/>
                <a:moveTo>
                  <a:pt x="303296" y="476221"/>
                </a:moveTo>
                <a:cubicBezTo>
                  <a:pt x="290222" y="444822"/>
                  <a:pt x="279764" y="413423"/>
                  <a:pt x="269306" y="382024"/>
                </a:cubicBezTo>
                <a:cubicBezTo>
                  <a:pt x="284993" y="395107"/>
                  <a:pt x="303296" y="408190"/>
                  <a:pt x="318983" y="421273"/>
                </a:cubicBezTo>
                <a:cubicBezTo>
                  <a:pt x="313754" y="439589"/>
                  <a:pt x="308525" y="457905"/>
                  <a:pt x="303296" y="476221"/>
                </a:cubicBezTo>
                <a:close/>
                <a:moveTo>
                  <a:pt x="324212" y="410806"/>
                </a:moveTo>
                <a:cubicBezTo>
                  <a:pt x="243159" y="337542"/>
                  <a:pt x="156877" y="266893"/>
                  <a:pt x="70595" y="201478"/>
                </a:cubicBezTo>
                <a:cubicBezTo>
                  <a:pt x="81053" y="201478"/>
                  <a:pt x="91512" y="204095"/>
                  <a:pt x="101970" y="206711"/>
                </a:cubicBezTo>
                <a:cubicBezTo>
                  <a:pt x="101970" y="206711"/>
                  <a:pt x="101970" y="206711"/>
                  <a:pt x="101970" y="206711"/>
                </a:cubicBezTo>
                <a:cubicBezTo>
                  <a:pt x="180409" y="266893"/>
                  <a:pt x="253618" y="327075"/>
                  <a:pt x="329442" y="387257"/>
                </a:cubicBezTo>
                <a:cubicBezTo>
                  <a:pt x="326827" y="395107"/>
                  <a:pt x="324212" y="402957"/>
                  <a:pt x="324212" y="410806"/>
                </a:cubicBezTo>
                <a:close/>
                <a:moveTo>
                  <a:pt x="332056" y="376791"/>
                </a:moveTo>
                <a:cubicBezTo>
                  <a:pt x="266691" y="316609"/>
                  <a:pt x="196096" y="261660"/>
                  <a:pt x="125502" y="211945"/>
                </a:cubicBezTo>
                <a:cubicBezTo>
                  <a:pt x="138575" y="214561"/>
                  <a:pt x="154262" y="222411"/>
                  <a:pt x="167335" y="227644"/>
                </a:cubicBezTo>
                <a:cubicBezTo>
                  <a:pt x="177794" y="232877"/>
                  <a:pt x="183023" y="227644"/>
                  <a:pt x="185638" y="219794"/>
                </a:cubicBezTo>
                <a:cubicBezTo>
                  <a:pt x="237930" y="264277"/>
                  <a:pt x="290222" y="306142"/>
                  <a:pt x="342515" y="348008"/>
                </a:cubicBezTo>
                <a:cubicBezTo>
                  <a:pt x="339900" y="358474"/>
                  <a:pt x="337286" y="368941"/>
                  <a:pt x="332056" y="376791"/>
                </a:cubicBezTo>
                <a:close/>
                <a:moveTo>
                  <a:pt x="360817" y="334925"/>
                </a:moveTo>
                <a:cubicBezTo>
                  <a:pt x="355588" y="332308"/>
                  <a:pt x="350359" y="334925"/>
                  <a:pt x="347744" y="337542"/>
                </a:cubicBezTo>
                <a:cubicBezTo>
                  <a:pt x="295452" y="293059"/>
                  <a:pt x="240545"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6" y="327075"/>
                  <a:pt x="410495" y="348008"/>
                </a:cubicBezTo>
                <a:cubicBezTo>
                  <a:pt x="392193" y="345391"/>
                  <a:pt x="376505" y="340158"/>
                  <a:pt x="360817" y="334925"/>
                </a:cubicBezTo>
                <a:close/>
                <a:moveTo>
                  <a:pt x="436641" y="355858"/>
                </a:moveTo>
                <a:cubicBezTo>
                  <a:pt x="439256" y="353241"/>
                  <a:pt x="439256" y="350625"/>
                  <a:pt x="436641" y="348008"/>
                </a:cubicBezTo>
                <a:cubicBezTo>
                  <a:pt x="400036" y="311376"/>
                  <a:pt x="355588" y="285210"/>
                  <a:pt x="316369" y="256427"/>
                </a:cubicBezTo>
                <a:cubicBezTo>
                  <a:pt x="274535" y="222411"/>
                  <a:pt x="230086" y="188395"/>
                  <a:pt x="188252" y="156996"/>
                </a:cubicBezTo>
                <a:cubicBezTo>
                  <a:pt x="188252" y="141296"/>
                  <a:pt x="188252" y="125597"/>
                  <a:pt x="188252" y="112514"/>
                </a:cubicBezTo>
                <a:cubicBezTo>
                  <a:pt x="282379" y="193628"/>
                  <a:pt x="371276" y="277360"/>
                  <a:pt x="465402" y="358474"/>
                </a:cubicBezTo>
                <a:cubicBezTo>
                  <a:pt x="454943" y="358474"/>
                  <a:pt x="447099" y="355858"/>
                  <a:pt x="436641" y="355858"/>
                </a:cubicBezTo>
                <a:close/>
                <a:moveTo>
                  <a:pt x="491548" y="361091"/>
                </a:moveTo>
                <a:cubicBezTo>
                  <a:pt x="397422" y="266893"/>
                  <a:pt x="292837" y="180545"/>
                  <a:pt x="188252" y="96814"/>
                </a:cubicBezTo>
                <a:cubicBezTo>
                  <a:pt x="188252" y="78498"/>
                  <a:pt x="190867" y="60182"/>
                  <a:pt x="190867" y="41866"/>
                </a:cubicBezTo>
                <a:cubicBezTo>
                  <a:pt x="211784" y="65415"/>
                  <a:pt x="232701" y="88964"/>
                  <a:pt x="253618" y="112514"/>
                </a:cubicBezTo>
                <a:cubicBezTo>
                  <a:pt x="264076" y="128213"/>
                  <a:pt x="282379" y="156996"/>
                  <a:pt x="303296" y="162229"/>
                </a:cubicBezTo>
                <a:cubicBezTo>
                  <a:pt x="305910" y="162229"/>
                  <a:pt x="305910" y="162229"/>
                  <a:pt x="308525" y="162229"/>
                </a:cubicBezTo>
                <a:cubicBezTo>
                  <a:pt x="329442" y="177929"/>
                  <a:pt x="350359" y="196245"/>
                  <a:pt x="368661" y="211945"/>
                </a:cubicBezTo>
                <a:cubicBezTo>
                  <a:pt x="381734" y="219794"/>
                  <a:pt x="392193" y="232877"/>
                  <a:pt x="405266" y="240727"/>
                </a:cubicBezTo>
                <a:cubicBezTo>
                  <a:pt x="405266" y="243344"/>
                  <a:pt x="402651" y="245960"/>
                  <a:pt x="402651" y="245960"/>
                </a:cubicBezTo>
                <a:cubicBezTo>
                  <a:pt x="400036" y="251194"/>
                  <a:pt x="400036" y="259043"/>
                  <a:pt x="405266" y="261660"/>
                </a:cubicBezTo>
                <a:cubicBezTo>
                  <a:pt x="436641" y="298293"/>
                  <a:pt x="470631" y="332308"/>
                  <a:pt x="507236" y="363708"/>
                </a:cubicBezTo>
                <a:cubicBezTo>
                  <a:pt x="502006" y="363708"/>
                  <a:pt x="496777" y="361091"/>
                  <a:pt x="491548"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6" name="Freeform 5"/>
          <p:cNvSpPr/>
          <p:nvPr/>
        </p:nvSpPr>
        <p:spPr>
          <a:xfrm>
            <a:off x="4490961" y="1384681"/>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7" name="Freeform 5"/>
          <p:cNvSpPr/>
          <p:nvPr/>
        </p:nvSpPr>
        <p:spPr>
          <a:xfrm>
            <a:off x="4605965" y="3999906"/>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grpSp>
        <p:nvGrpSpPr>
          <p:cNvPr id="21" name="组合 20"/>
          <p:cNvGrpSpPr/>
          <p:nvPr/>
        </p:nvGrpSpPr>
        <p:grpSpPr>
          <a:xfrm>
            <a:off x="675402" y="1915851"/>
            <a:ext cx="3484090" cy="3026859"/>
            <a:chOff x="1570510" y="1915851"/>
            <a:chExt cx="3484090" cy="3026859"/>
          </a:xfrm>
        </p:grpSpPr>
        <p:pic>
          <p:nvPicPr>
            <p:cNvPr id="16" name="图片 15"/>
            <p:cNvPicPr/>
            <p:nvPr/>
          </p:nvPicPr>
          <p:blipFill>
            <a:blip r:embed="rId3"/>
            <a:stretch/>
          </p:blipFill>
          <p:spPr>
            <a:xfrm>
              <a:off x="1570510" y="1915851"/>
              <a:ext cx="3484090" cy="3026859"/>
            </a:xfrm>
            <a:prstGeom prst="rect">
              <a:avLst/>
            </a:prstGeom>
          </p:spPr>
        </p:pic>
        <p:pic>
          <p:nvPicPr>
            <p:cNvPr id="13" name="图片 12"/>
            <p:cNvPicPr/>
            <p:nvPr/>
          </p:nvPicPr>
          <p:blipFill>
            <a:blip r:embed="rId4"/>
            <a:stretch/>
          </p:blipFill>
          <p:spPr>
            <a:xfrm>
              <a:off x="2358626" y="2277616"/>
              <a:ext cx="1907396" cy="1522213"/>
            </a:xfrm>
            <a:prstGeom prst="rect">
              <a:avLst/>
            </a:prstGeom>
          </p:spPr>
        </p:pic>
      </p:grpSp>
      <p:sp>
        <p:nvSpPr>
          <p:cNvPr id="18" name="文本框 17"/>
          <p:cNvSpPr txBox="1"/>
          <p:nvPr/>
        </p:nvSpPr>
        <p:spPr>
          <a:xfrm>
            <a:off x="4947608" y="1915851"/>
            <a:ext cx="7154523" cy="1015663"/>
          </a:xfrm>
          <a:prstGeom prst="rect">
            <a:avLst/>
          </a:prstGeom>
          <a:noFill/>
        </p:spPr>
        <p:txBody>
          <a:bodyPr wrap="none">
            <a:spAutoFit/>
          </a:bodyPr>
          <a:lstStyle/>
          <a:p>
            <a:pPr marL="0" lvl="0" indent="0" algn="l" defTabSz="914400">
              <a:lnSpc>
                <a:spcPct val="100000"/>
              </a:lnSpc>
              <a:spcBef>
                <a:spcPts val="0"/>
              </a:spcBef>
              <a:spcAft>
                <a:spcPts val="0"/>
              </a:spcAft>
              <a:buNone/>
            </a:pPr>
            <a:r>
              <a:rPr lang="en-US" altLang="zh-CN" sz="6000" dirty="0">
                <a:solidFill>
                  <a:srgbClr val="000000"/>
                </a:solidFill>
                <a:ea typeface="迷你简准圆"/>
              </a:rPr>
              <a:t>UML</a:t>
            </a:r>
            <a:r>
              <a:rPr lang="zh-CN" altLang="en-US" sz="6000" dirty="0">
                <a:solidFill>
                  <a:srgbClr val="000000"/>
                </a:solidFill>
                <a:ea typeface="迷你简准圆"/>
              </a:rPr>
              <a:t>工具：</a:t>
            </a:r>
            <a:r>
              <a:rPr lang="en-US" altLang="zh-CN" sz="6000" dirty="0" err="1">
                <a:solidFill>
                  <a:srgbClr val="000000"/>
                </a:solidFill>
                <a:ea typeface="迷你简准圆"/>
              </a:rPr>
              <a:t>StarUML</a:t>
            </a:r>
            <a:endParaRPr lang="zh-CN" sz="6000" b="0" i="0" u="none" strike="noStrike" kern="1200" spc="0" baseline="0" dirty="0">
              <a:solidFill>
                <a:srgbClr val="000000"/>
              </a:solidFill>
              <a:latin typeface="Arial"/>
              <a:ea typeface="迷你简准圆"/>
            </a:endParaRPr>
          </a:p>
        </p:txBody>
      </p:sp>
      <p:pic>
        <p:nvPicPr>
          <p:cNvPr id="22" name="William Joseph - Radioactive">
            <a:hlinkClick r:id="" action="ppaction://media"/>
          </p:cNvPr>
          <p:cNvPicPr/>
          <p:nvPr/>
        </p:nvPicPr>
        <p:blipFill>
          <a:blip r:embed="rId5"/>
          <a:stretch/>
        </p:blipFill>
        <p:spPr>
          <a:xfrm>
            <a:off x="-1204686" y="-609600"/>
            <a:ext cx="609600" cy="609600"/>
          </a:xfrm>
          <a:prstGeom prst="rect">
            <a:avLst/>
          </a:prstGeom>
        </p:spPr>
      </p:pic>
      <p:sp>
        <p:nvSpPr>
          <p:cNvPr id="3" name="文本框 2"/>
          <p:cNvSpPr txBox="1"/>
          <p:nvPr/>
        </p:nvSpPr>
        <p:spPr>
          <a:xfrm>
            <a:off x="6171493" y="3161649"/>
            <a:ext cx="1313180" cy="369332"/>
          </a:xfrm>
          <a:prstGeom prst="rect">
            <a:avLst/>
          </a:prstGeom>
          <a:noFill/>
        </p:spPr>
        <p:txBody>
          <a:bodyPr wrap="none">
            <a:spAutoFit/>
          </a:bodyPr>
          <a:lstStyle/>
          <a:p>
            <a:r>
              <a:rPr lang="zh-CN"/>
              <a:t>小组：</a:t>
            </a:r>
            <a:r>
              <a:rPr lang="en-US"/>
              <a:t>G10</a:t>
            </a:r>
            <a:endParaRPr lang="zh-CN"/>
          </a:p>
        </p:txBody>
      </p:sp>
      <p:sp>
        <p:nvSpPr>
          <p:cNvPr id="15" name="文本框 14"/>
          <p:cNvSpPr txBox="1"/>
          <p:nvPr/>
        </p:nvSpPr>
        <p:spPr>
          <a:xfrm>
            <a:off x="6171493" y="3744664"/>
            <a:ext cx="5121915" cy="369332"/>
          </a:xfrm>
          <a:prstGeom prst="rect">
            <a:avLst/>
          </a:prstGeom>
          <a:noFill/>
        </p:spPr>
        <p:txBody>
          <a:bodyPr wrap="none">
            <a:spAutoFit/>
          </a:bodyPr>
          <a:lstStyle/>
          <a:p>
            <a:r>
              <a:rPr lang="zh-CN"/>
              <a:t>小组成员：郭岳 杨海波 杨寒凌 周南 李骏 叶瑶毓</a:t>
            </a:r>
          </a:p>
        </p:txBody>
      </p:sp>
      <p:pic>
        <p:nvPicPr>
          <p:cNvPr id="12" name="图片 11">
            <a:extLst>
              <a:ext uri="{FF2B5EF4-FFF2-40B4-BE49-F238E27FC236}">
                <a16:creationId xmlns:a16="http://schemas.microsoft.com/office/drawing/2014/main" id="{DFF3B885-AA45-47C8-9ABC-2D6F2FF7A845}"/>
              </a:ext>
            </a:extLst>
          </p:cNvPr>
          <p:cNvPicPr/>
          <p:nvPr/>
        </p:nvPicPr>
        <p:blipFill>
          <a:blip r:embed="rId6"/>
          <a:stretch/>
        </p:blipFill>
        <p:spPr>
          <a:xfrm>
            <a:off x="73935" y="78979"/>
            <a:ext cx="1577830" cy="1555511"/>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spAutoFit/>
          </a:bodyPr>
          <a:lstStyle/>
          <a:p>
            <a:pPr lvl="0">
              <a:lnSpc>
                <a:spcPct val="120000"/>
              </a:lnSpc>
            </a:pPr>
            <a:r>
              <a:rPr lang="en-US" altLang="zh-CN" sz="3600" b="1" dirty="0" err="1">
                <a:latin typeface="微软雅黑"/>
              </a:rPr>
              <a:t>StarUML</a:t>
            </a:r>
            <a:r>
              <a:rPr lang="zh-CN" altLang="en-US" sz="3600" b="1" dirty="0">
                <a:latin typeface="微软雅黑"/>
              </a:rPr>
              <a:t>绘制类图</a:t>
            </a:r>
            <a:endParaRPr lang="zh-CN" sz="3600" b="1" i="0" u="none" strike="noStrike" kern="1200" spc="0" baseline="0" dirty="0">
              <a:solidFill>
                <a:srgbClr val="000000">
                  <a:lumMod val="75000"/>
                  <a:lumOff val="25000"/>
                </a:srgbClr>
              </a:solidFill>
              <a:latin typeface="微软雅黑"/>
              <a:ea typeface="微软雅黑"/>
            </a:endParaRPr>
          </a:p>
        </p:txBody>
      </p:sp>
      <p:sp>
        <p:nvSpPr>
          <p:cNvPr id="5" name="矩形 4"/>
          <p:cNvSpPr/>
          <p:nvPr/>
        </p:nvSpPr>
        <p:spPr>
          <a:xfrm>
            <a:off x="6316981" y="2217967"/>
            <a:ext cx="4325619" cy="763094"/>
          </a:xfrm>
          <a:prstGeom prst="rect">
            <a:avLst/>
          </a:prstGeom>
        </p:spPr>
        <p:txBody>
          <a:bodyPr wrap="square">
            <a:spAutoFit/>
          </a:body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03</a:t>
            </a:r>
            <a:endParaRPr lang="zh-CN" sz="4000" b="1" i="0" u="none" strike="noStrike" kern="1200" spc="0" baseline="0">
              <a:solidFill>
                <a:srgbClr val="000000">
                  <a:lumMod val="75000"/>
                  <a:lumOff val="25000"/>
                </a:srgbClr>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417493-AD0B-4350-954D-D118F9D9242D}"/>
              </a:ext>
            </a:extLst>
          </p:cNvPr>
          <p:cNvPicPr/>
          <p:nvPr/>
        </p:nvPicPr>
        <p:blipFill>
          <a:blip r:embed="rId2"/>
          <a:stretch/>
        </p:blipFill>
        <p:spPr>
          <a:xfrm>
            <a:off x="999056" y="2252423"/>
            <a:ext cx="1524000" cy="1819862"/>
          </a:xfrm>
          <a:prstGeom prst="rect">
            <a:avLst/>
          </a:prstGeom>
        </p:spPr>
      </p:pic>
      <p:sp>
        <p:nvSpPr>
          <p:cNvPr id="3" name="文本框 2">
            <a:extLst>
              <a:ext uri="{FF2B5EF4-FFF2-40B4-BE49-F238E27FC236}">
                <a16:creationId xmlns:a16="http://schemas.microsoft.com/office/drawing/2014/main" id="{6F016004-64D1-4851-8E28-DA7C0508CFE9}"/>
              </a:ext>
            </a:extLst>
          </p:cNvPr>
          <p:cNvSpPr txBox="1"/>
          <p:nvPr/>
        </p:nvSpPr>
        <p:spPr>
          <a:xfrm>
            <a:off x="4257731" y="1040452"/>
            <a:ext cx="3338003" cy="369332"/>
          </a:xfrm>
          <a:prstGeom prst="rect">
            <a:avLst/>
          </a:prstGeom>
          <a:noFill/>
        </p:spPr>
        <p:txBody>
          <a:bodyPr wrap="square" rtlCol="0">
            <a:spAutoFit/>
          </a:bodyPr>
          <a:lstStyle/>
          <a:p>
            <a:r>
              <a:rPr lang="zh-CN" altLang="en-US" dirty="0"/>
              <a:t>问题：类的三个基本组件？</a:t>
            </a:r>
          </a:p>
        </p:txBody>
      </p:sp>
      <p:sp>
        <p:nvSpPr>
          <p:cNvPr id="4" name="文本框 3">
            <a:extLst>
              <a:ext uri="{FF2B5EF4-FFF2-40B4-BE49-F238E27FC236}">
                <a16:creationId xmlns:a16="http://schemas.microsoft.com/office/drawing/2014/main" id="{70982F4A-C8EA-4209-AAD9-B9D25A09310C}"/>
              </a:ext>
            </a:extLst>
          </p:cNvPr>
          <p:cNvSpPr txBox="1"/>
          <p:nvPr/>
        </p:nvSpPr>
        <p:spPr>
          <a:xfrm>
            <a:off x="4257731" y="1883091"/>
            <a:ext cx="3417903" cy="369332"/>
          </a:xfrm>
          <a:prstGeom prst="rect">
            <a:avLst/>
          </a:prstGeom>
          <a:noFill/>
        </p:spPr>
        <p:txBody>
          <a:bodyPr wrap="square" rtlCol="0">
            <a:spAutoFit/>
          </a:bodyPr>
          <a:lstStyle/>
          <a:p>
            <a:r>
              <a:rPr lang="zh-CN" altLang="en-US" dirty="0"/>
              <a:t>类名，属性，方法</a:t>
            </a:r>
          </a:p>
        </p:txBody>
      </p:sp>
      <p:sp>
        <p:nvSpPr>
          <p:cNvPr id="5" name="文本框 4">
            <a:extLst>
              <a:ext uri="{FF2B5EF4-FFF2-40B4-BE49-F238E27FC236}">
                <a16:creationId xmlns:a16="http://schemas.microsoft.com/office/drawing/2014/main" id="{20C46907-60F7-4891-BB98-3CA0F2F232E4}"/>
              </a:ext>
            </a:extLst>
          </p:cNvPr>
          <p:cNvSpPr txBox="1"/>
          <p:nvPr/>
        </p:nvSpPr>
        <p:spPr>
          <a:xfrm>
            <a:off x="4257731" y="2977688"/>
            <a:ext cx="3828553" cy="369332"/>
          </a:xfrm>
          <a:prstGeom prst="rect">
            <a:avLst/>
          </a:prstGeom>
          <a:noFill/>
        </p:spPr>
        <p:txBody>
          <a:bodyPr wrap="square" rtlCol="0">
            <a:spAutoFit/>
          </a:bodyPr>
          <a:lstStyle/>
          <a:p>
            <a:r>
              <a:rPr lang="zh-CN" altLang="en-US" dirty="0"/>
              <a:t>问题：说出类的其中三个主要关系？</a:t>
            </a:r>
          </a:p>
        </p:txBody>
      </p:sp>
      <p:sp>
        <p:nvSpPr>
          <p:cNvPr id="6" name="文本框 5">
            <a:extLst>
              <a:ext uri="{FF2B5EF4-FFF2-40B4-BE49-F238E27FC236}">
                <a16:creationId xmlns:a16="http://schemas.microsoft.com/office/drawing/2014/main" id="{44DC9F9F-3239-43A4-B119-87F776B71F39}"/>
              </a:ext>
            </a:extLst>
          </p:cNvPr>
          <p:cNvSpPr txBox="1"/>
          <p:nvPr/>
        </p:nvSpPr>
        <p:spPr>
          <a:xfrm>
            <a:off x="4257731" y="3749119"/>
            <a:ext cx="3417903" cy="646331"/>
          </a:xfrm>
          <a:prstGeom prst="rect">
            <a:avLst/>
          </a:prstGeom>
          <a:noFill/>
        </p:spPr>
        <p:txBody>
          <a:bodyPr wrap="square" rtlCol="0">
            <a:spAutoFit/>
          </a:bodyPr>
          <a:lstStyle/>
          <a:p>
            <a:r>
              <a:rPr lang="zh-CN" altLang="en-US" dirty="0"/>
              <a:t>类的几个主要关系：实现，关联，泛化，聚合，组合，依赖</a:t>
            </a:r>
          </a:p>
        </p:txBody>
      </p:sp>
      <p:pic>
        <p:nvPicPr>
          <p:cNvPr id="7" name="图片 6">
            <a:extLst>
              <a:ext uri="{FF2B5EF4-FFF2-40B4-BE49-F238E27FC236}">
                <a16:creationId xmlns:a16="http://schemas.microsoft.com/office/drawing/2014/main" id="{92E972A5-BD11-47DA-82FF-F03FE34EDFBD}"/>
              </a:ext>
            </a:extLst>
          </p:cNvPr>
          <p:cNvPicPr/>
          <p:nvPr/>
        </p:nvPicPr>
        <p:blipFill>
          <a:blip r:embed="rId2"/>
          <a:stretch/>
        </p:blipFill>
        <p:spPr>
          <a:xfrm>
            <a:off x="9540082" y="2252422"/>
            <a:ext cx="1524000" cy="1819862"/>
          </a:xfrm>
          <a:prstGeom prst="rect">
            <a:avLst/>
          </a:prstGeom>
        </p:spPr>
      </p:pic>
    </p:spTree>
    <p:extLst>
      <p:ext uri="{BB962C8B-B14F-4D97-AF65-F5344CB8AC3E}">
        <p14:creationId xmlns:p14="http://schemas.microsoft.com/office/powerpoint/2010/main" val="91530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1DFB810-B7F0-43B0-B5AD-B6406ED7CC1E}"/>
              </a:ext>
            </a:extLst>
          </p:cNvPr>
          <p:cNvPicPr/>
          <p:nvPr/>
        </p:nvPicPr>
        <p:blipFill rotWithShape="1">
          <a:blip r:embed="rId2"/>
          <a:srcRect b="43700"/>
          <a:stretch/>
        </p:blipFill>
        <p:spPr>
          <a:xfrm>
            <a:off x="648471" y="920140"/>
            <a:ext cx="1638656" cy="4738914"/>
          </a:xfrm>
          <a:prstGeom prst="rect">
            <a:avLst/>
          </a:prstGeom>
        </p:spPr>
      </p:pic>
      <p:pic>
        <p:nvPicPr>
          <p:cNvPr id="3" name="图片 2">
            <a:extLst>
              <a:ext uri="{FF2B5EF4-FFF2-40B4-BE49-F238E27FC236}">
                <a16:creationId xmlns:a16="http://schemas.microsoft.com/office/drawing/2014/main" id="{33B79026-5F3C-4A48-94CF-825F9A8620F0}"/>
              </a:ext>
            </a:extLst>
          </p:cNvPr>
          <p:cNvPicPr/>
          <p:nvPr/>
        </p:nvPicPr>
        <p:blipFill>
          <a:blip r:embed="rId3"/>
          <a:stretch/>
        </p:blipFill>
        <p:spPr>
          <a:xfrm>
            <a:off x="3032349" y="430300"/>
            <a:ext cx="466270" cy="431760"/>
          </a:xfrm>
          <a:prstGeom prst="rect">
            <a:avLst/>
          </a:prstGeom>
        </p:spPr>
      </p:pic>
      <p:sp>
        <p:nvSpPr>
          <p:cNvPr id="4" name="矩形 3">
            <a:extLst>
              <a:ext uri="{FF2B5EF4-FFF2-40B4-BE49-F238E27FC236}">
                <a16:creationId xmlns:a16="http://schemas.microsoft.com/office/drawing/2014/main" id="{7012FF05-8F1A-4048-9FE3-3C5CC5E12DAF}"/>
              </a:ext>
            </a:extLst>
          </p:cNvPr>
          <p:cNvSpPr/>
          <p:nvPr/>
        </p:nvSpPr>
        <p:spPr>
          <a:xfrm>
            <a:off x="3775811" y="430300"/>
            <a:ext cx="6543623" cy="396583"/>
          </a:xfrm>
          <a:prstGeom prst="rect">
            <a:avLst/>
          </a:prstGeom>
        </p:spPr>
        <p:txBody>
          <a:bodyPr wrap="square"/>
          <a:lstStyle/>
          <a:p>
            <a:pPr algn="just">
              <a:lnSpc>
                <a:spcPct val="120000"/>
              </a:lnSpc>
            </a:pPr>
            <a:r>
              <a:rPr lang="zh-CN" altLang="en-US" b="1" dirty="0">
                <a:latin typeface="微软雅黑"/>
                <a:ea typeface="微软雅黑"/>
              </a:rPr>
              <a:t>类图操作</a:t>
            </a:r>
            <a:endParaRPr lang="zh-CN" b="1" dirty="0">
              <a:latin typeface="微软雅黑"/>
              <a:ea typeface="微软雅黑"/>
            </a:endParaRPr>
          </a:p>
        </p:txBody>
      </p:sp>
      <p:pic>
        <p:nvPicPr>
          <p:cNvPr id="5" name="图片 4">
            <a:extLst>
              <a:ext uri="{FF2B5EF4-FFF2-40B4-BE49-F238E27FC236}">
                <a16:creationId xmlns:a16="http://schemas.microsoft.com/office/drawing/2014/main" id="{3640AB7D-5DE1-4766-AB60-E1E35B6582EE}"/>
              </a:ext>
            </a:extLst>
          </p:cNvPr>
          <p:cNvPicPr>
            <a:picLocks noChangeAspect="1"/>
          </p:cNvPicPr>
          <p:nvPr/>
        </p:nvPicPr>
        <p:blipFill>
          <a:blip r:embed="rId4"/>
          <a:stretch>
            <a:fillRect/>
          </a:stretch>
        </p:blipFill>
        <p:spPr>
          <a:xfrm>
            <a:off x="2751847" y="1673919"/>
            <a:ext cx="4295775" cy="3985135"/>
          </a:xfrm>
          <a:prstGeom prst="rect">
            <a:avLst/>
          </a:prstGeom>
        </p:spPr>
      </p:pic>
      <p:sp>
        <p:nvSpPr>
          <p:cNvPr id="6" name="文本框 5">
            <a:extLst>
              <a:ext uri="{FF2B5EF4-FFF2-40B4-BE49-F238E27FC236}">
                <a16:creationId xmlns:a16="http://schemas.microsoft.com/office/drawing/2014/main" id="{815D881E-2747-477E-8FB5-759C7DD5D18B}"/>
              </a:ext>
            </a:extLst>
          </p:cNvPr>
          <p:cNvSpPr txBox="1"/>
          <p:nvPr/>
        </p:nvSpPr>
        <p:spPr>
          <a:xfrm>
            <a:off x="4746929" y="2260465"/>
            <a:ext cx="2115047" cy="3185487"/>
          </a:xfrm>
          <a:prstGeom prst="rect">
            <a:avLst/>
          </a:prstGeom>
          <a:noFill/>
        </p:spPr>
        <p:txBody>
          <a:bodyPr wrap="square" rtlCol="0">
            <a:spAutoFit/>
          </a:bodyPr>
          <a:lstStyle/>
          <a:p>
            <a:r>
              <a:rPr lang="zh-CN" altLang="en-US" sz="1100" b="1" dirty="0">
                <a:solidFill>
                  <a:srgbClr val="FFC000"/>
                </a:solidFill>
              </a:rPr>
              <a:t>类实例</a:t>
            </a:r>
            <a:endParaRPr lang="en-US" altLang="zh-CN" sz="1100" b="1" dirty="0">
              <a:solidFill>
                <a:srgbClr val="FFC000"/>
              </a:solidFill>
            </a:endParaRPr>
          </a:p>
          <a:p>
            <a:endParaRPr lang="en-US" altLang="zh-CN" sz="1100" b="1" dirty="0">
              <a:solidFill>
                <a:srgbClr val="FFC000"/>
              </a:solidFill>
            </a:endParaRPr>
          </a:p>
          <a:p>
            <a:r>
              <a:rPr lang="zh-CN" altLang="en-US" sz="1100" b="1" dirty="0">
                <a:solidFill>
                  <a:srgbClr val="FFC000"/>
                </a:solidFill>
              </a:rPr>
              <a:t>接口实例</a:t>
            </a:r>
            <a:endParaRPr lang="en-US" altLang="zh-CN" sz="1100" b="1" dirty="0">
              <a:solidFill>
                <a:srgbClr val="FFC000"/>
              </a:solidFill>
            </a:endParaRPr>
          </a:p>
          <a:p>
            <a:endParaRPr lang="en-US" altLang="zh-CN" sz="1100" b="1" dirty="0">
              <a:solidFill>
                <a:srgbClr val="FFC000"/>
              </a:solidFill>
            </a:endParaRPr>
          </a:p>
          <a:p>
            <a:r>
              <a:rPr lang="zh-CN" altLang="en-US" sz="1100" b="1" dirty="0">
                <a:solidFill>
                  <a:srgbClr val="FFC000"/>
                </a:solidFill>
              </a:rPr>
              <a:t>关联</a:t>
            </a:r>
            <a:endParaRPr lang="en-US" altLang="zh-CN" sz="1100" b="1" dirty="0">
              <a:solidFill>
                <a:srgbClr val="FFC000"/>
              </a:solidFill>
            </a:endParaRPr>
          </a:p>
          <a:p>
            <a:endParaRPr lang="en-US" altLang="zh-CN" sz="1100" b="1" dirty="0">
              <a:solidFill>
                <a:srgbClr val="FFC000"/>
              </a:solidFill>
            </a:endParaRPr>
          </a:p>
          <a:p>
            <a:r>
              <a:rPr lang="zh-CN" altLang="en-US" sz="1100" b="1" dirty="0">
                <a:solidFill>
                  <a:srgbClr val="FFC000"/>
                </a:solidFill>
              </a:rPr>
              <a:t>指向性关联</a:t>
            </a:r>
            <a:endParaRPr lang="en-US" altLang="zh-CN" sz="1100" b="1" dirty="0">
              <a:solidFill>
                <a:srgbClr val="FFC000"/>
              </a:solidFill>
            </a:endParaRPr>
          </a:p>
          <a:p>
            <a:endParaRPr lang="en-US" altLang="zh-CN" sz="1100" b="1" dirty="0">
              <a:solidFill>
                <a:srgbClr val="FFC000"/>
              </a:solidFill>
            </a:endParaRPr>
          </a:p>
          <a:p>
            <a:r>
              <a:rPr lang="zh-CN" altLang="en-US" sz="1100" b="1" dirty="0">
                <a:solidFill>
                  <a:srgbClr val="FFC000"/>
                </a:solidFill>
              </a:rPr>
              <a:t>聚合</a:t>
            </a:r>
            <a:endParaRPr lang="en-US" altLang="zh-CN" sz="1100" b="1" dirty="0">
              <a:solidFill>
                <a:srgbClr val="FFC000"/>
              </a:solidFill>
            </a:endParaRPr>
          </a:p>
          <a:p>
            <a:endParaRPr lang="en-US" altLang="zh-CN" sz="1100" b="1" dirty="0">
              <a:solidFill>
                <a:srgbClr val="FFC000"/>
              </a:solidFill>
            </a:endParaRPr>
          </a:p>
          <a:p>
            <a:r>
              <a:rPr lang="zh-CN" altLang="en-US" sz="1100" b="1" dirty="0">
                <a:solidFill>
                  <a:srgbClr val="FFC000"/>
                </a:solidFill>
              </a:rPr>
              <a:t>组成</a:t>
            </a:r>
            <a:endParaRPr lang="en-US" altLang="zh-CN" sz="1100" b="1" dirty="0">
              <a:solidFill>
                <a:srgbClr val="FFC000"/>
              </a:solidFill>
            </a:endParaRPr>
          </a:p>
          <a:p>
            <a:endParaRPr lang="en-US" altLang="zh-CN" sz="1100" b="1" dirty="0">
              <a:solidFill>
                <a:srgbClr val="FFC000"/>
              </a:solidFill>
            </a:endParaRPr>
          </a:p>
          <a:p>
            <a:r>
              <a:rPr lang="zh-CN" altLang="en-US" sz="1100" b="1" dirty="0">
                <a:solidFill>
                  <a:srgbClr val="FFC000"/>
                </a:solidFill>
              </a:rPr>
              <a:t>依赖</a:t>
            </a:r>
            <a:endParaRPr lang="en-US" altLang="zh-CN" sz="1100" b="1" dirty="0">
              <a:solidFill>
                <a:srgbClr val="FFC000"/>
              </a:solidFill>
            </a:endParaRPr>
          </a:p>
          <a:p>
            <a:endParaRPr lang="en-US" altLang="zh-CN" sz="1100" b="1" dirty="0">
              <a:solidFill>
                <a:srgbClr val="FFC000"/>
              </a:solidFill>
            </a:endParaRPr>
          </a:p>
          <a:p>
            <a:r>
              <a:rPr lang="zh-CN" altLang="en-US" sz="1100" b="1" dirty="0">
                <a:solidFill>
                  <a:srgbClr val="FFC000"/>
                </a:solidFill>
              </a:rPr>
              <a:t>概括</a:t>
            </a:r>
            <a:endParaRPr lang="en-US" altLang="zh-CN" sz="1100" b="1" dirty="0">
              <a:solidFill>
                <a:srgbClr val="FFC000"/>
              </a:solidFill>
            </a:endParaRPr>
          </a:p>
          <a:p>
            <a:endParaRPr lang="en-US" altLang="zh-CN" sz="1100" b="1" dirty="0">
              <a:solidFill>
                <a:srgbClr val="FFC000"/>
              </a:solidFill>
            </a:endParaRPr>
          </a:p>
          <a:p>
            <a:r>
              <a:rPr lang="zh-CN" altLang="en-US" sz="1100" b="1" dirty="0">
                <a:solidFill>
                  <a:srgbClr val="FFC000"/>
                </a:solidFill>
              </a:rPr>
              <a:t>接口实现</a:t>
            </a:r>
            <a:endParaRPr lang="en-US" altLang="zh-CN" sz="1100" b="1" dirty="0">
              <a:solidFill>
                <a:srgbClr val="FFC000"/>
              </a:solidFill>
            </a:endParaRPr>
          </a:p>
          <a:p>
            <a:endParaRPr lang="en-US" altLang="zh-CN" sz="1400" dirty="0"/>
          </a:p>
        </p:txBody>
      </p:sp>
      <p:pic>
        <p:nvPicPr>
          <p:cNvPr id="7" name="图片 6">
            <a:extLst>
              <a:ext uri="{FF2B5EF4-FFF2-40B4-BE49-F238E27FC236}">
                <a16:creationId xmlns:a16="http://schemas.microsoft.com/office/drawing/2014/main" id="{72D6A04A-FBC2-4499-AF98-2D42AD280792}"/>
              </a:ext>
            </a:extLst>
          </p:cNvPr>
          <p:cNvPicPr>
            <a:picLocks noChangeAspect="1"/>
          </p:cNvPicPr>
          <p:nvPr/>
        </p:nvPicPr>
        <p:blipFill>
          <a:blip r:embed="rId5"/>
          <a:stretch>
            <a:fillRect/>
          </a:stretch>
        </p:blipFill>
        <p:spPr>
          <a:xfrm>
            <a:off x="7187490" y="1742831"/>
            <a:ext cx="4505325" cy="2540272"/>
          </a:xfrm>
          <a:prstGeom prst="rect">
            <a:avLst/>
          </a:prstGeom>
        </p:spPr>
      </p:pic>
      <p:sp>
        <p:nvSpPr>
          <p:cNvPr id="8" name="文本框 7">
            <a:extLst>
              <a:ext uri="{FF2B5EF4-FFF2-40B4-BE49-F238E27FC236}">
                <a16:creationId xmlns:a16="http://schemas.microsoft.com/office/drawing/2014/main" id="{364701AC-F6C0-42CB-ADA3-D984E10E6B9E}"/>
              </a:ext>
            </a:extLst>
          </p:cNvPr>
          <p:cNvSpPr txBox="1"/>
          <p:nvPr/>
        </p:nvSpPr>
        <p:spPr>
          <a:xfrm>
            <a:off x="7973799" y="4572001"/>
            <a:ext cx="2808170" cy="923330"/>
          </a:xfrm>
          <a:prstGeom prst="rect">
            <a:avLst/>
          </a:prstGeom>
          <a:noFill/>
        </p:spPr>
        <p:txBody>
          <a:bodyPr wrap="square" rtlCol="0">
            <a:spAutoFit/>
          </a:bodyPr>
          <a:lstStyle/>
          <a:p>
            <a:r>
              <a:rPr lang="zh-CN" altLang="en-US" dirty="0"/>
              <a:t>点击对应类实例，会跳出各个功能按钮，点击相应功能按钮，进行描述</a:t>
            </a:r>
          </a:p>
        </p:txBody>
      </p:sp>
      <p:sp>
        <p:nvSpPr>
          <p:cNvPr id="10" name="文本框 9">
            <a:extLst>
              <a:ext uri="{FF2B5EF4-FFF2-40B4-BE49-F238E27FC236}">
                <a16:creationId xmlns:a16="http://schemas.microsoft.com/office/drawing/2014/main" id="{58D51378-107B-4D1D-B038-5E2C87A64747}"/>
              </a:ext>
            </a:extLst>
          </p:cNvPr>
          <p:cNvSpPr txBox="1"/>
          <p:nvPr/>
        </p:nvSpPr>
        <p:spPr>
          <a:xfrm>
            <a:off x="8859042" y="1614134"/>
            <a:ext cx="367323" cy="584775"/>
          </a:xfrm>
          <a:prstGeom prst="rect">
            <a:avLst/>
          </a:prstGeom>
          <a:noFill/>
        </p:spPr>
        <p:txBody>
          <a:bodyPr wrap="square" rtlCol="0">
            <a:spAutoFit/>
          </a:bodyPr>
          <a:lstStyle/>
          <a:p>
            <a:r>
              <a:rPr lang="zh-CN" altLang="en-US" sz="1600" b="1" dirty="0">
                <a:solidFill>
                  <a:srgbClr val="FF0000"/>
                </a:solidFill>
              </a:rPr>
              <a:t>属性</a:t>
            </a:r>
          </a:p>
        </p:txBody>
      </p:sp>
      <p:sp>
        <p:nvSpPr>
          <p:cNvPr id="11" name="文本框 10">
            <a:extLst>
              <a:ext uri="{FF2B5EF4-FFF2-40B4-BE49-F238E27FC236}">
                <a16:creationId xmlns:a16="http://schemas.microsoft.com/office/drawing/2014/main" id="{F7F5E414-C491-4C9A-9B07-14A371B27088}"/>
              </a:ext>
            </a:extLst>
          </p:cNvPr>
          <p:cNvSpPr txBox="1"/>
          <p:nvPr/>
        </p:nvSpPr>
        <p:spPr>
          <a:xfrm>
            <a:off x="9072829" y="1614133"/>
            <a:ext cx="367323" cy="584775"/>
          </a:xfrm>
          <a:prstGeom prst="rect">
            <a:avLst/>
          </a:prstGeom>
          <a:noFill/>
        </p:spPr>
        <p:txBody>
          <a:bodyPr wrap="square" rtlCol="0">
            <a:spAutoFit/>
          </a:bodyPr>
          <a:lstStyle/>
          <a:p>
            <a:r>
              <a:rPr lang="zh-CN" altLang="en-US" sz="1600" dirty="0"/>
              <a:t>方法</a:t>
            </a:r>
          </a:p>
        </p:txBody>
      </p:sp>
      <p:sp>
        <p:nvSpPr>
          <p:cNvPr id="12" name="文本框 11">
            <a:extLst>
              <a:ext uri="{FF2B5EF4-FFF2-40B4-BE49-F238E27FC236}">
                <a16:creationId xmlns:a16="http://schemas.microsoft.com/office/drawing/2014/main" id="{2C6C2F04-82A6-4153-AFB8-8F9FAE79828C}"/>
              </a:ext>
            </a:extLst>
          </p:cNvPr>
          <p:cNvSpPr txBox="1"/>
          <p:nvPr/>
        </p:nvSpPr>
        <p:spPr>
          <a:xfrm>
            <a:off x="9076231" y="1614133"/>
            <a:ext cx="367323" cy="584775"/>
          </a:xfrm>
          <a:prstGeom prst="rect">
            <a:avLst/>
          </a:prstGeom>
          <a:noFill/>
        </p:spPr>
        <p:txBody>
          <a:bodyPr wrap="square" rtlCol="0">
            <a:spAutoFit/>
          </a:bodyPr>
          <a:lstStyle/>
          <a:p>
            <a:r>
              <a:rPr lang="zh-CN" altLang="en-US" sz="1600" b="1" dirty="0">
                <a:solidFill>
                  <a:srgbClr val="FF0000"/>
                </a:solidFill>
              </a:rPr>
              <a:t>方法</a:t>
            </a:r>
          </a:p>
        </p:txBody>
      </p:sp>
    </p:spTree>
    <p:extLst>
      <p:ext uri="{BB962C8B-B14F-4D97-AF65-F5344CB8AC3E}">
        <p14:creationId xmlns:p14="http://schemas.microsoft.com/office/powerpoint/2010/main" val="358087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6EB4243-B584-491A-B9F4-F1A5906C09DD}"/>
              </a:ext>
            </a:extLst>
          </p:cNvPr>
          <p:cNvPicPr/>
          <p:nvPr/>
        </p:nvPicPr>
        <p:blipFill rotWithShape="1">
          <a:blip r:embed="rId2"/>
          <a:srcRect b="43700"/>
          <a:stretch/>
        </p:blipFill>
        <p:spPr>
          <a:xfrm>
            <a:off x="982427" y="999653"/>
            <a:ext cx="1638656" cy="4738914"/>
          </a:xfrm>
          <a:prstGeom prst="rect">
            <a:avLst/>
          </a:prstGeom>
        </p:spPr>
      </p:pic>
      <p:sp>
        <p:nvSpPr>
          <p:cNvPr id="3" name="矩形 2">
            <a:extLst>
              <a:ext uri="{FF2B5EF4-FFF2-40B4-BE49-F238E27FC236}">
                <a16:creationId xmlns:a16="http://schemas.microsoft.com/office/drawing/2014/main" id="{04CCA527-0BF5-4D4F-8BCC-C8A1B5CFF2C2}"/>
              </a:ext>
            </a:extLst>
          </p:cNvPr>
          <p:cNvSpPr/>
          <p:nvPr/>
        </p:nvSpPr>
        <p:spPr>
          <a:xfrm>
            <a:off x="3750875" y="2786872"/>
            <a:ext cx="8091389" cy="1923750"/>
          </a:xfrm>
          <a:prstGeom prst="rect">
            <a:avLst/>
          </a:prstGeom>
        </p:spPr>
        <p:txBody>
          <a:bodyPr wrap="square"/>
          <a:lstStyle/>
          <a:p>
            <a:pPr>
              <a:lnSpc>
                <a:spcPct val="150000"/>
              </a:lnSpc>
            </a:pPr>
            <a:r>
              <a:rPr lang="zh-CN" altLang="en-US" dirty="0"/>
              <a:t>下面根据哺乳动物，动物，猫，狗等建立建议的类图</a:t>
            </a:r>
            <a:endParaRPr lang="zh-CN" dirty="0"/>
          </a:p>
        </p:txBody>
      </p:sp>
    </p:spTree>
    <p:extLst>
      <p:ext uri="{BB962C8B-B14F-4D97-AF65-F5344CB8AC3E}">
        <p14:creationId xmlns:p14="http://schemas.microsoft.com/office/powerpoint/2010/main" val="354858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E25A57E9-5460-471D-826A-01C0C9D424A8}"/>
              </a:ext>
            </a:extLst>
          </p:cNvPr>
          <p:cNvPicPr>
            <a:picLocks noChangeAspect="1"/>
          </p:cNvPicPr>
          <p:nvPr/>
        </p:nvPicPr>
        <p:blipFill>
          <a:blip r:embed="rId2"/>
          <a:stretch>
            <a:fillRect/>
          </a:stretch>
        </p:blipFill>
        <p:spPr>
          <a:xfrm>
            <a:off x="0" y="85600"/>
            <a:ext cx="6913081" cy="6543675"/>
          </a:xfrm>
          <a:prstGeom prst="rect">
            <a:avLst/>
          </a:prstGeom>
        </p:spPr>
      </p:pic>
      <p:pic>
        <p:nvPicPr>
          <p:cNvPr id="4" name="图片 3">
            <a:extLst>
              <a:ext uri="{FF2B5EF4-FFF2-40B4-BE49-F238E27FC236}">
                <a16:creationId xmlns:a16="http://schemas.microsoft.com/office/drawing/2014/main" id="{7F734EFF-3E61-4A57-95CA-B874822C02E2}"/>
              </a:ext>
            </a:extLst>
          </p:cNvPr>
          <p:cNvPicPr>
            <a:picLocks noChangeAspect="1"/>
          </p:cNvPicPr>
          <p:nvPr/>
        </p:nvPicPr>
        <p:blipFill>
          <a:blip r:embed="rId3"/>
          <a:stretch>
            <a:fillRect/>
          </a:stretch>
        </p:blipFill>
        <p:spPr>
          <a:xfrm>
            <a:off x="8401670" y="728662"/>
            <a:ext cx="3419475" cy="5400675"/>
          </a:xfrm>
          <a:prstGeom prst="rect">
            <a:avLst/>
          </a:prstGeom>
        </p:spPr>
      </p:pic>
      <p:sp>
        <p:nvSpPr>
          <p:cNvPr id="5" name="文本框 4">
            <a:extLst>
              <a:ext uri="{FF2B5EF4-FFF2-40B4-BE49-F238E27FC236}">
                <a16:creationId xmlns:a16="http://schemas.microsoft.com/office/drawing/2014/main" id="{31A95A14-600F-4E80-9A4E-EBFD9956E0C7}"/>
              </a:ext>
            </a:extLst>
          </p:cNvPr>
          <p:cNvSpPr txBox="1"/>
          <p:nvPr/>
        </p:nvSpPr>
        <p:spPr>
          <a:xfrm>
            <a:off x="2403531" y="941414"/>
            <a:ext cx="667909" cy="369332"/>
          </a:xfrm>
          <a:prstGeom prst="rect">
            <a:avLst/>
          </a:prstGeom>
          <a:noFill/>
        </p:spPr>
        <p:txBody>
          <a:bodyPr wrap="square" rtlCol="0">
            <a:spAutoFit/>
          </a:bodyPr>
          <a:lstStyle/>
          <a:p>
            <a:r>
              <a:rPr lang="zh-CN" altLang="en-US" dirty="0"/>
              <a:t>依赖</a:t>
            </a:r>
          </a:p>
        </p:txBody>
      </p:sp>
      <p:sp>
        <p:nvSpPr>
          <p:cNvPr id="6" name="文本框 5">
            <a:extLst>
              <a:ext uri="{FF2B5EF4-FFF2-40B4-BE49-F238E27FC236}">
                <a16:creationId xmlns:a16="http://schemas.microsoft.com/office/drawing/2014/main" id="{E99ABB49-1277-4C3A-AA63-5C05E2CDA349}"/>
              </a:ext>
            </a:extLst>
          </p:cNvPr>
          <p:cNvSpPr txBox="1"/>
          <p:nvPr/>
        </p:nvSpPr>
        <p:spPr>
          <a:xfrm>
            <a:off x="4256557" y="755168"/>
            <a:ext cx="667909" cy="369332"/>
          </a:xfrm>
          <a:prstGeom prst="rect">
            <a:avLst/>
          </a:prstGeom>
          <a:noFill/>
        </p:spPr>
        <p:txBody>
          <a:bodyPr wrap="square" rtlCol="0">
            <a:spAutoFit/>
          </a:bodyPr>
          <a:lstStyle/>
          <a:p>
            <a:r>
              <a:rPr lang="zh-CN" altLang="en-US" dirty="0"/>
              <a:t>组成</a:t>
            </a:r>
          </a:p>
        </p:txBody>
      </p:sp>
      <p:sp>
        <p:nvSpPr>
          <p:cNvPr id="7" name="文本框 6">
            <a:extLst>
              <a:ext uri="{FF2B5EF4-FFF2-40B4-BE49-F238E27FC236}">
                <a16:creationId xmlns:a16="http://schemas.microsoft.com/office/drawing/2014/main" id="{A06A7835-6546-4140-B9B2-416E1C6EC6F6}"/>
              </a:ext>
            </a:extLst>
          </p:cNvPr>
          <p:cNvSpPr txBox="1"/>
          <p:nvPr/>
        </p:nvSpPr>
        <p:spPr>
          <a:xfrm>
            <a:off x="2069577" y="4619221"/>
            <a:ext cx="667909" cy="369332"/>
          </a:xfrm>
          <a:prstGeom prst="rect">
            <a:avLst/>
          </a:prstGeom>
          <a:noFill/>
        </p:spPr>
        <p:txBody>
          <a:bodyPr wrap="square" rtlCol="0">
            <a:spAutoFit/>
          </a:bodyPr>
          <a:lstStyle/>
          <a:p>
            <a:r>
              <a:rPr lang="zh-CN" altLang="en-US" dirty="0"/>
              <a:t>聚合</a:t>
            </a:r>
          </a:p>
        </p:txBody>
      </p:sp>
      <p:sp>
        <p:nvSpPr>
          <p:cNvPr id="8" name="文本框 7">
            <a:extLst>
              <a:ext uri="{FF2B5EF4-FFF2-40B4-BE49-F238E27FC236}">
                <a16:creationId xmlns:a16="http://schemas.microsoft.com/office/drawing/2014/main" id="{F0DB6490-5D19-4E56-870C-0EA4049BEE51}"/>
              </a:ext>
            </a:extLst>
          </p:cNvPr>
          <p:cNvSpPr txBox="1"/>
          <p:nvPr/>
        </p:nvSpPr>
        <p:spPr>
          <a:xfrm>
            <a:off x="2672962" y="3529756"/>
            <a:ext cx="667909" cy="369332"/>
          </a:xfrm>
          <a:prstGeom prst="rect">
            <a:avLst/>
          </a:prstGeom>
          <a:noFill/>
        </p:spPr>
        <p:txBody>
          <a:bodyPr wrap="square" rtlCol="0">
            <a:spAutoFit/>
          </a:bodyPr>
          <a:lstStyle/>
          <a:p>
            <a:r>
              <a:rPr lang="zh-CN" altLang="en-US" dirty="0"/>
              <a:t>继承</a:t>
            </a:r>
          </a:p>
        </p:txBody>
      </p:sp>
      <p:sp>
        <p:nvSpPr>
          <p:cNvPr id="9" name="文本框 8">
            <a:extLst>
              <a:ext uri="{FF2B5EF4-FFF2-40B4-BE49-F238E27FC236}">
                <a16:creationId xmlns:a16="http://schemas.microsoft.com/office/drawing/2014/main" id="{4FFBC21F-BC87-4E31-8811-B8DAF8A01902}"/>
              </a:ext>
            </a:extLst>
          </p:cNvPr>
          <p:cNvSpPr txBox="1"/>
          <p:nvPr/>
        </p:nvSpPr>
        <p:spPr>
          <a:xfrm>
            <a:off x="4557421" y="2117698"/>
            <a:ext cx="667909" cy="369332"/>
          </a:xfrm>
          <a:prstGeom prst="rect">
            <a:avLst/>
          </a:prstGeom>
          <a:noFill/>
        </p:spPr>
        <p:txBody>
          <a:bodyPr wrap="square" rtlCol="0">
            <a:spAutoFit/>
          </a:bodyPr>
          <a:lstStyle/>
          <a:p>
            <a:r>
              <a:rPr lang="zh-CN" altLang="en-US" dirty="0"/>
              <a:t>接口</a:t>
            </a:r>
          </a:p>
        </p:txBody>
      </p:sp>
    </p:spTree>
    <p:extLst>
      <p:ext uri="{BB962C8B-B14F-4D97-AF65-F5344CB8AC3E}">
        <p14:creationId xmlns:p14="http://schemas.microsoft.com/office/powerpoint/2010/main" val="182294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B4444C19-63E7-47C3-B270-4B37C29D494E}"/>
              </a:ext>
            </a:extLst>
          </p:cNvPr>
          <p:cNvPicPr/>
          <p:nvPr/>
        </p:nvPicPr>
        <p:blipFill>
          <a:blip r:embed="rId2"/>
          <a:stretch/>
        </p:blipFill>
        <p:spPr>
          <a:xfrm>
            <a:off x="2809712" y="469209"/>
            <a:ext cx="5515303" cy="891582"/>
          </a:xfrm>
          <a:prstGeom prst="rect">
            <a:avLst/>
          </a:prstGeom>
        </p:spPr>
      </p:pic>
      <p:sp>
        <p:nvSpPr>
          <p:cNvPr id="3" name="文本框 4">
            <a:extLst>
              <a:ext uri="{FF2B5EF4-FFF2-40B4-BE49-F238E27FC236}">
                <a16:creationId xmlns:a16="http://schemas.microsoft.com/office/drawing/2014/main" id="{9174B4F5-043B-488B-9460-A99568DE65A8}"/>
              </a:ext>
            </a:extLst>
          </p:cNvPr>
          <p:cNvSpPr txBox="1"/>
          <p:nvPr/>
        </p:nvSpPr>
        <p:spPr>
          <a:xfrm>
            <a:off x="4210831" y="545409"/>
            <a:ext cx="2339103" cy="523220"/>
          </a:xfrm>
          <a:prstGeom prst="rect">
            <a:avLst/>
          </a:prstGeom>
          <a:noFill/>
        </p:spPr>
        <p:txBody>
          <a:bodyPr wrap="none"/>
          <a:lstStyle/>
          <a:p>
            <a:pPr algn="ctr"/>
            <a:r>
              <a:rPr lang="en-US" altLang="zh-CN" sz="3200" b="1" i="0" strike="noStrike" spc="0" dirty="0">
                <a:solidFill>
                  <a:srgbClr val="404040"/>
                </a:solidFill>
                <a:latin typeface="微软雅黑"/>
                <a:ea typeface="微软雅黑"/>
              </a:rPr>
              <a:t>A little question</a:t>
            </a:r>
            <a:endParaRPr lang="zh-CN" sz="3200" b="1" i="0" strike="noStrike" spc="0" dirty="0">
              <a:solidFill>
                <a:srgbClr val="404040"/>
              </a:solidFill>
              <a:latin typeface="微软雅黑"/>
              <a:ea typeface="微软雅黑"/>
            </a:endParaRPr>
          </a:p>
        </p:txBody>
      </p:sp>
      <p:pic>
        <p:nvPicPr>
          <p:cNvPr id="4" name="图片 3">
            <a:extLst>
              <a:ext uri="{FF2B5EF4-FFF2-40B4-BE49-F238E27FC236}">
                <a16:creationId xmlns:a16="http://schemas.microsoft.com/office/drawing/2014/main" id="{6D5745CC-C53B-4B21-9D83-3FCA7D71496F}"/>
              </a:ext>
            </a:extLst>
          </p:cNvPr>
          <p:cNvPicPr/>
          <p:nvPr/>
        </p:nvPicPr>
        <p:blipFill>
          <a:blip r:embed="rId3"/>
          <a:stretch/>
        </p:blipFill>
        <p:spPr>
          <a:xfrm>
            <a:off x="1555647" y="2395546"/>
            <a:ext cx="1524000" cy="1819862"/>
          </a:xfrm>
          <a:prstGeom prst="rect">
            <a:avLst/>
          </a:prstGeom>
        </p:spPr>
      </p:pic>
      <p:sp>
        <p:nvSpPr>
          <p:cNvPr id="5" name="文本框 4">
            <a:extLst>
              <a:ext uri="{FF2B5EF4-FFF2-40B4-BE49-F238E27FC236}">
                <a16:creationId xmlns:a16="http://schemas.microsoft.com/office/drawing/2014/main" id="{249D7B98-9E80-4E1B-AE7F-1F588BA31231}"/>
              </a:ext>
            </a:extLst>
          </p:cNvPr>
          <p:cNvSpPr txBox="1"/>
          <p:nvPr/>
        </p:nvSpPr>
        <p:spPr>
          <a:xfrm>
            <a:off x="3915825" y="2285924"/>
            <a:ext cx="3828553" cy="369332"/>
          </a:xfrm>
          <a:prstGeom prst="rect">
            <a:avLst/>
          </a:prstGeom>
          <a:noFill/>
        </p:spPr>
        <p:txBody>
          <a:bodyPr wrap="square" rtlCol="0">
            <a:spAutoFit/>
          </a:bodyPr>
          <a:lstStyle/>
          <a:p>
            <a:r>
              <a:rPr lang="zh-CN" altLang="en-US" dirty="0"/>
              <a:t>问题：请说出聚合和组合的区别？</a:t>
            </a:r>
          </a:p>
        </p:txBody>
      </p:sp>
      <p:sp>
        <p:nvSpPr>
          <p:cNvPr id="6" name="文本框 5">
            <a:extLst>
              <a:ext uri="{FF2B5EF4-FFF2-40B4-BE49-F238E27FC236}">
                <a16:creationId xmlns:a16="http://schemas.microsoft.com/office/drawing/2014/main" id="{659D8734-88D6-48E7-A227-D22D327AF91E}"/>
              </a:ext>
            </a:extLst>
          </p:cNvPr>
          <p:cNvSpPr txBox="1"/>
          <p:nvPr/>
        </p:nvSpPr>
        <p:spPr>
          <a:xfrm>
            <a:off x="4100030" y="3279415"/>
            <a:ext cx="3828553" cy="1200329"/>
          </a:xfrm>
          <a:prstGeom prst="rect">
            <a:avLst/>
          </a:prstGeom>
          <a:noFill/>
        </p:spPr>
        <p:txBody>
          <a:bodyPr wrap="square" rtlCol="0">
            <a:spAutoFit/>
          </a:bodyPr>
          <a:lstStyle/>
          <a:p>
            <a:r>
              <a:rPr lang="zh-CN" altLang="en-US" dirty="0"/>
              <a:t>聚合关系：是整体与部分的关系，</a:t>
            </a:r>
            <a:r>
              <a:rPr lang="zh-CN" altLang="en-US" b="1" dirty="0">
                <a:solidFill>
                  <a:srgbClr val="FF0000"/>
                </a:solidFill>
              </a:rPr>
              <a:t>且部分可以离开整体而单独存在</a:t>
            </a:r>
            <a:r>
              <a:rPr lang="zh-CN" altLang="en-US" dirty="0"/>
              <a:t>。</a:t>
            </a:r>
            <a:endParaRPr lang="en-US" altLang="zh-CN" dirty="0"/>
          </a:p>
          <a:p>
            <a:r>
              <a:rPr lang="zh-CN" altLang="en-US" dirty="0"/>
              <a:t>组合关系：是整体与部分的关系</a:t>
            </a:r>
            <a:r>
              <a:rPr lang="zh-CN" altLang="en-US" b="1" dirty="0"/>
              <a:t>，</a:t>
            </a:r>
            <a:r>
              <a:rPr lang="zh-CN" altLang="en-US" b="1" dirty="0">
                <a:solidFill>
                  <a:srgbClr val="FF0000"/>
                </a:solidFill>
              </a:rPr>
              <a:t>但部分不能离开整体而单独存在</a:t>
            </a:r>
            <a:r>
              <a:rPr lang="zh-CN" altLang="en-US" dirty="0"/>
              <a:t>。</a:t>
            </a:r>
          </a:p>
        </p:txBody>
      </p:sp>
    </p:spTree>
    <p:extLst>
      <p:ext uri="{BB962C8B-B14F-4D97-AF65-F5344CB8AC3E}">
        <p14:creationId xmlns:p14="http://schemas.microsoft.com/office/powerpoint/2010/main" val="141690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endParaRPr lang="zh-CN" sz="3600" b="1">
              <a:latin typeface="微软雅黑"/>
              <a:ea typeface="微软雅黑"/>
            </a:endParaRPr>
          </a:p>
        </p:txBody>
      </p:sp>
      <p:sp>
        <p:nvSpPr>
          <p:cNvPr id="5" name="矩形 4"/>
          <p:cNvSpPr/>
          <p:nvPr/>
        </p:nvSpPr>
        <p:spPr>
          <a:xfrm>
            <a:off x="6316981" y="2217967"/>
            <a:ext cx="4325619" cy="76309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en-US" sz="4000" b="1">
                <a:solidFill>
                  <a:srgbClr val="404040"/>
                </a:solidFill>
                <a:latin typeface="Arial"/>
                <a:ea typeface="微软雅黑"/>
              </a:rPr>
              <a:t>PART 04</a:t>
            </a:r>
          </a:p>
        </p:txBody>
      </p:sp>
      <p:sp>
        <p:nvSpPr>
          <p:cNvPr id="6" name="文本框 5"/>
          <p:cNvSpPr txBox="1"/>
          <p:nvPr/>
        </p:nvSpPr>
        <p:spPr>
          <a:xfrm>
            <a:off x="6316980" y="3141499"/>
            <a:ext cx="3693711" cy="575129"/>
          </a:xfrm>
          <a:prstGeom prst="rect">
            <a:avLst/>
          </a:prstGeom>
          <a:ln w="6350">
            <a:prstDash val="solid"/>
          </a:ln>
        </p:spPr>
        <p:txBody>
          <a:bodyPr/>
          <a:lstStyle/>
          <a:p>
            <a:r>
              <a:rPr lang="en-US" sz="2800" b="1" dirty="0" err="1">
                <a:solidFill>
                  <a:srgbClr val="000000"/>
                </a:solidFill>
                <a:latin typeface="微软雅黑"/>
                <a:ea typeface="微软雅黑"/>
              </a:rPr>
              <a:t>S</a:t>
            </a:r>
            <a:r>
              <a:rPr lang="en-US" altLang="zh-CN" sz="2800" b="1" dirty="0" err="1">
                <a:solidFill>
                  <a:srgbClr val="000000"/>
                </a:solidFill>
                <a:latin typeface="微软雅黑"/>
                <a:ea typeface="微软雅黑"/>
              </a:rPr>
              <a:t>tar</a:t>
            </a:r>
            <a:r>
              <a:rPr lang="en-US" sz="2800" b="1" dirty="0" err="1">
                <a:solidFill>
                  <a:srgbClr val="000000"/>
                </a:solidFill>
                <a:latin typeface="微软雅黑"/>
                <a:ea typeface="微软雅黑"/>
              </a:rPr>
              <a:t>UML</a:t>
            </a:r>
            <a:r>
              <a:rPr lang="zh-CN" altLang="en-US" sz="2800" b="1" dirty="0">
                <a:solidFill>
                  <a:srgbClr val="000000"/>
                </a:solidFill>
                <a:latin typeface="微软雅黑"/>
                <a:ea typeface="微软雅黑"/>
              </a:rPr>
              <a:t>双向工程</a:t>
            </a:r>
            <a:endParaRPr lang="zh-CN" sz="2800" b="1" dirty="0">
              <a:solidFill>
                <a:srgbClr val="000000"/>
              </a:solidFill>
              <a:latin typeface="微软雅黑"/>
              <a:ea typeface="微软雅黑"/>
            </a:endParaRPr>
          </a:p>
        </p:txBody>
      </p:sp>
    </p:spTree>
    <p:extLst>
      <p:ext uri="{BB962C8B-B14F-4D97-AF65-F5344CB8AC3E}">
        <p14:creationId xmlns:p14="http://schemas.microsoft.com/office/powerpoint/2010/main" val="1524332847"/>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B0FAD491-E84A-4010-9A89-3414BDDC3701}"/>
              </a:ext>
            </a:extLst>
          </p:cNvPr>
          <p:cNvPicPr/>
          <p:nvPr/>
        </p:nvPicPr>
        <p:blipFill>
          <a:blip r:embed="rId2"/>
          <a:stretch/>
        </p:blipFill>
        <p:spPr>
          <a:xfrm>
            <a:off x="3493525" y="461257"/>
            <a:ext cx="3773716" cy="891582"/>
          </a:xfrm>
          <a:prstGeom prst="rect">
            <a:avLst/>
          </a:prstGeom>
        </p:spPr>
      </p:pic>
      <p:sp>
        <p:nvSpPr>
          <p:cNvPr id="3" name="文本框 4">
            <a:extLst>
              <a:ext uri="{FF2B5EF4-FFF2-40B4-BE49-F238E27FC236}">
                <a16:creationId xmlns:a16="http://schemas.microsoft.com/office/drawing/2014/main" id="{8C7AAF84-8EF2-42B3-801B-9E51F68EDDBC}"/>
              </a:ext>
            </a:extLst>
          </p:cNvPr>
          <p:cNvSpPr txBox="1"/>
          <p:nvPr/>
        </p:nvSpPr>
        <p:spPr>
          <a:xfrm>
            <a:off x="4210831" y="545409"/>
            <a:ext cx="2339103" cy="523220"/>
          </a:xfrm>
          <a:prstGeom prst="rect">
            <a:avLst/>
          </a:prstGeom>
          <a:noFill/>
        </p:spPr>
        <p:txBody>
          <a:bodyPr wrap="none"/>
          <a:lstStyle/>
          <a:p>
            <a:pPr algn="ctr"/>
            <a:r>
              <a:rPr lang="zh-CN" altLang="en-US" sz="3200" b="1" i="0" strike="noStrike" spc="0" dirty="0">
                <a:solidFill>
                  <a:srgbClr val="404040"/>
                </a:solidFill>
                <a:latin typeface="微软雅黑"/>
                <a:ea typeface="微软雅黑"/>
              </a:rPr>
              <a:t>双向工程</a:t>
            </a:r>
            <a:endParaRPr lang="zh-CN" sz="3200" b="1" i="0" strike="noStrike" spc="0" dirty="0">
              <a:solidFill>
                <a:srgbClr val="404040"/>
              </a:solidFill>
              <a:latin typeface="微软雅黑"/>
              <a:ea typeface="微软雅黑"/>
            </a:endParaRPr>
          </a:p>
        </p:txBody>
      </p:sp>
      <p:pic>
        <p:nvPicPr>
          <p:cNvPr id="4" name="图片 3">
            <a:extLst>
              <a:ext uri="{FF2B5EF4-FFF2-40B4-BE49-F238E27FC236}">
                <a16:creationId xmlns:a16="http://schemas.microsoft.com/office/drawing/2014/main" id="{AFF49EAD-0669-4CFD-8CC2-317D455047AF}"/>
              </a:ext>
            </a:extLst>
          </p:cNvPr>
          <p:cNvPicPr/>
          <p:nvPr/>
        </p:nvPicPr>
        <p:blipFill>
          <a:blip r:embed="rId3"/>
          <a:stretch/>
        </p:blipFill>
        <p:spPr>
          <a:xfrm>
            <a:off x="3661342" y="4998141"/>
            <a:ext cx="3994672" cy="1314450"/>
          </a:xfrm>
          <a:prstGeom prst="rect">
            <a:avLst/>
          </a:prstGeom>
        </p:spPr>
      </p:pic>
      <p:sp>
        <p:nvSpPr>
          <p:cNvPr id="6" name="文本框 5">
            <a:extLst>
              <a:ext uri="{FF2B5EF4-FFF2-40B4-BE49-F238E27FC236}">
                <a16:creationId xmlns:a16="http://schemas.microsoft.com/office/drawing/2014/main" id="{EB7DAE67-EDBB-47CB-8618-316A92289FED}"/>
              </a:ext>
            </a:extLst>
          </p:cNvPr>
          <p:cNvSpPr txBox="1"/>
          <p:nvPr/>
        </p:nvSpPr>
        <p:spPr>
          <a:xfrm>
            <a:off x="4047214" y="1685677"/>
            <a:ext cx="3061252" cy="646331"/>
          </a:xfrm>
          <a:prstGeom prst="rect">
            <a:avLst/>
          </a:prstGeom>
          <a:noFill/>
        </p:spPr>
        <p:txBody>
          <a:bodyPr wrap="square" rtlCol="0">
            <a:spAutoFit/>
          </a:bodyPr>
          <a:lstStyle/>
          <a:p>
            <a:r>
              <a:rPr lang="zh-CN" altLang="en-US" dirty="0"/>
              <a:t>正向工程：模型生成代码</a:t>
            </a:r>
            <a:endParaRPr lang="en-US" altLang="zh-CN" dirty="0"/>
          </a:p>
          <a:p>
            <a:r>
              <a:rPr lang="zh-CN" altLang="en-US" dirty="0"/>
              <a:t>反向工程：代码生成模型</a:t>
            </a:r>
          </a:p>
        </p:txBody>
      </p:sp>
      <p:sp>
        <p:nvSpPr>
          <p:cNvPr id="7" name="文本框 6">
            <a:extLst>
              <a:ext uri="{FF2B5EF4-FFF2-40B4-BE49-F238E27FC236}">
                <a16:creationId xmlns:a16="http://schemas.microsoft.com/office/drawing/2014/main" id="{035D4D70-1402-4C78-AAEB-BD33C07AC60F}"/>
              </a:ext>
            </a:extLst>
          </p:cNvPr>
          <p:cNvSpPr txBox="1"/>
          <p:nvPr/>
        </p:nvSpPr>
        <p:spPr>
          <a:xfrm>
            <a:off x="2299252" y="2828071"/>
            <a:ext cx="6718852" cy="923330"/>
          </a:xfrm>
          <a:prstGeom prst="rect">
            <a:avLst/>
          </a:prstGeom>
          <a:noFill/>
        </p:spPr>
        <p:txBody>
          <a:bodyPr wrap="square" rtlCol="0">
            <a:spAutoFit/>
          </a:bodyPr>
          <a:lstStyle/>
          <a:p>
            <a:r>
              <a:rPr lang="zh-CN" altLang="en-US" dirty="0"/>
              <a:t>无论是模型生成代码还是代码生成模型，都是一项极其复杂的工作，</a:t>
            </a:r>
            <a:r>
              <a:rPr lang="en-US" altLang="zh-CN" dirty="0" err="1"/>
              <a:t>StarUML</a:t>
            </a:r>
            <a:r>
              <a:rPr lang="zh-CN" altLang="en-US" dirty="0"/>
              <a:t>将正向工程和逆向工程结合在一起，并且提供了一种在描述系统架构或设计和代码的模型之间进行双向交换的机制</a:t>
            </a:r>
          </a:p>
        </p:txBody>
      </p:sp>
    </p:spTree>
    <p:extLst>
      <p:ext uri="{BB962C8B-B14F-4D97-AF65-F5344CB8AC3E}">
        <p14:creationId xmlns:p14="http://schemas.microsoft.com/office/powerpoint/2010/main" val="24474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E26963-6E66-44C7-B7C4-CAFF63631732}"/>
              </a:ext>
            </a:extLst>
          </p:cNvPr>
          <p:cNvSpPr txBox="1"/>
          <p:nvPr/>
        </p:nvSpPr>
        <p:spPr>
          <a:xfrm>
            <a:off x="568373" y="3773297"/>
            <a:ext cx="3784821" cy="369332"/>
          </a:xfrm>
          <a:prstGeom prst="rect">
            <a:avLst/>
          </a:prstGeom>
          <a:noFill/>
        </p:spPr>
        <p:txBody>
          <a:bodyPr wrap="square" rtlCol="0">
            <a:spAutoFit/>
          </a:bodyPr>
          <a:lstStyle/>
          <a:p>
            <a:r>
              <a:rPr lang="zh-CN" altLang="en-US" dirty="0"/>
              <a:t>正向工程操作</a:t>
            </a:r>
          </a:p>
        </p:txBody>
      </p:sp>
      <p:pic>
        <p:nvPicPr>
          <p:cNvPr id="3" name="图片 2">
            <a:extLst>
              <a:ext uri="{FF2B5EF4-FFF2-40B4-BE49-F238E27FC236}">
                <a16:creationId xmlns:a16="http://schemas.microsoft.com/office/drawing/2014/main" id="{634B3D96-E1C3-4424-88CC-6446E32E12F3}"/>
              </a:ext>
            </a:extLst>
          </p:cNvPr>
          <p:cNvPicPr/>
          <p:nvPr/>
        </p:nvPicPr>
        <p:blipFill>
          <a:blip r:embed="rId2"/>
          <a:stretch/>
        </p:blipFill>
        <p:spPr>
          <a:xfrm>
            <a:off x="568373" y="1610542"/>
            <a:ext cx="1524000" cy="1819862"/>
          </a:xfrm>
          <a:prstGeom prst="rect">
            <a:avLst/>
          </a:prstGeom>
        </p:spPr>
      </p:pic>
      <p:grpSp>
        <p:nvGrpSpPr>
          <p:cNvPr id="4" name="组合 3">
            <a:extLst>
              <a:ext uri="{FF2B5EF4-FFF2-40B4-BE49-F238E27FC236}">
                <a16:creationId xmlns:a16="http://schemas.microsoft.com/office/drawing/2014/main" id="{A606389C-1D09-492F-92C1-4BC4DE52FA59}"/>
              </a:ext>
            </a:extLst>
          </p:cNvPr>
          <p:cNvGrpSpPr/>
          <p:nvPr/>
        </p:nvGrpSpPr>
        <p:grpSpPr>
          <a:xfrm>
            <a:off x="3223770" y="2174463"/>
            <a:ext cx="1652544" cy="1014059"/>
            <a:chOff x="2316070" y="2367770"/>
            <a:chExt cx="1652544" cy="1014059"/>
          </a:xfrm>
        </p:grpSpPr>
        <p:pic>
          <p:nvPicPr>
            <p:cNvPr id="5" name="图片 4">
              <a:extLst>
                <a:ext uri="{FF2B5EF4-FFF2-40B4-BE49-F238E27FC236}">
                  <a16:creationId xmlns:a16="http://schemas.microsoft.com/office/drawing/2014/main" id="{D542459B-B8B0-4F9F-8E4A-E3DF421AE0A9}"/>
                </a:ext>
              </a:extLst>
            </p:cNvPr>
            <p:cNvPicPr/>
            <p:nvPr/>
          </p:nvPicPr>
          <p:blipFill>
            <a:blip r:embed="rId3"/>
            <a:stretch/>
          </p:blipFill>
          <p:spPr>
            <a:xfrm>
              <a:off x="2316070" y="2367770"/>
              <a:ext cx="1652544" cy="1014059"/>
            </a:xfrm>
            <a:prstGeom prst="rect">
              <a:avLst/>
            </a:prstGeom>
          </p:spPr>
        </p:pic>
        <p:sp>
          <p:nvSpPr>
            <p:cNvPr id="6" name="矩形 5">
              <a:extLst>
                <a:ext uri="{FF2B5EF4-FFF2-40B4-BE49-F238E27FC236}">
                  <a16:creationId xmlns:a16="http://schemas.microsoft.com/office/drawing/2014/main" id="{51A6EABF-3496-4CB8-BD89-4BBEFF0A3055}"/>
                </a:ext>
              </a:extLst>
            </p:cNvPr>
            <p:cNvSpPr/>
            <p:nvPr/>
          </p:nvSpPr>
          <p:spPr>
            <a:xfrm>
              <a:off x="2473082" y="2592038"/>
              <a:ext cx="618461" cy="535531"/>
            </a:xfrm>
            <a:prstGeom prst="rect">
              <a:avLst/>
            </a:prstGeom>
          </p:spPr>
          <p:txBody>
            <a:bodyPr wrap="square">
              <a:spAutoFit/>
            </a:bodyPr>
            <a:lstStyle/>
            <a:p>
              <a:pPr algn="ctr">
                <a:lnSpc>
                  <a:spcPct val="120000"/>
                </a:lnSpc>
              </a:pPr>
              <a:r>
                <a:rPr lang="en-US" sz="2400" b="1" dirty="0">
                  <a:ea typeface="微软雅黑"/>
                </a:rPr>
                <a:t>1</a:t>
              </a:r>
              <a:endParaRPr lang="zh-CN" sz="2400" b="1" dirty="0">
                <a:ea typeface="微软雅黑"/>
              </a:endParaRPr>
            </a:p>
          </p:txBody>
        </p:sp>
      </p:grpSp>
      <p:sp>
        <p:nvSpPr>
          <p:cNvPr id="11" name="文本框 10">
            <a:extLst>
              <a:ext uri="{FF2B5EF4-FFF2-40B4-BE49-F238E27FC236}">
                <a16:creationId xmlns:a16="http://schemas.microsoft.com/office/drawing/2014/main" id="{D479BD5E-AC98-43D8-A2DF-3C90B6388F27}"/>
              </a:ext>
            </a:extLst>
          </p:cNvPr>
          <p:cNvSpPr txBox="1"/>
          <p:nvPr/>
        </p:nvSpPr>
        <p:spPr>
          <a:xfrm>
            <a:off x="3141633" y="3412790"/>
            <a:ext cx="1777259" cy="1169551"/>
          </a:xfrm>
          <a:prstGeom prst="rect">
            <a:avLst/>
          </a:prstGeom>
          <a:noFill/>
        </p:spPr>
        <p:txBody>
          <a:bodyPr wrap="square" rtlCol="0">
            <a:spAutoFit/>
          </a:bodyPr>
          <a:lstStyle/>
          <a:p>
            <a:r>
              <a:rPr lang="zh-CN" altLang="en-US" sz="1400" dirty="0"/>
              <a:t>在菜单栏中选择</a:t>
            </a:r>
            <a:r>
              <a:rPr lang="en-US" altLang="zh-CN" sz="1400" dirty="0"/>
              <a:t>tools</a:t>
            </a:r>
            <a:r>
              <a:rPr lang="zh-CN" altLang="en-US" sz="1400" dirty="0"/>
              <a:t>，选择</a:t>
            </a:r>
            <a:r>
              <a:rPr lang="en-US" altLang="zh-CN" sz="1400" dirty="0"/>
              <a:t>extension manager</a:t>
            </a:r>
            <a:r>
              <a:rPr lang="zh-CN" altLang="en-US" sz="1400" dirty="0"/>
              <a:t>，选择语言，进行安装，添加语言</a:t>
            </a:r>
          </a:p>
        </p:txBody>
      </p:sp>
      <p:pic>
        <p:nvPicPr>
          <p:cNvPr id="12" name="图片 11">
            <a:extLst>
              <a:ext uri="{FF2B5EF4-FFF2-40B4-BE49-F238E27FC236}">
                <a16:creationId xmlns:a16="http://schemas.microsoft.com/office/drawing/2014/main" id="{C73CE99F-E0DC-4DE9-B208-EB68CE121ECC}"/>
              </a:ext>
            </a:extLst>
          </p:cNvPr>
          <p:cNvPicPr>
            <a:picLocks noChangeAspect="1"/>
          </p:cNvPicPr>
          <p:nvPr/>
        </p:nvPicPr>
        <p:blipFill>
          <a:blip r:embed="rId4"/>
          <a:stretch>
            <a:fillRect/>
          </a:stretch>
        </p:blipFill>
        <p:spPr>
          <a:xfrm>
            <a:off x="6039844" y="300742"/>
            <a:ext cx="4914900" cy="1581150"/>
          </a:xfrm>
          <a:prstGeom prst="rect">
            <a:avLst/>
          </a:prstGeom>
        </p:spPr>
      </p:pic>
      <p:pic>
        <p:nvPicPr>
          <p:cNvPr id="13" name="图片 12">
            <a:extLst>
              <a:ext uri="{FF2B5EF4-FFF2-40B4-BE49-F238E27FC236}">
                <a16:creationId xmlns:a16="http://schemas.microsoft.com/office/drawing/2014/main" id="{373BCC0E-0622-4DFA-8ED3-70FC5317C5D1}"/>
              </a:ext>
            </a:extLst>
          </p:cNvPr>
          <p:cNvPicPr>
            <a:picLocks noChangeAspect="1"/>
          </p:cNvPicPr>
          <p:nvPr/>
        </p:nvPicPr>
        <p:blipFill>
          <a:blip r:embed="rId5"/>
          <a:stretch>
            <a:fillRect/>
          </a:stretch>
        </p:blipFill>
        <p:spPr>
          <a:xfrm>
            <a:off x="5968152" y="2520473"/>
            <a:ext cx="5251138" cy="3332960"/>
          </a:xfrm>
          <a:prstGeom prst="rect">
            <a:avLst/>
          </a:prstGeom>
        </p:spPr>
      </p:pic>
    </p:spTree>
    <p:extLst>
      <p:ext uri="{BB962C8B-B14F-4D97-AF65-F5344CB8AC3E}">
        <p14:creationId xmlns:p14="http://schemas.microsoft.com/office/powerpoint/2010/main" val="182730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A16489-1BC9-46C7-9107-93B3B4C86B69}"/>
              </a:ext>
            </a:extLst>
          </p:cNvPr>
          <p:cNvSpPr txBox="1"/>
          <p:nvPr/>
        </p:nvSpPr>
        <p:spPr>
          <a:xfrm>
            <a:off x="568373" y="3773297"/>
            <a:ext cx="3784821" cy="369332"/>
          </a:xfrm>
          <a:prstGeom prst="rect">
            <a:avLst/>
          </a:prstGeom>
          <a:noFill/>
        </p:spPr>
        <p:txBody>
          <a:bodyPr wrap="square" rtlCol="0">
            <a:spAutoFit/>
          </a:bodyPr>
          <a:lstStyle/>
          <a:p>
            <a:r>
              <a:rPr lang="zh-CN" altLang="en-US" dirty="0"/>
              <a:t>正向工程操作</a:t>
            </a:r>
          </a:p>
        </p:txBody>
      </p:sp>
      <p:pic>
        <p:nvPicPr>
          <p:cNvPr id="3" name="图片 2">
            <a:extLst>
              <a:ext uri="{FF2B5EF4-FFF2-40B4-BE49-F238E27FC236}">
                <a16:creationId xmlns:a16="http://schemas.microsoft.com/office/drawing/2014/main" id="{365EFABF-8E6E-4E49-88C9-633C190B0FCA}"/>
              </a:ext>
            </a:extLst>
          </p:cNvPr>
          <p:cNvPicPr/>
          <p:nvPr/>
        </p:nvPicPr>
        <p:blipFill>
          <a:blip r:embed="rId2"/>
          <a:stretch/>
        </p:blipFill>
        <p:spPr>
          <a:xfrm>
            <a:off x="568373" y="1610542"/>
            <a:ext cx="1524000" cy="1819862"/>
          </a:xfrm>
          <a:prstGeom prst="rect">
            <a:avLst/>
          </a:prstGeom>
        </p:spPr>
      </p:pic>
      <p:grpSp>
        <p:nvGrpSpPr>
          <p:cNvPr id="4" name="组合 3">
            <a:extLst>
              <a:ext uri="{FF2B5EF4-FFF2-40B4-BE49-F238E27FC236}">
                <a16:creationId xmlns:a16="http://schemas.microsoft.com/office/drawing/2014/main" id="{687452B6-1852-47FC-B4DE-F5CC7564CF33}"/>
              </a:ext>
            </a:extLst>
          </p:cNvPr>
          <p:cNvGrpSpPr/>
          <p:nvPr/>
        </p:nvGrpSpPr>
        <p:grpSpPr>
          <a:xfrm>
            <a:off x="3223770" y="2174463"/>
            <a:ext cx="1652544" cy="1014059"/>
            <a:chOff x="2316070" y="2367770"/>
            <a:chExt cx="1652544" cy="1014059"/>
          </a:xfrm>
        </p:grpSpPr>
        <p:pic>
          <p:nvPicPr>
            <p:cNvPr id="5" name="图片 4">
              <a:extLst>
                <a:ext uri="{FF2B5EF4-FFF2-40B4-BE49-F238E27FC236}">
                  <a16:creationId xmlns:a16="http://schemas.microsoft.com/office/drawing/2014/main" id="{E16577FA-B840-4799-8D4B-DAE4243FF316}"/>
                </a:ext>
              </a:extLst>
            </p:cNvPr>
            <p:cNvPicPr/>
            <p:nvPr/>
          </p:nvPicPr>
          <p:blipFill>
            <a:blip r:embed="rId3"/>
            <a:stretch/>
          </p:blipFill>
          <p:spPr>
            <a:xfrm>
              <a:off x="2316070" y="2367770"/>
              <a:ext cx="1652544" cy="1014059"/>
            </a:xfrm>
            <a:prstGeom prst="rect">
              <a:avLst/>
            </a:prstGeom>
          </p:spPr>
        </p:pic>
        <p:sp>
          <p:nvSpPr>
            <p:cNvPr id="6" name="矩形 5">
              <a:extLst>
                <a:ext uri="{FF2B5EF4-FFF2-40B4-BE49-F238E27FC236}">
                  <a16:creationId xmlns:a16="http://schemas.microsoft.com/office/drawing/2014/main" id="{3236FAC0-746C-4D98-BEE7-6314248E02EC}"/>
                </a:ext>
              </a:extLst>
            </p:cNvPr>
            <p:cNvSpPr/>
            <p:nvPr/>
          </p:nvSpPr>
          <p:spPr>
            <a:xfrm>
              <a:off x="2473082" y="2592038"/>
              <a:ext cx="618461" cy="494751"/>
            </a:xfrm>
            <a:prstGeom prst="rect">
              <a:avLst/>
            </a:prstGeom>
          </p:spPr>
          <p:txBody>
            <a:bodyPr wrap="square">
              <a:spAutoFit/>
            </a:bodyPr>
            <a:lstStyle/>
            <a:p>
              <a:pPr algn="ctr">
                <a:lnSpc>
                  <a:spcPct val="120000"/>
                </a:lnSpc>
              </a:pPr>
              <a:r>
                <a:rPr lang="en-US" altLang="zh-CN" sz="2400" b="1" dirty="0"/>
                <a:t>2</a:t>
              </a:r>
              <a:endParaRPr lang="zh-CN" sz="2400" b="1" dirty="0">
                <a:ea typeface="微软雅黑"/>
              </a:endParaRPr>
            </a:p>
          </p:txBody>
        </p:sp>
      </p:grpSp>
      <p:sp>
        <p:nvSpPr>
          <p:cNvPr id="7" name="文本框 6">
            <a:extLst>
              <a:ext uri="{FF2B5EF4-FFF2-40B4-BE49-F238E27FC236}">
                <a16:creationId xmlns:a16="http://schemas.microsoft.com/office/drawing/2014/main" id="{F97782B9-85FF-4003-800A-E225B9FEE01D}"/>
              </a:ext>
            </a:extLst>
          </p:cNvPr>
          <p:cNvSpPr txBox="1"/>
          <p:nvPr/>
        </p:nvSpPr>
        <p:spPr>
          <a:xfrm>
            <a:off x="3141633" y="3412790"/>
            <a:ext cx="1777259" cy="1384995"/>
          </a:xfrm>
          <a:prstGeom prst="rect">
            <a:avLst/>
          </a:prstGeom>
          <a:noFill/>
        </p:spPr>
        <p:txBody>
          <a:bodyPr wrap="square" rtlCol="0">
            <a:spAutoFit/>
          </a:bodyPr>
          <a:lstStyle/>
          <a:p>
            <a:r>
              <a:rPr lang="zh-CN" altLang="en-US" sz="1400" dirty="0"/>
              <a:t>菜单栏选择</a:t>
            </a:r>
            <a:r>
              <a:rPr lang="en-US" altLang="zh-CN" sz="1400" dirty="0"/>
              <a:t>tools</a:t>
            </a:r>
            <a:r>
              <a:rPr lang="zh-CN" altLang="en-US" sz="1400" dirty="0"/>
              <a:t>，选择对应语言，选择</a:t>
            </a:r>
            <a:r>
              <a:rPr lang="en-US" altLang="zh-CN" sz="1400" dirty="0"/>
              <a:t>generate code</a:t>
            </a:r>
            <a:r>
              <a:rPr lang="zh-CN" altLang="en-US" sz="1400" dirty="0"/>
              <a:t>，选择对应模型，根据模型生成对应代码语言</a:t>
            </a:r>
          </a:p>
        </p:txBody>
      </p:sp>
      <p:pic>
        <p:nvPicPr>
          <p:cNvPr id="8" name="图片 7">
            <a:extLst>
              <a:ext uri="{FF2B5EF4-FFF2-40B4-BE49-F238E27FC236}">
                <a16:creationId xmlns:a16="http://schemas.microsoft.com/office/drawing/2014/main" id="{EBB0F27A-AA32-4CA4-BA18-ED268CE32A9C}"/>
              </a:ext>
            </a:extLst>
          </p:cNvPr>
          <p:cNvPicPr>
            <a:picLocks noChangeAspect="1"/>
          </p:cNvPicPr>
          <p:nvPr/>
        </p:nvPicPr>
        <p:blipFill>
          <a:blip r:embed="rId4"/>
          <a:stretch>
            <a:fillRect/>
          </a:stretch>
        </p:blipFill>
        <p:spPr>
          <a:xfrm>
            <a:off x="5101772" y="358679"/>
            <a:ext cx="6419668" cy="2371725"/>
          </a:xfrm>
          <a:prstGeom prst="rect">
            <a:avLst/>
          </a:prstGeom>
        </p:spPr>
      </p:pic>
      <p:pic>
        <p:nvPicPr>
          <p:cNvPr id="9" name="图片 8">
            <a:extLst>
              <a:ext uri="{FF2B5EF4-FFF2-40B4-BE49-F238E27FC236}">
                <a16:creationId xmlns:a16="http://schemas.microsoft.com/office/drawing/2014/main" id="{06F3807A-8090-476F-AD00-D88B0001FE40}"/>
              </a:ext>
            </a:extLst>
          </p:cNvPr>
          <p:cNvPicPr>
            <a:picLocks noChangeAspect="1"/>
          </p:cNvPicPr>
          <p:nvPr/>
        </p:nvPicPr>
        <p:blipFill>
          <a:blip r:embed="rId5"/>
          <a:stretch>
            <a:fillRect/>
          </a:stretch>
        </p:blipFill>
        <p:spPr>
          <a:xfrm>
            <a:off x="5298591" y="3134851"/>
            <a:ext cx="5888894" cy="2829120"/>
          </a:xfrm>
          <a:prstGeom prst="rect">
            <a:avLst/>
          </a:prstGeom>
        </p:spPr>
      </p:pic>
    </p:spTree>
    <p:extLst>
      <p:ext uri="{BB962C8B-B14F-4D97-AF65-F5344CB8AC3E}">
        <p14:creationId xmlns:p14="http://schemas.microsoft.com/office/powerpoint/2010/main" val="354457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24057" y="2977884"/>
            <a:ext cx="3773716" cy="891582"/>
            <a:chOff x="4209142" y="254523"/>
            <a:chExt cx="3773716" cy="891582"/>
          </a:xfrm>
        </p:grpSpPr>
        <p:pic>
          <p:nvPicPr>
            <p:cNvPr id="7" name="图片 6"/>
            <p:cNvPicPr/>
            <p:nvPr/>
          </p:nvPicPr>
          <p:blipFill>
            <a:blip r:embed="rId3"/>
            <a:stretch/>
          </p:blipFill>
          <p:spPr>
            <a:xfrm>
              <a:off x="4209142" y="254523"/>
              <a:ext cx="3773716" cy="891582"/>
            </a:xfrm>
            <a:prstGeom prst="rect">
              <a:avLst/>
            </a:prstGeom>
          </p:spPr>
        </p:pic>
        <p:sp>
          <p:nvSpPr>
            <p:cNvPr id="8" name="文本框 7"/>
            <p:cNvSpPr txBox="1"/>
            <p:nvPr/>
          </p:nvSpPr>
          <p:spPr>
            <a:xfrm>
              <a:off x="5669995" y="330723"/>
              <a:ext cx="902811" cy="523220"/>
            </a:xfrm>
            <a:prstGeom prst="rect">
              <a:avLst/>
            </a:prstGeom>
            <a:noFill/>
          </p:spPr>
          <p:txBody>
            <a:bodyPr wrap="none">
              <a:spAutoFit/>
            </a:bodyPr>
            <a:lstStyle/>
            <a:p>
              <a:pPr algn="ctr"/>
              <a:r>
                <a:rPr lang="zh-CN" sz="2800" b="1">
                  <a:latin typeface="微软雅黑"/>
                </a:rPr>
                <a:t>目录</a:t>
              </a:r>
            </a:p>
          </p:txBody>
        </p:sp>
      </p:grpSp>
      <p:sp>
        <p:nvSpPr>
          <p:cNvPr id="17" name="文本框 16"/>
          <p:cNvSpPr txBox="1"/>
          <p:nvPr/>
        </p:nvSpPr>
        <p:spPr>
          <a:xfrm>
            <a:off x="6096000" y="436695"/>
            <a:ext cx="3257238" cy="523220"/>
          </a:xfrm>
          <a:prstGeom prst="rect">
            <a:avLst/>
          </a:prstGeom>
          <a:noFill/>
        </p:spPr>
        <p:txBody>
          <a:bodyPr wrap="none">
            <a:spAutoFit/>
          </a:bodyPr>
          <a:lstStyle/>
          <a:p>
            <a:r>
              <a:rPr lang="en-US" sz="2800" b="1" dirty="0">
                <a:latin typeface="微软雅黑"/>
                <a:ea typeface="微软雅黑"/>
              </a:rPr>
              <a:t>1</a:t>
            </a:r>
            <a:r>
              <a:rPr lang="zh-CN" sz="2800" b="1" dirty="0">
                <a:latin typeface="微软雅黑"/>
                <a:ea typeface="微软雅黑"/>
              </a:rPr>
              <a:t> </a:t>
            </a:r>
            <a:r>
              <a:rPr lang="zh-CN" sz="2800" b="1" dirty="0">
                <a:latin typeface="微软雅黑"/>
              </a:rPr>
              <a:t>什么是</a:t>
            </a:r>
            <a:r>
              <a:rPr lang="en-US" altLang="zh-CN" sz="2800" b="1" dirty="0" err="1">
                <a:latin typeface="微软雅黑"/>
              </a:rPr>
              <a:t>Star</a:t>
            </a:r>
            <a:r>
              <a:rPr lang="en-US" sz="2800" b="1" dirty="0" err="1">
                <a:latin typeface="微软雅黑"/>
              </a:rPr>
              <a:t>UML</a:t>
            </a:r>
            <a:r>
              <a:rPr lang="en-US" sz="2800" b="1" dirty="0">
                <a:latin typeface="微软雅黑"/>
              </a:rPr>
              <a:t> </a:t>
            </a:r>
            <a:endParaRPr lang="zh-CN" sz="2800" b="1" dirty="0">
              <a:latin typeface="微软雅黑"/>
              <a:ea typeface="微软雅黑"/>
            </a:endParaRPr>
          </a:p>
        </p:txBody>
      </p:sp>
      <p:sp>
        <p:nvSpPr>
          <p:cNvPr id="20" name="文本框 19"/>
          <p:cNvSpPr txBox="1"/>
          <p:nvPr/>
        </p:nvSpPr>
        <p:spPr>
          <a:xfrm>
            <a:off x="6096000" y="2009939"/>
            <a:ext cx="3508909" cy="523220"/>
          </a:xfrm>
          <a:prstGeom prst="rect">
            <a:avLst/>
          </a:prstGeom>
          <a:noFill/>
        </p:spPr>
        <p:txBody>
          <a:bodyPr wrap="none">
            <a:spAutoFit/>
          </a:bodyPr>
          <a:lstStyle/>
          <a:p>
            <a:r>
              <a:rPr lang="en-US" sz="2800" b="1" dirty="0">
                <a:latin typeface="微软雅黑"/>
                <a:ea typeface="微软雅黑"/>
              </a:rPr>
              <a:t>3</a:t>
            </a:r>
            <a:r>
              <a:rPr lang="zh-CN" sz="2800" b="1" dirty="0">
                <a:latin typeface="微软雅黑"/>
                <a:ea typeface="微软雅黑"/>
              </a:rPr>
              <a:t> </a:t>
            </a:r>
            <a:r>
              <a:rPr lang="en-US" altLang="zh-CN" sz="2800" b="1" dirty="0" err="1">
                <a:latin typeface="微软雅黑"/>
                <a:ea typeface="微软雅黑"/>
              </a:rPr>
              <a:t>StarUML</a:t>
            </a:r>
            <a:r>
              <a:rPr lang="zh-CN" altLang="en-US" sz="2800" b="1" dirty="0">
                <a:latin typeface="微软雅黑"/>
                <a:ea typeface="微软雅黑"/>
              </a:rPr>
              <a:t>绘制类图</a:t>
            </a:r>
            <a:endParaRPr lang="en-US" altLang="zh-CN" sz="2800" b="1" dirty="0">
              <a:latin typeface="微软雅黑"/>
              <a:ea typeface="微软雅黑"/>
            </a:endParaRPr>
          </a:p>
        </p:txBody>
      </p:sp>
      <p:sp>
        <p:nvSpPr>
          <p:cNvPr id="29" name="文本框 28"/>
          <p:cNvSpPr txBox="1"/>
          <p:nvPr/>
        </p:nvSpPr>
        <p:spPr>
          <a:xfrm>
            <a:off x="6096000" y="2838096"/>
            <a:ext cx="3508909" cy="523220"/>
          </a:xfrm>
          <a:prstGeom prst="rect">
            <a:avLst/>
          </a:prstGeom>
          <a:noFill/>
        </p:spPr>
        <p:txBody>
          <a:bodyPr wrap="none">
            <a:spAutoFit/>
          </a:bodyPr>
          <a:lstStyle/>
          <a:p>
            <a:r>
              <a:rPr lang="en-US" sz="2800" b="1" dirty="0">
                <a:latin typeface="微软雅黑"/>
                <a:ea typeface="微软雅黑"/>
              </a:rPr>
              <a:t>4</a:t>
            </a:r>
            <a:r>
              <a:rPr lang="zh-CN" sz="2800" b="1" dirty="0">
                <a:latin typeface="微软雅黑"/>
                <a:ea typeface="微软雅黑"/>
              </a:rPr>
              <a:t> </a:t>
            </a:r>
            <a:r>
              <a:rPr lang="en-US" altLang="zh-CN" sz="2800" b="1" dirty="0" err="1">
                <a:latin typeface="微软雅黑"/>
                <a:ea typeface="微软雅黑"/>
              </a:rPr>
              <a:t>StarUML</a:t>
            </a:r>
            <a:r>
              <a:rPr lang="zh-CN" altLang="en-US" sz="2800" b="1" dirty="0">
                <a:latin typeface="微软雅黑"/>
                <a:ea typeface="微软雅黑"/>
              </a:rPr>
              <a:t>双向工程</a:t>
            </a:r>
            <a:endParaRPr lang="zh-CN" sz="2800" b="1" dirty="0">
              <a:latin typeface="微软雅黑"/>
              <a:ea typeface="微软雅黑"/>
            </a:endParaRPr>
          </a:p>
        </p:txBody>
      </p:sp>
      <p:sp>
        <p:nvSpPr>
          <p:cNvPr id="30" name="文本框 29"/>
          <p:cNvSpPr txBox="1"/>
          <p:nvPr/>
        </p:nvSpPr>
        <p:spPr>
          <a:xfrm>
            <a:off x="6096000" y="1223317"/>
            <a:ext cx="3867982" cy="523220"/>
          </a:xfrm>
          <a:prstGeom prst="rect">
            <a:avLst/>
          </a:prstGeom>
          <a:noFill/>
        </p:spPr>
        <p:txBody>
          <a:bodyPr wrap="none">
            <a:spAutoFit/>
          </a:bodyPr>
          <a:lstStyle/>
          <a:p>
            <a:r>
              <a:rPr lang="en-US" sz="2800" b="1" dirty="0">
                <a:latin typeface="微软雅黑"/>
                <a:ea typeface="微软雅黑"/>
              </a:rPr>
              <a:t>2</a:t>
            </a:r>
            <a:r>
              <a:rPr lang="zh-CN" sz="2800" b="1" dirty="0">
                <a:latin typeface="微软雅黑"/>
                <a:ea typeface="微软雅黑"/>
              </a:rPr>
              <a:t> </a:t>
            </a:r>
            <a:r>
              <a:rPr lang="en-US" altLang="zh-CN" sz="2800" b="1" dirty="0" err="1">
                <a:latin typeface="微软雅黑"/>
                <a:ea typeface="微软雅黑"/>
              </a:rPr>
              <a:t>StarUML</a:t>
            </a:r>
            <a:r>
              <a:rPr lang="zh-CN" altLang="en-US" sz="2800" b="1" dirty="0">
                <a:latin typeface="微软雅黑"/>
                <a:ea typeface="微软雅黑"/>
              </a:rPr>
              <a:t>的总体布局</a:t>
            </a:r>
            <a:endParaRPr lang="zh-CN" sz="2800" b="1" dirty="0">
              <a:latin typeface="微软雅黑"/>
              <a:ea typeface="微软雅黑"/>
            </a:endParaRPr>
          </a:p>
        </p:txBody>
      </p:sp>
      <p:sp>
        <p:nvSpPr>
          <p:cNvPr id="31" name="文本框 30"/>
          <p:cNvSpPr txBox="1"/>
          <p:nvPr/>
        </p:nvSpPr>
        <p:spPr>
          <a:xfrm>
            <a:off x="6096000" y="3536900"/>
            <a:ext cx="3867982" cy="523220"/>
          </a:xfrm>
          <a:prstGeom prst="rect">
            <a:avLst/>
          </a:prstGeom>
          <a:noFill/>
        </p:spPr>
        <p:txBody>
          <a:bodyPr wrap="none">
            <a:spAutoFit/>
          </a:bodyPr>
          <a:lstStyle/>
          <a:p>
            <a:r>
              <a:rPr lang="en-US" sz="2800" b="1" dirty="0">
                <a:latin typeface="微软雅黑"/>
                <a:ea typeface="微软雅黑"/>
              </a:rPr>
              <a:t>5</a:t>
            </a:r>
            <a:r>
              <a:rPr lang="zh-CN" sz="2800" b="1" dirty="0">
                <a:latin typeface="微软雅黑"/>
                <a:ea typeface="微软雅黑"/>
              </a:rPr>
              <a:t> </a:t>
            </a:r>
            <a:r>
              <a:rPr lang="en-US" altLang="zh-CN" sz="2800" b="1" dirty="0" err="1">
                <a:latin typeface="微软雅黑"/>
                <a:ea typeface="微软雅黑"/>
              </a:rPr>
              <a:t>Star</a:t>
            </a:r>
            <a:r>
              <a:rPr lang="en-US" sz="2800" b="1" dirty="0" err="1">
                <a:latin typeface="微软雅黑"/>
                <a:ea typeface="微软雅黑"/>
              </a:rPr>
              <a:t>UML</a:t>
            </a:r>
            <a:r>
              <a:rPr lang="zh-CN" altLang="en-US" sz="2800" b="1" dirty="0">
                <a:latin typeface="微软雅黑"/>
                <a:ea typeface="微软雅黑"/>
              </a:rPr>
              <a:t>绘制用例图</a:t>
            </a:r>
            <a:endParaRPr lang="zh-CN" sz="2800" b="1" dirty="0">
              <a:latin typeface="微软雅黑"/>
              <a:ea typeface="微软雅黑"/>
            </a:endParaRPr>
          </a:p>
        </p:txBody>
      </p:sp>
      <p:sp>
        <p:nvSpPr>
          <p:cNvPr id="32" name="文本框 31"/>
          <p:cNvSpPr txBox="1"/>
          <p:nvPr/>
        </p:nvSpPr>
        <p:spPr>
          <a:xfrm>
            <a:off x="6096000" y="5808949"/>
            <a:ext cx="5663345" cy="523220"/>
          </a:xfrm>
          <a:prstGeom prst="rect">
            <a:avLst/>
          </a:prstGeom>
          <a:noFill/>
        </p:spPr>
        <p:txBody>
          <a:bodyPr wrap="none">
            <a:spAutoFit/>
          </a:bodyPr>
          <a:lstStyle/>
          <a:p>
            <a:r>
              <a:rPr lang="en-US" altLang="zh-CN" sz="2800" b="1" dirty="0">
                <a:latin typeface="微软雅黑"/>
                <a:ea typeface="微软雅黑"/>
              </a:rPr>
              <a:t>8</a:t>
            </a:r>
            <a:r>
              <a:rPr lang="zh-CN" sz="2800" b="1" dirty="0">
                <a:latin typeface="微软雅黑"/>
                <a:ea typeface="微软雅黑"/>
              </a:rPr>
              <a:t> </a:t>
            </a:r>
            <a:r>
              <a:rPr lang="en-US" altLang="zh-CN" sz="2800" b="1" dirty="0" err="1">
                <a:latin typeface="微软雅黑"/>
                <a:ea typeface="微软雅黑"/>
              </a:rPr>
              <a:t>StarUML</a:t>
            </a:r>
            <a:r>
              <a:rPr lang="zh-CN" altLang="en-US" sz="2800" b="1" dirty="0">
                <a:latin typeface="微软雅黑"/>
                <a:ea typeface="微软雅黑"/>
              </a:rPr>
              <a:t>绘制简易案例教学系统</a:t>
            </a:r>
            <a:endParaRPr lang="zh-CN" sz="2800" b="1" dirty="0">
              <a:latin typeface="微软雅黑"/>
              <a:ea typeface="微软雅黑"/>
            </a:endParaRPr>
          </a:p>
        </p:txBody>
      </p:sp>
      <p:sp>
        <p:nvSpPr>
          <p:cNvPr id="11" name="文本框 10">
            <a:extLst>
              <a:ext uri="{FF2B5EF4-FFF2-40B4-BE49-F238E27FC236}">
                <a16:creationId xmlns:a16="http://schemas.microsoft.com/office/drawing/2014/main" id="{0A9CCED1-6BB0-4D76-B8F0-40BD9BD6B644}"/>
              </a:ext>
            </a:extLst>
          </p:cNvPr>
          <p:cNvSpPr txBox="1"/>
          <p:nvPr/>
        </p:nvSpPr>
        <p:spPr>
          <a:xfrm>
            <a:off x="6096000" y="4255304"/>
            <a:ext cx="3867982" cy="523220"/>
          </a:xfrm>
          <a:prstGeom prst="rect">
            <a:avLst/>
          </a:prstGeom>
          <a:noFill/>
        </p:spPr>
        <p:txBody>
          <a:bodyPr wrap="none">
            <a:spAutoFit/>
          </a:bodyPr>
          <a:lstStyle/>
          <a:p>
            <a:r>
              <a:rPr lang="en-US" altLang="zh-CN" sz="2800" b="1" dirty="0">
                <a:latin typeface="微软雅黑"/>
              </a:rPr>
              <a:t>6</a:t>
            </a:r>
            <a:r>
              <a:rPr lang="zh-CN" sz="2800" b="1" dirty="0">
                <a:latin typeface="微软雅黑"/>
                <a:ea typeface="微软雅黑"/>
              </a:rPr>
              <a:t> </a:t>
            </a:r>
            <a:r>
              <a:rPr lang="en-US" altLang="zh-CN" sz="2800" b="1" dirty="0" err="1">
                <a:latin typeface="微软雅黑"/>
                <a:ea typeface="微软雅黑"/>
              </a:rPr>
              <a:t>Star</a:t>
            </a:r>
            <a:r>
              <a:rPr lang="en-US" sz="2800" b="1" dirty="0" err="1">
                <a:latin typeface="微软雅黑"/>
                <a:ea typeface="微软雅黑"/>
              </a:rPr>
              <a:t>UML</a:t>
            </a:r>
            <a:r>
              <a:rPr lang="zh-CN" altLang="en-US" sz="2800" b="1" dirty="0">
                <a:latin typeface="微软雅黑"/>
                <a:ea typeface="微软雅黑"/>
              </a:rPr>
              <a:t>绘制状态图</a:t>
            </a:r>
            <a:endParaRPr lang="zh-CN" sz="2800" b="1" dirty="0">
              <a:latin typeface="微软雅黑"/>
              <a:ea typeface="微软雅黑"/>
            </a:endParaRPr>
          </a:p>
        </p:txBody>
      </p:sp>
      <p:sp>
        <p:nvSpPr>
          <p:cNvPr id="12" name="文本框 11">
            <a:extLst>
              <a:ext uri="{FF2B5EF4-FFF2-40B4-BE49-F238E27FC236}">
                <a16:creationId xmlns:a16="http://schemas.microsoft.com/office/drawing/2014/main" id="{B4C37B26-9F67-4C71-AA0C-4014FA132210}"/>
              </a:ext>
            </a:extLst>
          </p:cNvPr>
          <p:cNvSpPr txBox="1"/>
          <p:nvPr/>
        </p:nvSpPr>
        <p:spPr>
          <a:xfrm>
            <a:off x="6096000" y="5000107"/>
            <a:ext cx="3867982" cy="954107"/>
          </a:xfrm>
          <a:prstGeom prst="rect">
            <a:avLst/>
          </a:prstGeom>
          <a:noFill/>
        </p:spPr>
        <p:txBody>
          <a:bodyPr wrap="none">
            <a:spAutoFit/>
          </a:bodyPr>
          <a:lstStyle/>
          <a:p>
            <a:r>
              <a:rPr lang="en-US" altLang="zh-CN" sz="2800" b="1" dirty="0">
                <a:latin typeface="微软雅黑"/>
              </a:rPr>
              <a:t>7</a:t>
            </a:r>
            <a:r>
              <a:rPr lang="zh-CN" sz="2800" b="1" dirty="0">
                <a:latin typeface="微软雅黑"/>
                <a:ea typeface="微软雅黑"/>
              </a:rPr>
              <a:t> </a:t>
            </a:r>
            <a:r>
              <a:rPr lang="en-US" altLang="zh-CN" sz="2800" b="1" dirty="0" err="1">
                <a:latin typeface="微软雅黑"/>
              </a:rPr>
              <a:t>StarUML</a:t>
            </a:r>
            <a:r>
              <a:rPr lang="zh-CN" altLang="en-US" sz="2800" b="1" dirty="0">
                <a:latin typeface="微软雅黑"/>
              </a:rPr>
              <a:t>绘制活动图</a:t>
            </a:r>
            <a:endParaRPr lang="zh-CN" altLang="zh-CN" sz="2800" b="1" dirty="0">
              <a:solidFill>
                <a:srgbClr val="000000"/>
              </a:solidFill>
              <a:latin typeface="微软雅黑"/>
            </a:endParaRPr>
          </a:p>
          <a:p>
            <a:endParaRPr lang="zh-CN" sz="2800" b="1" dirty="0">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293A2F7-0AD7-4B13-A591-AEB63E7A0ED8}"/>
              </a:ext>
            </a:extLst>
          </p:cNvPr>
          <p:cNvPicPr>
            <a:picLocks noChangeAspect="1"/>
          </p:cNvPicPr>
          <p:nvPr/>
        </p:nvPicPr>
        <p:blipFill>
          <a:blip r:embed="rId2"/>
          <a:stretch>
            <a:fillRect/>
          </a:stretch>
        </p:blipFill>
        <p:spPr>
          <a:xfrm>
            <a:off x="345736" y="2035534"/>
            <a:ext cx="4735333" cy="3553739"/>
          </a:xfrm>
          <a:prstGeom prst="rect">
            <a:avLst/>
          </a:prstGeom>
        </p:spPr>
      </p:pic>
      <p:pic>
        <p:nvPicPr>
          <p:cNvPr id="4" name="图片 3">
            <a:extLst>
              <a:ext uri="{FF2B5EF4-FFF2-40B4-BE49-F238E27FC236}">
                <a16:creationId xmlns:a16="http://schemas.microsoft.com/office/drawing/2014/main" id="{1BE22824-0F0E-49EC-A51E-FB69A0572C3B}"/>
              </a:ext>
            </a:extLst>
          </p:cNvPr>
          <p:cNvPicPr/>
          <p:nvPr/>
        </p:nvPicPr>
        <p:blipFill>
          <a:blip r:embed="rId3"/>
          <a:stretch/>
        </p:blipFill>
        <p:spPr>
          <a:xfrm>
            <a:off x="345736" y="-110825"/>
            <a:ext cx="1524000" cy="1819862"/>
          </a:xfrm>
          <a:prstGeom prst="rect">
            <a:avLst/>
          </a:prstGeom>
        </p:spPr>
      </p:pic>
      <p:pic>
        <p:nvPicPr>
          <p:cNvPr id="5" name="图片 4">
            <a:extLst>
              <a:ext uri="{FF2B5EF4-FFF2-40B4-BE49-F238E27FC236}">
                <a16:creationId xmlns:a16="http://schemas.microsoft.com/office/drawing/2014/main" id="{60B3F558-4454-4E86-99DC-CC6EEA6B904A}"/>
              </a:ext>
            </a:extLst>
          </p:cNvPr>
          <p:cNvPicPr>
            <a:picLocks noChangeAspect="1"/>
          </p:cNvPicPr>
          <p:nvPr/>
        </p:nvPicPr>
        <p:blipFill>
          <a:blip r:embed="rId4"/>
          <a:stretch>
            <a:fillRect/>
          </a:stretch>
        </p:blipFill>
        <p:spPr>
          <a:xfrm>
            <a:off x="5690484" y="480104"/>
            <a:ext cx="5113123" cy="2207437"/>
          </a:xfrm>
          <a:prstGeom prst="rect">
            <a:avLst/>
          </a:prstGeom>
        </p:spPr>
      </p:pic>
      <p:pic>
        <p:nvPicPr>
          <p:cNvPr id="6" name="图片 5">
            <a:extLst>
              <a:ext uri="{FF2B5EF4-FFF2-40B4-BE49-F238E27FC236}">
                <a16:creationId xmlns:a16="http://schemas.microsoft.com/office/drawing/2014/main" id="{E124CCE0-B1DB-4651-AF1A-6FDBFCB838AB}"/>
              </a:ext>
            </a:extLst>
          </p:cNvPr>
          <p:cNvPicPr>
            <a:picLocks noChangeAspect="1"/>
          </p:cNvPicPr>
          <p:nvPr/>
        </p:nvPicPr>
        <p:blipFill>
          <a:blip r:embed="rId5"/>
          <a:stretch>
            <a:fillRect/>
          </a:stretch>
        </p:blipFill>
        <p:spPr>
          <a:xfrm>
            <a:off x="5690484" y="2973788"/>
            <a:ext cx="5113123" cy="2615485"/>
          </a:xfrm>
          <a:prstGeom prst="rect">
            <a:avLst/>
          </a:prstGeom>
        </p:spPr>
      </p:pic>
    </p:spTree>
    <p:extLst>
      <p:ext uri="{BB962C8B-B14F-4D97-AF65-F5344CB8AC3E}">
        <p14:creationId xmlns:p14="http://schemas.microsoft.com/office/powerpoint/2010/main" val="329080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E26963-6E66-44C7-B7C4-CAFF63631732}"/>
              </a:ext>
            </a:extLst>
          </p:cNvPr>
          <p:cNvSpPr txBox="1"/>
          <p:nvPr/>
        </p:nvSpPr>
        <p:spPr>
          <a:xfrm>
            <a:off x="568373" y="3773297"/>
            <a:ext cx="3784821" cy="369332"/>
          </a:xfrm>
          <a:prstGeom prst="rect">
            <a:avLst/>
          </a:prstGeom>
          <a:noFill/>
        </p:spPr>
        <p:txBody>
          <a:bodyPr wrap="square" rtlCol="0">
            <a:spAutoFit/>
          </a:bodyPr>
          <a:lstStyle/>
          <a:p>
            <a:r>
              <a:rPr lang="zh-CN" altLang="en-US" dirty="0"/>
              <a:t>逆向工程操作</a:t>
            </a:r>
          </a:p>
        </p:txBody>
      </p:sp>
      <p:pic>
        <p:nvPicPr>
          <p:cNvPr id="3" name="图片 2">
            <a:extLst>
              <a:ext uri="{FF2B5EF4-FFF2-40B4-BE49-F238E27FC236}">
                <a16:creationId xmlns:a16="http://schemas.microsoft.com/office/drawing/2014/main" id="{634B3D96-E1C3-4424-88CC-6446E32E12F3}"/>
              </a:ext>
            </a:extLst>
          </p:cNvPr>
          <p:cNvPicPr/>
          <p:nvPr/>
        </p:nvPicPr>
        <p:blipFill>
          <a:blip r:embed="rId2"/>
          <a:stretch/>
        </p:blipFill>
        <p:spPr>
          <a:xfrm>
            <a:off x="568373" y="1610542"/>
            <a:ext cx="1524000" cy="1819862"/>
          </a:xfrm>
          <a:prstGeom prst="rect">
            <a:avLst/>
          </a:prstGeom>
        </p:spPr>
      </p:pic>
      <p:grpSp>
        <p:nvGrpSpPr>
          <p:cNvPr id="4" name="组合 3">
            <a:extLst>
              <a:ext uri="{FF2B5EF4-FFF2-40B4-BE49-F238E27FC236}">
                <a16:creationId xmlns:a16="http://schemas.microsoft.com/office/drawing/2014/main" id="{A606389C-1D09-492F-92C1-4BC4DE52FA59}"/>
              </a:ext>
            </a:extLst>
          </p:cNvPr>
          <p:cNvGrpSpPr/>
          <p:nvPr/>
        </p:nvGrpSpPr>
        <p:grpSpPr>
          <a:xfrm>
            <a:off x="2700650" y="2080060"/>
            <a:ext cx="1652544" cy="1014059"/>
            <a:chOff x="2316070" y="2367770"/>
            <a:chExt cx="1652544" cy="1014059"/>
          </a:xfrm>
        </p:grpSpPr>
        <p:pic>
          <p:nvPicPr>
            <p:cNvPr id="5" name="图片 4">
              <a:extLst>
                <a:ext uri="{FF2B5EF4-FFF2-40B4-BE49-F238E27FC236}">
                  <a16:creationId xmlns:a16="http://schemas.microsoft.com/office/drawing/2014/main" id="{D542459B-B8B0-4F9F-8E4A-E3DF421AE0A9}"/>
                </a:ext>
              </a:extLst>
            </p:cNvPr>
            <p:cNvPicPr/>
            <p:nvPr/>
          </p:nvPicPr>
          <p:blipFill>
            <a:blip r:embed="rId3"/>
            <a:stretch/>
          </p:blipFill>
          <p:spPr>
            <a:xfrm>
              <a:off x="2316070" y="2367770"/>
              <a:ext cx="1652544" cy="1014059"/>
            </a:xfrm>
            <a:prstGeom prst="rect">
              <a:avLst/>
            </a:prstGeom>
          </p:spPr>
        </p:pic>
        <p:sp>
          <p:nvSpPr>
            <p:cNvPr id="6" name="矩形 5">
              <a:extLst>
                <a:ext uri="{FF2B5EF4-FFF2-40B4-BE49-F238E27FC236}">
                  <a16:creationId xmlns:a16="http://schemas.microsoft.com/office/drawing/2014/main" id="{51A6EABF-3496-4CB8-BD89-4BBEFF0A3055}"/>
                </a:ext>
              </a:extLst>
            </p:cNvPr>
            <p:cNvSpPr/>
            <p:nvPr/>
          </p:nvSpPr>
          <p:spPr>
            <a:xfrm>
              <a:off x="2473082" y="2592038"/>
              <a:ext cx="618461" cy="535531"/>
            </a:xfrm>
            <a:prstGeom prst="rect">
              <a:avLst/>
            </a:prstGeom>
          </p:spPr>
          <p:txBody>
            <a:bodyPr wrap="square">
              <a:spAutoFit/>
            </a:bodyPr>
            <a:lstStyle/>
            <a:p>
              <a:pPr algn="ctr">
                <a:lnSpc>
                  <a:spcPct val="120000"/>
                </a:lnSpc>
              </a:pPr>
              <a:r>
                <a:rPr lang="en-US" sz="2400" b="1" dirty="0">
                  <a:ea typeface="微软雅黑"/>
                </a:rPr>
                <a:t>1</a:t>
              </a:r>
              <a:endParaRPr lang="zh-CN" sz="2400" b="1" dirty="0">
                <a:ea typeface="微软雅黑"/>
              </a:endParaRPr>
            </a:p>
          </p:txBody>
        </p:sp>
      </p:grpSp>
      <p:sp>
        <p:nvSpPr>
          <p:cNvPr id="11" name="文本框 10">
            <a:extLst>
              <a:ext uri="{FF2B5EF4-FFF2-40B4-BE49-F238E27FC236}">
                <a16:creationId xmlns:a16="http://schemas.microsoft.com/office/drawing/2014/main" id="{D479BD5E-AC98-43D8-A2DF-3C90B6388F27}"/>
              </a:ext>
            </a:extLst>
          </p:cNvPr>
          <p:cNvSpPr txBox="1"/>
          <p:nvPr/>
        </p:nvSpPr>
        <p:spPr>
          <a:xfrm>
            <a:off x="2638292" y="3429000"/>
            <a:ext cx="1777259" cy="523220"/>
          </a:xfrm>
          <a:prstGeom prst="rect">
            <a:avLst/>
          </a:prstGeom>
          <a:noFill/>
        </p:spPr>
        <p:txBody>
          <a:bodyPr wrap="square" rtlCol="0">
            <a:spAutoFit/>
          </a:bodyPr>
          <a:lstStyle/>
          <a:p>
            <a:r>
              <a:rPr lang="zh-CN" altLang="en-US" sz="1400" dirty="0"/>
              <a:t>进行对应</a:t>
            </a:r>
            <a:r>
              <a:rPr lang="en-US" altLang="zh-CN" sz="1400" dirty="0"/>
              <a:t>java</a:t>
            </a:r>
            <a:r>
              <a:rPr lang="zh-CN" altLang="en-US" sz="1400" dirty="0"/>
              <a:t>项目的编写</a:t>
            </a:r>
          </a:p>
        </p:txBody>
      </p:sp>
      <p:pic>
        <p:nvPicPr>
          <p:cNvPr id="8" name="图片 7">
            <a:extLst>
              <a:ext uri="{FF2B5EF4-FFF2-40B4-BE49-F238E27FC236}">
                <a16:creationId xmlns:a16="http://schemas.microsoft.com/office/drawing/2014/main" id="{FD18B623-7C91-4E26-80A8-6BD0C473780F}"/>
              </a:ext>
            </a:extLst>
          </p:cNvPr>
          <p:cNvPicPr>
            <a:picLocks noChangeAspect="1"/>
          </p:cNvPicPr>
          <p:nvPr/>
        </p:nvPicPr>
        <p:blipFill>
          <a:blip r:embed="rId4"/>
          <a:stretch>
            <a:fillRect/>
          </a:stretch>
        </p:blipFill>
        <p:spPr>
          <a:xfrm>
            <a:off x="4663546" y="928893"/>
            <a:ext cx="3810000" cy="5419725"/>
          </a:xfrm>
          <a:prstGeom prst="rect">
            <a:avLst/>
          </a:prstGeom>
        </p:spPr>
      </p:pic>
      <p:pic>
        <p:nvPicPr>
          <p:cNvPr id="9" name="图片 8">
            <a:extLst>
              <a:ext uri="{FF2B5EF4-FFF2-40B4-BE49-F238E27FC236}">
                <a16:creationId xmlns:a16="http://schemas.microsoft.com/office/drawing/2014/main" id="{34300E4C-D726-41FF-952E-610811649CE9}"/>
              </a:ext>
            </a:extLst>
          </p:cNvPr>
          <p:cNvPicPr>
            <a:picLocks noChangeAspect="1"/>
          </p:cNvPicPr>
          <p:nvPr/>
        </p:nvPicPr>
        <p:blipFill>
          <a:blip r:embed="rId5"/>
          <a:stretch>
            <a:fillRect/>
          </a:stretch>
        </p:blipFill>
        <p:spPr>
          <a:xfrm>
            <a:off x="8473546" y="928893"/>
            <a:ext cx="3438129" cy="5419725"/>
          </a:xfrm>
          <a:prstGeom prst="rect">
            <a:avLst/>
          </a:prstGeom>
        </p:spPr>
      </p:pic>
    </p:spTree>
    <p:extLst>
      <p:ext uri="{BB962C8B-B14F-4D97-AF65-F5344CB8AC3E}">
        <p14:creationId xmlns:p14="http://schemas.microsoft.com/office/powerpoint/2010/main" val="13304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E26963-6E66-44C7-B7C4-CAFF63631732}"/>
              </a:ext>
            </a:extLst>
          </p:cNvPr>
          <p:cNvSpPr txBox="1"/>
          <p:nvPr/>
        </p:nvSpPr>
        <p:spPr>
          <a:xfrm>
            <a:off x="568373" y="3773297"/>
            <a:ext cx="3784821" cy="369332"/>
          </a:xfrm>
          <a:prstGeom prst="rect">
            <a:avLst/>
          </a:prstGeom>
          <a:noFill/>
        </p:spPr>
        <p:txBody>
          <a:bodyPr wrap="square" rtlCol="0">
            <a:spAutoFit/>
          </a:bodyPr>
          <a:lstStyle/>
          <a:p>
            <a:r>
              <a:rPr lang="zh-CN" altLang="en-US" dirty="0"/>
              <a:t>逆向工程操作</a:t>
            </a:r>
          </a:p>
        </p:txBody>
      </p:sp>
      <p:pic>
        <p:nvPicPr>
          <p:cNvPr id="3" name="图片 2">
            <a:extLst>
              <a:ext uri="{FF2B5EF4-FFF2-40B4-BE49-F238E27FC236}">
                <a16:creationId xmlns:a16="http://schemas.microsoft.com/office/drawing/2014/main" id="{634B3D96-E1C3-4424-88CC-6446E32E12F3}"/>
              </a:ext>
            </a:extLst>
          </p:cNvPr>
          <p:cNvPicPr/>
          <p:nvPr/>
        </p:nvPicPr>
        <p:blipFill>
          <a:blip r:embed="rId2"/>
          <a:stretch/>
        </p:blipFill>
        <p:spPr>
          <a:xfrm>
            <a:off x="568373" y="1610542"/>
            <a:ext cx="1524000" cy="1819862"/>
          </a:xfrm>
          <a:prstGeom prst="rect">
            <a:avLst/>
          </a:prstGeom>
        </p:spPr>
      </p:pic>
      <p:grpSp>
        <p:nvGrpSpPr>
          <p:cNvPr id="4" name="组合 3">
            <a:extLst>
              <a:ext uri="{FF2B5EF4-FFF2-40B4-BE49-F238E27FC236}">
                <a16:creationId xmlns:a16="http://schemas.microsoft.com/office/drawing/2014/main" id="{A606389C-1D09-492F-92C1-4BC4DE52FA59}"/>
              </a:ext>
            </a:extLst>
          </p:cNvPr>
          <p:cNvGrpSpPr/>
          <p:nvPr/>
        </p:nvGrpSpPr>
        <p:grpSpPr>
          <a:xfrm>
            <a:off x="3026785" y="2142658"/>
            <a:ext cx="1652544" cy="1014059"/>
            <a:chOff x="2316070" y="2367770"/>
            <a:chExt cx="1652544" cy="1014059"/>
          </a:xfrm>
        </p:grpSpPr>
        <p:pic>
          <p:nvPicPr>
            <p:cNvPr id="5" name="图片 4">
              <a:extLst>
                <a:ext uri="{FF2B5EF4-FFF2-40B4-BE49-F238E27FC236}">
                  <a16:creationId xmlns:a16="http://schemas.microsoft.com/office/drawing/2014/main" id="{D542459B-B8B0-4F9F-8E4A-E3DF421AE0A9}"/>
                </a:ext>
              </a:extLst>
            </p:cNvPr>
            <p:cNvPicPr/>
            <p:nvPr/>
          </p:nvPicPr>
          <p:blipFill>
            <a:blip r:embed="rId3"/>
            <a:stretch/>
          </p:blipFill>
          <p:spPr>
            <a:xfrm>
              <a:off x="2316070" y="2367770"/>
              <a:ext cx="1652544" cy="1014059"/>
            </a:xfrm>
            <a:prstGeom prst="rect">
              <a:avLst/>
            </a:prstGeom>
          </p:spPr>
        </p:pic>
        <p:sp>
          <p:nvSpPr>
            <p:cNvPr id="6" name="矩形 5">
              <a:extLst>
                <a:ext uri="{FF2B5EF4-FFF2-40B4-BE49-F238E27FC236}">
                  <a16:creationId xmlns:a16="http://schemas.microsoft.com/office/drawing/2014/main" id="{51A6EABF-3496-4CB8-BD89-4BBEFF0A3055}"/>
                </a:ext>
              </a:extLst>
            </p:cNvPr>
            <p:cNvSpPr/>
            <p:nvPr/>
          </p:nvSpPr>
          <p:spPr>
            <a:xfrm>
              <a:off x="2473082" y="2592038"/>
              <a:ext cx="618461" cy="535531"/>
            </a:xfrm>
            <a:prstGeom prst="rect">
              <a:avLst/>
            </a:prstGeom>
          </p:spPr>
          <p:txBody>
            <a:bodyPr wrap="square">
              <a:spAutoFit/>
            </a:bodyPr>
            <a:lstStyle/>
            <a:p>
              <a:pPr algn="ctr">
                <a:lnSpc>
                  <a:spcPct val="120000"/>
                </a:lnSpc>
              </a:pPr>
              <a:r>
                <a:rPr lang="en-US" sz="2400" b="1" dirty="0">
                  <a:ea typeface="微软雅黑"/>
                </a:rPr>
                <a:t>1</a:t>
              </a:r>
              <a:endParaRPr lang="zh-CN" sz="2400" b="1" dirty="0">
                <a:ea typeface="微软雅黑"/>
              </a:endParaRPr>
            </a:p>
          </p:txBody>
        </p:sp>
      </p:grpSp>
      <p:sp>
        <p:nvSpPr>
          <p:cNvPr id="11" name="文本框 10">
            <a:extLst>
              <a:ext uri="{FF2B5EF4-FFF2-40B4-BE49-F238E27FC236}">
                <a16:creationId xmlns:a16="http://schemas.microsoft.com/office/drawing/2014/main" id="{D479BD5E-AC98-43D8-A2DF-3C90B6388F27}"/>
              </a:ext>
            </a:extLst>
          </p:cNvPr>
          <p:cNvSpPr txBox="1"/>
          <p:nvPr/>
        </p:nvSpPr>
        <p:spPr>
          <a:xfrm>
            <a:off x="2902070" y="3398875"/>
            <a:ext cx="1777259" cy="1169551"/>
          </a:xfrm>
          <a:prstGeom prst="rect">
            <a:avLst/>
          </a:prstGeom>
          <a:noFill/>
        </p:spPr>
        <p:txBody>
          <a:bodyPr wrap="square" rtlCol="0">
            <a:spAutoFit/>
          </a:bodyPr>
          <a:lstStyle/>
          <a:p>
            <a:r>
              <a:rPr lang="zh-CN" altLang="en-US" sz="1400" dirty="0"/>
              <a:t>在菜单栏中选择</a:t>
            </a:r>
            <a:r>
              <a:rPr lang="en-US" altLang="zh-CN" sz="1400" dirty="0"/>
              <a:t>tools</a:t>
            </a:r>
            <a:r>
              <a:rPr lang="zh-CN" altLang="en-US" sz="1400" dirty="0"/>
              <a:t>，选择对应语言，选</a:t>
            </a:r>
            <a:r>
              <a:rPr lang="en-US" altLang="zh-CN" sz="1400" dirty="0" err="1"/>
              <a:t>reversecode</a:t>
            </a:r>
            <a:r>
              <a:rPr lang="zh-CN" altLang="en-US" sz="1400" dirty="0"/>
              <a:t>，选择对应文件夹，生成模型</a:t>
            </a:r>
          </a:p>
        </p:txBody>
      </p:sp>
      <p:pic>
        <p:nvPicPr>
          <p:cNvPr id="10" name="图片 9">
            <a:extLst>
              <a:ext uri="{FF2B5EF4-FFF2-40B4-BE49-F238E27FC236}">
                <a16:creationId xmlns:a16="http://schemas.microsoft.com/office/drawing/2014/main" id="{026DB064-8111-4089-AE8F-BA507A817D8E}"/>
              </a:ext>
            </a:extLst>
          </p:cNvPr>
          <p:cNvPicPr>
            <a:picLocks noChangeAspect="1"/>
          </p:cNvPicPr>
          <p:nvPr/>
        </p:nvPicPr>
        <p:blipFill>
          <a:blip r:embed="rId4"/>
          <a:stretch>
            <a:fillRect/>
          </a:stretch>
        </p:blipFill>
        <p:spPr>
          <a:xfrm>
            <a:off x="5067395" y="148748"/>
            <a:ext cx="6419668" cy="2371725"/>
          </a:xfrm>
          <a:prstGeom prst="rect">
            <a:avLst/>
          </a:prstGeom>
        </p:spPr>
      </p:pic>
      <p:pic>
        <p:nvPicPr>
          <p:cNvPr id="7" name="图片 6">
            <a:extLst>
              <a:ext uri="{FF2B5EF4-FFF2-40B4-BE49-F238E27FC236}">
                <a16:creationId xmlns:a16="http://schemas.microsoft.com/office/drawing/2014/main" id="{FEBC782B-DC79-4D96-9C17-6A8605B08A06}"/>
              </a:ext>
            </a:extLst>
          </p:cNvPr>
          <p:cNvPicPr>
            <a:picLocks noChangeAspect="1"/>
          </p:cNvPicPr>
          <p:nvPr/>
        </p:nvPicPr>
        <p:blipFill>
          <a:blip r:embed="rId5"/>
          <a:stretch>
            <a:fillRect/>
          </a:stretch>
        </p:blipFill>
        <p:spPr>
          <a:xfrm>
            <a:off x="5067395" y="2902456"/>
            <a:ext cx="6883953" cy="3323451"/>
          </a:xfrm>
          <a:prstGeom prst="rect">
            <a:avLst/>
          </a:prstGeom>
        </p:spPr>
      </p:pic>
    </p:spTree>
    <p:extLst>
      <p:ext uri="{BB962C8B-B14F-4D97-AF65-F5344CB8AC3E}">
        <p14:creationId xmlns:p14="http://schemas.microsoft.com/office/powerpoint/2010/main" val="19059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BFD57A2-C561-4AA0-858F-45F294167872}"/>
              </a:ext>
            </a:extLst>
          </p:cNvPr>
          <p:cNvPicPr/>
          <p:nvPr/>
        </p:nvPicPr>
        <p:blipFill>
          <a:blip r:embed="rId2"/>
          <a:stretch/>
        </p:blipFill>
        <p:spPr>
          <a:xfrm>
            <a:off x="728142" y="1435998"/>
            <a:ext cx="3267096" cy="3190874"/>
          </a:xfrm>
          <a:prstGeom prst="rect">
            <a:avLst/>
          </a:prstGeom>
        </p:spPr>
      </p:pic>
      <p:pic>
        <p:nvPicPr>
          <p:cNvPr id="3" name="图片占位符 22">
            <a:extLst>
              <a:ext uri="{FF2B5EF4-FFF2-40B4-BE49-F238E27FC236}">
                <a16:creationId xmlns:a16="http://schemas.microsoft.com/office/drawing/2014/main" id="{50F8E954-25BC-4B51-B436-2CA86578E253}"/>
              </a:ext>
            </a:extLst>
          </p:cNvPr>
          <p:cNvPicPr>
            <a:picLocks/>
          </p:cNvPicPr>
          <p:nvPr/>
        </p:nvPicPr>
        <p:blipFill>
          <a:blip r:embed="rId3"/>
          <a:srcRect l="15865" r="15865"/>
          <a:stretch/>
        </p:blipFill>
        <p:spPr>
          <a:xfrm>
            <a:off x="1410470" y="2165470"/>
            <a:ext cx="1902440" cy="1859149"/>
          </a:xfrm>
          <a:custGeom>
            <a:avLst/>
            <a:gdLst/>
            <a:ahLst/>
            <a:cxnLst/>
            <a:rect l="l" t="t" r="r" b="b"/>
            <a:pathLst>
              <a:path w="1902440" h="1859149">
                <a:moveTo>
                  <a:pt x="923911" y="5"/>
                </a:moveTo>
                <a:cubicBezTo>
                  <a:pt x="1020575" y="302"/>
                  <a:pt x="1121926" y="15780"/>
                  <a:pt x="1205865" y="38402"/>
                </a:cubicBezTo>
                <a:cubicBezTo>
                  <a:pt x="1317784" y="68564"/>
                  <a:pt x="1409859" y="128096"/>
                  <a:pt x="1501140" y="186040"/>
                </a:cubicBezTo>
                <a:cubicBezTo>
                  <a:pt x="1592421" y="243984"/>
                  <a:pt x="1691641" y="293196"/>
                  <a:pt x="1753553" y="386065"/>
                </a:cubicBezTo>
                <a:cubicBezTo>
                  <a:pt x="1815465" y="478934"/>
                  <a:pt x="1849596" y="615458"/>
                  <a:pt x="1872615" y="743252"/>
                </a:cubicBezTo>
                <a:cubicBezTo>
                  <a:pt x="1895634" y="871046"/>
                  <a:pt x="1915478" y="1022652"/>
                  <a:pt x="1891665" y="1152827"/>
                </a:cubicBezTo>
                <a:cubicBezTo>
                  <a:pt x="1867852" y="1283002"/>
                  <a:pt x="1798002" y="1431433"/>
                  <a:pt x="1729740" y="1524302"/>
                </a:cubicBezTo>
                <a:cubicBezTo>
                  <a:pt x="1661478" y="1617171"/>
                  <a:pt x="1582103" y="1658446"/>
                  <a:pt x="1482090" y="1710040"/>
                </a:cubicBezTo>
                <a:cubicBezTo>
                  <a:pt x="1382077" y="1761634"/>
                  <a:pt x="1243171" y="1811640"/>
                  <a:pt x="1129665" y="1833865"/>
                </a:cubicBezTo>
                <a:cubicBezTo>
                  <a:pt x="1016159" y="1856090"/>
                  <a:pt x="932022" y="1872759"/>
                  <a:pt x="801053" y="1843390"/>
                </a:cubicBezTo>
                <a:cubicBezTo>
                  <a:pt x="670084" y="1814021"/>
                  <a:pt x="464503" y="1748139"/>
                  <a:pt x="343853" y="1657652"/>
                </a:cubicBezTo>
                <a:cubicBezTo>
                  <a:pt x="223203" y="1567165"/>
                  <a:pt x="134303" y="1439371"/>
                  <a:pt x="77153" y="1300465"/>
                </a:cubicBezTo>
                <a:cubicBezTo>
                  <a:pt x="20003" y="1161559"/>
                  <a:pt x="-5397" y="957565"/>
                  <a:pt x="953" y="824215"/>
                </a:cubicBezTo>
                <a:cubicBezTo>
                  <a:pt x="7303" y="690865"/>
                  <a:pt x="70803" y="594821"/>
                  <a:pt x="115253" y="500365"/>
                </a:cubicBezTo>
                <a:cubicBezTo>
                  <a:pt x="159703" y="405909"/>
                  <a:pt x="210503" y="318596"/>
                  <a:pt x="267653" y="257477"/>
                </a:cubicBezTo>
                <a:cubicBezTo>
                  <a:pt x="324803" y="196358"/>
                  <a:pt x="383540" y="166196"/>
                  <a:pt x="477203" y="124127"/>
                </a:cubicBezTo>
                <a:cubicBezTo>
                  <a:pt x="570866" y="82058"/>
                  <a:pt x="708184" y="19352"/>
                  <a:pt x="829628" y="5065"/>
                </a:cubicBezTo>
                <a:cubicBezTo>
                  <a:pt x="859989" y="1493"/>
                  <a:pt x="891690" y="-94"/>
                  <a:pt x="923911" y="5"/>
                </a:cubicBezTo>
                <a:close/>
              </a:path>
            </a:pathLst>
          </a:custGeom>
        </p:spPr>
      </p:pic>
      <p:sp>
        <p:nvSpPr>
          <p:cNvPr id="4" name="文本框 3">
            <a:extLst>
              <a:ext uri="{FF2B5EF4-FFF2-40B4-BE49-F238E27FC236}">
                <a16:creationId xmlns:a16="http://schemas.microsoft.com/office/drawing/2014/main" id="{DB77F1C2-66A5-43AD-B49A-3649105251E2}"/>
              </a:ext>
            </a:extLst>
          </p:cNvPr>
          <p:cNvSpPr txBox="1"/>
          <p:nvPr/>
        </p:nvSpPr>
        <p:spPr>
          <a:xfrm>
            <a:off x="5589768" y="2708269"/>
            <a:ext cx="4023360" cy="646331"/>
          </a:xfrm>
          <a:prstGeom prst="rect">
            <a:avLst/>
          </a:prstGeom>
          <a:noFill/>
        </p:spPr>
        <p:txBody>
          <a:bodyPr wrap="square" rtlCol="0">
            <a:spAutoFit/>
          </a:bodyPr>
          <a:lstStyle/>
          <a:p>
            <a:r>
              <a:rPr lang="zh-CN" altLang="en-US" dirty="0"/>
              <a:t>实现</a:t>
            </a:r>
            <a:r>
              <a:rPr lang="en-US" altLang="zh-CN" dirty="0" err="1"/>
              <a:t>StarUML</a:t>
            </a:r>
            <a:r>
              <a:rPr lang="zh-CN" altLang="en-US" dirty="0"/>
              <a:t>的双向工程需要进行怎么样的设置？</a:t>
            </a:r>
          </a:p>
        </p:txBody>
      </p:sp>
    </p:spTree>
    <p:extLst>
      <p:ext uri="{BB962C8B-B14F-4D97-AF65-F5344CB8AC3E}">
        <p14:creationId xmlns:p14="http://schemas.microsoft.com/office/powerpoint/2010/main" val="82522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2">
            <a:extLst>
              <a:ext uri="{FF2B5EF4-FFF2-40B4-BE49-F238E27FC236}">
                <a16:creationId xmlns:a16="http://schemas.microsoft.com/office/drawing/2014/main" id="{694F40F8-F0F3-411D-8D3A-B43492A1F8A9}"/>
              </a:ext>
            </a:extLst>
          </p:cNvPr>
          <p:cNvPicPr>
            <a:picLocks/>
          </p:cNvPicPr>
          <p:nvPr/>
        </p:nvPicPr>
        <p:blipFill>
          <a:blip r:embed="rId2"/>
          <a:srcRect l="15865" r="15865"/>
          <a:stretch/>
        </p:blipFill>
        <p:spPr>
          <a:xfrm>
            <a:off x="1156028" y="1815613"/>
            <a:ext cx="2525426" cy="2501945"/>
          </a:xfrm>
          <a:custGeom>
            <a:avLst/>
            <a:gdLst/>
            <a:ahLst/>
            <a:cxnLst/>
            <a:rect l="l" t="t" r="r" b="b"/>
            <a:pathLst>
              <a:path w="1902440" h="1859149">
                <a:moveTo>
                  <a:pt x="923911" y="5"/>
                </a:moveTo>
                <a:cubicBezTo>
                  <a:pt x="1020575" y="302"/>
                  <a:pt x="1121926" y="15780"/>
                  <a:pt x="1205865" y="38402"/>
                </a:cubicBezTo>
                <a:cubicBezTo>
                  <a:pt x="1317784" y="68564"/>
                  <a:pt x="1409859" y="128096"/>
                  <a:pt x="1501140" y="186040"/>
                </a:cubicBezTo>
                <a:cubicBezTo>
                  <a:pt x="1592421" y="243984"/>
                  <a:pt x="1691641" y="293196"/>
                  <a:pt x="1753553" y="386065"/>
                </a:cubicBezTo>
                <a:cubicBezTo>
                  <a:pt x="1815465" y="478934"/>
                  <a:pt x="1849596" y="615458"/>
                  <a:pt x="1872615" y="743252"/>
                </a:cubicBezTo>
                <a:cubicBezTo>
                  <a:pt x="1895634" y="871046"/>
                  <a:pt x="1915478" y="1022652"/>
                  <a:pt x="1891665" y="1152827"/>
                </a:cubicBezTo>
                <a:cubicBezTo>
                  <a:pt x="1867852" y="1283002"/>
                  <a:pt x="1798002" y="1431433"/>
                  <a:pt x="1729740" y="1524302"/>
                </a:cubicBezTo>
                <a:cubicBezTo>
                  <a:pt x="1661478" y="1617171"/>
                  <a:pt x="1582103" y="1658446"/>
                  <a:pt x="1482090" y="1710040"/>
                </a:cubicBezTo>
                <a:cubicBezTo>
                  <a:pt x="1382077" y="1761634"/>
                  <a:pt x="1243171" y="1811640"/>
                  <a:pt x="1129665" y="1833865"/>
                </a:cubicBezTo>
                <a:cubicBezTo>
                  <a:pt x="1016159" y="1856090"/>
                  <a:pt x="932022" y="1872759"/>
                  <a:pt x="801053" y="1843390"/>
                </a:cubicBezTo>
                <a:cubicBezTo>
                  <a:pt x="670084" y="1814021"/>
                  <a:pt x="464503" y="1748139"/>
                  <a:pt x="343853" y="1657652"/>
                </a:cubicBezTo>
                <a:cubicBezTo>
                  <a:pt x="223203" y="1567165"/>
                  <a:pt x="134303" y="1439371"/>
                  <a:pt x="77153" y="1300465"/>
                </a:cubicBezTo>
                <a:cubicBezTo>
                  <a:pt x="20003" y="1161559"/>
                  <a:pt x="-5397" y="957565"/>
                  <a:pt x="953" y="824215"/>
                </a:cubicBezTo>
                <a:cubicBezTo>
                  <a:pt x="7303" y="690865"/>
                  <a:pt x="70803" y="594821"/>
                  <a:pt x="115253" y="500365"/>
                </a:cubicBezTo>
                <a:cubicBezTo>
                  <a:pt x="159703" y="405909"/>
                  <a:pt x="210503" y="318596"/>
                  <a:pt x="267653" y="257477"/>
                </a:cubicBezTo>
                <a:cubicBezTo>
                  <a:pt x="324803" y="196358"/>
                  <a:pt x="383540" y="166196"/>
                  <a:pt x="477203" y="124127"/>
                </a:cubicBezTo>
                <a:cubicBezTo>
                  <a:pt x="570866" y="82058"/>
                  <a:pt x="708184" y="19352"/>
                  <a:pt x="829628" y="5065"/>
                </a:cubicBezTo>
                <a:cubicBezTo>
                  <a:pt x="859989" y="1493"/>
                  <a:pt x="891690" y="-94"/>
                  <a:pt x="923911" y="5"/>
                </a:cubicBezTo>
                <a:close/>
              </a:path>
            </a:pathLst>
          </a:custGeom>
        </p:spPr>
      </p:pic>
      <p:sp>
        <p:nvSpPr>
          <p:cNvPr id="3" name="文本框 2">
            <a:extLst>
              <a:ext uri="{FF2B5EF4-FFF2-40B4-BE49-F238E27FC236}">
                <a16:creationId xmlns:a16="http://schemas.microsoft.com/office/drawing/2014/main" id="{EC08F07C-098F-4496-AA98-D345054072C4}"/>
              </a:ext>
            </a:extLst>
          </p:cNvPr>
          <p:cNvSpPr txBox="1"/>
          <p:nvPr/>
        </p:nvSpPr>
        <p:spPr>
          <a:xfrm>
            <a:off x="5740842" y="1280160"/>
            <a:ext cx="3148716" cy="1477328"/>
          </a:xfrm>
          <a:prstGeom prst="rect">
            <a:avLst/>
          </a:prstGeom>
          <a:noFill/>
        </p:spPr>
        <p:txBody>
          <a:bodyPr wrap="square" rtlCol="0">
            <a:spAutoFit/>
          </a:bodyPr>
          <a:lstStyle/>
          <a:p>
            <a:r>
              <a:rPr lang="zh-CN" altLang="en-US" dirty="0"/>
              <a:t>正向工程需要建立对应模型，然后选择对应语言进行下载，点击工具栏中的</a:t>
            </a:r>
            <a:r>
              <a:rPr lang="en-US" altLang="zh-CN" dirty="0"/>
              <a:t>Tools</a:t>
            </a:r>
            <a:r>
              <a:rPr lang="zh-CN" altLang="en-US" dirty="0"/>
              <a:t>中的</a:t>
            </a:r>
            <a:r>
              <a:rPr lang="en-US" altLang="zh-CN" dirty="0"/>
              <a:t>generate code</a:t>
            </a:r>
            <a:r>
              <a:rPr lang="zh-CN" altLang="en-US" dirty="0"/>
              <a:t>，进行模型到代码的转化</a:t>
            </a:r>
          </a:p>
        </p:txBody>
      </p:sp>
      <p:sp>
        <p:nvSpPr>
          <p:cNvPr id="4" name="文本框 3">
            <a:extLst>
              <a:ext uri="{FF2B5EF4-FFF2-40B4-BE49-F238E27FC236}">
                <a16:creationId xmlns:a16="http://schemas.microsoft.com/office/drawing/2014/main" id="{005380B6-2802-4699-B41E-E1E9FB5622EC}"/>
              </a:ext>
            </a:extLst>
          </p:cNvPr>
          <p:cNvSpPr txBox="1"/>
          <p:nvPr/>
        </p:nvSpPr>
        <p:spPr>
          <a:xfrm>
            <a:off x="5845533" y="3717393"/>
            <a:ext cx="3148716" cy="1200329"/>
          </a:xfrm>
          <a:prstGeom prst="rect">
            <a:avLst/>
          </a:prstGeom>
          <a:noFill/>
        </p:spPr>
        <p:txBody>
          <a:bodyPr wrap="square" rtlCol="0">
            <a:spAutoFit/>
          </a:bodyPr>
          <a:lstStyle/>
          <a:p>
            <a:r>
              <a:rPr lang="zh-CN" altLang="en-US" dirty="0"/>
              <a:t>逆向工程需要建立对应代码，点击工具栏中的</a:t>
            </a:r>
            <a:r>
              <a:rPr lang="en-US" altLang="zh-CN" dirty="0"/>
              <a:t>Tools</a:t>
            </a:r>
            <a:r>
              <a:rPr lang="zh-CN" altLang="en-US" dirty="0"/>
              <a:t>中的</a:t>
            </a:r>
            <a:r>
              <a:rPr lang="en-US" altLang="zh-CN" dirty="0"/>
              <a:t>reverse code</a:t>
            </a:r>
            <a:r>
              <a:rPr lang="zh-CN" altLang="en-US" dirty="0"/>
              <a:t>，进行代码到模型的转变</a:t>
            </a:r>
          </a:p>
        </p:txBody>
      </p:sp>
    </p:spTree>
    <p:extLst>
      <p:ext uri="{BB962C8B-B14F-4D97-AF65-F5344CB8AC3E}">
        <p14:creationId xmlns:p14="http://schemas.microsoft.com/office/powerpoint/2010/main" val="8724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endParaRPr lang="zh-CN" sz="3600" b="1">
              <a:latin typeface="微软雅黑"/>
              <a:ea typeface="微软雅黑"/>
            </a:endParaRPr>
          </a:p>
        </p:txBody>
      </p:sp>
      <p:sp>
        <p:nvSpPr>
          <p:cNvPr id="5" name="矩形 4"/>
          <p:cNvSpPr/>
          <p:nvPr/>
        </p:nvSpPr>
        <p:spPr>
          <a:xfrm>
            <a:off x="6316981" y="2217967"/>
            <a:ext cx="4325619" cy="76309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en-US" sz="4000" b="1" dirty="0">
                <a:solidFill>
                  <a:srgbClr val="404040"/>
                </a:solidFill>
                <a:latin typeface="Arial"/>
                <a:ea typeface="微软雅黑"/>
              </a:rPr>
              <a:t>PART 05</a:t>
            </a:r>
          </a:p>
        </p:txBody>
      </p:sp>
      <p:sp>
        <p:nvSpPr>
          <p:cNvPr id="6" name="文本框 5"/>
          <p:cNvSpPr txBox="1"/>
          <p:nvPr/>
        </p:nvSpPr>
        <p:spPr>
          <a:xfrm>
            <a:off x="6316980" y="3141499"/>
            <a:ext cx="3693711" cy="575129"/>
          </a:xfrm>
          <a:prstGeom prst="rect">
            <a:avLst/>
          </a:prstGeom>
          <a:ln w="6350">
            <a:prstDash val="solid"/>
          </a:ln>
        </p:spPr>
        <p:txBody>
          <a:bodyPr/>
          <a:lstStyle/>
          <a:p>
            <a:r>
              <a:rPr lang="en-US" sz="2800" b="1" dirty="0" err="1">
                <a:solidFill>
                  <a:srgbClr val="000000"/>
                </a:solidFill>
                <a:latin typeface="微软雅黑"/>
                <a:ea typeface="微软雅黑"/>
              </a:rPr>
              <a:t>S</a:t>
            </a:r>
            <a:r>
              <a:rPr lang="en-US" altLang="zh-CN" sz="2800" b="1" dirty="0" err="1">
                <a:solidFill>
                  <a:srgbClr val="000000"/>
                </a:solidFill>
                <a:latin typeface="微软雅黑"/>
                <a:ea typeface="微软雅黑"/>
              </a:rPr>
              <a:t>tar</a:t>
            </a:r>
            <a:r>
              <a:rPr lang="en-US" sz="2800" b="1" dirty="0" err="1">
                <a:solidFill>
                  <a:srgbClr val="000000"/>
                </a:solidFill>
                <a:latin typeface="微软雅黑"/>
                <a:ea typeface="微软雅黑"/>
              </a:rPr>
              <a:t>UML</a:t>
            </a:r>
            <a:r>
              <a:rPr lang="zh-CN" altLang="en-US" sz="2800" b="1" dirty="0">
                <a:solidFill>
                  <a:srgbClr val="000000"/>
                </a:solidFill>
                <a:latin typeface="微软雅黑"/>
                <a:ea typeface="微软雅黑"/>
              </a:rPr>
              <a:t>绘制用例图</a:t>
            </a:r>
            <a:endParaRPr lang="zh-CN" sz="2800" b="1" dirty="0">
              <a:solidFill>
                <a:srgbClr val="000000"/>
              </a:solidFill>
              <a:latin typeface="微软雅黑"/>
              <a:ea typeface="微软雅黑"/>
            </a:endParaRPr>
          </a:p>
        </p:txBody>
      </p:sp>
    </p:spTree>
    <p:extLst>
      <p:ext uri="{BB962C8B-B14F-4D97-AF65-F5344CB8AC3E}">
        <p14:creationId xmlns:p14="http://schemas.microsoft.com/office/powerpoint/2010/main" val="359157725"/>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4DD55A-7814-4BAE-A215-DAD3E1E0E27F}"/>
              </a:ext>
            </a:extLst>
          </p:cNvPr>
          <p:cNvPicPr/>
          <p:nvPr/>
        </p:nvPicPr>
        <p:blipFill>
          <a:blip r:embed="rId2"/>
          <a:stretch/>
        </p:blipFill>
        <p:spPr>
          <a:xfrm>
            <a:off x="1474822" y="1940459"/>
            <a:ext cx="1524000" cy="1819862"/>
          </a:xfrm>
          <a:prstGeom prst="rect">
            <a:avLst/>
          </a:prstGeom>
        </p:spPr>
      </p:pic>
      <p:sp>
        <p:nvSpPr>
          <p:cNvPr id="4" name="文本框 3">
            <a:extLst>
              <a:ext uri="{FF2B5EF4-FFF2-40B4-BE49-F238E27FC236}">
                <a16:creationId xmlns:a16="http://schemas.microsoft.com/office/drawing/2014/main" id="{3D15A79E-424D-4FD7-8A7C-62A972BD8125}"/>
              </a:ext>
            </a:extLst>
          </p:cNvPr>
          <p:cNvSpPr txBox="1"/>
          <p:nvPr/>
        </p:nvSpPr>
        <p:spPr>
          <a:xfrm>
            <a:off x="4738978" y="2665724"/>
            <a:ext cx="4921857" cy="523220"/>
          </a:xfrm>
          <a:prstGeom prst="rect">
            <a:avLst/>
          </a:prstGeom>
          <a:noFill/>
        </p:spPr>
        <p:txBody>
          <a:bodyPr wrap="square" rtlCol="0">
            <a:spAutoFit/>
          </a:bodyPr>
          <a:lstStyle/>
          <a:p>
            <a:r>
              <a:rPr lang="zh-CN" altLang="en-US" sz="2800"/>
              <a:t>请</a:t>
            </a:r>
            <a:r>
              <a:rPr lang="zh-CN" altLang="en-US" sz="2800" dirty="0"/>
              <a:t>简要叙述什么是用例图？</a:t>
            </a:r>
          </a:p>
        </p:txBody>
      </p:sp>
    </p:spTree>
    <p:extLst>
      <p:ext uri="{BB962C8B-B14F-4D97-AF65-F5344CB8AC3E}">
        <p14:creationId xmlns:p14="http://schemas.microsoft.com/office/powerpoint/2010/main" val="331468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D085B9-CE69-44AB-AC14-0580AA464F43}"/>
              </a:ext>
            </a:extLst>
          </p:cNvPr>
          <p:cNvSpPr txBox="1"/>
          <p:nvPr/>
        </p:nvSpPr>
        <p:spPr>
          <a:xfrm>
            <a:off x="4317559" y="2164338"/>
            <a:ext cx="5820354" cy="1477328"/>
          </a:xfrm>
          <a:prstGeom prst="rect">
            <a:avLst/>
          </a:prstGeom>
          <a:noFill/>
        </p:spPr>
        <p:txBody>
          <a:bodyPr wrap="square" rtlCol="0">
            <a:spAutoFit/>
          </a:bodyPr>
          <a:lstStyle/>
          <a:p>
            <a:r>
              <a:rPr lang="zh-CN" altLang="en-US" dirty="0"/>
              <a:t>用例图主要回答了两个问题：</a:t>
            </a:r>
            <a:endParaRPr lang="en-US" altLang="zh-CN" dirty="0"/>
          </a:p>
          <a:p>
            <a:r>
              <a:rPr lang="en-US" altLang="zh-CN" dirty="0"/>
              <a:t>1</a:t>
            </a:r>
            <a:r>
              <a:rPr lang="zh-CN" altLang="en-US" dirty="0"/>
              <a:t>、是谁用软件。</a:t>
            </a:r>
            <a:endParaRPr lang="en-US" altLang="zh-CN" dirty="0"/>
          </a:p>
          <a:p>
            <a:r>
              <a:rPr lang="en-US" altLang="zh-CN" dirty="0"/>
              <a:t>2</a:t>
            </a:r>
            <a:r>
              <a:rPr lang="zh-CN" altLang="en-US" dirty="0"/>
              <a:t>、软件的功能。</a:t>
            </a:r>
            <a:endParaRPr lang="en-US" altLang="zh-CN" dirty="0"/>
          </a:p>
          <a:p>
            <a:r>
              <a:rPr lang="zh-CN" altLang="en-US" dirty="0"/>
              <a:t>从用户的角度描述了系统的功能，并指出各个功能的执行者，强调用户的使用者，系统为执行者完成哪些功能。</a:t>
            </a:r>
          </a:p>
        </p:txBody>
      </p:sp>
      <p:pic>
        <p:nvPicPr>
          <p:cNvPr id="3" name="图片 2">
            <a:extLst>
              <a:ext uri="{FF2B5EF4-FFF2-40B4-BE49-F238E27FC236}">
                <a16:creationId xmlns:a16="http://schemas.microsoft.com/office/drawing/2014/main" id="{442BD553-A050-422A-B44C-42DEF1E63FFA}"/>
              </a:ext>
            </a:extLst>
          </p:cNvPr>
          <p:cNvPicPr/>
          <p:nvPr/>
        </p:nvPicPr>
        <p:blipFill rotWithShape="1">
          <a:blip r:embed="rId2"/>
          <a:srcRect b="43700"/>
          <a:stretch/>
        </p:blipFill>
        <p:spPr>
          <a:xfrm>
            <a:off x="1173258" y="1272209"/>
            <a:ext cx="1638656" cy="4738914"/>
          </a:xfrm>
          <a:prstGeom prst="rect">
            <a:avLst/>
          </a:prstGeom>
        </p:spPr>
      </p:pic>
    </p:spTree>
    <p:extLst>
      <p:ext uri="{BB962C8B-B14F-4D97-AF65-F5344CB8AC3E}">
        <p14:creationId xmlns:p14="http://schemas.microsoft.com/office/powerpoint/2010/main" val="24461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F5CBB41-583C-40A6-ABDE-C211E2F051A8}"/>
              </a:ext>
            </a:extLst>
          </p:cNvPr>
          <p:cNvPicPr>
            <a:picLocks noChangeAspect="1"/>
          </p:cNvPicPr>
          <p:nvPr/>
        </p:nvPicPr>
        <p:blipFill>
          <a:blip r:embed="rId2"/>
          <a:stretch>
            <a:fillRect/>
          </a:stretch>
        </p:blipFill>
        <p:spPr>
          <a:xfrm>
            <a:off x="3836670" y="912702"/>
            <a:ext cx="7810500" cy="4905375"/>
          </a:xfrm>
          <a:prstGeom prst="rect">
            <a:avLst/>
          </a:prstGeom>
        </p:spPr>
      </p:pic>
      <p:sp>
        <p:nvSpPr>
          <p:cNvPr id="3" name="文本框 2">
            <a:extLst>
              <a:ext uri="{FF2B5EF4-FFF2-40B4-BE49-F238E27FC236}">
                <a16:creationId xmlns:a16="http://schemas.microsoft.com/office/drawing/2014/main" id="{FBA56C20-2058-409D-BC3D-AA10E6B18663}"/>
              </a:ext>
            </a:extLst>
          </p:cNvPr>
          <p:cNvSpPr txBox="1"/>
          <p:nvPr/>
        </p:nvSpPr>
        <p:spPr>
          <a:xfrm>
            <a:off x="946204" y="2228671"/>
            <a:ext cx="1796995" cy="1200329"/>
          </a:xfrm>
          <a:prstGeom prst="rect">
            <a:avLst/>
          </a:prstGeom>
          <a:noFill/>
        </p:spPr>
        <p:txBody>
          <a:bodyPr wrap="square" rtlCol="0">
            <a:spAutoFit/>
          </a:bodyPr>
          <a:lstStyle/>
          <a:p>
            <a:r>
              <a:rPr lang="zh-CN" altLang="en-US" dirty="0"/>
              <a:t>选择菜单栏的</a:t>
            </a:r>
            <a:r>
              <a:rPr lang="en-US" altLang="zh-CN" dirty="0"/>
              <a:t>model</a:t>
            </a:r>
            <a:r>
              <a:rPr lang="zh-CN" altLang="en-US" dirty="0"/>
              <a:t>选项，选择对应的</a:t>
            </a:r>
            <a:r>
              <a:rPr lang="en-US" altLang="zh-CN" dirty="0"/>
              <a:t>Use Case Diagram</a:t>
            </a:r>
            <a:endParaRPr lang="zh-CN" altLang="en-US" dirty="0"/>
          </a:p>
        </p:txBody>
      </p:sp>
    </p:spTree>
    <p:extLst>
      <p:ext uri="{BB962C8B-B14F-4D97-AF65-F5344CB8AC3E}">
        <p14:creationId xmlns:p14="http://schemas.microsoft.com/office/powerpoint/2010/main" val="804282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5F8FFF2-7174-40EB-8F47-8855AD54368F}"/>
              </a:ext>
            </a:extLst>
          </p:cNvPr>
          <p:cNvPicPr>
            <a:picLocks noChangeAspect="1"/>
          </p:cNvPicPr>
          <p:nvPr/>
        </p:nvPicPr>
        <p:blipFill>
          <a:blip r:embed="rId2"/>
          <a:stretch>
            <a:fillRect/>
          </a:stretch>
        </p:blipFill>
        <p:spPr>
          <a:xfrm>
            <a:off x="5748793" y="262393"/>
            <a:ext cx="4317558" cy="6190090"/>
          </a:xfrm>
          <a:prstGeom prst="rect">
            <a:avLst/>
          </a:prstGeom>
        </p:spPr>
      </p:pic>
      <p:sp>
        <p:nvSpPr>
          <p:cNvPr id="3" name="文本框 2">
            <a:extLst>
              <a:ext uri="{FF2B5EF4-FFF2-40B4-BE49-F238E27FC236}">
                <a16:creationId xmlns:a16="http://schemas.microsoft.com/office/drawing/2014/main" id="{6DD5FE77-A605-42EC-A701-53DF9BBF1FC3}"/>
              </a:ext>
            </a:extLst>
          </p:cNvPr>
          <p:cNvSpPr txBox="1"/>
          <p:nvPr/>
        </p:nvSpPr>
        <p:spPr>
          <a:xfrm>
            <a:off x="1598211" y="2228671"/>
            <a:ext cx="3228230" cy="1200329"/>
          </a:xfrm>
          <a:prstGeom prst="rect">
            <a:avLst/>
          </a:prstGeom>
          <a:noFill/>
        </p:spPr>
        <p:txBody>
          <a:bodyPr wrap="square" rtlCol="0">
            <a:spAutoFit/>
          </a:bodyPr>
          <a:lstStyle/>
          <a:p>
            <a:r>
              <a:rPr lang="zh-CN" altLang="en-US" dirty="0"/>
              <a:t>显而易见，下方工具箱会随着你所需要添加的图的类型的不同而改变，选择对应的元素类型，进行用例图模型的建造</a:t>
            </a:r>
          </a:p>
        </p:txBody>
      </p:sp>
    </p:spTree>
    <p:extLst>
      <p:ext uri="{BB962C8B-B14F-4D97-AF65-F5344CB8AC3E}">
        <p14:creationId xmlns:p14="http://schemas.microsoft.com/office/powerpoint/2010/main" val="21883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spAutoFit/>
          </a:bodyPr>
          <a:lstStyle/>
          <a:p>
            <a:pPr>
              <a:lnSpc>
                <a:spcPct val="120000"/>
              </a:lnSpc>
            </a:pPr>
            <a:r>
              <a:rPr lang="zh-CN" sz="3600" b="1" dirty="0">
                <a:latin typeface="微软雅黑"/>
              </a:rPr>
              <a:t>什么是</a:t>
            </a:r>
            <a:r>
              <a:rPr lang="en-US" altLang="zh-CN" sz="3600" b="1" dirty="0" err="1">
                <a:latin typeface="微软雅黑"/>
              </a:rPr>
              <a:t>Star</a:t>
            </a:r>
            <a:r>
              <a:rPr lang="en-US" sz="3600" b="1" dirty="0" err="1">
                <a:latin typeface="微软雅黑"/>
              </a:rPr>
              <a:t>UML</a:t>
            </a:r>
            <a:endParaRPr lang="zh-CN" sz="3600" b="1" dirty="0">
              <a:solidFill>
                <a:schemeClr val="tx1">
                  <a:lumMod val="75000"/>
                  <a:lumOff val="25000"/>
                </a:schemeClr>
              </a:solidFill>
              <a:latin typeface="微软雅黑"/>
              <a:ea typeface="微软雅黑"/>
            </a:endParaRPr>
          </a:p>
        </p:txBody>
      </p:sp>
      <p:sp>
        <p:nvSpPr>
          <p:cNvPr id="5" name="矩形 4"/>
          <p:cNvSpPr/>
          <p:nvPr/>
        </p:nvSpPr>
        <p:spPr>
          <a:xfrm>
            <a:off x="6316981" y="2217967"/>
            <a:ext cx="4325619" cy="763094"/>
          </a:xfrm>
          <a:prstGeom prst="rect">
            <a:avLst/>
          </a:prstGeom>
        </p:spPr>
        <p:txBody>
          <a:bodyPr wrap="square">
            <a:spAutoFit/>
          </a:bodyPr>
          <a:lstStyle/>
          <a:p>
            <a:pPr>
              <a:lnSpc>
                <a:spcPct val="120000"/>
              </a:lnSpc>
            </a:pPr>
            <a:r>
              <a:rPr lang="en-US" sz="4000" b="1">
                <a:solidFill>
                  <a:schemeClr val="tx1">
                    <a:lumMod val="75000"/>
                    <a:lumOff val="25000"/>
                  </a:schemeClr>
                </a:solidFill>
                <a:ea typeface="微软雅黑"/>
              </a:rPr>
              <a:t>PART 01</a:t>
            </a:r>
            <a:endParaRPr lang="zh-CN" sz="4000" b="1">
              <a:solidFill>
                <a:schemeClr val="tx1">
                  <a:lumMod val="75000"/>
                  <a:lumOff val="25000"/>
                </a:schemeClr>
              </a:solidFil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8FD9430-588B-4287-9633-A5BA2E3EE5FF}"/>
              </a:ext>
            </a:extLst>
          </p:cNvPr>
          <p:cNvPicPr>
            <a:picLocks noChangeAspect="1"/>
          </p:cNvPicPr>
          <p:nvPr/>
        </p:nvPicPr>
        <p:blipFill>
          <a:blip r:embed="rId2"/>
          <a:stretch>
            <a:fillRect/>
          </a:stretch>
        </p:blipFill>
        <p:spPr>
          <a:xfrm>
            <a:off x="7309154" y="1625711"/>
            <a:ext cx="3409950" cy="3216634"/>
          </a:xfrm>
          <a:prstGeom prst="rect">
            <a:avLst/>
          </a:prstGeom>
        </p:spPr>
      </p:pic>
      <p:sp>
        <p:nvSpPr>
          <p:cNvPr id="3" name="文本框 2">
            <a:extLst>
              <a:ext uri="{FF2B5EF4-FFF2-40B4-BE49-F238E27FC236}">
                <a16:creationId xmlns:a16="http://schemas.microsoft.com/office/drawing/2014/main" id="{FD4BD2CA-EEFA-4569-B65B-82EC8EDDEF96}"/>
              </a:ext>
            </a:extLst>
          </p:cNvPr>
          <p:cNvSpPr txBox="1"/>
          <p:nvPr/>
        </p:nvSpPr>
        <p:spPr>
          <a:xfrm>
            <a:off x="1669776" y="2772363"/>
            <a:ext cx="4341412" cy="923330"/>
          </a:xfrm>
          <a:prstGeom prst="rect">
            <a:avLst/>
          </a:prstGeom>
          <a:noFill/>
        </p:spPr>
        <p:txBody>
          <a:bodyPr wrap="square" rtlCol="0">
            <a:spAutoFit/>
          </a:bodyPr>
          <a:lstStyle/>
          <a:p>
            <a:r>
              <a:rPr lang="zh-CN" altLang="en-US" dirty="0"/>
              <a:t>点击</a:t>
            </a:r>
            <a:r>
              <a:rPr lang="en-US" altLang="zh-CN" dirty="0"/>
              <a:t>actor </a:t>
            </a:r>
            <a:r>
              <a:rPr lang="zh-CN" altLang="en-US" dirty="0"/>
              <a:t>模型可以跳出对应工具框，选择对应的元素，以用户为主体，丰富用例图的内容</a:t>
            </a:r>
          </a:p>
        </p:txBody>
      </p:sp>
    </p:spTree>
    <p:extLst>
      <p:ext uri="{BB962C8B-B14F-4D97-AF65-F5344CB8AC3E}">
        <p14:creationId xmlns:p14="http://schemas.microsoft.com/office/powerpoint/2010/main" val="3443294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endParaRPr lang="zh-CN" sz="3600" b="1">
              <a:latin typeface="微软雅黑"/>
              <a:ea typeface="微软雅黑"/>
            </a:endParaRPr>
          </a:p>
        </p:txBody>
      </p:sp>
      <p:sp>
        <p:nvSpPr>
          <p:cNvPr id="5" name="矩形 4"/>
          <p:cNvSpPr/>
          <p:nvPr/>
        </p:nvSpPr>
        <p:spPr>
          <a:xfrm>
            <a:off x="6316981" y="2217967"/>
            <a:ext cx="4325619" cy="76309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en-US" sz="4000" b="1" dirty="0">
                <a:solidFill>
                  <a:srgbClr val="404040"/>
                </a:solidFill>
                <a:latin typeface="Arial"/>
                <a:ea typeface="微软雅黑"/>
              </a:rPr>
              <a:t>PART 06</a:t>
            </a:r>
          </a:p>
        </p:txBody>
      </p:sp>
      <p:sp>
        <p:nvSpPr>
          <p:cNvPr id="6" name="文本框 5"/>
          <p:cNvSpPr txBox="1"/>
          <p:nvPr/>
        </p:nvSpPr>
        <p:spPr>
          <a:xfrm>
            <a:off x="6316981" y="3141435"/>
            <a:ext cx="3693711" cy="575129"/>
          </a:xfrm>
          <a:prstGeom prst="rect">
            <a:avLst/>
          </a:prstGeom>
          <a:ln w="6350">
            <a:prstDash val="solid"/>
          </a:ln>
        </p:spPr>
        <p:txBody>
          <a:bodyPr/>
          <a:lstStyle/>
          <a:p>
            <a:r>
              <a:rPr lang="en-US" altLang="zh-CN" sz="2800" b="1" dirty="0" err="1">
                <a:latin typeface="微软雅黑"/>
              </a:rPr>
              <a:t>StarUML</a:t>
            </a:r>
            <a:r>
              <a:rPr lang="zh-CN" altLang="en-US" sz="2800" b="1" dirty="0">
                <a:latin typeface="微软雅黑"/>
              </a:rPr>
              <a:t>绘制状态图</a:t>
            </a:r>
            <a:endParaRPr lang="zh-CN" sz="2800" b="1" dirty="0">
              <a:solidFill>
                <a:srgbClr val="000000"/>
              </a:solidFill>
              <a:latin typeface="微软雅黑"/>
              <a:ea typeface="微软雅黑"/>
            </a:endParaRPr>
          </a:p>
        </p:txBody>
      </p:sp>
    </p:spTree>
    <p:extLst>
      <p:ext uri="{BB962C8B-B14F-4D97-AF65-F5344CB8AC3E}">
        <p14:creationId xmlns:p14="http://schemas.microsoft.com/office/powerpoint/2010/main" val="39760584"/>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CE3D9D4-42A8-4572-BCFC-189B76857FF1}"/>
              </a:ext>
            </a:extLst>
          </p:cNvPr>
          <p:cNvPicPr/>
          <p:nvPr/>
        </p:nvPicPr>
        <p:blipFill>
          <a:blip r:embed="rId2"/>
          <a:stretch/>
        </p:blipFill>
        <p:spPr>
          <a:xfrm>
            <a:off x="728142" y="1435998"/>
            <a:ext cx="3267096" cy="3190874"/>
          </a:xfrm>
          <a:prstGeom prst="rect">
            <a:avLst/>
          </a:prstGeom>
        </p:spPr>
      </p:pic>
      <p:pic>
        <p:nvPicPr>
          <p:cNvPr id="3" name="图片占位符 22">
            <a:extLst>
              <a:ext uri="{FF2B5EF4-FFF2-40B4-BE49-F238E27FC236}">
                <a16:creationId xmlns:a16="http://schemas.microsoft.com/office/drawing/2014/main" id="{95DD3E0B-1CEF-440C-BBD2-B6A529BD84FA}"/>
              </a:ext>
            </a:extLst>
          </p:cNvPr>
          <p:cNvPicPr>
            <a:picLocks/>
          </p:cNvPicPr>
          <p:nvPr/>
        </p:nvPicPr>
        <p:blipFill>
          <a:blip r:embed="rId3"/>
          <a:srcRect l="15865" r="15865"/>
          <a:stretch/>
        </p:blipFill>
        <p:spPr>
          <a:xfrm>
            <a:off x="1410470" y="2165470"/>
            <a:ext cx="1902440" cy="1859149"/>
          </a:xfrm>
          <a:custGeom>
            <a:avLst/>
            <a:gdLst/>
            <a:ahLst/>
            <a:cxnLst/>
            <a:rect l="l" t="t" r="r" b="b"/>
            <a:pathLst>
              <a:path w="1902440" h="1859149">
                <a:moveTo>
                  <a:pt x="923911" y="5"/>
                </a:moveTo>
                <a:cubicBezTo>
                  <a:pt x="1020575" y="302"/>
                  <a:pt x="1121926" y="15780"/>
                  <a:pt x="1205865" y="38402"/>
                </a:cubicBezTo>
                <a:cubicBezTo>
                  <a:pt x="1317784" y="68564"/>
                  <a:pt x="1409859" y="128096"/>
                  <a:pt x="1501140" y="186040"/>
                </a:cubicBezTo>
                <a:cubicBezTo>
                  <a:pt x="1592421" y="243984"/>
                  <a:pt x="1691641" y="293196"/>
                  <a:pt x="1753553" y="386065"/>
                </a:cubicBezTo>
                <a:cubicBezTo>
                  <a:pt x="1815465" y="478934"/>
                  <a:pt x="1849596" y="615458"/>
                  <a:pt x="1872615" y="743252"/>
                </a:cubicBezTo>
                <a:cubicBezTo>
                  <a:pt x="1895634" y="871046"/>
                  <a:pt x="1915478" y="1022652"/>
                  <a:pt x="1891665" y="1152827"/>
                </a:cubicBezTo>
                <a:cubicBezTo>
                  <a:pt x="1867852" y="1283002"/>
                  <a:pt x="1798002" y="1431433"/>
                  <a:pt x="1729740" y="1524302"/>
                </a:cubicBezTo>
                <a:cubicBezTo>
                  <a:pt x="1661478" y="1617171"/>
                  <a:pt x="1582103" y="1658446"/>
                  <a:pt x="1482090" y="1710040"/>
                </a:cubicBezTo>
                <a:cubicBezTo>
                  <a:pt x="1382077" y="1761634"/>
                  <a:pt x="1243171" y="1811640"/>
                  <a:pt x="1129665" y="1833865"/>
                </a:cubicBezTo>
                <a:cubicBezTo>
                  <a:pt x="1016159" y="1856090"/>
                  <a:pt x="932022" y="1872759"/>
                  <a:pt x="801053" y="1843390"/>
                </a:cubicBezTo>
                <a:cubicBezTo>
                  <a:pt x="670084" y="1814021"/>
                  <a:pt x="464503" y="1748139"/>
                  <a:pt x="343853" y="1657652"/>
                </a:cubicBezTo>
                <a:cubicBezTo>
                  <a:pt x="223203" y="1567165"/>
                  <a:pt x="134303" y="1439371"/>
                  <a:pt x="77153" y="1300465"/>
                </a:cubicBezTo>
                <a:cubicBezTo>
                  <a:pt x="20003" y="1161559"/>
                  <a:pt x="-5397" y="957565"/>
                  <a:pt x="953" y="824215"/>
                </a:cubicBezTo>
                <a:cubicBezTo>
                  <a:pt x="7303" y="690865"/>
                  <a:pt x="70803" y="594821"/>
                  <a:pt x="115253" y="500365"/>
                </a:cubicBezTo>
                <a:cubicBezTo>
                  <a:pt x="159703" y="405909"/>
                  <a:pt x="210503" y="318596"/>
                  <a:pt x="267653" y="257477"/>
                </a:cubicBezTo>
                <a:cubicBezTo>
                  <a:pt x="324803" y="196358"/>
                  <a:pt x="383540" y="166196"/>
                  <a:pt x="477203" y="124127"/>
                </a:cubicBezTo>
                <a:cubicBezTo>
                  <a:pt x="570866" y="82058"/>
                  <a:pt x="708184" y="19352"/>
                  <a:pt x="829628" y="5065"/>
                </a:cubicBezTo>
                <a:cubicBezTo>
                  <a:pt x="859989" y="1493"/>
                  <a:pt x="891690" y="-94"/>
                  <a:pt x="923911" y="5"/>
                </a:cubicBezTo>
                <a:close/>
              </a:path>
            </a:pathLst>
          </a:custGeom>
        </p:spPr>
      </p:pic>
      <p:sp>
        <p:nvSpPr>
          <p:cNvPr id="4" name="文本框 3">
            <a:extLst>
              <a:ext uri="{FF2B5EF4-FFF2-40B4-BE49-F238E27FC236}">
                <a16:creationId xmlns:a16="http://schemas.microsoft.com/office/drawing/2014/main" id="{C4B5164F-6F06-4597-B2FD-E356A2688943}"/>
              </a:ext>
            </a:extLst>
          </p:cNvPr>
          <p:cNvSpPr txBox="1"/>
          <p:nvPr/>
        </p:nvSpPr>
        <p:spPr>
          <a:xfrm>
            <a:off x="5589768" y="2708269"/>
            <a:ext cx="4023360" cy="369332"/>
          </a:xfrm>
          <a:prstGeom prst="rect">
            <a:avLst/>
          </a:prstGeom>
          <a:noFill/>
        </p:spPr>
        <p:txBody>
          <a:bodyPr wrap="square" rtlCol="0">
            <a:spAutoFit/>
          </a:bodyPr>
          <a:lstStyle/>
          <a:p>
            <a:r>
              <a:rPr lang="zh-CN" altLang="en-US" dirty="0"/>
              <a:t>问题：请简述什么是状态图？</a:t>
            </a:r>
          </a:p>
        </p:txBody>
      </p:sp>
    </p:spTree>
    <p:extLst>
      <p:ext uri="{BB962C8B-B14F-4D97-AF65-F5344CB8AC3E}">
        <p14:creationId xmlns:p14="http://schemas.microsoft.com/office/powerpoint/2010/main" val="351521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60EED13-7AAD-4DE3-8FB9-D9E70A2118B1}"/>
              </a:ext>
            </a:extLst>
          </p:cNvPr>
          <p:cNvPicPr/>
          <p:nvPr/>
        </p:nvPicPr>
        <p:blipFill>
          <a:blip r:embed="rId2"/>
          <a:stretch/>
        </p:blipFill>
        <p:spPr>
          <a:xfrm>
            <a:off x="1474822" y="1940459"/>
            <a:ext cx="1524000" cy="1819862"/>
          </a:xfrm>
          <a:prstGeom prst="rect">
            <a:avLst/>
          </a:prstGeom>
        </p:spPr>
      </p:pic>
      <p:sp>
        <p:nvSpPr>
          <p:cNvPr id="3" name="文本框 2">
            <a:extLst>
              <a:ext uri="{FF2B5EF4-FFF2-40B4-BE49-F238E27FC236}">
                <a16:creationId xmlns:a16="http://schemas.microsoft.com/office/drawing/2014/main" id="{19107114-AEF8-4B87-8B90-1998C81586F7}"/>
              </a:ext>
            </a:extLst>
          </p:cNvPr>
          <p:cNvSpPr txBox="1"/>
          <p:nvPr/>
        </p:nvSpPr>
        <p:spPr>
          <a:xfrm>
            <a:off x="4251656" y="2388725"/>
            <a:ext cx="5820354" cy="923330"/>
          </a:xfrm>
          <a:prstGeom prst="rect">
            <a:avLst/>
          </a:prstGeom>
          <a:noFill/>
        </p:spPr>
        <p:txBody>
          <a:bodyPr wrap="square" rtlCol="0">
            <a:spAutoFit/>
          </a:bodyPr>
          <a:lstStyle/>
          <a:p>
            <a:r>
              <a:rPr lang="zh-CN" altLang="en-US" dirty="0"/>
              <a:t>是一种由状态、变迁、事件和活动组成的状态机，用来描述类的对象所有可能的状态以及时间发生时状态的转移条件。</a:t>
            </a:r>
          </a:p>
        </p:txBody>
      </p:sp>
    </p:spTree>
    <p:extLst>
      <p:ext uri="{BB962C8B-B14F-4D97-AF65-F5344CB8AC3E}">
        <p14:creationId xmlns:p14="http://schemas.microsoft.com/office/powerpoint/2010/main" val="273132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4C7B370-76CB-40AB-ADA4-10BD455661D2}"/>
              </a:ext>
            </a:extLst>
          </p:cNvPr>
          <p:cNvPicPr>
            <a:picLocks noChangeAspect="1"/>
          </p:cNvPicPr>
          <p:nvPr/>
        </p:nvPicPr>
        <p:blipFill>
          <a:blip r:embed="rId2"/>
          <a:stretch>
            <a:fillRect/>
          </a:stretch>
        </p:blipFill>
        <p:spPr>
          <a:xfrm>
            <a:off x="0" y="1045570"/>
            <a:ext cx="7420702" cy="4162425"/>
          </a:xfrm>
          <a:prstGeom prst="rect">
            <a:avLst/>
          </a:prstGeom>
        </p:spPr>
      </p:pic>
      <p:sp>
        <p:nvSpPr>
          <p:cNvPr id="3" name="等腰三角形 2">
            <a:extLst>
              <a:ext uri="{FF2B5EF4-FFF2-40B4-BE49-F238E27FC236}">
                <a16:creationId xmlns:a16="http://schemas.microsoft.com/office/drawing/2014/main" id="{36E1B37A-B8FC-4331-A5BB-0CA77B4BB196}"/>
              </a:ext>
            </a:extLst>
          </p:cNvPr>
          <p:cNvSpPr/>
          <p:nvPr/>
        </p:nvSpPr>
        <p:spPr>
          <a:xfrm>
            <a:off x="5587139" y="4277531"/>
            <a:ext cx="325464" cy="185979"/>
          </a:xfrm>
          <a:prstGeom prst="triangl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0840E3E-AE6A-4793-A4F8-3932AB4FB888}"/>
              </a:ext>
            </a:extLst>
          </p:cNvPr>
          <p:cNvSpPr txBox="1"/>
          <p:nvPr/>
        </p:nvSpPr>
        <p:spPr>
          <a:xfrm>
            <a:off x="7535885" y="2640627"/>
            <a:ext cx="4341412" cy="646331"/>
          </a:xfrm>
          <a:prstGeom prst="rect">
            <a:avLst/>
          </a:prstGeom>
          <a:noFill/>
        </p:spPr>
        <p:txBody>
          <a:bodyPr wrap="square" rtlCol="0">
            <a:spAutoFit/>
          </a:bodyPr>
          <a:lstStyle/>
          <a:p>
            <a:r>
              <a:rPr lang="zh-CN" altLang="en-US" dirty="0"/>
              <a:t>菜单</a:t>
            </a:r>
            <a:r>
              <a:rPr lang="en-US" altLang="zh-CN" dirty="0"/>
              <a:t>model</a:t>
            </a:r>
            <a:r>
              <a:rPr lang="zh-CN" altLang="en-US" dirty="0"/>
              <a:t>，选择</a:t>
            </a:r>
            <a:r>
              <a:rPr lang="en-US" altLang="zh-CN" dirty="0"/>
              <a:t>add </a:t>
            </a:r>
            <a:r>
              <a:rPr lang="en-US" altLang="zh-CN" dirty="0" err="1"/>
              <a:t>statechart</a:t>
            </a:r>
            <a:r>
              <a:rPr lang="en-US" altLang="zh-CN" dirty="0"/>
              <a:t> diagram</a:t>
            </a:r>
            <a:r>
              <a:rPr lang="zh-CN" altLang="en-US" dirty="0"/>
              <a:t>即加入状态图</a:t>
            </a:r>
          </a:p>
        </p:txBody>
      </p:sp>
    </p:spTree>
    <p:extLst>
      <p:ext uri="{BB962C8B-B14F-4D97-AF65-F5344CB8AC3E}">
        <p14:creationId xmlns:p14="http://schemas.microsoft.com/office/powerpoint/2010/main" val="2623234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94B7F38-3B9D-4A2B-8E79-797CB4EB94FD}"/>
              </a:ext>
            </a:extLst>
          </p:cNvPr>
          <p:cNvPicPr>
            <a:picLocks noChangeAspect="1"/>
          </p:cNvPicPr>
          <p:nvPr/>
        </p:nvPicPr>
        <p:blipFill>
          <a:blip r:embed="rId2"/>
          <a:stretch>
            <a:fillRect/>
          </a:stretch>
        </p:blipFill>
        <p:spPr>
          <a:xfrm>
            <a:off x="659888" y="1314450"/>
            <a:ext cx="4905375" cy="4229100"/>
          </a:xfrm>
          <a:prstGeom prst="rect">
            <a:avLst/>
          </a:prstGeom>
        </p:spPr>
      </p:pic>
      <p:sp>
        <p:nvSpPr>
          <p:cNvPr id="3" name="文本框 2">
            <a:extLst>
              <a:ext uri="{FF2B5EF4-FFF2-40B4-BE49-F238E27FC236}">
                <a16:creationId xmlns:a16="http://schemas.microsoft.com/office/drawing/2014/main" id="{0476CE19-FD42-4E39-83A7-5E2137A2297B}"/>
              </a:ext>
            </a:extLst>
          </p:cNvPr>
          <p:cNvSpPr txBox="1"/>
          <p:nvPr/>
        </p:nvSpPr>
        <p:spPr>
          <a:xfrm>
            <a:off x="6626739" y="2756865"/>
            <a:ext cx="4341412" cy="369332"/>
          </a:xfrm>
          <a:prstGeom prst="rect">
            <a:avLst/>
          </a:prstGeom>
          <a:noFill/>
        </p:spPr>
        <p:txBody>
          <a:bodyPr wrap="square" rtlCol="0">
            <a:spAutoFit/>
          </a:bodyPr>
          <a:lstStyle/>
          <a:p>
            <a:r>
              <a:rPr lang="zh-CN" altLang="en-US" dirty="0"/>
              <a:t>状态图的工具箱</a:t>
            </a:r>
          </a:p>
        </p:txBody>
      </p:sp>
      <p:sp>
        <p:nvSpPr>
          <p:cNvPr id="4" name="文本框 3">
            <a:extLst>
              <a:ext uri="{FF2B5EF4-FFF2-40B4-BE49-F238E27FC236}">
                <a16:creationId xmlns:a16="http://schemas.microsoft.com/office/drawing/2014/main" id="{782B398E-79B9-445B-BF7D-9FD6CA2DA883}"/>
              </a:ext>
            </a:extLst>
          </p:cNvPr>
          <p:cNvSpPr txBox="1"/>
          <p:nvPr/>
        </p:nvSpPr>
        <p:spPr>
          <a:xfrm>
            <a:off x="2208507" y="2193010"/>
            <a:ext cx="1914041" cy="307777"/>
          </a:xfrm>
          <a:prstGeom prst="rect">
            <a:avLst/>
          </a:prstGeom>
          <a:noFill/>
        </p:spPr>
        <p:txBody>
          <a:bodyPr wrap="square" rtlCol="0">
            <a:spAutoFit/>
          </a:bodyPr>
          <a:lstStyle/>
          <a:p>
            <a:r>
              <a:rPr lang="zh-CN" altLang="en-US" sz="1400" dirty="0">
                <a:solidFill>
                  <a:schemeClr val="bg1"/>
                </a:solidFill>
              </a:rPr>
              <a:t>简单状态</a:t>
            </a:r>
          </a:p>
        </p:txBody>
      </p:sp>
      <p:sp>
        <p:nvSpPr>
          <p:cNvPr id="5" name="文本框 4">
            <a:extLst>
              <a:ext uri="{FF2B5EF4-FFF2-40B4-BE49-F238E27FC236}">
                <a16:creationId xmlns:a16="http://schemas.microsoft.com/office/drawing/2014/main" id="{E08E88FD-FDBA-4374-ACA1-B9CE6FA605E4}"/>
              </a:ext>
            </a:extLst>
          </p:cNvPr>
          <p:cNvSpPr txBox="1"/>
          <p:nvPr/>
        </p:nvSpPr>
        <p:spPr>
          <a:xfrm>
            <a:off x="2262751" y="2547281"/>
            <a:ext cx="1914041" cy="307777"/>
          </a:xfrm>
          <a:prstGeom prst="rect">
            <a:avLst/>
          </a:prstGeom>
          <a:noFill/>
        </p:spPr>
        <p:txBody>
          <a:bodyPr wrap="square" rtlCol="0">
            <a:spAutoFit/>
          </a:bodyPr>
          <a:lstStyle/>
          <a:p>
            <a:r>
              <a:rPr lang="zh-CN" altLang="en-US" sz="1400" dirty="0">
                <a:solidFill>
                  <a:schemeClr val="bg1"/>
                </a:solidFill>
              </a:rPr>
              <a:t>初始状态</a:t>
            </a:r>
          </a:p>
        </p:txBody>
      </p:sp>
      <p:sp>
        <p:nvSpPr>
          <p:cNvPr id="6" name="文本框 5">
            <a:extLst>
              <a:ext uri="{FF2B5EF4-FFF2-40B4-BE49-F238E27FC236}">
                <a16:creationId xmlns:a16="http://schemas.microsoft.com/office/drawing/2014/main" id="{C6D5011A-B06A-41D3-B313-42B42A76BAAF}"/>
              </a:ext>
            </a:extLst>
          </p:cNvPr>
          <p:cNvSpPr txBox="1"/>
          <p:nvPr/>
        </p:nvSpPr>
        <p:spPr>
          <a:xfrm>
            <a:off x="2074189" y="2902786"/>
            <a:ext cx="1914041" cy="307777"/>
          </a:xfrm>
          <a:prstGeom prst="rect">
            <a:avLst/>
          </a:prstGeom>
          <a:noFill/>
        </p:spPr>
        <p:txBody>
          <a:bodyPr wrap="square" rtlCol="0">
            <a:spAutoFit/>
          </a:bodyPr>
          <a:lstStyle/>
          <a:p>
            <a:r>
              <a:rPr lang="zh-CN" altLang="en-US" sz="1400" dirty="0">
                <a:solidFill>
                  <a:schemeClr val="bg1"/>
                </a:solidFill>
              </a:rPr>
              <a:t>机会</a:t>
            </a:r>
          </a:p>
        </p:txBody>
      </p:sp>
      <p:sp>
        <p:nvSpPr>
          <p:cNvPr id="7" name="文本框 6">
            <a:extLst>
              <a:ext uri="{FF2B5EF4-FFF2-40B4-BE49-F238E27FC236}">
                <a16:creationId xmlns:a16="http://schemas.microsoft.com/office/drawing/2014/main" id="{ECA394D6-EC0A-4632-876C-0558EFCCC639}"/>
              </a:ext>
            </a:extLst>
          </p:cNvPr>
          <p:cNvSpPr txBox="1"/>
          <p:nvPr/>
        </p:nvSpPr>
        <p:spPr>
          <a:xfrm>
            <a:off x="2094247" y="3979696"/>
            <a:ext cx="1914041" cy="307777"/>
          </a:xfrm>
          <a:prstGeom prst="rect">
            <a:avLst/>
          </a:prstGeom>
          <a:noFill/>
        </p:spPr>
        <p:txBody>
          <a:bodyPr wrap="square" rtlCol="0">
            <a:spAutoFit/>
          </a:bodyPr>
          <a:lstStyle/>
          <a:p>
            <a:r>
              <a:rPr lang="zh-CN" altLang="en-US" sz="1400" dirty="0">
                <a:solidFill>
                  <a:schemeClr val="bg1"/>
                </a:solidFill>
              </a:rPr>
              <a:t>最终状态</a:t>
            </a:r>
          </a:p>
        </p:txBody>
      </p:sp>
      <p:sp>
        <p:nvSpPr>
          <p:cNvPr id="8" name="文本框 7">
            <a:extLst>
              <a:ext uri="{FF2B5EF4-FFF2-40B4-BE49-F238E27FC236}">
                <a16:creationId xmlns:a16="http://schemas.microsoft.com/office/drawing/2014/main" id="{84CEA2F3-3473-400A-8BCD-BFB3F181F0EC}"/>
              </a:ext>
            </a:extLst>
          </p:cNvPr>
          <p:cNvSpPr txBox="1"/>
          <p:nvPr/>
        </p:nvSpPr>
        <p:spPr>
          <a:xfrm>
            <a:off x="2094246" y="4335201"/>
            <a:ext cx="1914041" cy="307777"/>
          </a:xfrm>
          <a:prstGeom prst="rect">
            <a:avLst/>
          </a:prstGeom>
          <a:noFill/>
        </p:spPr>
        <p:txBody>
          <a:bodyPr wrap="square" rtlCol="0">
            <a:spAutoFit/>
          </a:bodyPr>
          <a:lstStyle/>
          <a:p>
            <a:r>
              <a:rPr lang="zh-CN" altLang="en-US" sz="1400" dirty="0">
                <a:solidFill>
                  <a:schemeClr val="bg1"/>
                </a:solidFill>
              </a:rPr>
              <a:t>转化</a:t>
            </a:r>
          </a:p>
        </p:txBody>
      </p:sp>
      <p:sp>
        <p:nvSpPr>
          <p:cNvPr id="9" name="文本框 8">
            <a:extLst>
              <a:ext uri="{FF2B5EF4-FFF2-40B4-BE49-F238E27FC236}">
                <a16:creationId xmlns:a16="http://schemas.microsoft.com/office/drawing/2014/main" id="{ED4D50F6-F758-4018-B8C9-3B64F1F8D1EA}"/>
              </a:ext>
            </a:extLst>
          </p:cNvPr>
          <p:cNvSpPr txBox="1"/>
          <p:nvPr/>
        </p:nvSpPr>
        <p:spPr>
          <a:xfrm>
            <a:off x="2155554" y="4690706"/>
            <a:ext cx="1914041" cy="307777"/>
          </a:xfrm>
          <a:prstGeom prst="rect">
            <a:avLst/>
          </a:prstGeom>
          <a:noFill/>
        </p:spPr>
        <p:txBody>
          <a:bodyPr wrap="square" rtlCol="0">
            <a:spAutoFit/>
          </a:bodyPr>
          <a:lstStyle/>
          <a:p>
            <a:r>
              <a:rPr lang="zh-CN" altLang="en-US" sz="1400" dirty="0">
                <a:solidFill>
                  <a:schemeClr val="bg1"/>
                </a:solidFill>
              </a:rPr>
              <a:t>自我转化</a:t>
            </a:r>
          </a:p>
        </p:txBody>
      </p:sp>
      <p:sp>
        <p:nvSpPr>
          <p:cNvPr id="10" name="文本框 9">
            <a:extLst>
              <a:ext uri="{FF2B5EF4-FFF2-40B4-BE49-F238E27FC236}">
                <a16:creationId xmlns:a16="http://schemas.microsoft.com/office/drawing/2014/main" id="{65B32783-93E9-452D-8E3B-AF2D75CB3FC0}"/>
              </a:ext>
            </a:extLst>
          </p:cNvPr>
          <p:cNvSpPr txBox="1"/>
          <p:nvPr/>
        </p:nvSpPr>
        <p:spPr>
          <a:xfrm>
            <a:off x="2074188" y="3287746"/>
            <a:ext cx="1914041" cy="307777"/>
          </a:xfrm>
          <a:prstGeom prst="rect">
            <a:avLst/>
          </a:prstGeom>
          <a:noFill/>
        </p:spPr>
        <p:txBody>
          <a:bodyPr wrap="square" rtlCol="0">
            <a:spAutoFit/>
          </a:bodyPr>
          <a:lstStyle/>
          <a:p>
            <a:r>
              <a:rPr lang="zh-CN" altLang="en-US" sz="1400" dirty="0">
                <a:solidFill>
                  <a:schemeClr val="bg1"/>
                </a:solidFill>
              </a:rPr>
              <a:t>加入</a:t>
            </a:r>
          </a:p>
        </p:txBody>
      </p:sp>
      <p:sp>
        <p:nvSpPr>
          <p:cNvPr id="11" name="文本框 10">
            <a:extLst>
              <a:ext uri="{FF2B5EF4-FFF2-40B4-BE49-F238E27FC236}">
                <a16:creationId xmlns:a16="http://schemas.microsoft.com/office/drawing/2014/main" id="{4F8F1C4C-35FB-4A94-A6D5-C960D524F8C7}"/>
              </a:ext>
            </a:extLst>
          </p:cNvPr>
          <p:cNvSpPr txBox="1"/>
          <p:nvPr/>
        </p:nvSpPr>
        <p:spPr>
          <a:xfrm>
            <a:off x="2074187" y="3627907"/>
            <a:ext cx="1914041" cy="307777"/>
          </a:xfrm>
          <a:prstGeom prst="rect">
            <a:avLst/>
          </a:prstGeom>
          <a:noFill/>
        </p:spPr>
        <p:txBody>
          <a:bodyPr wrap="square" rtlCol="0">
            <a:spAutoFit/>
          </a:bodyPr>
          <a:lstStyle/>
          <a:p>
            <a:r>
              <a:rPr lang="zh-CN" altLang="en-US" sz="1400" dirty="0">
                <a:solidFill>
                  <a:schemeClr val="bg1"/>
                </a:solidFill>
              </a:rPr>
              <a:t>分岔</a:t>
            </a:r>
          </a:p>
        </p:txBody>
      </p:sp>
    </p:spTree>
    <p:extLst>
      <p:ext uri="{BB962C8B-B14F-4D97-AF65-F5344CB8AC3E}">
        <p14:creationId xmlns:p14="http://schemas.microsoft.com/office/powerpoint/2010/main" val="1621549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EE27C1-F113-4D27-BC6D-884151DF180E}"/>
              </a:ext>
            </a:extLst>
          </p:cNvPr>
          <p:cNvPicPr>
            <a:picLocks noChangeAspect="1"/>
          </p:cNvPicPr>
          <p:nvPr/>
        </p:nvPicPr>
        <p:blipFill>
          <a:blip r:embed="rId2"/>
          <a:stretch>
            <a:fillRect/>
          </a:stretch>
        </p:blipFill>
        <p:spPr>
          <a:xfrm>
            <a:off x="146013" y="1014412"/>
            <a:ext cx="6835973" cy="4829175"/>
          </a:xfrm>
          <a:prstGeom prst="rect">
            <a:avLst/>
          </a:prstGeom>
        </p:spPr>
      </p:pic>
      <p:sp>
        <p:nvSpPr>
          <p:cNvPr id="3" name="文本框 2">
            <a:extLst>
              <a:ext uri="{FF2B5EF4-FFF2-40B4-BE49-F238E27FC236}">
                <a16:creationId xmlns:a16="http://schemas.microsoft.com/office/drawing/2014/main" id="{2B7412B1-C0B7-4C24-AACC-752036CA0EB1}"/>
              </a:ext>
            </a:extLst>
          </p:cNvPr>
          <p:cNvSpPr txBox="1"/>
          <p:nvPr/>
        </p:nvSpPr>
        <p:spPr>
          <a:xfrm>
            <a:off x="7543634" y="2834356"/>
            <a:ext cx="4341412" cy="369332"/>
          </a:xfrm>
          <a:prstGeom prst="rect">
            <a:avLst/>
          </a:prstGeom>
          <a:noFill/>
        </p:spPr>
        <p:txBody>
          <a:bodyPr wrap="square" rtlCol="0">
            <a:spAutoFit/>
          </a:bodyPr>
          <a:lstStyle/>
          <a:p>
            <a:r>
              <a:rPr lang="zh-CN" altLang="en-US" dirty="0"/>
              <a:t>任务提交的初步状态图</a:t>
            </a:r>
          </a:p>
        </p:txBody>
      </p:sp>
    </p:spTree>
    <p:extLst>
      <p:ext uri="{BB962C8B-B14F-4D97-AF65-F5344CB8AC3E}">
        <p14:creationId xmlns:p14="http://schemas.microsoft.com/office/powerpoint/2010/main" val="2101009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9194BCA-35F3-43B4-8181-CDEA32DFD96C}"/>
              </a:ext>
            </a:extLst>
          </p:cNvPr>
          <p:cNvPicPr/>
          <p:nvPr/>
        </p:nvPicPr>
        <p:blipFill rotWithShape="1">
          <a:blip r:embed="rId2"/>
          <a:srcRect l="39067"/>
          <a:stretch/>
        </p:blipFill>
        <p:spPr>
          <a:xfrm>
            <a:off x="0" y="2038350"/>
            <a:ext cx="5994399" cy="2578100"/>
          </a:xfrm>
          <a:prstGeom prst="rect">
            <a:avLst/>
          </a:prstGeom>
        </p:spPr>
      </p:pic>
      <p:sp>
        <p:nvSpPr>
          <p:cNvPr id="3" name="矩形 2">
            <a:extLst>
              <a:ext uri="{FF2B5EF4-FFF2-40B4-BE49-F238E27FC236}">
                <a16:creationId xmlns:a16="http://schemas.microsoft.com/office/drawing/2014/main" id="{D819A629-FE3F-4434-B7B4-107FB6DE5B9B}"/>
              </a:ext>
            </a:extLst>
          </p:cNvPr>
          <p:cNvSpPr/>
          <p:nvPr/>
        </p:nvSpPr>
        <p:spPr>
          <a:xfrm>
            <a:off x="6316981" y="2217967"/>
            <a:ext cx="4325619" cy="76309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en-US" sz="4000" b="1" dirty="0">
                <a:solidFill>
                  <a:srgbClr val="404040"/>
                </a:solidFill>
                <a:latin typeface="Arial"/>
                <a:ea typeface="微软雅黑"/>
              </a:rPr>
              <a:t>PART 07</a:t>
            </a:r>
          </a:p>
        </p:txBody>
      </p:sp>
      <p:sp>
        <p:nvSpPr>
          <p:cNvPr id="4" name="文本框 3">
            <a:extLst>
              <a:ext uri="{FF2B5EF4-FFF2-40B4-BE49-F238E27FC236}">
                <a16:creationId xmlns:a16="http://schemas.microsoft.com/office/drawing/2014/main" id="{F38D630E-7E62-4452-8F9B-B68DD5880560}"/>
              </a:ext>
            </a:extLst>
          </p:cNvPr>
          <p:cNvSpPr txBox="1"/>
          <p:nvPr/>
        </p:nvSpPr>
        <p:spPr>
          <a:xfrm>
            <a:off x="6316981" y="3141435"/>
            <a:ext cx="3693711" cy="575129"/>
          </a:xfrm>
          <a:prstGeom prst="rect">
            <a:avLst/>
          </a:prstGeom>
          <a:ln w="6350">
            <a:prstDash val="solid"/>
          </a:ln>
        </p:spPr>
        <p:txBody>
          <a:bodyPr/>
          <a:lstStyle/>
          <a:p>
            <a:r>
              <a:rPr lang="en-US" altLang="zh-CN" sz="2800" b="1" dirty="0" err="1">
                <a:latin typeface="微软雅黑"/>
              </a:rPr>
              <a:t>StarUML</a:t>
            </a:r>
            <a:r>
              <a:rPr lang="zh-CN" altLang="en-US" sz="2800" b="1" dirty="0">
                <a:latin typeface="微软雅黑"/>
              </a:rPr>
              <a:t>绘制活动图</a:t>
            </a:r>
            <a:endParaRPr lang="zh-CN" sz="2800" b="1" dirty="0">
              <a:solidFill>
                <a:srgbClr val="000000"/>
              </a:solidFill>
              <a:latin typeface="微软雅黑"/>
              <a:ea typeface="微软雅黑"/>
            </a:endParaRPr>
          </a:p>
        </p:txBody>
      </p:sp>
    </p:spTree>
    <p:extLst>
      <p:ext uri="{BB962C8B-B14F-4D97-AF65-F5344CB8AC3E}">
        <p14:creationId xmlns:p14="http://schemas.microsoft.com/office/powerpoint/2010/main" val="400399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10F566D-D297-494B-B05F-D89B7720D5A6}"/>
              </a:ext>
            </a:extLst>
          </p:cNvPr>
          <p:cNvPicPr/>
          <p:nvPr/>
        </p:nvPicPr>
        <p:blipFill>
          <a:blip r:embed="rId2"/>
          <a:stretch/>
        </p:blipFill>
        <p:spPr>
          <a:xfrm>
            <a:off x="728142" y="1435998"/>
            <a:ext cx="3267096" cy="3190874"/>
          </a:xfrm>
          <a:prstGeom prst="rect">
            <a:avLst/>
          </a:prstGeom>
        </p:spPr>
      </p:pic>
      <p:pic>
        <p:nvPicPr>
          <p:cNvPr id="3" name="图片占位符 22">
            <a:extLst>
              <a:ext uri="{FF2B5EF4-FFF2-40B4-BE49-F238E27FC236}">
                <a16:creationId xmlns:a16="http://schemas.microsoft.com/office/drawing/2014/main" id="{DEBE0D0D-18F3-4E85-B4F4-A85A2EEF0BCF}"/>
              </a:ext>
            </a:extLst>
          </p:cNvPr>
          <p:cNvPicPr>
            <a:picLocks/>
          </p:cNvPicPr>
          <p:nvPr/>
        </p:nvPicPr>
        <p:blipFill>
          <a:blip r:embed="rId3"/>
          <a:srcRect l="15865" r="15865"/>
          <a:stretch/>
        </p:blipFill>
        <p:spPr>
          <a:xfrm>
            <a:off x="1410470" y="2165470"/>
            <a:ext cx="1902440" cy="1859149"/>
          </a:xfrm>
          <a:custGeom>
            <a:avLst/>
            <a:gdLst/>
            <a:ahLst/>
            <a:cxnLst/>
            <a:rect l="l" t="t" r="r" b="b"/>
            <a:pathLst>
              <a:path w="1902440" h="1859149">
                <a:moveTo>
                  <a:pt x="923911" y="5"/>
                </a:moveTo>
                <a:cubicBezTo>
                  <a:pt x="1020575" y="302"/>
                  <a:pt x="1121926" y="15780"/>
                  <a:pt x="1205865" y="38402"/>
                </a:cubicBezTo>
                <a:cubicBezTo>
                  <a:pt x="1317784" y="68564"/>
                  <a:pt x="1409859" y="128096"/>
                  <a:pt x="1501140" y="186040"/>
                </a:cubicBezTo>
                <a:cubicBezTo>
                  <a:pt x="1592421" y="243984"/>
                  <a:pt x="1691641" y="293196"/>
                  <a:pt x="1753553" y="386065"/>
                </a:cubicBezTo>
                <a:cubicBezTo>
                  <a:pt x="1815465" y="478934"/>
                  <a:pt x="1849596" y="615458"/>
                  <a:pt x="1872615" y="743252"/>
                </a:cubicBezTo>
                <a:cubicBezTo>
                  <a:pt x="1895634" y="871046"/>
                  <a:pt x="1915478" y="1022652"/>
                  <a:pt x="1891665" y="1152827"/>
                </a:cubicBezTo>
                <a:cubicBezTo>
                  <a:pt x="1867852" y="1283002"/>
                  <a:pt x="1798002" y="1431433"/>
                  <a:pt x="1729740" y="1524302"/>
                </a:cubicBezTo>
                <a:cubicBezTo>
                  <a:pt x="1661478" y="1617171"/>
                  <a:pt x="1582103" y="1658446"/>
                  <a:pt x="1482090" y="1710040"/>
                </a:cubicBezTo>
                <a:cubicBezTo>
                  <a:pt x="1382077" y="1761634"/>
                  <a:pt x="1243171" y="1811640"/>
                  <a:pt x="1129665" y="1833865"/>
                </a:cubicBezTo>
                <a:cubicBezTo>
                  <a:pt x="1016159" y="1856090"/>
                  <a:pt x="932022" y="1872759"/>
                  <a:pt x="801053" y="1843390"/>
                </a:cubicBezTo>
                <a:cubicBezTo>
                  <a:pt x="670084" y="1814021"/>
                  <a:pt x="464503" y="1748139"/>
                  <a:pt x="343853" y="1657652"/>
                </a:cubicBezTo>
                <a:cubicBezTo>
                  <a:pt x="223203" y="1567165"/>
                  <a:pt x="134303" y="1439371"/>
                  <a:pt x="77153" y="1300465"/>
                </a:cubicBezTo>
                <a:cubicBezTo>
                  <a:pt x="20003" y="1161559"/>
                  <a:pt x="-5397" y="957565"/>
                  <a:pt x="953" y="824215"/>
                </a:cubicBezTo>
                <a:cubicBezTo>
                  <a:pt x="7303" y="690865"/>
                  <a:pt x="70803" y="594821"/>
                  <a:pt x="115253" y="500365"/>
                </a:cubicBezTo>
                <a:cubicBezTo>
                  <a:pt x="159703" y="405909"/>
                  <a:pt x="210503" y="318596"/>
                  <a:pt x="267653" y="257477"/>
                </a:cubicBezTo>
                <a:cubicBezTo>
                  <a:pt x="324803" y="196358"/>
                  <a:pt x="383540" y="166196"/>
                  <a:pt x="477203" y="124127"/>
                </a:cubicBezTo>
                <a:cubicBezTo>
                  <a:pt x="570866" y="82058"/>
                  <a:pt x="708184" y="19352"/>
                  <a:pt x="829628" y="5065"/>
                </a:cubicBezTo>
                <a:cubicBezTo>
                  <a:pt x="859989" y="1493"/>
                  <a:pt x="891690" y="-94"/>
                  <a:pt x="923911" y="5"/>
                </a:cubicBezTo>
                <a:close/>
              </a:path>
            </a:pathLst>
          </a:custGeom>
        </p:spPr>
      </p:pic>
      <p:sp>
        <p:nvSpPr>
          <p:cNvPr id="4" name="文本框 3">
            <a:extLst>
              <a:ext uri="{FF2B5EF4-FFF2-40B4-BE49-F238E27FC236}">
                <a16:creationId xmlns:a16="http://schemas.microsoft.com/office/drawing/2014/main" id="{791DE141-E2A6-4B92-8EEA-65BA92238A40}"/>
              </a:ext>
            </a:extLst>
          </p:cNvPr>
          <p:cNvSpPr txBox="1"/>
          <p:nvPr/>
        </p:nvSpPr>
        <p:spPr>
          <a:xfrm>
            <a:off x="5721503" y="2662103"/>
            <a:ext cx="4023360" cy="369332"/>
          </a:xfrm>
          <a:prstGeom prst="rect">
            <a:avLst/>
          </a:prstGeom>
          <a:noFill/>
        </p:spPr>
        <p:txBody>
          <a:bodyPr wrap="square" rtlCol="0">
            <a:spAutoFit/>
          </a:bodyPr>
          <a:lstStyle/>
          <a:p>
            <a:r>
              <a:rPr lang="zh-CN" altLang="en-US" dirty="0"/>
              <a:t>问题：请简述什么是活动图？</a:t>
            </a:r>
          </a:p>
        </p:txBody>
      </p:sp>
    </p:spTree>
    <p:extLst>
      <p:ext uri="{BB962C8B-B14F-4D97-AF65-F5344CB8AC3E}">
        <p14:creationId xmlns:p14="http://schemas.microsoft.com/office/powerpoint/2010/main" val="81857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8D265A7-CCBF-4690-995B-97203CC969AF}"/>
              </a:ext>
            </a:extLst>
          </p:cNvPr>
          <p:cNvPicPr/>
          <p:nvPr/>
        </p:nvPicPr>
        <p:blipFill>
          <a:blip r:embed="rId2"/>
          <a:stretch/>
        </p:blipFill>
        <p:spPr>
          <a:xfrm>
            <a:off x="630432" y="1858476"/>
            <a:ext cx="2489160" cy="2140858"/>
          </a:xfrm>
          <a:prstGeom prst="rect">
            <a:avLst/>
          </a:prstGeom>
        </p:spPr>
      </p:pic>
      <p:sp>
        <p:nvSpPr>
          <p:cNvPr id="3" name="文本框 2">
            <a:extLst>
              <a:ext uri="{FF2B5EF4-FFF2-40B4-BE49-F238E27FC236}">
                <a16:creationId xmlns:a16="http://schemas.microsoft.com/office/drawing/2014/main" id="{144E2541-19CE-4246-B8BF-A18320B5780D}"/>
              </a:ext>
            </a:extLst>
          </p:cNvPr>
          <p:cNvSpPr txBox="1"/>
          <p:nvPr/>
        </p:nvSpPr>
        <p:spPr>
          <a:xfrm>
            <a:off x="3292043" y="2245008"/>
            <a:ext cx="8725466" cy="1754326"/>
          </a:xfrm>
          <a:prstGeom prst="rect">
            <a:avLst/>
          </a:prstGeom>
          <a:noFill/>
        </p:spPr>
        <p:txBody>
          <a:bodyPr wrap="none" rtlCol="0">
            <a:spAutoFit/>
          </a:bodyPr>
          <a:lstStyle/>
          <a:p>
            <a:r>
              <a:rPr lang="zh-CN" altLang="en-US" dirty="0"/>
              <a:t>是状态图的一种特殊情况，这些状态大都处于活动状态。</a:t>
            </a:r>
            <a:endParaRPr lang="en-US" altLang="zh-CN" dirty="0"/>
          </a:p>
          <a:p>
            <a:r>
              <a:rPr lang="zh-CN" altLang="en-US" dirty="0"/>
              <a:t>本质是一种流程图，它描述了活动到活动的控制流。　　　　</a:t>
            </a:r>
          </a:p>
          <a:p>
            <a:r>
              <a:rPr lang="zh-CN" altLang="en-US" dirty="0"/>
              <a:t>交互图强调的是对象到对象的控制流，而活动图则强调的是从活动到活动的控制流。</a:t>
            </a:r>
          </a:p>
          <a:p>
            <a:r>
              <a:rPr lang="zh-CN" altLang="en-US" dirty="0"/>
              <a:t>活动图是一种表述过程基理、业务过程以及工作流的技术。</a:t>
            </a:r>
          </a:p>
          <a:p>
            <a:r>
              <a:rPr lang="zh-CN" altLang="en-US" dirty="0"/>
              <a:t>它可以用来对业务过程、工作流建模，也可以对用例实现甚至是程序实现来建模。</a:t>
            </a:r>
          </a:p>
          <a:p>
            <a:endParaRPr lang="zh-CN" altLang="en-US" dirty="0"/>
          </a:p>
        </p:txBody>
      </p:sp>
    </p:spTree>
    <p:extLst>
      <p:ext uri="{BB962C8B-B14F-4D97-AF65-F5344CB8AC3E}">
        <p14:creationId xmlns:p14="http://schemas.microsoft.com/office/powerpoint/2010/main" val="266412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grpSp>
        <p:nvGrpSpPr>
          <p:cNvPr id="3" name="组合 2"/>
          <p:cNvGrpSpPr/>
          <p:nvPr/>
        </p:nvGrpSpPr>
        <p:grpSpPr>
          <a:xfrm>
            <a:off x="4209142" y="254523"/>
            <a:ext cx="3773716" cy="891582"/>
            <a:chOff x="4209142" y="254523"/>
            <a:chExt cx="3773716" cy="891582"/>
          </a:xfrm>
        </p:grpSpPr>
        <p:pic>
          <p:nvPicPr>
            <p:cNvPr id="4" name="图片 3"/>
            <p:cNvPicPr/>
            <p:nvPr/>
          </p:nvPicPr>
          <p:blipFill>
            <a:blip r:embed="rId4"/>
            <a:stretch/>
          </p:blipFill>
          <p:spPr>
            <a:xfrm>
              <a:off x="4209142" y="254523"/>
              <a:ext cx="3773716" cy="891582"/>
            </a:xfrm>
            <a:prstGeom prst="rect">
              <a:avLst/>
            </a:prstGeom>
          </p:spPr>
        </p:pic>
        <p:sp>
          <p:nvSpPr>
            <p:cNvPr id="5" name="文本框 4"/>
            <p:cNvSpPr txBox="1"/>
            <p:nvPr/>
          </p:nvSpPr>
          <p:spPr>
            <a:xfrm>
              <a:off x="4685389" y="342006"/>
              <a:ext cx="2821222" cy="565604"/>
            </a:xfrm>
            <a:prstGeom prst="rect">
              <a:avLst/>
            </a:prstGeom>
            <a:noFill/>
          </p:spPr>
          <p:txBody>
            <a:bodyPr wrap="none">
              <a:spAutoFit/>
            </a:bodyPr>
            <a:lstStyle/>
            <a:p>
              <a:pPr>
                <a:lnSpc>
                  <a:spcPct val="120000"/>
                </a:lnSpc>
              </a:pPr>
              <a:r>
                <a:rPr lang="zh-CN" sz="2800" b="1" dirty="0">
                  <a:latin typeface="微软雅黑"/>
                </a:rPr>
                <a:t>什么是</a:t>
              </a:r>
              <a:r>
                <a:rPr lang="en-US" altLang="zh-CN" sz="2800" b="1" dirty="0" err="1">
                  <a:latin typeface="微软雅黑"/>
                </a:rPr>
                <a:t>Star</a:t>
              </a:r>
              <a:r>
                <a:rPr lang="en-US" sz="2800" b="1" dirty="0" err="1">
                  <a:latin typeface="微软雅黑"/>
                </a:rPr>
                <a:t>UML</a:t>
              </a:r>
              <a:endParaRPr lang="zh-CN" sz="2800" b="1" dirty="0">
                <a:solidFill>
                  <a:schemeClr val="tx1">
                    <a:lumMod val="75000"/>
                    <a:lumOff val="25000"/>
                  </a:schemeClr>
                </a:solidFill>
                <a:latin typeface="微软雅黑"/>
              </a:endParaRPr>
            </a:p>
          </p:txBody>
        </p:sp>
      </p:grpSp>
      <p:sp>
        <p:nvSpPr>
          <p:cNvPr id="8" name="矩形 7">
            <a:extLst>
              <a:ext uri="{FF2B5EF4-FFF2-40B4-BE49-F238E27FC236}">
                <a16:creationId xmlns:a16="http://schemas.microsoft.com/office/drawing/2014/main" id="{C8EAA2F2-4142-4881-83D8-4E740CDA5EAD}"/>
              </a:ext>
            </a:extLst>
          </p:cNvPr>
          <p:cNvSpPr/>
          <p:nvPr/>
        </p:nvSpPr>
        <p:spPr>
          <a:xfrm>
            <a:off x="2939842" y="2603992"/>
            <a:ext cx="8091389" cy="1923750"/>
          </a:xfrm>
          <a:prstGeom prst="rect">
            <a:avLst/>
          </a:prstGeom>
        </p:spPr>
        <p:txBody>
          <a:bodyPr wrap="square"/>
          <a:lstStyle/>
          <a:p>
            <a:pPr>
              <a:lnSpc>
                <a:spcPct val="150000"/>
              </a:lnSpc>
            </a:pPr>
            <a:r>
              <a:rPr lang="en-US" altLang="zh-CN" b="1" dirty="0" err="1"/>
              <a:t>StarUML</a:t>
            </a:r>
            <a:r>
              <a:rPr lang="zh-CN" altLang="en-US" b="1" dirty="0"/>
              <a:t>是一款开放源码的</a:t>
            </a:r>
            <a:r>
              <a:rPr lang="en-US" altLang="zh-CN" b="1" dirty="0"/>
              <a:t>UML</a:t>
            </a:r>
            <a:r>
              <a:rPr lang="zh-CN" altLang="en-US" b="1" dirty="0"/>
              <a:t>开发工具，是由韩国公司主导开发出来的产品，可以直接到</a:t>
            </a:r>
            <a:r>
              <a:rPr lang="en-US" altLang="zh-CN" b="1" dirty="0" err="1"/>
              <a:t>StarUML</a:t>
            </a:r>
            <a:r>
              <a:rPr lang="zh-CN" altLang="en-US" b="1" dirty="0"/>
              <a:t>网站下载。可以用来创建</a:t>
            </a:r>
            <a:r>
              <a:rPr lang="en-US" altLang="zh-CN" b="1" dirty="0"/>
              <a:t>UML</a:t>
            </a:r>
            <a:r>
              <a:rPr lang="zh-CN" altLang="en-US" b="1" dirty="0"/>
              <a:t>类图。</a:t>
            </a:r>
            <a:endParaRPr lang="zh-CN" sz="1600" b="1" dirty="0">
              <a:latin typeface="微软雅黑"/>
              <a:ea typeface="微软雅黑"/>
            </a:endParaRPr>
          </a:p>
          <a:p>
            <a:pPr>
              <a:lnSpc>
                <a:spcPct val="150000"/>
              </a:lnSpc>
            </a:pPr>
            <a:endParaRPr lang="zh-CN"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0AC74F7-1602-40C2-8BED-8760CB0B49DA}"/>
              </a:ext>
            </a:extLst>
          </p:cNvPr>
          <p:cNvPicPr>
            <a:picLocks noChangeAspect="1"/>
          </p:cNvPicPr>
          <p:nvPr/>
        </p:nvPicPr>
        <p:blipFill>
          <a:blip r:embed="rId2"/>
          <a:stretch>
            <a:fillRect/>
          </a:stretch>
        </p:blipFill>
        <p:spPr>
          <a:xfrm>
            <a:off x="693952" y="0"/>
            <a:ext cx="5402048" cy="3518115"/>
          </a:xfrm>
          <a:prstGeom prst="rect">
            <a:avLst/>
          </a:prstGeom>
        </p:spPr>
      </p:pic>
      <p:sp>
        <p:nvSpPr>
          <p:cNvPr id="3" name="文本框 2">
            <a:extLst>
              <a:ext uri="{FF2B5EF4-FFF2-40B4-BE49-F238E27FC236}">
                <a16:creationId xmlns:a16="http://schemas.microsoft.com/office/drawing/2014/main" id="{15DB364D-0888-4256-8BDD-205090A8C657}"/>
              </a:ext>
            </a:extLst>
          </p:cNvPr>
          <p:cNvSpPr txBox="1"/>
          <p:nvPr/>
        </p:nvSpPr>
        <p:spPr>
          <a:xfrm>
            <a:off x="6958739" y="1759057"/>
            <a:ext cx="2249334" cy="369332"/>
          </a:xfrm>
          <a:prstGeom prst="rect">
            <a:avLst/>
          </a:prstGeom>
          <a:noFill/>
        </p:spPr>
        <p:txBody>
          <a:bodyPr wrap="none" rtlCol="0">
            <a:spAutoFit/>
          </a:bodyPr>
          <a:lstStyle/>
          <a:p>
            <a:r>
              <a:rPr lang="zh-CN" altLang="en-US" dirty="0"/>
              <a:t>选择</a:t>
            </a:r>
            <a:r>
              <a:rPr lang="en-US" altLang="zh-CN" dirty="0"/>
              <a:t>activity diagram</a:t>
            </a:r>
            <a:endParaRPr lang="zh-CN" altLang="en-US" dirty="0"/>
          </a:p>
        </p:txBody>
      </p:sp>
      <p:pic>
        <p:nvPicPr>
          <p:cNvPr id="4" name="图片 3">
            <a:extLst>
              <a:ext uri="{FF2B5EF4-FFF2-40B4-BE49-F238E27FC236}">
                <a16:creationId xmlns:a16="http://schemas.microsoft.com/office/drawing/2014/main" id="{24E01B2B-8346-42A8-9E7D-3352E2DD0290}"/>
              </a:ext>
            </a:extLst>
          </p:cNvPr>
          <p:cNvPicPr>
            <a:picLocks noChangeAspect="1"/>
          </p:cNvPicPr>
          <p:nvPr/>
        </p:nvPicPr>
        <p:blipFill>
          <a:blip r:embed="rId3"/>
          <a:stretch>
            <a:fillRect/>
          </a:stretch>
        </p:blipFill>
        <p:spPr>
          <a:xfrm>
            <a:off x="761999" y="3618854"/>
            <a:ext cx="5402047" cy="3169404"/>
          </a:xfrm>
          <a:prstGeom prst="rect">
            <a:avLst/>
          </a:prstGeom>
        </p:spPr>
      </p:pic>
      <p:sp>
        <p:nvSpPr>
          <p:cNvPr id="5" name="文本框 4">
            <a:extLst>
              <a:ext uri="{FF2B5EF4-FFF2-40B4-BE49-F238E27FC236}">
                <a16:creationId xmlns:a16="http://schemas.microsoft.com/office/drawing/2014/main" id="{D843D6B6-184F-4779-AE30-89F46A325561}"/>
              </a:ext>
            </a:extLst>
          </p:cNvPr>
          <p:cNvSpPr txBox="1"/>
          <p:nvPr/>
        </p:nvSpPr>
        <p:spPr>
          <a:xfrm>
            <a:off x="6894163" y="4388693"/>
            <a:ext cx="2710999" cy="369332"/>
          </a:xfrm>
          <a:prstGeom prst="rect">
            <a:avLst/>
          </a:prstGeom>
          <a:noFill/>
        </p:spPr>
        <p:txBody>
          <a:bodyPr wrap="none" rtlCol="0">
            <a:spAutoFit/>
          </a:bodyPr>
          <a:lstStyle/>
          <a:p>
            <a:r>
              <a:rPr lang="en-US" altLang="zh-CN" dirty="0"/>
              <a:t>activity diagram</a:t>
            </a:r>
            <a:r>
              <a:rPr lang="zh-CN" altLang="en-US" dirty="0"/>
              <a:t>的工具箱</a:t>
            </a:r>
          </a:p>
        </p:txBody>
      </p:sp>
    </p:spTree>
    <p:extLst>
      <p:ext uri="{BB962C8B-B14F-4D97-AF65-F5344CB8AC3E}">
        <p14:creationId xmlns:p14="http://schemas.microsoft.com/office/powerpoint/2010/main" val="524311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46AFF1-B8F2-4F70-BC77-4092DB766AE4}"/>
              </a:ext>
            </a:extLst>
          </p:cNvPr>
          <p:cNvPicPr>
            <a:picLocks noChangeAspect="1"/>
          </p:cNvPicPr>
          <p:nvPr/>
        </p:nvPicPr>
        <p:blipFill>
          <a:blip r:embed="rId2"/>
          <a:stretch>
            <a:fillRect/>
          </a:stretch>
        </p:blipFill>
        <p:spPr>
          <a:xfrm>
            <a:off x="921426" y="0"/>
            <a:ext cx="5963125" cy="6858000"/>
          </a:xfrm>
          <a:prstGeom prst="rect">
            <a:avLst/>
          </a:prstGeom>
        </p:spPr>
      </p:pic>
      <p:sp>
        <p:nvSpPr>
          <p:cNvPr id="3" name="文本框 2">
            <a:extLst>
              <a:ext uri="{FF2B5EF4-FFF2-40B4-BE49-F238E27FC236}">
                <a16:creationId xmlns:a16="http://schemas.microsoft.com/office/drawing/2014/main" id="{11DBE733-180E-41FA-BED6-A653D07715E9}"/>
              </a:ext>
            </a:extLst>
          </p:cNvPr>
          <p:cNvSpPr txBox="1"/>
          <p:nvPr/>
        </p:nvSpPr>
        <p:spPr>
          <a:xfrm>
            <a:off x="7888637" y="2673458"/>
            <a:ext cx="3185487" cy="369332"/>
          </a:xfrm>
          <a:prstGeom prst="rect">
            <a:avLst/>
          </a:prstGeom>
          <a:noFill/>
        </p:spPr>
        <p:txBody>
          <a:bodyPr wrap="none" rtlCol="0">
            <a:spAutoFit/>
          </a:bodyPr>
          <a:lstStyle/>
          <a:p>
            <a:r>
              <a:rPr lang="zh-CN" altLang="en-US" dirty="0"/>
              <a:t>案例教学系统简易总览活动图</a:t>
            </a:r>
          </a:p>
        </p:txBody>
      </p:sp>
    </p:spTree>
    <p:extLst>
      <p:ext uri="{BB962C8B-B14F-4D97-AF65-F5344CB8AC3E}">
        <p14:creationId xmlns:p14="http://schemas.microsoft.com/office/powerpoint/2010/main" val="3494549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endParaRPr lang="zh-CN" sz="3600" b="1">
              <a:latin typeface="微软雅黑"/>
              <a:ea typeface="微软雅黑"/>
            </a:endParaRPr>
          </a:p>
        </p:txBody>
      </p:sp>
      <p:sp>
        <p:nvSpPr>
          <p:cNvPr id="5" name="矩形 4"/>
          <p:cNvSpPr/>
          <p:nvPr/>
        </p:nvSpPr>
        <p:spPr>
          <a:xfrm>
            <a:off x="6316981" y="2217967"/>
            <a:ext cx="4325619" cy="76309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20000"/>
              </a:lnSpc>
            </a:pPr>
            <a:r>
              <a:rPr lang="en-US" sz="4000" b="1" dirty="0">
                <a:solidFill>
                  <a:srgbClr val="404040"/>
                </a:solidFill>
                <a:latin typeface="Arial"/>
                <a:ea typeface="微软雅黑"/>
              </a:rPr>
              <a:t>PART 08</a:t>
            </a:r>
          </a:p>
        </p:txBody>
      </p:sp>
      <p:sp>
        <p:nvSpPr>
          <p:cNvPr id="6" name="文本框 5"/>
          <p:cNvSpPr txBox="1"/>
          <p:nvPr/>
        </p:nvSpPr>
        <p:spPr>
          <a:xfrm>
            <a:off x="6316981" y="3141435"/>
            <a:ext cx="3693711" cy="575129"/>
          </a:xfrm>
          <a:prstGeom prst="rect">
            <a:avLst/>
          </a:prstGeom>
          <a:ln w="6350">
            <a:prstDash val="solid"/>
          </a:ln>
        </p:spPr>
        <p:txBody>
          <a:bodyPr/>
          <a:lstStyle/>
          <a:p>
            <a:r>
              <a:rPr lang="en-US" sz="2800" b="1" dirty="0" err="1">
                <a:solidFill>
                  <a:srgbClr val="000000"/>
                </a:solidFill>
                <a:latin typeface="微软雅黑"/>
                <a:ea typeface="微软雅黑"/>
              </a:rPr>
              <a:t>S</a:t>
            </a:r>
            <a:r>
              <a:rPr lang="en-US" altLang="zh-CN" sz="2800" b="1" dirty="0" err="1">
                <a:solidFill>
                  <a:srgbClr val="000000"/>
                </a:solidFill>
                <a:latin typeface="微软雅黑"/>
                <a:ea typeface="微软雅黑"/>
              </a:rPr>
              <a:t>tar</a:t>
            </a:r>
            <a:r>
              <a:rPr lang="en-US" sz="2800" b="1" dirty="0" err="1">
                <a:solidFill>
                  <a:srgbClr val="000000"/>
                </a:solidFill>
                <a:latin typeface="微软雅黑"/>
                <a:ea typeface="微软雅黑"/>
              </a:rPr>
              <a:t>UML</a:t>
            </a:r>
            <a:r>
              <a:rPr lang="zh-CN" altLang="en-US" sz="2800" b="1" dirty="0">
                <a:solidFill>
                  <a:srgbClr val="000000"/>
                </a:solidFill>
                <a:latin typeface="微软雅黑"/>
                <a:ea typeface="微软雅黑"/>
              </a:rPr>
              <a:t>绘制简易案例教学系统</a:t>
            </a:r>
            <a:endParaRPr lang="zh-CN" sz="2800" b="1" dirty="0">
              <a:solidFill>
                <a:srgbClr val="000000"/>
              </a:solidFill>
              <a:latin typeface="微软雅黑"/>
              <a:ea typeface="微软雅黑"/>
            </a:endParaRPr>
          </a:p>
        </p:txBody>
      </p:sp>
    </p:spTree>
    <p:extLst>
      <p:ext uri="{BB962C8B-B14F-4D97-AF65-F5344CB8AC3E}">
        <p14:creationId xmlns:p14="http://schemas.microsoft.com/office/powerpoint/2010/main" val="131963189"/>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79EE3B-081F-4804-926F-6711BCC4333E}"/>
              </a:ext>
            </a:extLst>
          </p:cNvPr>
          <p:cNvSpPr txBox="1"/>
          <p:nvPr/>
        </p:nvSpPr>
        <p:spPr>
          <a:xfrm>
            <a:off x="1582313" y="784536"/>
            <a:ext cx="4341412" cy="369332"/>
          </a:xfrm>
          <a:prstGeom prst="rect">
            <a:avLst/>
          </a:prstGeom>
          <a:noFill/>
        </p:spPr>
        <p:txBody>
          <a:bodyPr wrap="square" rtlCol="0">
            <a:spAutoFit/>
          </a:bodyPr>
          <a:lstStyle/>
          <a:p>
            <a:r>
              <a:rPr lang="zh-CN" altLang="en-US" dirty="0"/>
              <a:t>分析案例教学系统画出初步简易的用例图</a:t>
            </a:r>
          </a:p>
        </p:txBody>
      </p:sp>
      <p:pic>
        <p:nvPicPr>
          <p:cNvPr id="3" name="图片 2">
            <a:extLst>
              <a:ext uri="{FF2B5EF4-FFF2-40B4-BE49-F238E27FC236}">
                <a16:creationId xmlns:a16="http://schemas.microsoft.com/office/drawing/2014/main" id="{EFF04857-D246-4D78-A085-EC700BC3E6C4}"/>
              </a:ext>
            </a:extLst>
          </p:cNvPr>
          <p:cNvPicPr>
            <a:picLocks noChangeAspect="1"/>
          </p:cNvPicPr>
          <p:nvPr/>
        </p:nvPicPr>
        <p:blipFill>
          <a:blip r:embed="rId2"/>
          <a:stretch>
            <a:fillRect/>
          </a:stretch>
        </p:blipFill>
        <p:spPr>
          <a:xfrm>
            <a:off x="2419350" y="1524866"/>
            <a:ext cx="7353300" cy="4972050"/>
          </a:xfrm>
          <a:prstGeom prst="rect">
            <a:avLst/>
          </a:prstGeom>
        </p:spPr>
      </p:pic>
      <p:sp>
        <p:nvSpPr>
          <p:cNvPr id="4" name="文本框 3">
            <a:extLst>
              <a:ext uri="{FF2B5EF4-FFF2-40B4-BE49-F238E27FC236}">
                <a16:creationId xmlns:a16="http://schemas.microsoft.com/office/drawing/2014/main" id="{BC8CCE4A-9810-4053-AEC1-A94B478F4246}"/>
              </a:ext>
            </a:extLst>
          </p:cNvPr>
          <p:cNvSpPr txBox="1"/>
          <p:nvPr/>
        </p:nvSpPr>
        <p:spPr>
          <a:xfrm>
            <a:off x="365760" y="3059668"/>
            <a:ext cx="1685077" cy="369332"/>
          </a:xfrm>
          <a:prstGeom prst="rect">
            <a:avLst/>
          </a:prstGeom>
          <a:noFill/>
        </p:spPr>
        <p:txBody>
          <a:bodyPr wrap="none" rtlCol="0">
            <a:spAutoFit/>
          </a:bodyPr>
          <a:lstStyle/>
          <a:p>
            <a:r>
              <a:rPr lang="en-US" altLang="zh-CN" dirty="0"/>
              <a:t>PM</a:t>
            </a:r>
            <a:r>
              <a:rPr lang="zh-CN" altLang="en-US" dirty="0"/>
              <a:t>基本用例图</a:t>
            </a:r>
          </a:p>
        </p:txBody>
      </p:sp>
    </p:spTree>
    <p:extLst>
      <p:ext uri="{BB962C8B-B14F-4D97-AF65-F5344CB8AC3E}">
        <p14:creationId xmlns:p14="http://schemas.microsoft.com/office/powerpoint/2010/main" val="798665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54E111C-0D75-46CA-8E7C-F83C1AFA0A7E}"/>
              </a:ext>
            </a:extLst>
          </p:cNvPr>
          <p:cNvPicPr>
            <a:picLocks noChangeAspect="1"/>
          </p:cNvPicPr>
          <p:nvPr/>
        </p:nvPicPr>
        <p:blipFill>
          <a:blip r:embed="rId2"/>
          <a:stretch>
            <a:fillRect/>
          </a:stretch>
        </p:blipFill>
        <p:spPr>
          <a:xfrm>
            <a:off x="3824547" y="1333500"/>
            <a:ext cx="6172200" cy="4191000"/>
          </a:xfrm>
          <a:prstGeom prst="rect">
            <a:avLst/>
          </a:prstGeom>
        </p:spPr>
      </p:pic>
      <p:sp>
        <p:nvSpPr>
          <p:cNvPr id="4" name="文本框 3">
            <a:extLst>
              <a:ext uri="{FF2B5EF4-FFF2-40B4-BE49-F238E27FC236}">
                <a16:creationId xmlns:a16="http://schemas.microsoft.com/office/drawing/2014/main" id="{09F76C5F-57AC-4A0C-85CF-E004294096A5}"/>
              </a:ext>
            </a:extLst>
          </p:cNvPr>
          <p:cNvSpPr txBox="1"/>
          <p:nvPr/>
        </p:nvSpPr>
        <p:spPr>
          <a:xfrm>
            <a:off x="1295006" y="2724789"/>
            <a:ext cx="1800493" cy="369332"/>
          </a:xfrm>
          <a:prstGeom prst="rect">
            <a:avLst/>
          </a:prstGeom>
          <a:noFill/>
        </p:spPr>
        <p:txBody>
          <a:bodyPr wrap="none" rtlCol="0">
            <a:spAutoFit/>
          </a:bodyPr>
          <a:lstStyle/>
          <a:p>
            <a:r>
              <a:rPr lang="zh-CN" altLang="en-US" dirty="0"/>
              <a:t>学生基本用例图</a:t>
            </a:r>
          </a:p>
        </p:txBody>
      </p:sp>
    </p:spTree>
    <p:extLst>
      <p:ext uri="{BB962C8B-B14F-4D97-AF65-F5344CB8AC3E}">
        <p14:creationId xmlns:p14="http://schemas.microsoft.com/office/powerpoint/2010/main" val="2184165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07B202-C475-444D-9CE7-6F3C01960505}"/>
              </a:ext>
            </a:extLst>
          </p:cNvPr>
          <p:cNvSpPr txBox="1"/>
          <p:nvPr/>
        </p:nvSpPr>
        <p:spPr>
          <a:xfrm>
            <a:off x="1295006" y="2724789"/>
            <a:ext cx="1338828" cy="369332"/>
          </a:xfrm>
          <a:prstGeom prst="rect">
            <a:avLst/>
          </a:prstGeom>
          <a:noFill/>
        </p:spPr>
        <p:txBody>
          <a:bodyPr wrap="none" rtlCol="0">
            <a:spAutoFit/>
          </a:bodyPr>
          <a:lstStyle/>
          <a:p>
            <a:r>
              <a:rPr lang="zh-CN" altLang="en-US" dirty="0"/>
              <a:t>整体用例图</a:t>
            </a:r>
          </a:p>
        </p:txBody>
      </p:sp>
      <p:pic>
        <p:nvPicPr>
          <p:cNvPr id="4" name="图片 3">
            <a:extLst>
              <a:ext uri="{FF2B5EF4-FFF2-40B4-BE49-F238E27FC236}">
                <a16:creationId xmlns:a16="http://schemas.microsoft.com/office/drawing/2014/main" id="{E9E29A10-5492-4029-9FF0-8E4F8CD4624F}"/>
              </a:ext>
            </a:extLst>
          </p:cNvPr>
          <p:cNvPicPr>
            <a:picLocks noChangeAspect="1"/>
          </p:cNvPicPr>
          <p:nvPr/>
        </p:nvPicPr>
        <p:blipFill>
          <a:blip r:embed="rId2"/>
          <a:stretch>
            <a:fillRect/>
          </a:stretch>
        </p:blipFill>
        <p:spPr>
          <a:xfrm>
            <a:off x="2923096" y="0"/>
            <a:ext cx="6778070" cy="6700058"/>
          </a:xfrm>
          <a:prstGeom prst="rect">
            <a:avLst/>
          </a:prstGeom>
        </p:spPr>
      </p:pic>
    </p:spTree>
    <p:extLst>
      <p:ext uri="{BB962C8B-B14F-4D97-AF65-F5344CB8AC3E}">
        <p14:creationId xmlns:p14="http://schemas.microsoft.com/office/powerpoint/2010/main" val="4277575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8DE5AB1-8977-4AD8-BDA5-35B0CC12EBB8}"/>
              </a:ext>
            </a:extLst>
          </p:cNvPr>
          <p:cNvPicPr>
            <a:picLocks noChangeAspect="1"/>
          </p:cNvPicPr>
          <p:nvPr/>
        </p:nvPicPr>
        <p:blipFill>
          <a:blip r:embed="rId2"/>
          <a:stretch>
            <a:fillRect/>
          </a:stretch>
        </p:blipFill>
        <p:spPr>
          <a:xfrm>
            <a:off x="3563389" y="1014412"/>
            <a:ext cx="7924800" cy="4829175"/>
          </a:xfrm>
          <a:prstGeom prst="rect">
            <a:avLst/>
          </a:prstGeom>
        </p:spPr>
      </p:pic>
      <p:sp>
        <p:nvSpPr>
          <p:cNvPr id="3" name="文本框 2">
            <a:extLst>
              <a:ext uri="{FF2B5EF4-FFF2-40B4-BE49-F238E27FC236}">
                <a16:creationId xmlns:a16="http://schemas.microsoft.com/office/drawing/2014/main" id="{D0FC0311-32AD-4202-967E-E7E821D5FBE1}"/>
              </a:ext>
            </a:extLst>
          </p:cNvPr>
          <p:cNvSpPr txBox="1"/>
          <p:nvPr/>
        </p:nvSpPr>
        <p:spPr>
          <a:xfrm>
            <a:off x="1145377" y="2758040"/>
            <a:ext cx="2262158" cy="369332"/>
          </a:xfrm>
          <a:prstGeom prst="rect">
            <a:avLst/>
          </a:prstGeom>
          <a:noFill/>
        </p:spPr>
        <p:txBody>
          <a:bodyPr wrap="none" rtlCol="0">
            <a:spAutoFit/>
          </a:bodyPr>
          <a:lstStyle/>
          <a:p>
            <a:r>
              <a:rPr lang="zh-CN" altLang="en-US" dirty="0"/>
              <a:t>任务提交初步状态图</a:t>
            </a:r>
          </a:p>
        </p:txBody>
      </p:sp>
    </p:spTree>
    <p:extLst>
      <p:ext uri="{BB962C8B-B14F-4D97-AF65-F5344CB8AC3E}">
        <p14:creationId xmlns:p14="http://schemas.microsoft.com/office/powerpoint/2010/main" val="1885475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8A6947C-74C5-454D-9728-C4430AB449BA}"/>
              </a:ext>
            </a:extLst>
          </p:cNvPr>
          <p:cNvPicPr>
            <a:picLocks noChangeAspect="1"/>
          </p:cNvPicPr>
          <p:nvPr/>
        </p:nvPicPr>
        <p:blipFill>
          <a:blip r:embed="rId2"/>
          <a:stretch>
            <a:fillRect/>
          </a:stretch>
        </p:blipFill>
        <p:spPr>
          <a:xfrm>
            <a:off x="3661150" y="1398444"/>
            <a:ext cx="7629525" cy="3562350"/>
          </a:xfrm>
          <a:prstGeom prst="rect">
            <a:avLst/>
          </a:prstGeom>
        </p:spPr>
      </p:pic>
      <p:sp>
        <p:nvSpPr>
          <p:cNvPr id="3" name="文本框 2">
            <a:extLst>
              <a:ext uri="{FF2B5EF4-FFF2-40B4-BE49-F238E27FC236}">
                <a16:creationId xmlns:a16="http://schemas.microsoft.com/office/drawing/2014/main" id="{079D098D-4A60-4C91-BC02-A6675DBD7565}"/>
              </a:ext>
            </a:extLst>
          </p:cNvPr>
          <p:cNvSpPr txBox="1"/>
          <p:nvPr/>
        </p:nvSpPr>
        <p:spPr>
          <a:xfrm>
            <a:off x="1145377" y="2758040"/>
            <a:ext cx="1338828" cy="369332"/>
          </a:xfrm>
          <a:prstGeom prst="rect">
            <a:avLst/>
          </a:prstGeom>
          <a:noFill/>
        </p:spPr>
        <p:txBody>
          <a:bodyPr wrap="none" rtlCol="0">
            <a:spAutoFit/>
          </a:bodyPr>
          <a:lstStyle/>
          <a:p>
            <a:r>
              <a:rPr lang="zh-CN" altLang="en-US" dirty="0"/>
              <a:t>案例序列图</a:t>
            </a:r>
          </a:p>
        </p:txBody>
      </p:sp>
    </p:spTree>
    <p:extLst>
      <p:ext uri="{BB962C8B-B14F-4D97-AF65-F5344CB8AC3E}">
        <p14:creationId xmlns:p14="http://schemas.microsoft.com/office/powerpoint/2010/main" val="215785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520BA6-5B12-410B-ADAA-A68E68B313AF}"/>
              </a:ext>
            </a:extLst>
          </p:cNvPr>
          <p:cNvPicPr/>
          <p:nvPr/>
        </p:nvPicPr>
        <p:blipFill>
          <a:blip r:embed="rId2"/>
          <a:stretch/>
        </p:blipFill>
        <p:spPr>
          <a:xfrm>
            <a:off x="728142" y="1435998"/>
            <a:ext cx="3267096" cy="3190874"/>
          </a:xfrm>
          <a:prstGeom prst="rect">
            <a:avLst/>
          </a:prstGeom>
        </p:spPr>
      </p:pic>
      <p:pic>
        <p:nvPicPr>
          <p:cNvPr id="3" name="图片占位符 22">
            <a:extLst>
              <a:ext uri="{FF2B5EF4-FFF2-40B4-BE49-F238E27FC236}">
                <a16:creationId xmlns:a16="http://schemas.microsoft.com/office/drawing/2014/main" id="{EB551A76-DEFF-4787-9260-441BBCA86A3C}"/>
              </a:ext>
            </a:extLst>
          </p:cNvPr>
          <p:cNvPicPr>
            <a:picLocks/>
          </p:cNvPicPr>
          <p:nvPr/>
        </p:nvPicPr>
        <p:blipFill>
          <a:blip r:embed="rId3"/>
          <a:srcRect l="15865" r="15865"/>
          <a:stretch/>
        </p:blipFill>
        <p:spPr>
          <a:xfrm>
            <a:off x="1410470" y="2165470"/>
            <a:ext cx="1902440" cy="1859149"/>
          </a:xfrm>
          <a:custGeom>
            <a:avLst/>
            <a:gdLst/>
            <a:ahLst/>
            <a:cxnLst/>
            <a:rect l="l" t="t" r="r" b="b"/>
            <a:pathLst>
              <a:path w="1902440" h="1859149">
                <a:moveTo>
                  <a:pt x="923911" y="5"/>
                </a:moveTo>
                <a:cubicBezTo>
                  <a:pt x="1020575" y="302"/>
                  <a:pt x="1121926" y="15780"/>
                  <a:pt x="1205865" y="38402"/>
                </a:cubicBezTo>
                <a:cubicBezTo>
                  <a:pt x="1317784" y="68564"/>
                  <a:pt x="1409859" y="128096"/>
                  <a:pt x="1501140" y="186040"/>
                </a:cubicBezTo>
                <a:cubicBezTo>
                  <a:pt x="1592421" y="243984"/>
                  <a:pt x="1691641" y="293196"/>
                  <a:pt x="1753553" y="386065"/>
                </a:cubicBezTo>
                <a:cubicBezTo>
                  <a:pt x="1815465" y="478934"/>
                  <a:pt x="1849596" y="615458"/>
                  <a:pt x="1872615" y="743252"/>
                </a:cubicBezTo>
                <a:cubicBezTo>
                  <a:pt x="1895634" y="871046"/>
                  <a:pt x="1915478" y="1022652"/>
                  <a:pt x="1891665" y="1152827"/>
                </a:cubicBezTo>
                <a:cubicBezTo>
                  <a:pt x="1867852" y="1283002"/>
                  <a:pt x="1798002" y="1431433"/>
                  <a:pt x="1729740" y="1524302"/>
                </a:cubicBezTo>
                <a:cubicBezTo>
                  <a:pt x="1661478" y="1617171"/>
                  <a:pt x="1582103" y="1658446"/>
                  <a:pt x="1482090" y="1710040"/>
                </a:cubicBezTo>
                <a:cubicBezTo>
                  <a:pt x="1382077" y="1761634"/>
                  <a:pt x="1243171" y="1811640"/>
                  <a:pt x="1129665" y="1833865"/>
                </a:cubicBezTo>
                <a:cubicBezTo>
                  <a:pt x="1016159" y="1856090"/>
                  <a:pt x="932022" y="1872759"/>
                  <a:pt x="801053" y="1843390"/>
                </a:cubicBezTo>
                <a:cubicBezTo>
                  <a:pt x="670084" y="1814021"/>
                  <a:pt x="464503" y="1748139"/>
                  <a:pt x="343853" y="1657652"/>
                </a:cubicBezTo>
                <a:cubicBezTo>
                  <a:pt x="223203" y="1567165"/>
                  <a:pt x="134303" y="1439371"/>
                  <a:pt x="77153" y="1300465"/>
                </a:cubicBezTo>
                <a:cubicBezTo>
                  <a:pt x="20003" y="1161559"/>
                  <a:pt x="-5397" y="957565"/>
                  <a:pt x="953" y="824215"/>
                </a:cubicBezTo>
                <a:cubicBezTo>
                  <a:pt x="7303" y="690865"/>
                  <a:pt x="70803" y="594821"/>
                  <a:pt x="115253" y="500365"/>
                </a:cubicBezTo>
                <a:cubicBezTo>
                  <a:pt x="159703" y="405909"/>
                  <a:pt x="210503" y="318596"/>
                  <a:pt x="267653" y="257477"/>
                </a:cubicBezTo>
                <a:cubicBezTo>
                  <a:pt x="324803" y="196358"/>
                  <a:pt x="383540" y="166196"/>
                  <a:pt x="477203" y="124127"/>
                </a:cubicBezTo>
                <a:cubicBezTo>
                  <a:pt x="570866" y="82058"/>
                  <a:pt x="708184" y="19352"/>
                  <a:pt x="829628" y="5065"/>
                </a:cubicBezTo>
                <a:cubicBezTo>
                  <a:pt x="859989" y="1493"/>
                  <a:pt x="891690" y="-94"/>
                  <a:pt x="923911" y="5"/>
                </a:cubicBezTo>
                <a:close/>
              </a:path>
            </a:pathLst>
          </a:custGeom>
        </p:spPr>
      </p:pic>
      <p:sp>
        <p:nvSpPr>
          <p:cNvPr id="4" name="文本框 3">
            <a:extLst>
              <a:ext uri="{FF2B5EF4-FFF2-40B4-BE49-F238E27FC236}">
                <a16:creationId xmlns:a16="http://schemas.microsoft.com/office/drawing/2014/main" id="{B22B24BB-FB64-4BD6-899D-C6A1FB5A3C41}"/>
              </a:ext>
            </a:extLst>
          </p:cNvPr>
          <p:cNvSpPr txBox="1"/>
          <p:nvPr/>
        </p:nvSpPr>
        <p:spPr>
          <a:xfrm>
            <a:off x="5565054" y="2910378"/>
            <a:ext cx="4023360" cy="646331"/>
          </a:xfrm>
          <a:prstGeom prst="rect">
            <a:avLst/>
          </a:prstGeom>
          <a:noFill/>
        </p:spPr>
        <p:txBody>
          <a:bodyPr wrap="square" rtlCol="0">
            <a:spAutoFit/>
          </a:bodyPr>
          <a:lstStyle/>
          <a:p>
            <a:r>
              <a:rPr lang="zh-CN" altLang="en-US" dirty="0"/>
              <a:t>问题：请说出</a:t>
            </a:r>
            <a:r>
              <a:rPr lang="en-US" altLang="zh-CN" dirty="0" err="1"/>
              <a:t>staruml</a:t>
            </a:r>
            <a:r>
              <a:rPr lang="zh-CN" altLang="en-US" dirty="0"/>
              <a:t>的特点（</a:t>
            </a:r>
            <a:r>
              <a:rPr lang="zh-CN" altLang="en-US"/>
              <a:t>作用）至少</a:t>
            </a:r>
            <a:r>
              <a:rPr lang="en-US" altLang="zh-CN" dirty="0"/>
              <a:t>3</a:t>
            </a:r>
            <a:r>
              <a:rPr lang="zh-CN" altLang="en-US" dirty="0"/>
              <a:t>个？</a:t>
            </a:r>
          </a:p>
        </p:txBody>
      </p:sp>
    </p:spTree>
    <p:extLst>
      <p:ext uri="{BB962C8B-B14F-4D97-AF65-F5344CB8AC3E}">
        <p14:creationId xmlns:p14="http://schemas.microsoft.com/office/powerpoint/2010/main" val="271135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AC411E-41AA-4CD5-ABB7-E5E8B306CB3A}"/>
              </a:ext>
            </a:extLst>
          </p:cNvPr>
          <p:cNvSpPr/>
          <p:nvPr/>
        </p:nvSpPr>
        <p:spPr>
          <a:xfrm>
            <a:off x="3181780" y="1337520"/>
            <a:ext cx="7422225" cy="4022940"/>
          </a:xfrm>
          <a:prstGeom prst="rect">
            <a:avLst/>
          </a:prstGeom>
        </p:spPr>
        <p:txBody>
          <a:bodyPr wrap="none"/>
          <a:lstStyle/>
          <a:p>
            <a:pPr marL="273050" indent="-273050">
              <a:lnSpc>
                <a:spcPct val="150000"/>
              </a:lnSpc>
              <a:buFont typeface="Wingdings" charset="0"/>
              <a:buChar char="l"/>
            </a:pPr>
            <a:r>
              <a:rPr lang="zh-CN" altLang="en-US" dirty="0"/>
              <a:t>可绘制多款</a:t>
            </a:r>
            <a:r>
              <a:rPr lang="en-US" altLang="zh-CN" dirty="0"/>
              <a:t>UML</a:t>
            </a:r>
            <a:r>
              <a:rPr lang="zh-CN" altLang="en-US" dirty="0"/>
              <a:t>图</a:t>
            </a:r>
            <a:endParaRPr lang="en-US" altLang="zh-CN" dirty="0"/>
          </a:p>
          <a:p>
            <a:pPr marL="273050" indent="-273050">
              <a:lnSpc>
                <a:spcPct val="150000"/>
              </a:lnSpc>
              <a:buFont typeface="Wingdings" charset="0"/>
              <a:buChar char="l"/>
            </a:pPr>
            <a:r>
              <a:rPr lang="zh-CN" altLang="en-US" dirty="0"/>
              <a:t>语法检验</a:t>
            </a:r>
            <a:endParaRPr lang="en-US" altLang="zh-CN" dirty="0"/>
          </a:p>
          <a:p>
            <a:pPr marL="273050" indent="-273050">
              <a:lnSpc>
                <a:spcPct val="150000"/>
              </a:lnSpc>
              <a:buFont typeface="Wingdings" charset="0"/>
              <a:buChar char="l"/>
            </a:pPr>
            <a:r>
              <a:rPr lang="zh-CN" altLang="en-US" dirty="0"/>
              <a:t>正向工程</a:t>
            </a:r>
            <a:endParaRPr lang="en-US" altLang="zh-CN" dirty="0"/>
          </a:p>
          <a:p>
            <a:pPr marL="273050" indent="-273050">
              <a:lnSpc>
                <a:spcPct val="150000"/>
              </a:lnSpc>
              <a:buFont typeface="Wingdings" charset="0"/>
              <a:buChar char="l"/>
            </a:pPr>
            <a:r>
              <a:rPr lang="zh-CN" altLang="en-US" dirty="0"/>
              <a:t>逆向工程</a:t>
            </a:r>
            <a:endParaRPr lang="en-US" altLang="zh-CN" dirty="0"/>
          </a:p>
          <a:p>
            <a:pPr marL="273050" indent="-273050">
              <a:lnSpc>
                <a:spcPct val="150000"/>
              </a:lnSpc>
              <a:buFont typeface="Wingdings" charset="0"/>
              <a:buChar char="l"/>
            </a:pPr>
            <a:r>
              <a:rPr lang="zh-CN" altLang="en-US" dirty="0"/>
              <a:t>可以读取</a:t>
            </a:r>
            <a:r>
              <a:rPr lang="en-US" altLang="zh-CN" dirty="0"/>
              <a:t>Rational Rose</a:t>
            </a:r>
            <a:r>
              <a:rPr lang="zh-CN" altLang="en-US" dirty="0"/>
              <a:t>生成的文件</a:t>
            </a:r>
            <a:endParaRPr lang="en-US" altLang="zh-CN" dirty="0"/>
          </a:p>
          <a:p>
            <a:pPr marL="273050" indent="-273050">
              <a:lnSpc>
                <a:spcPct val="150000"/>
              </a:lnSpc>
              <a:buFont typeface="Wingdings" charset="0"/>
              <a:buChar char="l"/>
            </a:pPr>
            <a:r>
              <a:rPr lang="zh-CN" altLang="en-US" dirty="0"/>
              <a:t>多种格式影像文件：可导出</a:t>
            </a:r>
            <a:r>
              <a:rPr lang="en-US" altLang="zh-CN" dirty="0"/>
              <a:t>JPG</a:t>
            </a:r>
            <a:r>
              <a:rPr lang="zh-CN" altLang="en-US" dirty="0"/>
              <a:t>、</a:t>
            </a:r>
            <a:r>
              <a:rPr lang="en-US" altLang="zh-CN" dirty="0"/>
              <a:t>JPEG</a:t>
            </a:r>
            <a:r>
              <a:rPr lang="zh-CN" altLang="en-US" dirty="0"/>
              <a:t>、</a:t>
            </a:r>
            <a:r>
              <a:rPr lang="en-US" altLang="zh-CN" dirty="0"/>
              <a:t>BMP</a:t>
            </a:r>
            <a:r>
              <a:rPr lang="zh-CN" altLang="en-US" dirty="0"/>
              <a:t>、</a:t>
            </a:r>
            <a:r>
              <a:rPr lang="en-US" altLang="zh-CN" dirty="0"/>
              <a:t>EMF</a:t>
            </a:r>
            <a:r>
              <a:rPr lang="zh-CN" altLang="en-US" dirty="0"/>
              <a:t>和</a:t>
            </a:r>
            <a:r>
              <a:rPr lang="en-US" altLang="zh-CN" dirty="0"/>
              <a:t>WMF</a:t>
            </a:r>
            <a:r>
              <a:rPr lang="zh-CN" altLang="en-US" dirty="0"/>
              <a:t>等格式的影像文件。</a:t>
            </a:r>
            <a:endParaRPr lang="en-US" altLang="zh-CN" dirty="0"/>
          </a:p>
          <a:p>
            <a:pPr marL="273050" indent="-273050">
              <a:lnSpc>
                <a:spcPct val="150000"/>
              </a:lnSpc>
              <a:buFont typeface="Wingdings" charset="0"/>
              <a:buChar char="l"/>
            </a:pPr>
            <a:r>
              <a:rPr lang="zh-CN" altLang="en-US" dirty="0"/>
              <a:t>完全免费：</a:t>
            </a:r>
            <a:r>
              <a:rPr lang="en-US" altLang="zh-CN" dirty="0" err="1"/>
              <a:t>StarUML</a:t>
            </a:r>
            <a:r>
              <a:rPr lang="zh-CN" altLang="en-US" dirty="0"/>
              <a:t>是一套开放</a:t>
            </a:r>
            <a:r>
              <a:rPr lang="zh-CN" altLang="en-US" dirty="0">
                <a:hlinkClick r:id="rId2">
                  <a:extLst>
                    <a:ext uri="{A12FA001-AC4F-418D-AE19-62706E023703}">
                      <ahyp:hlinkClr xmlns:ahyp="http://schemas.microsoft.com/office/drawing/2018/hyperlinkcolor" val="tx"/>
                    </a:ext>
                  </a:extLst>
                </a:hlinkClick>
              </a:rPr>
              <a:t>源码</a:t>
            </a:r>
            <a:r>
              <a:rPr lang="zh-CN" altLang="en-US" dirty="0"/>
              <a:t>的软件，不仅免费自由下载，连代码都免费开放。</a:t>
            </a:r>
            <a:endParaRPr lang="en-US" altLang="zh-CN" dirty="0"/>
          </a:p>
          <a:p>
            <a:pPr marL="273050" indent="-273050">
              <a:lnSpc>
                <a:spcPct val="150000"/>
              </a:lnSpc>
              <a:buFont typeface="Wingdings" charset="0"/>
              <a:buChar char="l"/>
            </a:pPr>
            <a:r>
              <a:rPr lang="en-US" altLang="zh-CN" dirty="0"/>
              <a:t>……..</a:t>
            </a:r>
          </a:p>
          <a:p>
            <a:pPr marL="273050" indent="-273050">
              <a:lnSpc>
                <a:spcPct val="150000"/>
              </a:lnSpc>
              <a:buFont typeface="Wingdings" charset="0"/>
              <a:buChar char="l"/>
            </a:pPr>
            <a:endParaRPr lang="en-US" b="1" dirty="0">
              <a:latin typeface="微软雅黑"/>
              <a:ea typeface="微软雅黑"/>
            </a:endParaRPr>
          </a:p>
        </p:txBody>
      </p:sp>
      <p:pic>
        <p:nvPicPr>
          <p:cNvPr id="3" name="图片 1">
            <a:extLst>
              <a:ext uri="{FF2B5EF4-FFF2-40B4-BE49-F238E27FC236}">
                <a16:creationId xmlns:a16="http://schemas.microsoft.com/office/drawing/2014/main" id="{435FEB32-DA46-497F-A627-ABBD5586640C}"/>
              </a:ext>
            </a:extLst>
          </p:cNvPr>
          <p:cNvPicPr/>
          <p:nvPr/>
        </p:nvPicPr>
        <p:blipFill>
          <a:blip r:embed="rId3"/>
          <a:stretch/>
        </p:blipFill>
        <p:spPr>
          <a:xfrm>
            <a:off x="475450" y="1796483"/>
            <a:ext cx="2489160" cy="2140858"/>
          </a:xfrm>
          <a:prstGeom prst="rect">
            <a:avLst/>
          </a:prstGeom>
        </p:spPr>
      </p:pic>
    </p:spTree>
    <p:extLst>
      <p:ext uri="{BB962C8B-B14F-4D97-AF65-F5344CB8AC3E}">
        <p14:creationId xmlns:p14="http://schemas.microsoft.com/office/powerpoint/2010/main" val="52087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40E4DBF-1F71-4DFB-ACBF-66559A4DBCDA}"/>
              </a:ext>
            </a:extLst>
          </p:cNvPr>
          <p:cNvGrpSpPr/>
          <p:nvPr/>
        </p:nvGrpSpPr>
        <p:grpSpPr>
          <a:xfrm>
            <a:off x="2404195" y="955317"/>
            <a:ext cx="6636437" cy="891582"/>
            <a:chOff x="3024398" y="907610"/>
            <a:chExt cx="3773716" cy="891582"/>
          </a:xfrm>
        </p:grpSpPr>
        <p:pic>
          <p:nvPicPr>
            <p:cNvPr id="5" name="图片 4">
              <a:extLst>
                <a:ext uri="{FF2B5EF4-FFF2-40B4-BE49-F238E27FC236}">
                  <a16:creationId xmlns:a16="http://schemas.microsoft.com/office/drawing/2014/main" id="{B62E5DD1-2428-4703-B8B2-0CE1E66B1903}"/>
                </a:ext>
              </a:extLst>
            </p:cNvPr>
            <p:cNvPicPr/>
            <p:nvPr/>
          </p:nvPicPr>
          <p:blipFill>
            <a:blip r:embed="rId2"/>
            <a:stretch/>
          </p:blipFill>
          <p:spPr>
            <a:xfrm>
              <a:off x="3024398" y="907610"/>
              <a:ext cx="3773716" cy="891582"/>
            </a:xfrm>
            <a:prstGeom prst="rect">
              <a:avLst/>
            </a:prstGeom>
          </p:spPr>
        </p:pic>
        <p:sp>
          <p:nvSpPr>
            <p:cNvPr id="6" name="文本框 5">
              <a:extLst>
                <a:ext uri="{FF2B5EF4-FFF2-40B4-BE49-F238E27FC236}">
                  <a16:creationId xmlns:a16="http://schemas.microsoft.com/office/drawing/2014/main" id="{3D71F95A-B588-4616-B398-14713A1EA347}"/>
                </a:ext>
              </a:extLst>
            </p:cNvPr>
            <p:cNvSpPr txBox="1"/>
            <p:nvPr/>
          </p:nvSpPr>
          <p:spPr>
            <a:xfrm>
              <a:off x="4054805" y="977779"/>
              <a:ext cx="2072501" cy="565604"/>
            </a:xfrm>
            <a:prstGeom prst="rect">
              <a:avLst/>
            </a:prstGeom>
            <a:noFill/>
          </p:spPr>
          <p:txBody>
            <a:bodyPr wrap="square">
              <a:spAutoFit/>
            </a:bodyPr>
            <a:lstStyle/>
            <a:p>
              <a:pPr>
                <a:lnSpc>
                  <a:spcPct val="120000"/>
                </a:lnSpc>
              </a:pPr>
              <a:r>
                <a:rPr lang="en-US" altLang="zh-CN" sz="2800" b="1" dirty="0" err="1">
                  <a:latin typeface="微软雅黑"/>
                </a:rPr>
                <a:t>Star</a:t>
              </a:r>
              <a:r>
                <a:rPr lang="en-US" sz="2800" b="1" dirty="0" err="1">
                  <a:latin typeface="微软雅黑"/>
                </a:rPr>
                <a:t>UML</a:t>
              </a:r>
              <a:r>
                <a:rPr lang="zh-CN" altLang="en-US" sz="2800" b="1" dirty="0">
                  <a:latin typeface="微软雅黑"/>
                </a:rPr>
                <a:t>的特点</a:t>
              </a:r>
              <a:endParaRPr lang="zh-CN" sz="2800" b="1" dirty="0">
                <a:solidFill>
                  <a:schemeClr val="tx1">
                    <a:lumMod val="75000"/>
                    <a:lumOff val="25000"/>
                  </a:schemeClr>
                </a:solidFill>
                <a:latin typeface="微软雅黑"/>
              </a:endParaRPr>
            </a:p>
          </p:txBody>
        </p:sp>
      </p:grpSp>
      <p:pic>
        <p:nvPicPr>
          <p:cNvPr id="7" name="图片 6">
            <a:extLst>
              <a:ext uri="{FF2B5EF4-FFF2-40B4-BE49-F238E27FC236}">
                <a16:creationId xmlns:a16="http://schemas.microsoft.com/office/drawing/2014/main" id="{7F38A35E-AC0C-4507-BB80-881704C9B240}"/>
              </a:ext>
            </a:extLst>
          </p:cNvPr>
          <p:cNvPicPr/>
          <p:nvPr/>
        </p:nvPicPr>
        <p:blipFill>
          <a:blip r:embed="rId3"/>
          <a:stretch/>
        </p:blipFill>
        <p:spPr>
          <a:xfrm>
            <a:off x="1121643" y="2680950"/>
            <a:ext cx="1524000" cy="1819862"/>
          </a:xfrm>
          <a:prstGeom prst="rect">
            <a:avLst/>
          </a:prstGeom>
        </p:spPr>
      </p:pic>
      <p:sp>
        <p:nvSpPr>
          <p:cNvPr id="8" name="矩形 7">
            <a:extLst>
              <a:ext uri="{FF2B5EF4-FFF2-40B4-BE49-F238E27FC236}">
                <a16:creationId xmlns:a16="http://schemas.microsoft.com/office/drawing/2014/main" id="{58D732BC-F5C4-4D94-BAFE-38F81C10D9AC}"/>
              </a:ext>
            </a:extLst>
          </p:cNvPr>
          <p:cNvSpPr/>
          <p:nvPr/>
        </p:nvSpPr>
        <p:spPr>
          <a:xfrm>
            <a:off x="3079499" y="2680950"/>
            <a:ext cx="7422225" cy="1991238"/>
          </a:xfrm>
          <a:prstGeom prst="rect">
            <a:avLst/>
          </a:prstGeom>
        </p:spPr>
        <p:txBody>
          <a:bodyPr wrap="none"/>
          <a:lstStyle/>
          <a:p>
            <a:pPr marL="273050" indent="-273050">
              <a:lnSpc>
                <a:spcPct val="150000"/>
              </a:lnSpc>
              <a:buFont typeface="Wingdings" charset="0"/>
              <a:buChar char="l"/>
            </a:pPr>
            <a:r>
              <a:rPr lang="zh-CN" altLang="en-US" dirty="0"/>
              <a:t>可绘制多款</a:t>
            </a:r>
            <a:r>
              <a:rPr lang="en-US" altLang="zh-CN" dirty="0"/>
              <a:t>UML</a:t>
            </a:r>
            <a:r>
              <a:rPr lang="zh-CN" altLang="en-US" dirty="0"/>
              <a:t>图</a:t>
            </a:r>
            <a:endParaRPr lang="en-US" altLang="zh-CN" dirty="0"/>
          </a:p>
          <a:p>
            <a:pPr marL="273050" indent="-273050">
              <a:lnSpc>
                <a:spcPct val="150000"/>
              </a:lnSpc>
              <a:buFont typeface="Wingdings" charset="0"/>
              <a:buChar char="l"/>
            </a:pPr>
            <a:r>
              <a:rPr lang="zh-CN" altLang="en-US" dirty="0"/>
              <a:t>语法检验</a:t>
            </a:r>
            <a:r>
              <a:rPr lang="en-US" altLang="zh-CN" dirty="0"/>
              <a:t>:</a:t>
            </a:r>
            <a:r>
              <a:rPr lang="en-US" altLang="zh-CN" dirty="0" err="1"/>
              <a:t>StarUML</a:t>
            </a:r>
            <a:r>
              <a:rPr lang="zh-CN" altLang="en-US" dirty="0"/>
              <a:t>遵守</a:t>
            </a:r>
            <a:r>
              <a:rPr lang="en-US" altLang="zh-CN" dirty="0"/>
              <a:t>UML</a:t>
            </a:r>
            <a:r>
              <a:rPr lang="zh-CN" altLang="en-US" dirty="0"/>
              <a:t>的语法规则，不支持违反语法的动作。</a:t>
            </a:r>
            <a:endParaRPr lang="en-US" altLang="zh-CN" dirty="0"/>
          </a:p>
          <a:p>
            <a:pPr marL="273050" indent="-273050">
              <a:lnSpc>
                <a:spcPct val="150000"/>
              </a:lnSpc>
              <a:buFont typeface="Wingdings" charset="0"/>
              <a:buChar char="l"/>
            </a:pPr>
            <a:r>
              <a:rPr lang="zh-CN" altLang="en-US" dirty="0"/>
              <a:t>正反向工程</a:t>
            </a:r>
            <a:endParaRPr lang="en-US" altLang="zh-CN" dirty="0"/>
          </a:p>
          <a:p>
            <a:pPr marL="273050" indent="-273050">
              <a:lnSpc>
                <a:spcPct val="150000"/>
              </a:lnSpc>
              <a:buFont typeface="Wingdings" charset="0"/>
              <a:buChar char="l"/>
            </a:pPr>
            <a:r>
              <a:rPr lang="zh-CN" altLang="en-US" dirty="0"/>
              <a:t>可以读取</a:t>
            </a:r>
            <a:r>
              <a:rPr lang="en-US" altLang="zh-CN" dirty="0"/>
              <a:t>Rational Rose</a:t>
            </a:r>
            <a:r>
              <a:rPr lang="zh-CN" altLang="en-US" dirty="0"/>
              <a:t>生成的文件</a:t>
            </a:r>
            <a:endParaRPr lang="en-US" altLang="zh-CN" dirty="0"/>
          </a:p>
          <a:p>
            <a:pPr marL="273050" indent="-273050">
              <a:lnSpc>
                <a:spcPct val="150000"/>
              </a:lnSpc>
              <a:buFont typeface="Wingdings" charset="0"/>
              <a:buChar char="l"/>
            </a:pPr>
            <a:r>
              <a:rPr lang="zh-CN" altLang="en-US" dirty="0"/>
              <a:t>多种格式影像文件：可导出</a:t>
            </a:r>
            <a:r>
              <a:rPr lang="en-US" altLang="zh-CN" dirty="0"/>
              <a:t>JPG</a:t>
            </a:r>
            <a:r>
              <a:rPr lang="zh-CN" altLang="en-US" dirty="0"/>
              <a:t>、</a:t>
            </a:r>
            <a:r>
              <a:rPr lang="en-US" altLang="zh-CN" dirty="0"/>
              <a:t>JPEG</a:t>
            </a:r>
            <a:r>
              <a:rPr lang="zh-CN" altLang="en-US" dirty="0"/>
              <a:t>、</a:t>
            </a:r>
            <a:r>
              <a:rPr lang="en-US" altLang="zh-CN" dirty="0"/>
              <a:t>BMP</a:t>
            </a:r>
            <a:r>
              <a:rPr lang="zh-CN" altLang="en-US" dirty="0"/>
              <a:t>、</a:t>
            </a:r>
            <a:r>
              <a:rPr lang="en-US" altLang="zh-CN" dirty="0"/>
              <a:t>EMF</a:t>
            </a:r>
            <a:r>
              <a:rPr lang="zh-CN" altLang="en-US" dirty="0"/>
              <a:t>和</a:t>
            </a:r>
            <a:r>
              <a:rPr lang="en-US" altLang="zh-CN" dirty="0"/>
              <a:t>WMF</a:t>
            </a:r>
            <a:r>
              <a:rPr lang="zh-CN" altLang="en-US" dirty="0"/>
              <a:t>等格式的影像文件。</a:t>
            </a:r>
            <a:endParaRPr lang="en-US" altLang="zh-CN" dirty="0"/>
          </a:p>
          <a:p>
            <a:pPr marL="273050" indent="-273050">
              <a:lnSpc>
                <a:spcPct val="150000"/>
              </a:lnSpc>
              <a:buFont typeface="Wingdings" charset="0"/>
              <a:buChar char="l"/>
            </a:pPr>
            <a:endParaRPr lang="en-US" altLang="zh-CN" dirty="0"/>
          </a:p>
          <a:p>
            <a:pPr marL="273050" indent="-273050">
              <a:lnSpc>
                <a:spcPct val="150000"/>
              </a:lnSpc>
              <a:buFont typeface="Wingdings" charset="0"/>
              <a:buChar char="l"/>
            </a:pPr>
            <a:endParaRPr lang="en-US" b="1" dirty="0">
              <a:latin typeface="微软雅黑"/>
              <a:ea typeface="微软雅黑"/>
            </a:endParaRPr>
          </a:p>
        </p:txBody>
      </p:sp>
    </p:spTree>
    <p:extLst>
      <p:ext uri="{BB962C8B-B14F-4D97-AF65-F5344CB8AC3E}">
        <p14:creationId xmlns:p14="http://schemas.microsoft.com/office/powerpoint/2010/main" val="99352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参考资料</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p:nvPr/>
        </p:nvPicPr>
        <p:blipFill>
          <a:blip r:embed="rId3"/>
          <a:stretch/>
        </p:blipFill>
        <p:spPr>
          <a:xfrm>
            <a:off x="1279669" y="2174085"/>
            <a:ext cx="2489160" cy="2140858"/>
          </a:xfrm>
          <a:prstGeom prst="rect">
            <a:avLst/>
          </a:prstGeom>
        </p:spPr>
      </p:pic>
      <p:sp>
        <p:nvSpPr>
          <p:cNvPr id="4" name="文本框 3"/>
          <p:cNvSpPr txBox="1"/>
          <p:nvPr/>
        </p:nvSpPr>
        <p:spPr>
          <a:xfrm>
            <a:off x="7022264" y="2996864"/>
            <a:ext cx="1778000" cy="330200"/>
          </a:xfrm>
          <a:prstGeom prst="rect">
            <a:avLst/>
          </a:prstGeom>
          <a:ln w="6350">
            <a:prstDash val="solid"/>
          </a:ln>
        </p:spPr>
        <p:txBody>
          <a:bodyPr/>
          <a:lstStyle/>
          <a:p>
            <a:endParaRPr/>
          </a:p>
        </p:txBody>
      </p:sp>
      <p:sp>
        <p:nvSpPr>
          <p:cNvPr id="5" name="文本框 4"/>
          <p:cNvSpPr txBox="1"/>
          <p:nvPr/>
        </p:nvSpPr>
        <p:spPr>
          <a:xfrm>
            <a:off x="4260584" y="2483540"/>
            <a:ext cx="6490308" cy="678423"/>
          </a:xfrm>
          <a:prstGeom prst="rect">
            <a:avLst/>
          </a:prstGeom>
          <a:ln w="6350">
            <a:prstDash val="solid"/>
          </a:ln>
        </p:spPr>
        <p:txBody>
          <a:bodyPr/>
          <a:lstStyle/>
          <a:p>
            <a:r>
              <a:rPr lang="zh-CN"/>
              <a:t>[1]杨弘平, 吕海华, 李波, 史江萍, 代钦.UML2 基础、建模与设计教程[M]北京：清华大学出版社</a:t>
            </a:r>
          </a:p>
        </p:txBody>
      </p:sp>
      <p:sp>
        <p:nvSpPr>
          <p:cNvPr id="6" name="文本框 5"/>
          <p:cNvSpPr txBox="1"/>
          <p:nvPr/>
        </p:nvSpPr>
        <p:spPr>
          <a:xfrm>
            <a:off x="4260584" y="3327064"/>
            <a:ext cx="6541640" cy="678423"/>
          </a:xfrm>
          <a:prstGeom prst="rect">
            <a:avLst/>
          </a:prstGeom>
          <a:ln w="6350">
            <a:prstDash val="solid"/>
          </a:ln>
        </p:spPr>
        <p:txBody>
          <a:bodyPr/>
          <a:lstStyle/>
          <a:p>
            <a:r>
              <a:rPr lang="zh-CN" dirty="0"/>
              <a:t>[2]Grady Booch, James Rumbaugh, Ivar Jacobson.UML用户指南(第2版·修订版)[M]北京：人民邮电出版社</a:t>
            </a:r>
            <a:endParaRPr lang="en-US" altLang="zh-CN" dirty="0"/>
          </a:p>
          <a:p>
            <a:endParaRPr lang="zh-CN" dirty="0"/>
          </a:p>
        </p:txBody>
      </p:sp>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4"/>
            <a:stretch/>
          </p:blipFill>
          <p:spPr>
            <a:xfrm>
              <a:off x="4209142" y="254523"/>
              <a:ext cx="3773716" cy="891582"/>
            </a:xfrm>
            <a:prstGeom prst="rect">
              <a:avLst/>
            </a:prstGeom>
          </p:spPr>
        </p:pic>
        <p:sp>
          <p:nvSpPr>
            <p:cNvPr id="9" name="文本框 8"/>
            <p:cNvSpPr txBox="1"/>
            <p:nvPr/>
          </p:nvSpPr>
          <p:spPr>
            <a:xfrm>
              <a:off x="4951848" y="330723"/>
              <a:ext cx="2339103" cy="523220"/>
            </a:xfrm>
            <a:prstGeom prst="rect">
              <a:avLst/>
            </a:prstGeom>
            <a:noFill/>
          </p:spPr>
          <p:txBody>
            <a:bodyPr wrap="none"/>
            <a:lstStyle/>
            <a:p>
              <a:pPr algn="ctr"/>
              <a:r>
                <a:rPr lang="en-US" sz="3600" b="1" i="0" strike="noStrike" spc="0">
                  <a:solidFill>
                    <a:srgbClr val="404040"/>
                  </a:solidFill>
                  <a:latin typeface="微软雅黑"/>
                  <a:ea typeface="微软雅黑"/>
                </a:rPr>
                <a:t>参考资料</a:t>
              </a:r>
            </a:p>
          </p:txBody>
        </p:sp>
      </p:grpSp>
      <p:sp>
        <p:nvSpPr>
          <p:cNvPr id="10" name="文本框 5"/>
          <p:cNvSpPr txBox="1"/>
          <p:nvPr/>
        </p:nvSpPr>
        <p:spPr>
          <a:xfrm>
            <a:off x="4260584" y="4248174"/>
            <a:ext cx="6541640" cy="678423"/>
          </a:xfrm>
          <a:prstGeom prst="rect">
            <a:avLst/>
          </a:prstGeom>
          <a:ln w="6350">
            <a:prstDash val="solid"/>
          </a:ln>
        </p:spPr>
        <p:txBody>
          <a:bodyPr/>
          <a:lstStyle/>
          <a:p>
            <a:endParaRPr lang="zh-CN" sz="1800" dirty="0">
              <a:solidFill>
                <a:srgbClr val="000000"/>
              </a:solidFill>
              <a:latin typeface="Arial"/>
              <a:ea typeface="微软雅黑"/>
            </a:endParaRPr>
          </a:p>
        </p:txBody>
      </p:sp>
      <p:sp>
        <p:nvSpPr>
          <p:cNvPr id="11" name="文本框 5"/>
          <p:cNvSpPr txBox="1"/>
          <p:nvPr/>
        </p:nvSpPr>
        <p:spPr>
          <a:xfrm>
            <a:off x="4260584" y="5000064"/>
            <a:ext cx="6541640" cy="678423"/>
          </a:xfrm>
          <a:prstGeom prst="rect">
            <a:avLst/>
          </a:prstGeom>
          <a:ln w="6350">
            <a:prstDash val="solid"/>
          </a:ln>
        </p:spPr>
        <p:txBody>
          <a:bodyPr/>
          <a:lstStyle/>
          <a:p>
            <a:endParaRPr lang="zh-CN" sz="1800" dirty="0">
              <a:solidFill>
                <a:srgbClr val="000000"/>
              </a:solidFill>
              <a:latin typeface="Arial"/>
              <a:ea typeface="微软雅黑"/>
            </a:endParaRPr>
          </a:p>
        </p:txBody>
      </p:sp>
      <p:sp>
        <p:nvSpPr>
          <p:cNvPr id="12" name="文本框 11">
            <a:extLst>
              <a:ext uri="{FF2B5EF4-FFF2-40B4-BE49-F238E27FC236}">
                <a16:creationId xmlns:a16="http://schemas.microsoft.com/office/drawing/2014/main" id="{FECD033C-375B-49D6-AA50-25A9C5F3CCB5}"/>
              </a:ext>
            </a:extLst>
          </p:cNvPr>
          <p:cNvSpPr txBox="1"/>
          <p:nvPr/>
        </p:nvSpPr>
        <p:spPr>
          <a:xfrm>
            <a:off x="4260584" y="4248174"/>
            <a:ext cx="6541640" cy="678423"/>
          </a:xfrm>
          <a:prstGeom prst="rect">
            <a:avLst/>
          </a:prstGeom>
          <a:ln w="6350">
            <a:prstDash val="solid"/>
          </a:ln>
        </p:spPr>
        <p:txBody>
          <a:bodyPr/>
          <a:lstStyle/>
          <a:p>
            <a:r>
              <a:rPr lang="zh-CN" dirty="0"/>
              <a:t>[</a:t>
            </a:r>
            <a:r>
              <a:rPr lang="en-US" altLang="zh-CN" dirty="0"/>
              <a:t>3</a:t>
            </a:r>
            <a:r>
              <a:rPr lang="zh-CN" dirty="0"/>
              <a:t>]</a:t>
            </a:r>
            <a:r>
              <a:rPr lang="zh-CN" altLang="en-US" dirty="0"/>
              <a:t>百度百科</a:t>
            </a:r>
            <a:r>
              <a:rPr lang="en-US" altLang="zh-CN" dirty="0">
                <a:hlinkClick r:id="rId5"/>
              </a:rPr>
              <a:t>https://baike.baidu.com/item/staruml/539759</a:t>
            </a:r>
            <a:endParaRPr lang="zh-CN" dirty="0"/>
          </a:p>
        </p:txBody>
      </p:sp>
      <p:sp>
        <p:nvSpPr>
          <p:cNvPr id="13" name="文本框 12">
            <a:extLst>
              <a:ext uri="{FF2B5EF4-FFF2-40B4-BE49-F238E27FC236}">
                <a16:creationId xmlns:a16="http://schemas.microsoft.com/office/drawing/2014/main" id="{8CD2980D-1E87-40BD-8620-6B8E6C52381E}"/>
              </a:ext>
            </a:extLst>
          </p:cNvPr>
          <p:cNvSpPr txBox="1"/>
          <p:nvPr/>
        </p:nvSpPr>
        <p:spPr>
          <a:xfrm>
            <a:off x="4260584" y="4926597"/>
            <a:ext cx="6541640" cy="678423"/>
          </a:xfrm>
          <a:prstGeom prst="rect">
            <a:avLst/>
          </a:prstGeom>
          <a:ln w="6350">
            <a:prstDash val="solid"/>
          </a:ln>
        </p:spPr>
        <p:txBody>
          <a:bodyPr/>
          <a:lstStyle/>
          <a:p>
            <a:r>
              <a:rPr lang="zh-CN" dirty="0"/>
              <a:t>[</a:t>
            </a:r>
            <a:r>
              <a:rPr lang="en-US" altLang="zh-CN" dirty="0"/>
              <a:t>4</a:t>
            </a:r>
            <a:r>
              <a:rPr lang="zh-CN" dirty="0"/>
              <a:t>]</a:t>
            </a:r>
            <a:r>
              <a:rPr lang="zh-CN" altLang="en-US" dirty="0"/>
              <a:t>维基百科</a:t>
            </a:r>
            <a:r>
              <a:rPr lang="en-US" altLang="zh-CN" dirty="0">
                <a:hlinkClick r:id="rId6"/>
              </a:rPr>
              <a:t>https://en.wikipedia.org/wiki/StarUML</a:t>
            </a:r>
            <a:endParaRPr lang="en-US" altLang="zh-CN" dirty="0"/>
          </a:p>
          <a:p>
            <a:r>
              <a:rPr lang="en-US" altLang="zh-CN" dirty="0">
                <a:hlinkClick r:id="rId7"/>
              </a:rPr>
              <a:t>https://www.cnblogs.com/jiangds/p/6596595.html</a:t>
            </a:r>
            <a:endParaRPr lang="zh-CN" dirty="0"/>
          </a:p>
        </p:txBody>
      </p:sp>
      <p:sp>
        <p:nvSpPr>
          <p:cNvPr id="14" name="文本框 13">
            <a:extLst>
              <a:ext uri="{FF2B5EF4-FFF2-40B4-BE49-F238E27FC236}">
                <a16:creationId xmlns:a16="http://schemas.microsoft.com/office/drawing/2014/main" id="{D922EA19-E986-448F-8F03-B60E5E4E22E4}"/>
              </a:ext>
            </a:extLst>
          </p:cNvPr>
          <p:cNvSpPr txBox="1"/>
          <p:nvPr/>
        </p:nvSpPr>
        <p:spPr>
          <a:xfrm>
            <a:off x="4260584" y="5848854"/>
            <a:ext cx="6541640" cy="678423"/>
          </a:xfrm>
          <a:prstGeom prst="rect">
            <a:avLst/>
          </a:prstGeom>
          <a:ln w="6350">
            <a:prstDash val="solid"/>
          </a:ln>
        </p:spPr>
        <p:txBody>
          <a:bodyPr/>
          <a:lstStyle/>
          <a:p>
            <a:r>
              <a:rPr lang="zh-CN" dirty="0"/>
              <a:t>[</a:t>
            </a:r>
            <a:r>
              <a:rPr lang="en-US" altLang="zh-CN" dirty="0"/>
              <a:t>5</a:t>
            </a:r>
            <a:r>
              <a:rPr lang="zh-CN" dirty="0"/>
              <a:t>]</a:t>
            </a:r>
            <a:r>
              <a:rPr lang="en-US" altLang="zh-CN" dirty="0">
                <a:hlinkClick r:id="rId7"/>
              </a:rPr>
              <a:t> https://www.cnblogs.com/jiangds/p/6596595.html</a:t>
            </a:r>
            <a:endParaRPr lang="zh-CN" altLang="zh-CN" dirty="0"/>
          </a:p>
          <a:p>
            <a:endParaRPr 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分工及评价</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47606" y="2336884"/>
            <a:ext cx="7481388" cy="1763512"/>
          </a:xfrm>
          <a:prstGeom prst="rect">
            <a:avLst/>
          </a:prstGeom>
          <a:ln w="6350">
            <a:prstDash val="solid"/>
          </a:ln>
        </p:spPr>
        <p:txBody>
          <a:bodyPr/>
          <a:lstStyle/>
          <a:p>
            <a:pPr>
              <a:lnSpc>
                <a:spcPct val="150000"/>
              </a:lnSpc>
            </a:pPr>
            <a:r>
              <a:rPr lang="zh-CN" sz="1800" b="1" dirty="0">
                <a:solidFill>
                  <a:srgbClr val="000000"/>
                </a:solidFill>
                <a:latin typeface="Arial"/>
                <a:ea typeface="微软雅黑"/>
              </a:rPr>
              <a:t>郭岳</a:t>
            </a:r>
            <a:r>
              <a:rPr lang="zh-CN" sz="1800" dirty="0">
                <a:solidFill>
                  <a:srgbClr val="000000"/>
                </a:solidFill>
                <a:latin typeface="Arial"/>
                <a:ea typeface="微软雅黑"/>
              </a:rPr>
              <a:t>(PM):提供参考资料 8</a:t>
            </a:r>
            <a:r>
              <a:rPr lang="en-US" altLang="zh-CN" sz="1800" dirty="0">
                <a:solidFill>
                  <a:srgbClr val="000000"/>
                </a:solidFill>
                <a:latin typeface="Arial"/>
                <a:ea typeface="微软雅黑"/>
              </a:rPr>
              <a:t>6</a:t>
            </a:r>
            <a:r>
              <a:rPr lang="zh-CN" sz="1800" dirty="0">
                <a:solidFill>
                  <a:srgbClr val="000000"/>
                </a:solidFill>
                <a:latin typeface="Arial"/>
                <a:ea typeface="微软雅黑"/>
              </a:rPr>
              <a:t>/100</a:t>
            </a:r>
          </a:p>
          <a:p>
            <a:pPr>
              <a:lnSpc>
                <a:spcPct val="150000"/>
              </a:lnSpc>
            </a:pPr>
            <a:r>
              <a:rPr lang="zh-CN" b="1" dirty="0"/>
              <a:t>杨海波</a:t>
            </a:r>
            <a:r>
              <a:rPr lang="zh-CN" dirty="0"/>
              <a:t>:</a:t>
            </a:r>
            <a:r>
              <a:rPr lang="zh-CN" altLang="zh-CN" dirty="0"/>
              <a:t>提供参考资料 </a:t>
            </a:r>
            <a:r>
              <a:rPr lang="en-US" altLang="zh-CN" dirty="0"/>
              <a:t>85</a:t>
            </a:r>
            <a:r>
              <a:rPr lang="zh-CN" dirty="0"/>
              <a:t>/100</a:t>
            </a:r>
          </a:p>
          <a:p>
            <a:pPr>
              <a:lnSpc>
                <a:spcPct val="150000"/>
              </a:lnSpc>
            </a:pPr>
            <a:r>
              <a:rPr lang="zh-CN" b="1" dirty="0"/>
              <a:t>杨寒凌</a:t>
            </a:r>
            <a:r>
              <a:rPr lang="zh-CN" dirty="0"/>
              <a:t>:</a:t>
            </a:r>
            <a:r>
              <a:rPr lang="zh-CN" altLang="zh-CN" dirty="0"/>
              <a:t>提供参考资料 </a:t>
            </a:r>
            <a:r>
              <a:rPr lang="en-US" altLang="zh-CN" dirty="0"/>
              <a:t>84</a:t>
            </a:r>
            <a:r>
              <a:rPr lang="zh-CN" dirty="0"/>
              <a:t>/100</a:t>
            </a:r>
          </a:p>
          <a:p>
            <a:pPr>
              <a:lnSpc>
                <a:spcPct val="150000"/>
              </a:lnSpc>
            </a:pPr>
            <a:r>
              <a:rPr lang="zh-CN" b="1" dirty="0"/>
              <a:t>周南</a:t>
            </a:r>
            <a:r>
              <a:rPr lang="zh-CN" dirty="0"/>
              <a:t>:提供参考资料 83/100</a:t>
            </a:r>
          </a:p>
          <a:p>
            <a:pPr>
              <a:lnSpc>
                <a:spcPct val="150000"/>
              </a:lnSpc>
            </a:pPr>
            <a:r>
              <a:rPr lang="zh-CN" b="1" dirty="0"/>
              <a:t>李骏</a:t>
            </a:r>
            <a:r>
              <a:rPr lang="zh-CN" dirty="0"/>
              <a:t>:</a:t>
            </a:r>
            <a:r>
              <a:rPr lang="en-US" altLang="zh-CN" dirty="0"/>
              <a:t> </a:t>
            </a:r>
            <a:r>
              <a:rPr lang="en-US" altLang="zh-CN" dirty="0" err="1"/>
              <a:t>StarUML</a:t>
            </a:r>
            <a:r>
              <a:rPr lang="zh-CN" altLang="en-US" dirty="0"/>
              <a:t>的用法，特点，整体页面，画图</a:t>
            </a:r>
            <a:r>
              <a:rPr lang="en-US" altLang="zh-CN" dirty="0"/>
              <a:t>96/</a:t>
            </a:r>
            <a:r>
              <a:rPr lang="zh-CN" dirty="0"/>
              <a:t>100</a:t>
            </a:r>
          </a:p>
          <a:p>
            <a:pPr>
              <a:lnSpc>
                <a:spcPct val="150000"/>
              </a:lnSpc>
            </a:pPr>
            <a:r>
              <a:rPr lang="zh-CN" b="1" dirty="0"/>
              <a:t>叶瑶毓</a:t>
            </a:r>
            <a:r>
              <a:rPr lang="zh-CN" dirty="0"/>
              <a:t>: </a:t>
            </a:r>
            <a:r>
              <a:rPr lang="zh-CN" sz="1800" dirty="0">
                <a:solidFill>
                  <a:srgbClr val="000000"/>
                </a:solidFill>
                <a:latin typeface="Arial"/>
                <a:ea typeface="微软雅黑"/>
              </a:rPr>
              <a:t>提供参考资料 8</a:t>
            </a:r>
            <a:r>
              <a:rPr lang="en-US" altLang="zh-CN" dirty="0">
                <a:solidFill>
                  <a:srgbClr val="000000"/>
                </a:solidFill>
              </a:rPr>
              <a:t>2</a:t>
            </a:r>
            <a:r>
              <a:rPr lang="zh-CN" sz="1800" dirty="0">
                <a:solidFill>
                  <a:srgbClr val="000000"/>
                </a:solidFill>
                <a:latin typeface="Arial"/>
                <a:ea typeface="微软雅黑"/>
              </a:rPr>
              <a:t>/100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2368203" y="1258631"/>
            <a:ext cx="559528" cy="531170"/>
          </a:xfrm>
          <a:custGeom>
            <a:avLst/>
            <a:gdLst/>
            <a:ahLst/>
            <a:cxnLst/>
            <a:rect l="0" t="0" r="r" b="b"/>
            <a:pathLst>
              <a:path w="559528" h="531170">
                <a:moveTo>
                  <a:pt x="549070" y="366324"/>
                </a:moveTo>
                <a:cubicBezTo>
                  <a:pt x="512465" y="337542"/>
                  <a:pt x="423568" y="282593"/>
                  <a:pt x="439256" y="230261"/>
                </a:cubicBezTo>
                <a:cubicBezTo>
                  <a:pt x="454943" y="183162"/>
                  <a:pt x="483704" y="138680"/>
                  <a:pt x="499392" y="91581"/>
                </a:cubicBezTo>
                <a:cubicBezTo>
                  <a:pt x="502006" y="81115"/>
                  <a:pt x="494163" y="70648"/>
                  <a:pt x="483704" y="75881"/>
                </a:cubicBezTo>
                <a:cubicBezTo>
                  <a:pt x="457558" y="83731"/>
                  <a:pt x="428797" y="94198"/>
                  <a:pt x="402651" y="104664"/>
                </a:cubicBezTo>
                <a:cubicBezTo>
                  <a:pt x="381734" y="112514"/>
                  <a:pt x="339900" y="138680"/>
                  <a:pt x="318983" y="136063"/>
                </a:cubicBezTo>
                <a:cubicBezTo>
                  <a:pt x="274535" y="130830"/>
                  <a:pt x="219628" y="39249"/>
                  <a:pt x="190867" y="7850"/>
                </a:cubicBezTo>
                <a:cubicBezTo>
                  <a:pt x="183023" y="0"/>
                  <a:pt x="172565" y="5233"/>
                  <a:pt x="169950" y="15700"/>
                </a:cubicBezTo>
                <a:cubicBezTo>
                  <a:pt x="164721" y="78498"/>
                  <a:pt x="164721" y="138680"/>
                  <a:pt x="172565"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2" y="361091"/>
                  <a:pt x="94126" y="442206"/>
                  <a:pt x="75824" y="478838"/>
                </a:cubicBezTo>
                <a:cubicBezTo>
                  <a:pt x="70595" y="491921"/>
                  <a:pt x="81053" y="502387"/>
                  <a:pt x="94126" y="497154"/>
                </a:cubicBezTo>
                <a:cubicBezTo>
                  <a:pt x="146419" y="468372"/>
                  <a:pt x="198711" y="436972"/>
                  <a:pt x="248389" y="402957"/>
                </a:cubicBezTo>
                <a:cubicBezTo>
                  <a:pt x="261462" y="442206"/>
                  <a:pt x="277149" y="481455"/>
                  <a:pt x="292837" y="520704"/>
                </a:cubicBezTo>
                <a:cubicBezTo>
                  <a:pt x="298066" y="531170"/>
                  <a:pt x="313754" y="525937"/>
                  <a:pt x="316369" y="515470"/>
                </a:cubicBezTo>
                <a:cubicBezTo>
                  <a:pt x="332056" y="465755"/>
                  <a:pt x="347744" y="413423"/>
                  <a:pt x="363432" y="363708"/>
                </a:cubicBezTo>
                <a:cubicBezTo>
                  <a:pt x="423568" y="382024"/>
                  <a:pt x="481089" y="389874"/>
                  <a:pt x="543840" y="389874"/>
                </a:cubicBezTo>
                <a:cubicBezTo>
                  <a:pt x="556913" y="389874"/>
                  <a:pt x="559528" y="371557"/>
                  <a:pt x="549070" y="366324"/>
                </a:cubicBezTo>
                <a:close/>
                <a:moveTo>
                  <a:pt x="447099" y="154379"/>
                </a:moveTo>
                <a:cubicBezTo>
                  <a:pt x="436641" y="146530"/>
                  <a:pt x="426183" y="136063"/>
                  <a:pt x="413109" y="128213"/>
                </a:cubicBezTo>
                <a:cubicBezTo>
                  <a:pt x="431412" y="120364"/>
                  <a:pt x="449714" y="115130"/>
                  <a:pt x="468016" y="107281"/>
                </a:cubicBezTo>
                <a:cubicBezTo>
                  <a:pt x="460173" y="122980"/>
                  <a:pt x="454943" y="138680"/>
                  <a:pt x="447099" y="154379"/>
                </a:cubicBezTo>
                <a:close/>
                <a:moveTo>
                  <a:pt x="376505" y="141296"/>
                </a:moveTo>
                <a:cubicBezTo>
                  <a:pt x="384349" y="138680"/>
                  <a:pt x="394807" y="133447"/>
                  <a:pt x="402651" y="130830"/>
                </a:cubicBezTo>
                <a:cubicBezTo>
                  <a:pt x="415724" y="143913"/>
                  <a:pt x="428797" y="154379"/>
                  <a:pt x="441870" y="167462"/>
                </a:cubicBezTo>
                <a:cubicBezTo>
                  <a:pt x="439256" y="172696"/>
                  <a:pt x="436641" y="180545"/>
                  <a:pt x="434026" y="188395"/>
                </a:cubicBezTo>
                <a:cubicBezTo>
                  <a:pt x="413109" y="175312"/>
                  <a:pt x="392193" y="159613"/>
                  <a:pt x="373890" y="141296"/>
                </a:cubicBezTo>
                <a:cubicBezTo>
                  <a:pt x="376505" y="141296"/>
                  <a:pt x="376505" y="141296"/>
                  <a:pt x="376505" y="141296"/>
                </a:cubicBezTo>
                <a:close/>
                <a:moveTo>
                  <a:pt x="360817" y="146530"/>
                </a:moveTo>
                <a:cubicBezTo>
                  <a:pt x="379119" y="170079"/>
                  <a:pt x="400036" y="188395"/>
                  <a:pt x="426183" y="201478"/>
                </a:cubicBezTo>
                <a:cubicBezTo>
                  <a:pt x="423568" y="209328"/>
                  <a:pt x="418339" y="217178"/>
                  <a:pt x="413109" y="225028"/>
                </a:cubicBezTo>
                <a:cubicBezTo>
                  <a:pt x="402651" y="217178"/>
                  <a:pt x="389578" y="209328"/>
                  <a:pt x="379119" y="198862"/>
                </a:cubicBezTo>
                <a:cubicBezTo>
                  <a:pt x="360817" y="185779"/>
                  <a:pt x="342515" y="172696"/>
                  <a:pt x="326827" y="159613"/>
                </a:cubicBezTo>
                <a:cubicBezTo>
                  <a:pt x="337286" y="156996"/>
                  <a:pt x="350359" y="151763"/>
                  <a:pt x="360817" y="146530"/>
                </a:cubicBezTo>
                <a:close/>
                <a:moveTo>
                  <a:pt x="117658" y="452672"/>
                </a:moveTo>
                <a:cubicBezTo>
                  <a:pt x="125502" y="442206"/>
                  <a:pt x="130731" y="429123"/>
                  <a:pt x="138575"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2" y="429123"/>
                </a:moveTo>
                <a:cubicBezTo>
                  <a:pt x="162106" y="426506"/>
                  <a:pt x="162106" y="423889"/>
                  <a:pt x="159492" y="423889"/>
                </a:cubicBezTo>
                <a:cubicBezTo>
                  <a:pt x="154262" y="418656"/>
                  <a:pt x="149033" y="413423"/>
                  <a:pt x="143804" y="408190"/>
                </a:cubicBezTo>
                <a:cubicBezTo>
                  <a:pt x="146419" y="400340"/>
                  <a:pt x="149033" y="395107"/>
                  <a:pt x="154262" y="387257"/>
                </a:cubicBezTo>
                <a:cubicBezTo>
                  <a:pt x="159492" y="392490"/>
                  <a:pt x="164721" y="397723"/>
                  <a:pt x="172565" y="402957"/>
                </a:cubicBezTo>
                <a:cubicBezTo>
                  <a:pt x="175179" y="408190"/>
                  <a:pt x="180409" y="410806"/>
                  <a:pt x="183023" y="413423"/>
                </a:cubicBezTo>
                <a:cubicBezTo>
                  <a:pt x="175179" y="418656"/>
                  <a:pt x="167335" y="423889"/>
                  <a:pt x="159492" y="429123"/>
                </a:cubicBezTo>
                <a:close/>
                <a:moveTo>
                  <a:pt x="193482" y="408190"/>
                </a:moveTo>
                <a:cubicBezTo>
                  <a:pt x="188252" y="402957"/>
                  <a:pt x="180409" y="400340"/>
                  <a:pt x="175179" y="395107"/>
                </a:cubicBezTo>
                <a:cubicBezTo>
                  <a:pt x="169950" y="389874"/>
                  <a:pt x="162106" y="384640"/>
                  <a:pt x="156877" y="379407"/>
                </a:cubicBezTo>
                <a:cubicBezTo>
                  <a:pt x="162106" y="371557"/>
                  <a:pt x="164721" y="363708"/>
                  <a:pt x="169950" y="355858"/>
                </a:cubicBezTo>
                <a:cubicBezTo>
                  <a:pt x="185638" y="368941"/>
                  <a:pt x="201325" y="382024"/>
                  <a:pt x="219628" y="389874"/>
                </a:cubicBezTo>
                <a:cubicBezTo>
                  <a:pt x="209169" y="397723"/>
                  <a:pt x="201325" y="402957"/>
                  <a:pt x="193482" y="408190"/>
                </a:cubicBezTo>
                <a:close/>
                <a:moveTo>
                  <a:pt x="248389" y="371557"/>
                </a:moveTo>
                <a:cubicBezTo>
                  <a:pt x="240545" y="376791"/>
                  <a:pt x="235316" y="379407"/>
                  <a:pt x="227472" y="384640"/>
                </a:cubicBezTo>
                <a:cubicBezTo>
                  <a:pt x="209169" y="371557"/>
                  <a:pt x="190867" y="358474"/>
                  <a:pt x="175179" y="348008"/>
                </a:cubicBezTo>
                <a:cubicBezTo>
                  <a:pt x="177794" y="342775"/>
                  <a:pt x="177794" y="337542"/>
                  <a:pt x="180409" y="332308"/>
                </a:cubicBezTo>
                <a:cubicBezTo>
                  <a:pt x="183023" y="329692"/>
                  <a:pt x="183023" y="321842"/>
                  <a:pt x="180409" y="316609"/>
                </a:cubicBezTo>
                <a:cubicBezTo>
                  <a:pt x="133345" y="279976"/>
                  <a:pt x="88897" y="240727"/>
                  <a:pt x="47063" y="198862"/>
                </a:cubicBezTo>
                <a:cubicBezTo>
                  <a:pt x="49678" y="198862"/>
                  <a:pt x="52292" y="198862"/>
                  <a:pt x="54907" y="198862"/>
                </a:cubicBezTo>
                <a:cubicBezTo>
                  <a:pt x="120272" y="256427"/>
                  <a:pt x="185638" y="313992"/>
                  <a:pt x="253618" y="368941"/>
                </a:cubicBezTo>
                <a:cubicBezTo>
                  <a:pt x="251003" y="368941"/>
                  <a:pt x="251003" y="368941"/>
                  <a:pt x="248389" y="371557"/>
                </a:cubicBezTo>
                <a:close/>
                <a:moveTo>
                  <a:pt x="303296" y="476221"/>
                </a:moveTo>
                <a:cubicBezTo>
                  <a:pt x="290222" y="444822"/>
                  <a:pt x="279764" y="413423"/>
                  <a:pt x="269306" y="382024"/>
                </a:cubicBezTo>
                <a:cubicBezTo>
                  <a:pt x="284993" y="395107"/>
                  <a:pt x="303296" y="408190"/>
                  <a:pt x="318983" y="421273"/>
                </a:cubicBezTo>
                <a:cubicBezTo>
                  <a:pt x="313754" y="439589"/>
                  <a:pt x="308525" y="457905"/>
                  <a:pt x="303296" y="476221"/>
                </a:cubicBezTo>
                <a:close/>
                <a:moveTo>
                  <a:pt x="324212" y="410806"/>
                </a:moveTo>
                <a:cubicBezTo>
                  <a:pt x="243159" y="337542"/>
                  <a:pt x="156877" y="266893"/>
                  <a:pt x="70595" y="201478"/>
                </a:cubicBezTo>
                <a:cubicBezTo>
                  <a:pt x="81053" y="201478"/>
                  <a:pt x="91512" y="204095"/>
                  <a:pt x="101970" y="206711"/>
                </a:cubicBezTo>
                <a:cubicBezTo>
                  <a:pt x="101970" y="206711"/>
                  <a:pt x="101970" y="206711"/>
                  <a:pt x="101970" y="206711"/>
                </a:cubicBezTo>
                <a:cubicBezTo>
                  <a:pt x="180409" y="266893"/>
                  <a:pt x="253618" y="327075"/>
                  <a:pt x="329442" y="387257"/>
                </a:cubicBezTo>
                <a:cubicBezTo>
                  <a:pt x="326827" y="395107"/>
                  <a:pt x="324212" y="402957"/>
                  <a:pt x="324212" y="410806"/>
                </a:cubicBezTo>
                <a:close/>
                <a:moveTo>
                  <a:pt x="332056" y="376791"/>
                </a:moveTo>
                <a:cubicBezTo>
                  <a:pt x="266691" y="316609"/>
                  <a:pt x="196096" y="261660"/>
                  <a:pt x="125502" y="211945"/>
                </a:cubicBezTo>
                <a:cubicBezTo>
                  <a:pt x="138575" y="214561"/>
                  <a:pt x="154262" y="222411"/>
                  <a:pt x="167335" y="227644"/>
                </a:cubicBezTo>
                <a:cubicBezTo>
                  <a:pt x="177794" y="232877"/>
                  <a:pt x="183023" y="227644"/>
                  <a:pt x="185638" y="219794"/>
                </a:cubicBezTo>
                <a:cubicBezTo>
                  <a:pt x="237930" y="264277"/>
                  <a:pt x="290222" y="306142"/>
                  <a:pt x="342515" y="348008"/>
                </a:cubicBezTo>
                <a:cubicBezTo>
                  <a:pt x="339900" y="358474"/>
                  <a:pt x="337286" y="368941"/>
                  <a:pt x="332056" y="376791"/>
                </a:cubicBezTo>
                <a:close/>
                <a:moveTo>
                  <a:pt x="360817" y="334925"/>
                </a:moveTo>
                <a:cubicBezTo>
                  <a:pt x="355588" y="332308"/>
                  <a:pt x="350359" y="334925"/>
                  <a:pt x="347744" y="337542"/>
                </a:cubicBezTo>
                <a:cubicBezTo>
                  <a:pt x="295452" y="293059"/>
                  <a:pt x="240545"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6" y="327075"/>
                  <a:pt x="410495" y="348008"/>
                </a:cubicBezTo>
                <a:cubicBezTo>
                  <a:pt x="392193" y="345391"/>
                  <a:pt x="376505" y="340158"/>
                  <a:pt x="360817" y="334925"/>
                </a:cubicBezTo>
                <a:close/>
                <a:moveTo>
                  <a:pt x="436641" y="355858"/>
                </a:moveTo>
                <a:cubicBezTo>
                  <a:pt x="439256" y="353241"/>
                  <a:pt x="439256" y="350625"/>
                  <a:pt x="436641" y="348008"/>
                </a:cubicBezTo>
                <a:cubicBezTo>
                  <a:pt x="400036" y="311376"/>
                  <a:pt x="355588" y="285210"/>
                  <a:pt x="316369" y="256427"/>
                </a:cubicBezTo>
                <a:cubicBezTo>
                  <a:pt x="274535" y="222411"/>
                  <a:pt x="230086" y="188395"/>
                  <a:pt x="188252" y="156996"/>
                </a:cubicBezTo>
                <a:cubicBezTo>
                  <a:pt x="188252" y="141296"/>
                  <a:pt x="188252" y="125597"/>
                  <a:pt x="188252" y="112514"/>
                </a:cubicBezTo>
                <a:cubicBezTo>
                  <a:pt x="282379" y="193628"/>
                  <a:pt x="371276" y="277360"/>
                  <a:pt x="465402" y="358474"/>
                </a:cubicBezTo>
                <a:cubicBezTo>
                  <a:pt x="454943" y="358474"/>
                  <a:pt x="447099" y="355858"/>
                  <a:pt x="436641" y="355858"/>
                </a:cubicBezTo>
                <a:close/>
                <a:moveTo>
                  <a:pt x="491548" y="361091"/>
                </a:moveTo>
                <a:cubicBezTo>
                  <a:pt x="397422" y="266893"/>
                  <a:pt x="292837" y="180545"/>
                  <a:pt x="188252" y="96814"/>
                </a:cubicBezTo>
                <a:cubicBezTo>
                  <a:pt x="188252" y="78498"/>
                  <a:pt x="190867" y="60182"/>
                  <a:pt x="190867" y="41866"/>
                </a:cubicBezTo>
                <a:cubicBezTo>
                  <a:pt x="211784" y="65415"/>
                  <a:pt x="232701" y="88964"/>
                  <a:pt x="253618" y="112514"/>
                </a:cubicBezTo>
                <a:cubicBezTo>
                  <a:pt x="264076" y="128213"/>
                  <a:pt x="282379" y="156996"/>
                  <a:pt x="303296" y="162229"/>
                </a:cubicBezTo>
                <a:cubicBezTo>
                  <a:pt x="305910" y="162229"/>
                  <a:pt x="305910" y="162229"/>
                  <a:pt x="308525" y="162229"/>
                </a:cubicBezTo>
                <a:cubicBezTo>
                  <a:pt x="329442" y="177929"/>
                  <a:pt x="350359" y="196245"/>
                  <a:pt x="368661" y="211945"/>
                </a:cubicBezTo>
                <a:cubicBezTo>
                  <a:pt x="381734" y="219794"/>
                  <a:pt x="392193" y="232877"/>
                  <a:pt x="405266" y="240727"/>
                </a:cubicBezTo>
                <a:cubicBezTo>
                  <a:pt x="405266" y="243344"/>
                  <a:pt x="402651" y="245960"/>
                  <a:pt x="402651" y="245960"/>
                </a:cubicBezTo>
                <a:cubicBezTo>
                  <a:pt x="400036" y="251194"/>
                  <a:pt x="400036" y="259043"/>
                  <a:pt x="405266" y="261660"/>
                </a:cubicBezTo>
                <a:cubicBezTo>
                  <a:pt x="436641" y="298293"/>
                  <a:pt x="470631" y="332308"/>
                  <a:pt x="507236" y="363708"/>
                </a:cubicBezTo>
                <a:cubicBezTo>
                  <a:pt x="502006" y="363708"/>
                  <a:pt x="496777" y="361091"/>
                  <a:pt x="491548"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6" name="Freeform 5"/>
          <p:cNvSpPr/>
          <p:nvPr/>
        </p:nvSpPr>
        <p:spPr>
          <a:xfrm>
            <a:off x="5604313" y="1703470"/>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7" name="Freeform 5"/>
          <p:cNvSpPr/>
          <p:nvPr/>
        </p:nvSpPr>
        <p:spPr>
          <a:xfrm>
            <a:off x="5287459" y="3697500"/>
            <a:ext cx="559527" cy="531170"/>
          </a:xfrm>
          <a:custGeom>
            <a:avLst/>
            <a:gdLst/>
            <a:ahLst/>
            <a:cxnLst/>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grpSp>
        <p:nvGrpSpPr>
          <p:cNvPr id="21" name="组合 20"/>
          <p:cNvGrpSpPr/>
          <p:nvPr/>
        </p:nvGrpSpPr>
        <p:grpSpPr>
          <a:xfrm>
            <a:off x="1570510" y="1915851"/>
            <a:ext cx="3484090" cy="3026859"/>
            <a:chOff x="1570510" y="1915851"/>
            <a:chExt cx="3484090" cy="3026859"/>
          </a:xfrm>
        </p:grpSpPr>
        <p:pic>
          <p:nvPicPr>
            <p:cNvPr id="16" name="图片 15"/>
            <p:cNvPicPr/>
            <p:nvPr/>
          </p:nvPicPr>
          <p:blipFill>
            <a:blip r:embed="rId3"/>
            <a:stretch/>
          </p:blipFill>
          <p:spPr>
            <a:xfrm>
              <a:off x="1570510" y="1915851"/>
              <a:ext cx="3484090" cy="3026859"/>
            </a:xfrm>
            <a:prstGeom prst="rect">
              <a:avLst/>
            </a:prstGeom>
          </p:spPr>
        </p:pic>
        <p:pic>
          <p:nvPicPr>
            <p:cNvPr id="13" name="图片 12"/>
            <p:cNvPicPr/>
            <p:nvPr/>
          </p:nvPicPr>
          <p:blipFill>
            <a:blip r:embed="rId4"/>
            <a:stretch/>
          </p:blipFill>
          <p:spPr>
            <a:xfrm>
              <a:off x="2358626" y="2277616"/>
              <a:ext cx="1907396" cy="1522213"/>
            </a:xfrm>
            <a:prstGeom prst="rect">
              <a:avLst/>
            </a:prstGeom>
          </p:spPr>
        </p:pic>
      </p:grpSp>
      <p:sp>
        <p:nvSpPr>
          <p:cNvPr id="18" name="文本框 17"/>
          <p:cNvSpPr txBox="1"/>
          <p:nvPr/>
        </p:nvSpPr>
        <p:spPr>
          <a:xfrm>
            <a:off x="6317594" y="2776148"/>
            <a:ext cx="3764300" cy="830997"/>
          </a:xfrm>
          <a:prstGeom prst="rect">
            <a:avLst/>
          </a:prstGeom>
          <a:noFill/>
        </p:spPr>
        <p:txBody>
          <a:bodyPr wrap="none"/>
          <a:lstStyle/>
          <a:p>
            <a:pPr marL="0" indent="0" algn="l" defTabSz="914400">
              <a:lnSpc>
                <a:spcPct val="100000"/>
              </a:lnSpc>
              <a:spcBef>
                <a:spcPts val="0"/>
              </a:spcBef>
              <a:spcAft>
                <a:spcPts val="0"/>
              </a:spcAft>
              <a:buNone/>
            </a:pPr>
            <a:r>
              <a:rPr lang="en-US" sz="4800" b="0" i="0" strike="noStrike" spc="0">
                <a:solidFill>
                  <a:srgbClr val="000000"/>
                </a:solidFill>
                <a:latin typeface="Arial"/>
                <a:ea typeface="迷你简准圆"/>
              </a:rPr>
              <a:t>Q&amp;A</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altLang="zh-CN" sz="3600" b="1" i="0" strike="noStrike" spc="0" dirty="0" err="1">
                <a:solidFill>
                  <a:srgbClr val="404040"/>
                </a:solidFill>
                <a:latin typeface="微软雅黑"/>
                <a:ea typeface="微软雅黑"/>
              </a:rPr>
              <a:t>StarUML</a:t>
            </a:r>
            <a:r>
              <a:rPr lang="zh-CN" altLang="en-US" sz="3600" b="1" i="0" strike="noStrike" spc="0" dirty="0">
                <a:solidFill>
                  <a:srgbClr val="404040"/>
                </a:solidFill>
                <a:latin typeface="微软雅黑"/>
                <a:ea typeface="微软雅黑"/>
              </a:rPr>
              <a:t>总体布局</a:t>
            </a:r>
            <a:endParaRPr lang="zh-CN" sz="3600" b="1" i="0" strike="noStrike" spc="0" dirty="0">
              <a:solidFill>
                <a:srgbClr val="404040"/>
              </a:solidFill>
              <a:latin typeface="微软雅黑"/>
              <a:ea typeface="微软雅黑"/>
            </a:endParaRPr>
          </a:p>
        </p:txBody>
      </p:sp>
      <p:sp>
        <p:nvSpPr>
          <p:cNvPr id="5" name="矩形 4"/>
          <p:cNvSpPr/>
          <p:nvPr/>
        </p:nvSpPr>
        <p:spPr>
          <a:xfrm>
            <a:off x="6316981" y="2217967"/>
            <a:ext cx="4325619" cy="763094"/>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02</a:t>
            </a:r>
            <a:endParaRPr lang="zh-CN" sz="4000" b="1" i="0" u="none" strike="noStrike" kern="1200" spc="0" baseline="0">
              <a:solidFill>
                <a:srgbClr val="000000">
                  <a:lumMod val="75000"/>
                  <a:lumOff val="25000"/>
                </a:srgbClr>
              </a:solidFill>
              <a:latin typeface="Aria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9C638BD-F48C-43C4-937F-F3F40227BBF9}"/>
              </a:ext>
            </a:extLst>
          </p:cNvPr>
          <p:cNvPicPr>
            <a:picLocks noChangeAspect="1"/>
          </p:cNvPicPr>
          <p:nvPr/>
        </p:nvPicPr>
        <p:blipFill>
          <a:blip r:embed="rId2"/>
          <a:stretch>
            <a:fillRect/>
          </a:stretch>
        </p:blipFill>
        <p:spPr>
          <a:xfrm>
            <a:off x="1" y="0"/>
            <a:ext cx="12191999" cy="6957533"/>
          </a:xfrm>
          <a:prstGeom prst="rect">
            <a:avLst/>
          </a:prstGeom>
          <a:ln>
            <a:solidFill>
              <a:schemeClr val="accent2">
                <a:lumMod val="60000"/>
                <a:lumOff val="40000"/>
              </a:schemeClr>
            </a:solidFill>
          </a:ln>
        </p:spPr>
      </p:pic>
      <p:sp>
        <p:nvSpPr>
          <p:cNvPr id="3" name="矩形 2">
            <a:extLst>
              <a:ext uri="{FF2B5EF4-FFF2-40B4-BE49-F238E27FC236}">
                <a16:creationId xmlns:a16="http://schemas.microsoft.com/office/drawing/2014/main" id="{CE0F58E0-F6CC-458E-8148-D7BC4CF17657}"/>
              </a:ext>
            </a:extLst>
          </p:cNvPr>
          <p:cNvSpPr/>
          <p:nvPr/>
        </p:nvSpPr>
        <p:spPr>
          <a:xfrm>
            <a:off x="0" y="0"/>
            <a:ext cx="5967165" cy="47051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E068596-3F12-4F21-A6C4-8251505E7BDC}"/>
              </a:ext>
            </a:extLst>
          </p:cNvPr>
          <p:cNvSpPr txBox="1"/>
          <p:nvPr/>
        </p:nvSpPr>
        <p:spPr>
          <a:xfrm>
            <a:off x="4995061" y="108300"/>
            <a:ext cx="1944210" cy="253916"/>
          </a:xfrm>
          <a:prstGeom prst="rect">
            <a:avLst/>
          </a:prstGeom>
          <a:noFill/>
        </p:spPr>
        <p:txBody>
          <a:bodyPr wrap="square" rtlCol="0">
            <a:spAutoFit/>
          </a:bodyPr>
          <a:lstStyle/>
          <a:p>
            <a:r>
              <a:rPr lang="zh-CN" altLang="en-US" sz="1050" b="1" dirty="0"/>
              <a:t>菜单栏</a:t>
            </a:r>
          </a:p>
        </p:txBody>
      </p:sp>
      <p:sp>
        <p:nvSpPr>
          <p:cNvPr id="5" name="矩形 4">
            <a:extLst>
              <a:ext uri="{FF2B5EF4-FFF2-40B4-BE49-F238E27FC236}">
                <a16:creationId xmlns:a16="http://schemas.microsoft.com/office/drawing/2014/main" id="{8F201F83-EB0B-404D-B4CD-EF0C2B7F842C}"/>
              </a:ext>
            </a:extLst>
          </p:cNvPr>
          <p:cNvSpPr/>
          <p:nvPr/>
        </p:nvSpPr>
        <p:spPr>
          <a:xfrm>
            <a:off x="0" y="3273188"/>
            <a:ext cx="2050742" cy="350914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DDD9F50-800A-4481-B469-F13D3E24CD0C}"/>
              </a:ext>
            </a:extLst>
          </p:cNvPr>
          <p:cNvSpPr txBox="1"/>
          <p:nvPr/>
        </p:nvSpPr>
        <p:spPr>
          <a:xfrm>
            <a:off x="1127465" y="3429000"/>
            <a:ext cx="1074198" cy="276999"/>
          </a:xfrm>
          <a:prstGeom prst="rect">
            <a:avLst/>
          </a:prstGeom>
          <a:noFill/>
        </p:spPr>
        <p:txBody>
          <a:bodyPr wrap="square" rtlCol="0">
            <a:spAutoFit/>
          </a:bodyPr>
          <a:lstStyle/>
          <a:p>
            <a:r>
              <a:rPr lang="zh-CN" altLang="en-US" sz="1200" b="1" dirty="0">
                <a:solidFill>
                  <a:schemeClr val="accent4">
                    <a:lumMod val="60000"/>
                    <a:lumOff val="40000"/>
                  </a:schemeClr>
                </a:solidFill>
              </a:rPr>
              <a:t>绘图工具</a:t>
            </a:r>
          </a:p>
        </p:txBody>
      </p:sp>
      <p:sp>
        <p:nvSpPr>
          <p:cNvPr id="7" name="文本框 6">
            <a:extLst>
              <a:ext uri="{FF2B5EF4-FFF2-40B4-BE49-F238E27FC236}">
                <a16:creationId xmlns:a16="http://schemas.microsoft.com/office/drawing/2014/main" id="{4F78CE26-433F-48C8-97E6-3614E9CD12DB}"/>
              </a:ext>
            </a:extLst>
          </p:cNvPr>
          <p:cNvSpPr txBox="1"/>
          <p:nvPr/>
        </p:nvSpPr>
        <p:spPr>
          <a:xfrm>
            <a:off x="652510" y="1790499"/>
            <a:ext cx="1398232" cy="276999"/>
          </a:xfrm>
          <a:prstGeom prst="rect">
            <a:avLst/>
          </a:prstGeom>
          <a:noFill/>
        </p:spPr>
        <p:txBody>
          <a:bodyPr wrap="square" rtlCol="0">
            <a:spAutoFit/>
          </a:bodyPr>
          <a:lstStyle/>
          <a:p>
            <a:r>
              <a:rPr lang="zh-CN" altLang="en-US" sz="1200" b="1" dirty="0">
                <a:solidFill>
                  <a:schemeClr val="accent4">
                    <a:lumMod val="60000"/>
                    <a:lumOff val="40000"/>
                  </a:schemeClr>
                </a:solidFill>
              </a:rPr>
              <a:t>图工程区</a:t>
            </a:r>
          </a:p>
        </p:txBody>
      </p:sp>
      <p:sp>
        <p:nvSpPr>
          <p:cNvPr id="8" name="文本框 7">
            <a:extLst>
              <a:ext uri="{FF2B5EF4-FFF2-40B4-BE49-F238E27FC236}">
                <a16:creationId xmlns:a16="http://schemas.microsoft.com/office/drawing/2014/main" id="{66D1DC33-4996-4B34-BAB1-605C5DA05E41}"/>
              </a:ext>
            </a:extLst>
          </p:cNvPr>
          <p:cNvSpPr txBox="1"/>
          <p:nvPr/>
        </p:nvSpPr>
        <p:spPr>
          <a:xfrm>
            <a:off x="6240155" y="1312584"/>
            <a:ext cx="1398232" cy="276999"/>
          </a:xfrm>
          <a:prstGeom prst="rect">
            <a:avLst/>
          </a:prstGeom>
          <a:noFill/>
        </p:spPr>
        <p:txBody>
          <a:bodyPr wrap="square" rtlCol="0">
            <a:spAutoFit/>
          </a:bodyPr>
          <a:lstStyle/>
          <a:p>
            <a:r>
              <a:rPr lang="zh-CN" altLang="en-US" sz="1200" b="1" dirty="0"/>
              <a:t>绘制工作区</a:t>
            </a:r>
          </a:p>
        </p:txBody>
      </p:sp>
      <p:sp>
        <p:nvSpPr>
          <p:cNvPr id="9" name="矩形 8">
            <a:extLst>
              <a:ext uri="{FF2B5EF4-FFF2-40B4-BE49-F238E27FC236}">
                <a16:creationId xmlns:a16="http://schemas.microsoft.com/office/drawing/2014/main" id="{935214F8-E920-41A4-8267-2C84E93F0EDA}"/>
              </a:ext>
            </a:extLst>
          </p:cNvPr>
          <p:cNvSpPr/>
          <p:nvPr/>
        </p:nvSpPr>
        <p:spPr>
          <a:xfrm>
            <a:off x="9144000" y="3273188"/>
            <a:ext cx="3048000" cy="365139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C1C5728-A6D7-46E4-AD9B-BE2B1CBA8A5F}"/>
              </a:ext>
            </a:extLst>
          </p:cNvPr>
          <p:cNvSpPr txBox="1"/>
          <p:nvPr/>
        </p:nvSpPr>
        <p:spPr>
          <a:xfrm>
            <a:off x="10365419" y="3420291"/>
            <a:ext cx="1398232" cy="276999"/>
          </a:xfrm>
          <a:prstGeom prst="rect">
            <a:avLst/>
          </a:prstGeom>
          <a:noFill/>
        </p:spPr>
        <p:txBody>
          <a:bodyPr wrap="square" rtlCol="0">
            <a:spAutoFit/>
          </a:bodyPr>
          <a:lstStyle/>
          <a:p>
            <a:r>
              <a:rPr lang="zh-CN" altLang="en-US" sz="1200" b="1" dirty="0">
                <a:solidFill>
                  <a:schemeClr val="accent4">
                    <a:lumMod val="60000"/>
                    <a:lumOff val="40000"/>
                  </a:schemeClr>
                </a:solidFill>
              </a:rPr>
              <a:t>属性区</a:t>
            </a:r>
          </a:p>
        </p:txBody>
      </p:sp>
      <p:sp>
        <p:nvSpPr>
          <p:cNvPr id="11" name="文本框 10">
            <a:extLst>
              <a:ext uri="{FF2B5EF4-FFF2-40B4-BE49-F238E27FC236}">
                <a16:creationId xmlns:a16="http://schemas.microsoft.com/office/drawing/2014/main" id="{47F9EAB9-7350-4D17-AF02-911BBCC9D2FA}"/>
              </a:ext>
            </a:extLst>
          </p:cNvPr>
          <p:cNvSpPr txBox="1"/>
          <p:nvPr/>
        </p:nvSpPr>
        <p:spPr>
          <a:xfrm>
            <a:off x="10935069" y="1221096"/>
            <a:ext cx="1398232" cy="276999"/>
          </a:xfrm>
          <a:prstGeom prst="rect">
            <a:avLst/>
          </a:prstGeom>
          <a:noFill/>
        </p:spPr>
        <p:txBody>
          <a:bodyPr wrap="square" rtlCol="0">
            <a:spAutoFit/>
          </a:bodyPr>
          <a:lstStyle/>
          <a:p>
            <a:r>
              <a:rPr lang="zh-CN" altLang="en-US" sz="1200" b="1" dirty="0">
                <a:solidFill>
                  <a:schemeClr val="accent4">
                    <a:lumMod val="60000"/>
                    <a:lumOff val="40000"/>
                  </a:schemeClr>
                </a:solidFill>
              </a:rPr>
              <a:t>模型资源管理器</a:t>
            </a:r>
          </a:p>
        </p:txBody>
      </p:sp>
    </p:spTree>
    <p:extLst>
      <p:ext uri="{BB962C8B-B14F-4D97-AF65-F5344CB8AC3E}">
        <p14:creationId xmlns:p14="http://schemas.microsoft.com/office/powerpoint/2010/main" val="90043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353815C-70A8-46CC-A6A8-052EE05802A3}"/>
              </a:ext>
            </a:extLst>
          </p:cNvPr>
          <p:cNvPicPr>
            <a:picLocks noChangeAspect="1"/>
          </p:cNvPicPr>
          <p:nvPr/>
        </p:nvPicPr>
        <p:blipFill>
          <a:blip r:embed="rId2"/>
          <a:stretch>
            <a:fillRect/>
          </a:stretch>
        </p:blipFill>
        <p:spPr>
          <a:xfrm>
            <a:off x="3382392" y="941033"/>
            <a:ext cx="5299969" cy="4643020"/>
          </a:xfrm>
          <a:prstGeom prst="rect">
            <a:avLst/>
          </a:prstGeom>
        </p:spPr>
      </p:pic>
      <p:sp>
        <p:nvSpPr>
          <p:cNvPr id="3" name="文本框 2">
            <a:extLst>
              <a:ext uri="{FF2B5EF4-FFF2-40B4-BE49-F238E27FC236}">
                <a16:creationId xmlns:a16="http://schemas.microsoft.com/office/drawing/2014/main" id="{9463BA5A-5E65-4128-AE12-ED3C7BB5A374}"/>
              </a:ext>
            </a:extLst>
          </p:cNvPr>
          <p:cNvSpPr txBox="1"/>
          <p:nvPr/>
        </p:nvSpPr>
        <p:spPr>
          <a:xfrm>
            <a:off x="5042516" y="334679"/>
            <a:ext cx="3488924" cy="369332"/>
          </a:xfrm>
          <a:prstGeom prst="rect">
            <a:avLst/>
          </a:prstGeom>
          <a:noFill/>
        </p:spPr>
        <p:txBody>
          <a:bodyPr wrap="square" rtlCol="0">
            <a:spAutoFit/>
          </a:bodyPr>
          <a:lstStyle/>
          <a:p>
            <a:r>
              <a:rPr lang="zh-CN" altLang="en-US" dirty="0"/>
              <a:t>选择对应的工程类型</a:t>
            </a:r>
          </a:p>
        </p:txBody>
      </p:sp>
      <p:pic>
        <p:nvPicPr>
          <p:cNvPr id="4" name="图片 3">
            <a:extLst>
              <a:ext uri="{FF2B5EF4-FFF2-40B4-BE49-F238E27FC236}">
                <a16:creationId xmlns:a16="http://schemas.microsoft.com/office/drawing/2014/main" id="{5CB0E39E-0B61-44BE-8E61-DD532201321B}"/>
              </a:ext>
            </a:extLst>
          </p:cNvPr>
          <p:cNvPicPr/>
          <p:nvPr/>
        </p:nvPicPr>
        <p:blipFill>
          <a:blip r:embed="rId3"/>
          <a:stretch/>
        </p:blipFill>
        <p:spPr>
          <a:xfrm>
            <a:off x="493029" y="2163646"/>
            <a:ext cx="1524000" cy="1819862"/>
          </a:xfrm>
          <a:prstGeom prst="rect">
            <a:avLst/>
          </a:prstGeom>
        </p:spPr>
      </p:pic>
    </p:spTree>
    <p:extLst>
      <p:ext uri="{BB962C8B-B14F-4D97-AF65-F5344CB8AC3E}">
        <p14:creationId xmlns:p14="http://schemas.microsoft.com/office/powerpoint/2010/main" val="317750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398D036-1C1B-4446-AA1E-2E61BDE2393B}"/>
              </a:ext>
            </a:extLst>
          </p:cNvPr>
          <p:cNvPicPr>
            <a:picLocks noChangeAspect="1"/>
          </p:cNvPicPr>
          <p:nvPr/>
        </p:nvPicPr>
        <p:blipFill>
          <a:blip r:embed="rId2"/>
          <a:stretch>
            <a:fillRect/>
          </a:stretch>
        </p:blipFill>
        <p:spPr>
          <a:xfrm>
            <a:off x="2246930" y="173623"/>
            <a:ext cx="3604334" cy="2844786"/>
          </a:xfrm>
          <a:prstGeom prst="rect">
            <a:avLst/>
          </a:prstGeom>
        </p:spPr>
      </p:pic>
      <p:pic>
        <p:nvPicPr>
          <p:cNvPr id="3" name="图片 2">
            <a:extLst>
              <a:ext uri="{FF2B5EF4-FFF2-40B4-BE49-F238E27FC236}">
                <a16:creationId xmlns:a16="http://schemas.microsoft.com/office/drawing/2014/main" id="{ACC6DC67-2287-47F6-A5D5-2C6878B71A0A}"/>
              </a:ext>
            </a:extLst>
          </p:cNvPr>
          <p:cNvPicPr/>
          <p:nvPr/>
        </p:nvPicPr>
        <p:blipFill>
          <a:blip r:embed="rId3"/>
          <a:stretch/>
        </p:blipFill>
        <p:spPr>
          <a:xfrm>
            <a:off x="199145" y="1754249"/>
            <a:ext cx="1524000" cy="1819862"/>
          </a:xfrm>
          <a:prstGeom prst="rect">
            <a:avLst/>
          </a:prstGeom>
        </p:spPr>
      </p:pic>
      <p:sp>
        <p:nvSpPr>
          <p:cNvPr id="4" name="文本框 3">
            <a:extLst>
              <a:ext uri="{FF2B5EF4-FFF2-40B4-BE49-F238E27FC236}">
                <a16:creationId xmlns:a16="http://schemas.microsoft.com/office/drawing/2014/main" id="{14EE6AA5-5195-4D22-AF48-66790C9539B7}"/>
              </a:ext>
            </a:extLst>
          </p:cNvPr>
          <p:cNvSpPr txBox="1"/>
          <p:nvPr/>
        </p:nvSpPr>
        <p:spPr>
          <a:xfrm>
            <a:off x="7775958" y="1107944"/>
            <a:ext cx="3604334" cy="369332"/>
          </a:xfrm>
          <a:prstGeom prst="rect">
            <a:avLst/>
          </a:prstGeom>
          <a:noFill/>
        </p:spPr>
        <p:txBody>
          <a:bodyPr wrap="square" rtlCol="0">
            <a:spAutoFit/>
          </a:bodyPr>
          <a:lstStyle/>
          <a:p>
            <a:r>
              <a:rPr lang="zh-CN" altLang="en-US" dirty="0"/>
              <a:t>选择你所要设计的</a:t>
            </a:r>
            <a:r>
              <a:rPr lang="en-US" altLang="zh-CN" dirty="0"/>
              <a:t>UML</a:t>
            </a:r>
            <a:r>
              <a:rPr lang="zh-CN" altLang="en-US" dirty="0"/>
              <a:t>图类型</a:t>
            </a:r>
          </a:p>
        </p:txBody>
      </p:sp>
      <p:pic>
        <p:nvPicPr>
          <p:cNvPr id="6" name="图片 5">
            <a:extLst>
              <a:ext uri="{FF2B5EF4-FFF2-40B4-BE49-F238E27FC236}">
                <a16:creationId xmlns:a16="http://schemas.microsoft.com/office/drawing/2014/main" id="{F058367C-AC92-42EC-B932-763114110ED9}"/>
              </a:ext>
            </a:extLst>
          </p:cNvPr>
          <p:cNvPicPr>
            <a:picLocks noChangeAspect="1"/>
          </p:cNvPicPr>
          <p:nvPr/>
        </p:nvPicPr>
        <p:blipFill>
          <a:blip r:embed="rId4"/>
          <a:stretch>
            <a:fillRect/>
          </a:stretch>
        </p:blipFill>
        <p:spPr>
          <a:xfrm>
            <a:off x="2175029" y="3105150"/>
            <a:ext cx="2502464" cy="3180240"/>
          </a:xfrm>
          <a:prstGeom prst="rect">
            <a:avLst/>
          </a:prstGeom>
        </p:spPr>
      </p:pic>
      <p:pic>
        <p:nvPicPr>
          <p:cNvPr id="7" name="图片 6">
            <a:extLst>
              <a:ext uri="{FF2B5EF4-FFF2-40B4-BE49-F238E27FC236}">
                <a16:creationId xmlns:a16="http://schemas.microsoft.com/office/drawing/2014/main" id="{ABC1DE09-5CD9-47E3-843D-1E6F93929BF3}"/>
              </a:ext>
            </a:extLst>
          </p:cNvPr>
          <p:cNvPicPr>
            <a:picLocks noChangeAspect="1"/>
          </p:cNvPicPr>
          <p:nvPr/>
        </p:nvPicPr>
        <p:blipFill>
          <a:blip r:embed="rId5"/>
          <a:stretch>
            <a:fillRect/>
          </a:stretch>
        </p:blipFill>
        <p:spPr>
          <a:xfrm>
            <a:off x="4597594" y="3105150"/>
            <a:ext cx="2611074" cy="3180240"/>
          </a:xfrm>
          <a:prstGeom prst="rect">
            <a:avLst/>
          </a:prstGeom>
        </p:spPr>
      </p:pic>
      <p:sp>
        <p:nvSpPr>
          <p:cNvPr id="8" name="文本框 7">
            <a:extLst>
              <a:ext uri="{FF2B5EF4-FFF2-40B4-BE49-F238E27FC236}">
                <a16:creationId xmlns:a16="http://schemas.microsoft.com/office/drawing/2014/main" id="{5A3BF945-BE45-43C8-9E3B-F438E280724C}"/>
              </a:ext>
            </a:extLst>
          </p:cNvPr>
          <p:cNvSpPr txBox="1"/>
          <p:nvPr/>
        </p:nvSpPr>
        <p:spPr>
          <a:xfrm>
            <a:off x="7829066" y="3834868"/>
            <a:ext cx="3604334" cy="646331"/>
          </a:xfrm>
          <a:prstGeom prst="rect">
            <a:avLst/>
          </a:prstGeom>
          <a:noFill/>
        </p:spPr>
        <p:txBody>
          <a:bodyPr wrap="square" rtlCol="0">
            <a:spAutoFit/>
          </a:bodyPr>
          <a:lstStyle/>
          <a:p>
            <a:r>
              <a:rPr lang="zh-CN" altLang="en-US" dirty="0"/>
              <a:t>不同的</a:t>
            </a:r>
            <a:r>
              <a:rPr lang="en-US" altLang="zh-CN" dirty="0"/>
              <a:t>UML</a:t>
            </a:r>
            <a:r>
              <a:rPr lang="zh-CN" altLang="en-US" dirty="0"/>
              <a:t>类型图有不同的工具箱</a:t>
            </a:r>
          </a:p>
        </p:txBody>
      </p:sp>
      <p:sp>
        <p:nvSpPr>
          <p:cNvPr id="9" name="文本框 8">
            <a:extLst>
              <a:ext uri="{FF2B5EF4-FFF2-40B4-BE49-F238E27FC236}">
                <a16:creationId xmlns:a16="http://schemas.microsoft.com/office/drawing/2014/main" id="{C05A6846-DDB6-44F2-BD18-EE7AF0E0A69A}"/>
              </a:ext>
            </a:extLst>
          </p:cNvPr>
          <p:cNvSpPr txBox="1"/>
          <p:nvPr/>
        </p:nvSpPr>
        <p:spPr>
          <a:xfrm>
            <a:off x="4873840" y="311000"/>
            <a:ext cx="2077375" cy="2631490"/>
          </a:xfrm>
          <a:prstGeom prst="rect">
            <a:avLst/>
          </a:prstGeom>
          <a:noFill/>
        </p:spPr>
        <p:txBody>
          <a:bodyPr wrap="square" rtlCol="0">
            <a:spAutoFit/>
          </a:bodyPr>
          <a:lstStyle/>
          <a:p>
            <a:r>
              <a:rPr lang="zh-CN" altLang="en-US" sz="1100" dirty="0"/>
              <a:t>类图</a:t>
            </a:r>
            <a:endParaRPr lang="en-US" altLang="zh-CN" sz="1100" dirty="0"/>
          </a:p>
          <a:p>
            <a:r>
              <a:rPr lang="zh-CN" altLang="en-US" sz="1100" dirty="0"/>
              <a:t>包图</a:t>
            </a:r>
            <a:endParaRPr lang="en-US" altLang="zh-CN" sz="1100" dirty="0"/>
          </a:p>
          <a:p>
            <a:r>
              <a:rPr lang="zh-CN" altLang="en-US" sz="1100" dirty="0"/>
              <a:t>对象图</a:t>
            </a:r>
            <a:endParaRPr lang="en-US" altLang="zh-CN" sz="1100" dirty="0"/>
          </a:p>
          <a:p>
            <a:r>
              <a:rPr lang="en-US" altLang="zh-CN" sz="1100" dirty="0"/>
              <a:t>          </a:t>
            </a:r>
            <a:r>
              <a:rPr lang="zh-CN" altLang="en-US" sz="1100" dirty="0"/>
              <a:t>组合结构图</a:t>
            </a:r>
            <a:endParaRPr lang="en-US" altLang="zh-CN" sz="1100" dirty="0"/>
          </a:p>
          <a:p>
            <a:r>
              <a:rPr lang="zh-CN" altLang="en-US" sz="1100" dirty="0"/>
              <a:t>构建图</a:t>
            </a:r>
            <a:endParaRPr lang="en-US" altLang="zh-CN" sz="1100" dirty="0"/>
          </a:p>
          <a:p>
            <a:r>
              <a:rPr lang="zh-CN" altLang="en-US" sz="1100" dirty="0"/>
              <a:t>部署图</a:t>
            </a:r>
            <a:endParaRPr lang="en-US" altLang="zh-CN" sz="1100" dirty="0"/>
          </a:p>
          <a:p>
            <a:r>
              <a:rPr lang="zh-CN" altLang="en-US" sz="1100" dirty="0"/>
              <a:t>用例图</a:t>
            </a:r>
            <a:endParaRPr lang="en-US" altLang="zh-CN" sz="1100" dirty="0"/>
          </a:p>
          <a:p>
            <a:r>
              <a:rPr lang="zh-CN" altLang="en-US" sz="1100" dirty="0"/>
              <a:t>顺序图</a:t>
            </a:r>
            <a:endParaRPr lang="en-US" altLang="zh-CN" sz="1100" dirty="0"/>
          </a:p>
          <a:p>
            <a:r>
              <a:rPr lang="en-US" altLang="zh-CN" sz="1100" dirty="0"/>
              <a:t>     </a:t>
            </a:r>
            <a:r>
              <a:rPr lang="zh-CN" altLang="en-US" sz="1100" dirty="0"/>
              <a:t>通信图</a:t>
            </a:r>
            <a:endParaRPr lang="en-US" altLang="zh-CN" sz="1100" dirty="0"/>
          </a:p>
          <a:p>
            <a:r>
              <a:rPr lang="zh-CN" altLang="en-US" sz="1100" dirty="0"/>
              <a:t>状态机图</a:t>
            </a:r>
            <a:endParaRPr lang="en-US" altLang="zh-CN" sz="1100" dirty="0"/>
          </a:p>
          <a:p>
            <a:r>
              <a:rPr lang="zh-CN" altLang="en-US" sz="1100" dirty="0"/>
              <a:t>活动图</a:t>
            </a:r>
            <a:endParaRPr lang="en-US" altLang="zh-CN" sz="1100" dirty="0"/>
          </a:p>
          <a:p>
            <a:r>
              <a:rPr lang="zh-CN" altLang="en-US" sz="1100" dirty="0"/>
              <a:t>概览图</a:t>
            </a:r>
            <a:endParaRPr lang="en-US" altLang="zh-CN" sz="1100" dirty="0"/>
          </a:p>
          <a:p>
            <a:r>
              <a:rPr lang="en-US" altLang="zh-CN" sz="1100" dirty="0"/>
              <a:t>ER</a:t>
            </a:r>
            <a:r>
              <a:rPr lang="zh-CN" altLang="en-US" sz="1100" dirty="0"/>
              <a:t>图</a:t>
            </a:r>
            <a:endParaRPr lang="en-US" altLang="zh-CN" sz="1100" dirty="0"/>
          </a:p>
          <a:p>
            <a:r>
              <a:rPr lang="zh-CN" altLang="en-US" sz="1100" dirty="0"/>
              <a:t>流程图</a:t>
            </a:r>
            <a:endParaRPr lang="en-US" altLang="zh-CN" sz="1100" dirty="0"/>
          </a:p>
          <a:p>
            <a:r>
              <a:rPr lang="zh-CN" altLang="en-US" sz="1100" dirty="0"/>
              <a:t>数据流图</a:t>
            </a:r>
          </a:p>
        </p:txBody>
      </p:sp>
    </p:spTree>
    <p:extLst>
      <p:ext uri="{BB962C8B-B14F-4D97-AF65-F5344CB8AC3E}">
        <p14:creationId xmlns:p14="http://schemas.microsoft.com/office/powerpoint/2010/main" val="31420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1166</Words>
  <Application>Microsoft Office PowerPoint</Application>
  <PresentationFormat>宽屏</PresentationFormat>
  <Paragraphs>176</Paragraphs>
  <Slides>54</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54</vt:i4>
      </vt:variant>
    </vt:vector>
  </HeadingPairs>
  <TitlesOfParts>
    <vt:vector size="58" baseType="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李 骏</cp:lastModifiedBy>
  <cp:revision>36</cp:revision>
  <dcterms:modified xsi:type="dcterms:W3CDTF">2019-10-17T03:23:59Z</dcterms:modified>
</cp:coreProperties>
</file>