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12192000" cy="6858000"/>
  <p:notesSz cx="6858000" cy="9144000"/>
  <p:defaultTex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fontRef>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8"/>
    <p:restoredTop sz="94674"/>
  </p:normalViewPr>
  <p:slideViewPr>
    <p:cSldViewPr snapToGrid="0" snapToObjects="1">
      <p:cViewPr varScale="1">
        <p:scale>
          <a:sx n="124" d="100"/>
          <a:sy n="124" d="100"/>
        </p:scale>
        <p:origin x="6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2019/10/10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
        <p:nvSpPr>
          <p:cNvPr id="7" name="图片占位符 6"/>
          <p:cNvSpPr>
            <a:spLocks noGrp="1"/>
          </p:cNvSpPr>
          <p:nvPr>
            <p:ph type="pic" idx="10"/>
          </p:nvPr>
        </p:nvSpPr>
        <p:spPr>
          <a:xfrm>
            <a:off x="4565067" y="2557814"/>
            <a:ext cx="3039585" cy="1957439"/>
          </a:xfrm>
          <a:custGeom>
            <a:avLst/>
            <a:gdLst/>
            <a:ahLst/>
            <a:cxnLst/>
            <a:rect l="l" t="t" r="r" b="b"/>
            <a:pathLst>
              <a:path w="3039585" h="1957439">
                <a:moveTo>
                  <a:pt x="265001" y="144"/>
                </a:moveTo>
                <a:cubicBezTo>
                  <a:pt x="348643" y="-749"/>
                  <a:pt x="464133" y="2823"/>
                  <a:pt x="464133" y="2823"/>
                </a:cubicBezTo>
                <a:lnTo>
                  <a:pt x="2254833" y="21873"/>
                </a:lnTo>
                <a:cubicBezTo>
                  <a:pt x="2629483" y="28223"/>
                  <a:pt x="2609375" y="34573"/>
                  <a:pt x="2712033" y="40923"/>
                </a:cubicBezTo>
                <a:cubicBezTo>
                  <a:pt x="2814691" y="47273"/>
                  <a:pt x="2832683" y="47273"/>
                  <a:pt x="2870783" y="59973"/>
                </a:cubicBezTo>
                <a:cubicBezTo>
                  <a:pt x="2908883" y="72673"/>
                  <a:pt x="2922641" y="92781"/>
                  <a:pt x="2940633" y="117123"/>
                </a:cubicBezTo>
                <a:cubicBezTo>
                  <a:pt x="2958625" y="141465"/>
                  <a:pt x="2970266" y="164748"/>
                  <a:pt x="2978733" y="206023"/>
                </a:cubicBezTo>
                <a:cubicBezTo>
                  <a:pt x="2987200" y="247298"/>
                  <a:pt x="2981908" y="95956"/>
                  <a:pt x="2991433" y="364773"/>
                </a:cubicBezTo>
                <a:cubicBezTo>
                  <a:pt x="3000958" y="633590"/>
                  <a:pt x="3053875" y="1722615"/>
                  <a:pt x="3035883" y="1818923"/>
                </a:cubicBezTo>
                <a:cubicBezTo>
                  <a:pt x="3017891" y="1915231"/>
                  <a:pt x="2962858" y="1899356"/>
                  <a:pt x="2883483" y="1914173"/>
                </a:cubicBezTo>
                <a:cubicBezTo>
                  <a:pt x="2808341" y="1918406"/>
                  <a:pt x="2559633" y="1907823"/>
                  <a:pt x="2559633" y="1907823"/>
                </a:cubicBezTo>
                <a:lnTo>
                  <a:pt x="1435683" y="1907823"/>
                </a:lnTo>
                <a:cubicBezTo>
                  <a:pt x="1056800" y="1915231"/>
                  <a:pt x="507525" y="1944865"/>
                  <a:pt x="286333" y="1952273"/>
                </a:cubicBezTo>
                <a:cubicBezTo>
                  <a:pt x="65141" y="1959681"/>
                  <a:pt x="150866" y="1958623"/>
                  <a:pt x="108533" y="1952273"/>
                </a:cubicBezTo>
                <a:cubicBezTo>
                  <a:pt x="66200" y="1945923"/>
                  <a:pt x="48208" y="1935340"/>
                  <a:pt x="32333" y="1914173"/>
                </a:cubicBezTo>
                <a:cubicBezTo>
                  <a:pt x="16458" y="1893006"/>
                  <a:pt x="18575" y="1862315"/>
                  <a:pt x="13283" y="1825273"/>
                </a:cubicBezTo>
                <a:cubicBezTo>
                  <a:pt x="7991" y="1788231"/>
                  <a:pt x="-2592" y="1945923"/>
                  <a:pt x="583" y="1691923"/>
                </a:cubicBezTo>
                <a:cubicBezTo>
                  <a:pt x="3758" y="1437923"/>
                  <a:pt x="23866" y="561623"/>
                  <a:pt x="32333" y="301273"/>
                </a:cubicBezTo>
                <a:cubicBezTo>
                  <a:pt x="40800" y="40923"/>
                  <a:pt x="40800" y="172156"/>
                  <a:pt x="51383" y="129823"/>
                </a:cubicBezTo>
                <a:cubicBezTo>
                  <a:pt x="61966" y="87490"/>
                  <a:pt x="71491" y="62090"/>
                  <a:pt x="95833" y="40923"/>
                </a:cubicBezTo>
                <a:cubicBezTo>
                  <a:pt x="120175" y="19756"/>
                  <a:pt x="136050" y="9173"/>
                  <a:pt x="197433" y="2823"/>
                </a:cubicBezTo>
                <a:cubicBezTo>
                  <a:pt x="212779" y="1236"/>
                  <a:pt x="237121" y="442"/>
                  <a:pt x="265001" y="144"/>
                </a:cubicBezTo>
                <a:close/>
              </a:path>
            </a:pathLst>
          </a:custGeom>
        </p:spPr>
        <p:txBody>
          <a:bodyPr wrap="square"/>
          <a:lstStyle/>
          <a:p>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8" name="图片占位符 7"/>
          <p:cNvSpPr>
            <a:spLocks noGrp="1"/>
          </p:cNvSpPr>
          <p:nvPr>
            <p:ph type="pic" idx="10"/>
          </p:nvPr>
        </p:nvSpPr>
        <p:spPr>
          <a:xfrm>
            <a:off x="1638176" y="2035325"/>
            <a:ext cx="4093371" cy="2735863"/>
          </a:xfrm>
          <a:custGeom>
            <a:avLst/>
            <a:gdLst/>
            <a:ahLst/>
            <a:cxnLst/>
            <a:rect l="l" t="t" r="r" b="b"/>
            <a:pathLst>
              <a:path w="4093371" h="2735863">
                <a:moveTo>
                  <a:pt x="1528887" y="169"/>
                </a:moveTo>
                <a:cubicBezTo>
                  <a:pt x="1599372" y="-1101"/>
                  <a:pt x="1666999" y="4931"/>
                  <a:pt x="1729864" y="14456"/>
                </a:cubicBezTo>
                <a:cubicBezTo>
                  <a:pt x="1855594" y="33506"/>
                  <a:pt x="1954654" y="84306"/>
                  <a:pt x="2065144" y="143996"/>
                </a:cubicBezTo>
                <a:cubicBezTo>
                  <a:pt x="2175634" y="203686"/>
                  <a:pt x="2303904" y="281156"/>
                  <a:pt x="2392804" y="372596"/>
                </a:cubicBezTo>
                <a:cubicBezTo>
                  <a:pt x="2481704" y="464036"/>
                  <a:pt x="2541394" y="584686"/>
                  <a:pt x="2598544" y="692636"/>
                </a:cubicBezTo>
                <a:cubicBezTo>
                  <a:pt x="2655694" y="800586"/>
                  <a:pt x="2702684" y="935206"/>
                  <a:pt x="2735704" y="1020296"/>
                </a:cubicBezTo>
                <a:cubicBezTo>
                  <a:pt x="2768724" y="1105386"/>
                  <a:pt x="2757294" y="1175236"/>
                  <a:pt x="2796664" y="1203176"/>
                </a:cubicBezTo>
                <a:cubicBezTo>
                  <a:pt x="2836034" y="1231116"/>
                  <a:pt x="2971924" y="1187936"/>
                  <a:pt x="2971924" y="1187936"/>
                </a:cubicBezTo>
                <a:cubicBezTo>
                  <a:pt x="3053204" y="1180316"/>
                  <a:pt x="3177664" y="1143486"/>
                  <a:pt x="3284344" y="1157456"/>
                </a:cubicBezTo>
                <a:cubicBezTo>
                  <a:pt x="3391024" y="1171426"/>
                  <a:pt x="3528184" y="1231116"/>
                  <a:pt x="3612004" y="1271756"/>
                </a:cubicBezTo>
                <a:cubicBezTo>
                  <a:pt x="3695824" y="1312396"/>
                  <a:pt x="3722494" y="1327636"/>
                  <a:pt x="3787264" y="1401296"/>
                </a:cubicBezTo>
                <a:cubicBezTo>
                  <a:pt x="3852034" y="1474956"/>
                  <a:pt x="3949824" y="1591796"/>
                  <a:pt x="4000624" y="1713716"/>
                </a:cubicBezTo>
                <a:cubicBezTo>
                  <a:pt x="4051424" y="1835636"/>
                  <a:pt x="4102224" y="2012166"/>
                  <a:pt x="4092064" y="2132816"/>
                </a:cubicBezTo>
                <a:cubicBezTo>
                  <a:pt x="4081904" y="2253466"/>
                  <a:pt x="3991734" y="2363956"/>
                  <a:pt x="3939664" y="2437616"/>
                </a:cubicBezTo>
                <a:cubicBezTo>
                  <a:pt x="3887594" y="2511276"/>
                  <a:pt x="3879974" y="2537946"/>
                  <a:pt x="3779644" y="2574776"/>
                </a:cubicBezTo>
                <a:cubicBezTo>
                  <a:pt x="3679314" y="2611606"/>
                  <a:pt x="3469764" y="2653516"/>
                  <a:pt x="3337684" y="2658596"/>
                </a:cubicBezTo>
                <a:cubicBezTo>
                  <a:pt x="3205604" y="2663676"/>
                  <a:pt x="3117974" y="2617956"/>
                  <a:pt x="2987164" y="2605256"/>
                </a:cubicBezTo>
                <a:cubicBezTo>
                  <a:pt x="2856354" y="2592556"/>
                  <a:pt x="2735704" y="2582396"/>
                  <a:pt x="2552824" y="2582396"/>
                </a:cubicBezTo>
                <a:cubicBezTo>
                  <a:pt x="2369944" y="2582396"/>
                  <a:pt x="2093084" y="2592556"/>
                  <a:pt x="1889884" y="2605256"/>
                </a:cubicBezTo>
                <a:cubicBezTo>
                  <a:pt x="1686684" y="2617956"/>
                  <a:pt x="1508884" y="2637006"/>
                  <a:pt x="1333624" y="2658596"/>
                </a:cubicBezTo>
                <a:cubicBezTo>
                  <a:pt x="1158364" y="2680186"/>
                  <a:pt x="988184" y="2729716"/>
                  <a:pt x="838324" y="2734796"/>
                </a:cubicBezTo>
                <a:cubicBezTo>
                  <a:pt x="688464" y="2739876"/>
                  <a:pt x="556384" y="2727176"/>
                  <a:pt x="434464" y="2689076"/>
                </a:cubicBezTo>
                <a:cubicBezTo>
                  <a:pt x="312544" y="2650976"/>
                  <a:pt x="179194" y="2601446"/>
                  <a:pt x="106804" y="2506196"/>
                </a:cubicBezTo>
                <a:cubicBezTo>
                  <a:pt x="34414" y="2410946"/>
                  <a:pt x="-2416" y="2221716"/>
                  <a:pt x="124" y="2117576"/>
                </a:cubicBezTo>
                <a:cubicBezTo>
                  <a:pt x="2664" y="2013436"/>
                  <a:pt x="62354" y="1942316"/>
                  <a:pt x="122044" y="1881356"/>
                </a:cubicBezTo>
                <a:cubicBezTo>
                  <a:pt x="181734" y="1820396"/>
                  <a:pt x="276984" y="1781026"/>
                  <a:pt x="358264" y="1751816"/>
                </a:cubicBezTo>
                <a:cubicBezTo>
                  <a:pt x="439544" y="1722606"/>
                  <a:pt x="580514" y="1755626"/>
                  <a:pt x="602104" y="1660376"/>
                </a:cubicBezTo>
                <a:cubicBezTo>
                  <a:pt x="623694" y="1565126"/>
                  <a:pt x="495424" y="1346686"/>
                  <a:pt x="487804" y="1180316"/>
                </a:cubicBezTo>
                <a:cubicBezTo>
                  <a:pt x="480184" y="1013946"/>
                  <a:pt x="497964" y="817096"/>
                  <a:pt x="556384" y="662156"/>
                </a:cubicBezTo>
                <a:cubicBezTo>
                  <a:pt x="614804" y="507216"/>
                  <a:pt x="712594" y="356086"/>
                  <a:pt x="838324" y="250676"/>
                </a:cubicBezTo>
                <a:cubicBezTo>
                  <a:pt x="964054" y="145266"/>
                  <a:pt x="1162174" y="69066"/>
                  <a:pt x="1310764" y="29696"/>
                </a:cubicBezTo>
                <a:cubicBezTo>
                  <a:pt x="1385059" y="10011"/>
                  <a:pt x="1458402" y="1439"/>
                  <a:pt x="1528887" y="169"/>
                </a:cubicBezTo>
                <a:close/>
              </a:path>
            </a:pathLst>
          </a:custGeom>
        </p:spPr>
        <p:txBody>
          <a:bodyPr wrap="square"/>
          <a:lstStyle/>
          <a:p>
            <a:endParaRPr lang="zh-CN"/>
          </a:p>
        </p:txBody>
      </p:sp>
      <p:sp>
        <p:nvSpPr>
          <p:cNvPr id="9" name="图片占位符 8"/>
          <p:cNvSpPr>
            <a:spLocks noGrp="1"/>
          </p:cNvSpPr>
          <p:nvPr>
            <p:ph type="pic" idx="11"/>
          </p:nvPr>
        </p:nvSpPr>
        <p:spPr>
          <a:xfrm>
            <a:off x="6700426" y="2035325"/>
            <a:ext cx="4093371" cy="2735863"/>
          </a:xfrm>
          <a:custGeom>
            <a:avLst/>
            <a:gdLst/>
            <a:ahLst/>
            <a:cxnLst/>
            <a:rect l="l" t="t" r="r" b="b"/>
            <a:pathLst>
              <a:path w="4093371" h="2735863">
                <a:moveTo>
                  <a:pt x="1528887" y="169"/>
                </a:moveTo>
                <a:cubicBezTo>
                  <a:pt x="1599372" y="-1101"/>
                  <a:pt x="1666999" y="4931"/>
                  <a:pt x="1729864" y="14456"/>
                </a:cubicBezTo>
                <a:cubicBezTo>
                  <a:pt x="1855594" y="33506"/>
                  <a:pt x="1954654" y="84306"/>
                  <a:pt x="2065144" y="143996"/>
                </a:cubicBezTo>
                <a:cubicBezTo>
                  <a:pt x="2175634" y="203686"/>
                  <a:pt x="2303904" y="281156"/>
                  <a:pt x="2392804" y="372596"/>
                </a:cubicBezTo>
                <a:cubicBezTo>
                  <a:pt x="2481704" y="464036"/>
                  <a:pt x="2541394" y="584686"/>
                  <a:pt x="2598544" y="692636"/>
                </a:cubicBezTo>
                <a:cubicBezTo>
                  <a:pt x="2655694" y="800586"/>
                  <a:pt x="2702684" y="935206"/>
                  <a:pt x="2735704" y="1020296"/>
                </a:cubicBezTo>
                <a:cubicBezTo>
                  <a:pt x="2768724" y="1105386"/>
                  <a:pt x="2757294" y="1175236"/>
                  <a:pt x="2796664" y="1203176"/>
                </a:cubicBezTo>
                <a:cubicBezTo>
                  <a:pt x="2836034" y="1231116"/>
                  <a:pt x="2971924" y="1187936"/>
                  <a:pt x="2971924" y="1187936"/>
                </a:cubicBezTo>
                <a:cubicBezTo>
                  <a:pt x="3053204" y="1180316"/>
                  <a:pt x="3177664" y="1143486"/>
                  <a:pt x="3284344" y="1157456"/>
                </a:cubicBezTo>
                <a:cubicBezTo>
                  <a:pt x="3391024" y="1171426"/>
                  <a:pt x="3528184" y="1231116"/>
                  <a:pt x="3612004" y="1271756"/>
                </a:cubicBezTo>
                <a:cubicBezTo>
                  <a:pt x="3695824" y="1312396"/>
                  <a:pt x="3722494" y="1327636"/>
                  <a:pt x="3787264" y="1401296"/>
                </a:cubicBezTo>
                <a:cubicBezTo>
                  <a:pt x="3852034" y="1474956"/>
                  <a:pt x="3949824" y="1591796"/>
                  <a:pt x="4000624" y="1713716"/>
                </a:cubicBezTo>
                <a:cubicBezTo>
                  <a:pt x="4051424" y="1835636"/>
                  <a:pt x="4102224" y="2012166"/>
                  <a:pt x="4092064" y="2132816"/>
                </a:cubicBezTo>
                <a:cubicBezTo>
                  <a:pt x="4081904" y="2253466"/>
                  <a:pt x="3991734" y="2363956"/>
                  <a:pt x="3939664" y="2437616"/>
                </a:cubicBezTo>
                <a:cubicBezTo>
                  <a:pt x="3887594" y="2511276"/>
                  <a:pt x="3879974" y="2537946"/>
                  <a:pt x="3779644" y="2574776"/>
                </a:cubicBezTo>
                <a:cubicBezTo>
                  <a:pt x="3679314" y="2611606"/>
                  <a:pt x="3469764" y="2653516"/>
                  <a:pt x="3337684" y="2658596"/>
                </a:cubicBezTo>
                <a:cubicBezTo>
                  <a:pt x="3205604" y="2663676"/>
                  <a:pt x="3117974" y="2617956"/>
                  <a:pt x="2987164" y="2605256"/>
                </a:cubicBezTo>
                <a:cubicBezTo>
                  <a:pt x="2856354" y="2592556"/>
                  <a:pt x="2735704" y="2582396"/>
                  <a:pt x="2552824" y="2582396"/>
                </a:cubicBezTo>
                <a:cubicBezTo>
                  <a:pt x="2369944" y="2582396"/>
                  <a:pt x="2093084" y="2592556"/>
                  <a:pt x="1889884" y="2605256"/>
                </a:cubicBezTo>
                <a:cubicBezTo>
                  <a:pt x="1686684" y="2617956"/>
                  <a:pt x="1508884" y="2637006"/>
                  <a:pt x="1333624" y="2658596"/>
                </a:cubicBezTo>
                <a:cubicBezTo>
                  <a:pt x="1158364" y="2680186"/>
                  <a:pt x="988184" y="2729716"/>
                  <a:pt x="838324" y="2734796"/>
                </a:cubicBezTo>
                <a:cubicBezTo>
                  <a:pt x="688464" y="2739876"/>
                  <a:pt x="556384" y="2727176"/>
                  <a:pt x="434464" y="2689076"/>
                </a:cubicBezTo>
                <a:cubicBezTo>
                  <a:pt x="312544" y="2650976"/>
                  <a:pt x="179194" y="2601446"/>
                  <a:pt x="106804" y="2506196"/>
                </a:cubicBezTo>
                <a:cubicBezTo>
                  <a:pt x="34414" y="2410946"/>
                  <a:pt x="-2416" y="2221716"/>
                  <a:pt x="124" y="2117576"/>
                </a:cubicBezTo>
                <a:cubicBezTo>
                  <a:pt x="2664" y="2013436"/>
                  <a:pt x="62354" y="1942316"/>
                  <a:pt x="122044" y="1881356"/>
                </a:cubicBezTo>
                <a:cubicBezTo>
                  <a:pt x="181734" y="1820396"/>
                  <a:pt x="276984" y="1781026"/>
                  <a:pt x="358264" y="1751816"/>
                </a:cubicBezTo>
                <a:cubicBezTo>
                  <a:pt x="439544" y="1722606"/>
                  <a:pt x="580514" y="1755626"/>
                  <a:pt x="602104" y="1660376"/>
                </a:cubicBezTo>
                <a:cubicBezTo>
                  <a:pt x="623694" y="1565126"/>
                  <a:pt x="495424" y="1346686"/>
                  <a:pt x="487804" y="1180316"/>
                </a:cubicBezTo>
                <a:cubicBezTo>
                  <a:pt x="480184" y="1013946"/>
                  <a:pt x="497964" y="817096"/>
                  <a:pt x="556384" y="662156"/>
                </a:cubicBezTo>
                <a:cubicBezTo>
                  <a:pt x="614804" y="507216"/>
                  <a:pt x="712594" y="356086"/>
                  <a:pt x="838324" y="250676"/>
                </a:cubicBezTo>
                <a:cubicBezTo>
                  <a:pt x="964054" y="145266"/>
                  <a:pt x="1162174" y="69066"/>
                  <a:pt x="1310764" y="29696"/>
                </a:cubicBezTo>
                <a:cubicBezTo>
                  <a:pt x="1385059" y="10011"/>
                  <a:pt x="1458402" y="1439"/>
                  <a:pt x="1528887" y="169"/>
                </a:cubicBezTo>
                <a:close/>
              </a:path>
            </a:pathLst>
          </a:custGeom>
        </p:spPr>
        <p:txBody>
          <a:bodyPr wrap="square"/>
          <a:lstStyle/>
          <a:p>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p:nvPr/>
        </p:nvPicPr>
        <p:blipFill>
          <a:blip r:embed="rId6"/>
          <a:stretch/>
        </p:blipFill>
        <p:spPr>
          <a:xfrm>
            <a:off x="0" y="0"/>
            <a:ext cx="12027737" cy="6691582"/>
          </a:xfrm>
          <a:prstGeom prst="rect">
            <a:avLst/>
          </a:prstGeom>
        </p:spPr>
      </p:pic>
      <p:sp>
        <p:nvSpPr>
          <p:cNvPr id="3" name="矩形 2"/>
          <p:cNvSpPr/>
          <p:nvPr/>
        </p:nvSpPr>
        <p:spPr>
          <a:xfrm>
            <a:off x="0" y="0"/>
            <a:ext cx="12192000" cy="6858000"/>
          </a:xfrm>
          <a:prstGeom prst="rect">
            <a:avLst/>
          </a:prstGeom>
          <a:solidFill>
            <a:schemeClr val="bg1">
              <a:alpha val="50000"/>
            </a:schemeClr>
          </a:solidFill>
          <a:ln>
            <a:noFill/>
          </a:ln>
        </p:spPr>
        <p:txBody>
          <a:bodyPr anchor="ctr"/>
          <a:lstStyle/>
          <a:p>
            <a:pPr algn="ctr"/>
            <a:endParaRPr lang="zh-CN">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lvl="0" algn="l" defTabSz="914400">
        <a:lnSpc>
          <a:spcPct val="90000"/>
        </a:lnSpc>
        <a:spcBef>
          <a:spcPct val="0"/>
        </a:spcBef>
        <a:buNone/>
        <a:defRPr sz="4400" kern="1200">
          <a:solidFill>
            <a:schemeClr val="tx1"/>
          </a:solidFill>
          <a:latin typeface="Arial"/>
          <a:ea typeface="微软雅黑"/>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Arial"/>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微软雅黑"/>
        </a:defRPr>
      </a:lvl9pPr>
    </p:bodyStyle>
    <p:other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2368203" y="1258631"/>
            <a:ext cx="559528" cy="531170"/>
          </a:xfrm>
          <a:custGeom>
            <a:avLst/>
            <a:gdLst/>
            <a:ahLst/>
            <a:cxnLst/>
            <a:rect l="0" t="0" r="r" b="b"/>
            <a:pathLst>
              <a:path w="559528" h="531170">
                <a:moveTo>
                  <a:pt x="549070" y="366324"/>
                </a:moveTo>
                <a:cubicBezTo>
                  <a:pt x="512465" y="337542"/>
                  <a:pt x="423568" y="282593"/>
                  <a:pt x="439256" y="230261"/>
                </a:cubicBezTo>
                <a:cubicBezTo>
                  <a:pt x="454943" y="183162"/>
                  <a:pt x="483704" y="138680"/>
                  <a:pt x="499392" y="91581"/>
                </a:cubicBezTo>
                <a:cubicBezTo>
                  <a:pt x="502006" y="81115"/>
                  <a:pt x="494163" y="70648"/>
                  <a:pt x="483704" y="75881"/>
                </a:cubicBezTo>
                <a:cubicBezTo>
                  <a:pt x="457558" y="83731"/>
                  <a:pt x="428797" y="94198"/>
                  <a:pt x="402651" y="104664"/>
                </a:cubicBezTo>
                <a:cubicBezTo>
                  <a:pt x="381734" y="112514"/>
                  <a:pt x="339900" y="138680"/>
                  <a:pt x="318983" y="136063"/>
                </a:cubicBezTo>
                <a:cubicBezTo>
                  <a:pt x="274535" y="130830"/>
                  <a:pt x="219628" y="39249"/>
                  <a:pt x="190867" y="7850"/>
                </a:cubicBezTo>
                <a:cubicBezTo>
                  <a:pt x="183023" y="0"/>
                  <a:pt x="172565" y="5233"/>
                  <a:pt x="169950" y="15700"/>
                </a:cubicBezTo>
                <a:cubicBezTo>
                  <a:pt x="164721" y="78498"/>
                  <a:pt x="164721" y="138680"/>
                  <a:pt x="172565"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2" y="361091"/>
                  <a:pt x="94126" y="442206"/>
                  <a:pt x="75824" y="478838"/>
                </a:cubicBezTo>
                <a:cubicBezTo>
                  <a:pt x="70595" y="491921"/>
                  <a:pt x="81053" y="502387"/>
                  <a:pt x="94126" y="497154"/>
                </a:cubicBezTo>
                <a:cubicBezTo>
                  <a:pt x="146419" y="468372"/>
                  <a:pt x="198711" y="436972"/>
                  <a:pt x="248389" y="402957"/>
                </a:cubicBezTo>
                <a:cubicBezTo>
                  <a:pt x="261462" y="442206"/>
                  <a:pt x="277149" y="481455"/>
                  <a:pt x="292837" y="520704"/>
                </a:cubicBezTo>
                <a:cubicBezTo>
                  <a:pt x="298066" y="531170"/>
                  <a:pt x="313754" y="525937"/>
                  <a:pt x="316369" y="515470"/>
                </a:cubicBezTo>
                <a:cubicBezTo>
                  <a:pt x="332056" y="465755"/>
                  <a:pt x="347744" y="413423"/>
                  <a:pt x="363432" y="363708"/>
                </a:cubicBezTo>
                <a:cubicBezTo>
                  <a:pt x="423568" y="382024"/>
                  <a:pt x="481089" y="389874"/>
                  <a:pt x="543840" y="389874"/>
                </a:cubicBezTo>
                <a:cubicBezTo>
                  <a:pt x="556913" y="389874"/>
                  <a:pt x="559528" y="371557"/>
                  <a:pt x="549070" y="366324"/>
                </a:cubicBezTo>
                <a:close/>
                <a:moveTo>
                  <a:pt x="447099" y="154379"/>
                </a:moveTo>
                <a:cubicBezTo>
                  <a:pt x="436641" y="146530"/>
                  <a:pt x="426183" y="136063"/>
                  <a:pt x="413109" y="128213"/>
                </a:cubicBezTo>
                <a:cubicBezTo>
                  <a:pt x="431412" y="120364"/>
                  <a:pt x="449714" y="115130"/>
                  <a:pt x="468016" y="107281"/>
                </a:cubicBezTo>
                <a:cubicBezTo>
                  <a:pt x="460173" y="122980"/>
                  <a:pt x="454943" y="138680"/>
                  <a:pt x="447099" y="154379"/>
                </a:cubicBezTo>
                <a:close/>
                <a:moveTo>
                  <a:pt x="376505" y="141296"/>
                </a:moveTo>
                <a:cubicBezTo>
                  <a:pt x="384349" y="138680"/>
                  <a:pt x="394807" y="133447"/>
                  <a:pt x="402651" y="130830"/>
                </a:cubicBezTo>
                <a:cubicBezTo>
                  <a:pt x="415724" y="143913"/>
                  <a:pt x="428797" y="154379"/>
                  <a:pt x="441870" y="167462"/>
                </a:cubicBezTo>
                <a:cubicBezTo>
                  <a:pt x="439256" y="172696"/>
                  <a:pt x="436641" y="180545"/>
                  <a:pt x="434026" y="188395"/>
                </a:cubicBezTo>
                <a:cubicBezTo>
                  <a:pt x="413109" y="175312"/>
                  <a:pt x="392193" y="159613"/>
                  <a:pt x="373890" y="141296"/>
                </a:cubicBezTo>
                <a:cubicBezTo>
                  <a:pt x="376505" y="141296"/>
                  <a:pt x="376505" y="141296"/>
                  <a:pt x="376505" y="141296"/>
                </a:cubicBezTo>
                <a:close/>
                <a:moveTo>
                  <a:pt x="360817" y="146530"/>
                </a:moveTo>
                <a:cubicBezTo>
                  <a:pt x="379119" y="170079"/>
                  <a:pt x="400036" y="188395"/>
                  <a:pt x="426183" y="201478"/>
                </a:cubicBezTo>
                <a:cubicBezTo>
                  <a:pt x="423568" y="209328"/>
                  <a:pt x="418339" y="217178"/>
                  <a:pt x="413109" y="225028"/>
                </a:cubicBezTo>
                <a:cubicBezTo>
                  <a:pt x="402651" y="217178"/>
                  <a:pt x="389578" y="209328"/>
                  <a:pt x="379119" y="198862"/>
                </a:cubicBezTo>
                <a:cubicBezTo>
                  <a:pt x="360817" y="185779"/>
                  <a:pt x="342515" y="172696"/>
                  <a:pt x="326827" y="159613"/>
                </a:cubicBezTo>
                <a:cubicBezTo>
                  <a:pt x="337286" y="156996"/>
                  <a:pt x="350359" y="151763"/>
                  <a:pt x="360817" y="146530"/>
                </a:cubicBezTo>
                <a:close/>
                <a:moveTo>
                  <a:pt x="117658" y="452672"/>
                </a:moveTo>
                <a:cubicBezTo>
                  <a:pt x="125502" y="442206"/>
                  <a:pt x="130731" y="429123"/>
                  <a:pt x="138575"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2" y="429123"/>
                </a:moveTo>
                <a:cubicBezTo>
                  <a:pt x="162106" y="426506"/>
                  <a:pt x="162106" y="423889"/>
                  <a:pt x="159492" y="423889"/>
                </a:cubicBezTo>
                <a:cubicBezTo>
                  <a:pt x="154262" y="418656"/>
                  <a:pt x="149033" y="413423"/>
                  <a:pt x="143804" y="408190"/>
                </a:cubicBezTo>
                <a:cubicBezTo>
                  <a:pt x="146419" y="400340"/>
                  <a:pt x="149033" y="395107"/>
                  <a:pt x="154262" y="387257"/>
                </a:cubicBezTo>
                <a:cubicBezTo>
                  <a:pt x="159492" y="392490"/>
                  <a:pt x="164721" y="397723"/>
                  <a:pt x="172565" y="402957"/>
                </a:cubicBezTo>
                <a:cubicBezTo>
                  <a:pt x="175179" y="408190"/>
                  <a:pt x="180409" y="410806"/>
                  <a:pt x="183023" y="413423"/>
                </a:cubicBezTo>
                <a:cubicBezTo>
                  <a:pt x="175179" y="418656"/>
                  <a:pt x="167335" y="423889"/>
                  <a:pt x="159492" y="429123"/>
                </a:cubicBezTo>
                <a:close/>
                <a:moveTo>
                  <a:pt x="193482" y="408190"/>
                </a:moveTo>
                <a:cubicBezTo>
                  <a:pt x="188252" y="402957"/>
                  <a:pt x="180409" y="400340"/>
                  <a:pt x="175179" y="395107"/>
                </a:cubicBezTo>
                <a:cubicBezTo>
                  <a:pt x="169950" y="389874"/>
                  <a:pt x="162106" y="384640"/>
                  <a:pt x="156877" y="379407"/>
                </a:cubicBezTo>
                <a:cubicBezTo>
                  <a:pt x="162106" y="371557"/>
                  <a:pt x="164721" y="363708"/>
                  <a:pt x="169950" y="355858"/>
                </a:cubicBezTo>
                <a:cubicBezTo>
                  <a:pt x="185638" y="368941"/>
                  <a:pt x="201325" y="382024"/>
                  <a:pt x="219628" y="389874"/>
                </a:cubicBezTo>
                <a:cubicBezTo>
                  <a:pt x="209169" y="397723"/>
                  <a:pt x="201325" y="402957"/>
                  <a:pt x="193482" y="408190"/>
                </a:cubicBezTo>
                <a:close/>
                <a:moveTo>
                  <a:pt x="248389" y="371557"/>
                </a:moveTo>
                <a:cubicBezTo>
                  <a:pt x="240545" y="376791"/>
                  <a:pt x="235316" y="379407"/>
                  <a:pt x="227472" y="384640"/>
                </a:cubicBezTo>
                <a:cubicBezTo>
                  <a:pt x="209169" y="371557"/>
                  <a:pt x="190867" y="358474"/>
                  <a:pt x="175179" y="348008"/>
                </a:cubicBezTo>
                <a:cubicBezTo>
                  <a:pt x="177794" y="342775"/>
                  <a:pt x="177794" y="337542"/>
                  <a:pt x="180409" y="332308"/>
                </a:cubicBezTo>
                <a:cubicBezTo>
                  <a:pt x="183023" y="329692"/>
                  <a:pt x="183023" y="321842"/>
                  <a:pt x="180409" y="316609"/>
                </a:cubicBezTo>
                <a:cubicBezTo>
                  <a:pt x="133345" y="279976"/>
                  <a:pt x="88897" y="240727"/>
                  <a:pt x="47063" y="198862"/>
                </a:cubicBezTo>
                <a:cubicBezTo>
                  <a:pt x="49678" y="198862"/>
                  <a:pt x="52292" y="198862"/>
                  <a:pt x="54907" y="198862"/>
                </a:cubicBezTo>
                <a:cubicBezTo>
                  <a:pt x="120272" y="256427"/>
                  <a:pt x="185638" y="313992"/>
                  <a:pt x="253618" y="368941"/>
                </a:cubicBezTo>
                <a:cubicBezTo>
                  <a:pt x="251003" y="368941"/>
                  <a:pt x="251003" y="368941"/>
                  <a:pt x="248389" y="371557"/>
                </a:cubicBezTo>
                <a:close/>
                <a:moveTo>
                  <a:pt x="303296" y="476221"/>
                </a:moveTo>
                <a:cubicBezTo>
                  <a:pt x="290222" y="444822"/>
                  <a:pt x="279764" y="413423"/>
                  <a:pt x="269306" y="382024"/>
                </a:cubicBezTo>
                <a:cubicBezTo>
                  <a:pt x="284993" y="395107"/>
                  <a:pt x="303296" y="408190"/>
                  <a:pt x="318983" y="421273"/>
                </a:cubicBezTo>
                <a:cubicBezTo>
                  <a:pt x="313754" y="439589"/>
                  <a:pt x="308525" y="457905"/>
                  <a:pt x="303296" y="476221"/>
                </a:cubicBezTo>
                <a:close/>
                <a:moveTo>
                  <a:pt x="324212" y="410806"/>
                </a:moveTo>
                <a:cubicBezTo>
                  <a:pt x="243159" y="337542"/>
                  <a:pt x="156877" y="266893"/>
                  <a:pt x="70595" y="201478"/>
                </a:cubicBezTo>
                <a:cubicBezTo>
                  <a:pt x="81053" y="201478"/>
                  <a:pt x="91512" y="204095"/>
                  <a:pt x="101970" y="206711"/>
                </a:cubicBezTo>
                <a:cubicBezTo>
                  <a:pt x="101970" y="206711"/>
                  <a:pt x="101970" y="206711"/>
                  <a:pt x="101970" y="206711"/>
                </a:cubicBezTo>
                <a:cubicBezTo>
                  <a:pt x="180409" y="266893"/>
                  <a:pt x="253618" y="327075"/>
                  <a:pt x="329442" y="387257"/>
                </a:cubicBezTo>
                <a:cubicBezTo>
                  <a:pt x="326827" y="395107"/>
                  <a:pt x="324212" y="402957"/>
                  <a:pt x="324212" y="410806"/>
                </a:cubicBezTo>
                <a:close/>
                <a:moveTo>
                  <a:pt x="332056" y="376791"/>
                </a:moveTo>
                <a:cubicBezTo>
                  <a:pt x="266691" y="316609"/>
                  <a:pt x="196096" y="261660"/>
                  <a:pt x="125502" y="211945"/>
                </a:cubicBezTo>
                <a:cubicBezTo>
                  <a:pt x="138575" y="214561"/>
                  <a:pt x="154262" y="222411"/>
                  <a:pt x="167335" y="227644"/>
                </a:cubicBezTo>
                <a:cubicBezTo>
                  <a:pt x="177794" y="232877"/>
                  <a:pt x="183023" y="227644"/>
                  <a:pt x="185638" y="219794"/>
                </a:cubicBezTo>
                <a:cubicBezTo>
                  <a:pt x="237930" y="264277"/>
                  <a:pt x="290222" y="306142"/>
                  <a:pt x="342515" y="348008"/>
                </a:cubicBezTo>
                <a:cubicBezTo>
                  <a:pt x="339900" y="358474"/>
                  <a:pt x="337286" y="368941"/>
                  <a:pt x="332056" y="376791"/>
                </a:cubicBezTo>
                <a:close/>
                <a:moveTo>
                  <a:pt x="360817" y="334925"/>
                </a:moveTo>
                <a:cubicBezTo>
                  <a:pt x="355588" y="332308"/>
                  <a:pt x="350359" y="334925"/>
                  <a:pt x="347744" y="337542"/>
                </a:cubicBezTo>
                <a:cubicBezTo>
                  <a:pt x="295452" y="293059"/>
                  <a:pt x="240545"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6" y="327075"/>
                  <a:pt x="410495" y="348008"/>
                </a:cubicBezTo>
                <a:cubicBezTo>
                  <a:pt x="392193" y="345391"/>
                  <a:pt x="376505" y="340158"/>
                  <a:pt x="360817" y="334925"/>
                </a:cubicBezTo>
                <a:close/>
                <a:moveTo>
                  <a:pt x="436641" y="355858"/>
                </a:moveTo>
                <a:cubicBezTo>
                  <a:pt x="439256" y="353241"/>
                  <a:pt x="439256" y="350625"/>
                  <a:pt x="436641" y="348008"/>
                </a:cubicBezTo>
                <a:cubicBezTo>
                  <a:pt x="400036" y="311376"/>
                  <a:pt x="355588" y="285210"/>
                  <a:pt x="316369" y="256427"/>
                </a:cubicBezTo>
                <a:cubicBezTo>
                  <a:pt x="274535" y="222411"/>
                  <a:pt x="230086" y="188395"/>
                  <a:pt x="188252" y="156996"/>
                </a:cubicBezTo>
                <a:cubicBezTo>
                  <a:pt x="188252" y="141296"/>
                  <a:pt x="188252" y="125597"/>
                  <a:pt x="188252" y="112514"/>
                </a:cubicBezTo>
                <a:cubicBezTo>
                  <a:pt x="282379" y="193628"/>
                  <a:pt x="371276" y="277360"/>
                  <a:pt x="465402" y="358474"/>
                </a:cubicBezTo>
                <a:cubicBezTo>
                  <a:pt x="454943" y="358474"/>
                  <a:pt x="447099" y="355858"/>
                  <a:pt x="436641" y="355858"/>
                </a:cubicBezTo>
                <a:close/>
                <a:moveTo>
                  <a:pt x="491548" y="361091"/>
                </a:moveTo>
                <a:cubicBezTo>
                  <a:pt x="397422" y="266893"/>
                  <a:pt x="292837" y="180545"/>
                  <a:pt x="188252" y="96814"/>
                </a:cubicBezTo>
                <a:cubicBezTo>
                  <a:pt x="188252" y="78498"/>
                  <a:pt x="190867" y="60182"/>
                  <a:pt x="190867" y="41866"/>
                </a:cubicBezTo>
                <a:cubicBezTo>
                  <a:pt x="211784" y="65415"/>
                  <a:pt x="232701" y="88964"/>
                  <a:pt x="253618" y="112514"/>
                </a:cubicBezTo>
                <a:cubicBezTo>
                  <a:pt x="264076" y="128213"/>
                  <a:pt x="282379" y="156996"/>
                  <a:pt x="303296" y="162229"/>
                </a:cubicBezTo>
                <a:cubicBezTo>
                  <a:pt x="305910" y="162229"/>
                  <a:pt x="305910" y="162229"/>
                  <a:pt x="308525" y="162229"/>
                </a:cubicBezTo>
                <a:cubicBezTo>
                  <a:pt x="329442" y="177929"/>
                  <a:pt x="350359" y="196245"/>
                  <a:pt x="368661" y="211945"/>
                </a:cubicBezTo>
                <a:cubicBezTo>
                  <a:pt x="381734" y="219794"/>
                  <a:pt x="392193" y="232877"/>
                  <a:pt x="405266" y="240727"/>
                </a:cubicBezTo>
                <a:cubicBezTo>
                  <a:pt x="405266" y="243344"/>
                  <a:pt x="402651" y="245960"/>
                  <a:pt x="402651" y="245960"/>
                </a:cubicBezTo>
                <a:cubicBezTo>
                  <a:pt x="400036" y="251194"/>
                  <a:pt x="400036" y="259043"/>
                  <a:pt x="405266" y="261660"/>
                </a:cubicBezTo>
                <a:cubicBezTo>
                  <a:pt x="436641" y="298293"/>
                  <a:pt x="470631" y="332308"/>
                  <a:pt x="507236" y="363708"/>
                </a:cubicBezTo>
                <a:cubicBezTo>
                  <a:pt x="502006" y="363708"/>
                  <a:pt x="496777" y="361091"/>
                  <a:pt x="491548"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6" name="Freeform 5"/>
          <p:cNvSpPr/>
          <p:nvPr/>
        </p:nvSpPr>
        <p:spPr>
          <a:xfrm>
            <a:off x="5269912" y="1384681"/>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7" name="Freeform 5"/>
          <p:cNvSpPr/>
          <p:nvPr/>
        </p:nvSpPr>
        <p:spPr>
          <a:xfrm>
            <a:off x="5072054" y="4028186"/>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grpSp>
        <p:nvGrpSpPr>
          <p:cNvPr id="21" name="组合 20"/>
          <p:cNvGrpSpPr/>
          <p:nvPr/>
        </p:nvGrpSpPr>
        <p:grpSpPr>
          <a:xfrm>
            <a:off x="1570510" y="1915851"/>
            <a:ext cx="3484090" cy="3026859"/>
            <a:chOff x="1570510" y="1915851"/>
            <a:chExt cx="3484090" cy="3026859"/>
          </a:xfrm>
        </p:grpSpPr>
        <p:pic>
          <p:nvPicPr>
            <p:cNvPr id="16" name="图片 15"/>
            <p:cNvPicPr/>
            <p:nvPr/>
          </p:nvPicPr>
          <p:blipFill>
            <a:blip r:embed="rId3"/>
            <a:stretch/>
          </p:blipFill>
          <p:spPr>
            <a:xfrm>
              <a:off x="1570510" y="1915851"/>
              <a:ext cx="3484090" cy="3026859"/>
            </a:xfrm>
            <a:prstGeom prst="rect">
              <a:avLst/>
            </a:prstGeom>
          </p:spPr>
        </p:pic>
        <p:pic>
          <p:nvPicPr>
            <p:cNvPr id="13" name="图片 12"/>
            <p:cNvPicPr/>
            <p:nvPr/>
          </p:nvPicPr>
          <p:blipFill>
            <a:blip r:embed="rId4"/>
            <a:stretch/>
          </p:blipFill>
          <p:spPr>
            <a:xfrm>
              <a:off x="2358626" y="2277616"/>
              <a:ext cx="1907396" cy="1522213"/>
            </a:xfrm>
            <a:prstGeom prst="rect">
              <a:avLst/>
            </a:prstGeom>
          </p:spPr>
        </p:pic>
      </p:grpSp>
      <p:sp>
        <p:nvSpPr>
          <p:cNvPr id="18" name="文本框 17"/>
          <p:cNvSpPr txBox="1"/>
          <p:nvPr/>
        </p:nvSpPr>
        <p:spPr>
          <a:xfrm>
            <a:off x="6077343" y="1915851"/>
            <a:ext cx="3348994" cy="1015663"/>
          </a:xfrm>
          <a:prstGeom prst="rect">
            <a:avLst/>
          </a:prstGeom>
          <a:noFill/>
        </p:spPr>
        <p:txBody>
          <a:bodyPr wrap="none">
            <a:spAutoFit/>
          </a:bodyPr>
          <a:lstStyle/>
          <a:p>
            <a:pPr marL="0" lvl="0" indent="0" algn="l" defTabSz="914400">
              <a:lnSpc>
                <a:spcPct val="100000"/>
              </a:lnSpc>
              <a:spcBef>
                <a:spcPts val="0"/>
              </a:spcBef>
              <a:spcAft>
                <a:spcPts val="0"/>
              </a:spcAft>
              <a:buNone/>
            </a:pPr>
            <a:r>
              <a:rPr lang="en-US" sz="6000" b="0" i="0" u="none" strike="noStrike" kern="1200" spc="0" baseline="0">
                <a:solidFill>
                  <a:srgbClr val="000000"/>
                </a:solidFill>
                <a:latin typeface="Arial"/>
                <a:ea typeface="迷你简准圆"/>
              </a:rPr>
              <a:t>UML</a:t>
            </a:r>
            <a:r>
              <a:rPr lang="zh-CN" sz="6000" b="0" i="0" u="none" strike="noStrike" kern="1200" spc="0" baseline="0">
                <a:solidFill>
                  <a:srgbClr val="000000"/>
                </a:solidFill>
                <a:latin typeface="Arial"/>
                <a:ea typeface="迷你简准圆"/>
              </a:rPr>
              <a:t>概述</a:t>
            </a:r>
          </a:p>
        </p:txBody>
      </p:sp>
      <p:pic>
        <p:nvPicPr>
          <p:cNvPr id="22" name="William Joseph - Radioactive">
            <a:hlinkClick r:id="" action="ppaction://media"/>
          </p:cNvPr>
          <p:cNvPicPr/>
          <p:nvPr/>
        </p:nvPicPr>
        <p:blipFill>
          <a:blip r:embed="rId5"/>
          <a:stretch/>
        </p:blipFill>
        <p:spPr>
          <a:xfrm>
            <a:off x="-1204686" y="-609600"/>
            <a:ext cx="609600" cy="609600"/>
          </a:xfrm>
          <a:prstGeom prst="rect">
            <a:avLst/>
          </a:prstGeom>
        </p:spPr>
      </p:pic>
      <p:sp>
        <p:nvSpPr>
          <p:cNvPr id="3" name="文本框 2"/>
          <p:cNvSpPr txBox="1"/>
          <p:nvPr/>
        </p:nvSpPr>
        <p:spPr>
          <a:xfrm>
            <a:off x="6171493" y="3161649"/>
            <a:ext cx="1313180" cy="369332"/>
          </a:xfrm>
          <a:prstGeom prst="rect">
            <a:avLst/>
          </a:prstGeom>
          <a:noFill/>
        </p:spPr>
        <p:txBody>
          <a:bodyPr wrap="none">
            <a:spAutoFit/>
          </a:bodyPr>
          <a:lstStyle/>
          <a:p>
            <a:r>
              <a:rPr lang="zh-CN"/>
              <a:t>小组：</a:t>
            </a:r>
            <a:r>
              <a:rPr lang="en-US"/>
              <a:t>G10</a:t>
            </a:r>
            <a:endParaRPr lang="zh-CN"/>
          </a:p>
        </p:txBody>
      </p:sp>
      <p:sp>
        <p:nvSpPr>
          <p:cNvPr id="15" name="文本框 14"/>
          <p:cNvSpPr txBox="1"/>
          <p:nvPr/>
        </p:nvSpPr>
        <p:spPr>
          <a:xfrm>
            <a:off x="6171493" y="3744664"/>
            <a:ext cx="5737468" cy="369332"/>
          </a:xfrm>
          <a:prstGeom prst="rect">
            <a:avLst/>
          </a:prstGeom>
          <a:noFill/>
        </p:spPr>
        <p:txBody>
          <a:bodyPr wrap="none">
            <a:spAutoFit/>
          </a:bodyPr>
          <a:lstStyle/>
          <a:p>
            <a:r>
              <a:rPr lang="zh-CN" dirty="0"/>
              <a:t>小组成员：郭岳</a:t>
            </a:r>
            <a:r>
              <a:rPr lang="en-US" altLang="zh-CN" dirty="0"/>
              <a:t>(</a:t>
            </a:r>
            <a:r>
              <a:rPr lang="zh-CN" altLang="en-US" dirty="0"/>
              <a:t>组长</a:t>
            </a:r>
            <a:r>
              <a:rPr lang="en-US" altLang="zh-CN" dirty="0"/>
              <a:t>)</a:t>
            </a:r>
            <a:r>
              <a:rPr lang="zh-CN" dirty="0"/>
              <a:t> 杨海波 杨寒凌 周南 李骏 叶瑶毓</a:t>
            </a:r>
          </a:p>
        </p:txBody>
      </p:sp>
      <p:pic>
        <p:nvPicPr>
          <p:cNvPr id="23" name="图片 22"/>
          <p:cNvPicPr/>
          <p:nvPr/>
        </p:nvPicPr>
        <p:blipFill>
          <a:blip r:embed="rId6"/>
          <a:stretch/>
        </p:blipFill>
        <p:spPr>
          <a:xfrm>
            <a:off x="64" y="64"/>
            <a:ext cx="1202933" cy="1182095"/>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01664" y="1418806"/>
            <a:ext cx="11584578" cy="3624305"/>
            <a:chOff x="-25400" y="1732990"/>
            <a:chExt cx="11584578" cy="3624305"/>
          </a:xfrm>
        </p:grpSpPr>
        <p:pic>
          <p:nvPicPr>
            <p:cNvPr id="2" name="图片 1"/>
            <p:cNvPicPr/>
            <p:nvPr/>
          </p:nvPicPr>
          <p:blipFill>
            <a:blip r:embed="rId3"/>
            <a:stretch/>
          </p:blipFill>
          <p:spPr>
            <a:xfrm rot="19975011">
              <a:off x="9259574" y="1732990"/>
              <a:ext cx="2299604" cy="1074455"/>
            </a:xfrm>
            <a:prstGeom prst="rect">
              <a:avLst/>
            </a:prstGeom>
          </p:spPr>
        </p:pic>
        <p:sp>
          <p:nvSpPr>
            <p:cNvPr id="3" name="任意多边形 2"/>
            <p:cNvSpPr/>
            <p:nvPr/>
          </p:nvSpPr>
          <p:spPr>
            <a:xfrm>
              <a:off x="-25400" y="3213100"/>
              <a:ext cx="9474200" cy="2144195"/>
            </a:xfrm>
            <a:custGeom>
              <a:avLst/>
              <a:gdLst/>
              <a:ahLst/>
              <a:cxnLst/>
              <a:rect l="l" t="t" r="r" b="b"/>
              <a:pathLst>
                <a:path w="9474200" h="2144195">
                  <a:moveTo>
                    <a:pt x="0" y="1663700"/>
                  </a:moveTo>
                  <a:cubicBezTo>
                    <a:pt x="295275" y="1932516"/>
                    <a:pt x="590550" y="2201333"/>
                    <a:pt x="1079500" y="2133600"/>
                  </a:cubicBezTo>
                  <a:cubicBezTo>
                    <a:pt x="1568450" y="2065867"/>
                    <a:pt x="2357967" y="1327150"/>
                    <a:pt x="2933700" y="1257300"/>
                  </a:cubicBezTo>
                  <a:cubicBezTo>
                    <a:pt x="3509433" y="1187450"/>
                    <a:pt x="3975100" y="1794933"/>
                    <a:pt x="4533900" y="1714500"/>
                  </a:cubicBezTo>
                  <a:cubicBezTo>
                    <a:pt x="5092700" y="1634067"/>
                    <a:pt x="5670550" y="905933"/>
                    <a:pt x="6286500" y="774700"/>
                  </a:cubicBezTo>
                  <a:cubicBezTo>
                    <a:pt x="6902450" y="643467"/>
                    <a:pt x="7698317" y="1056217"/>
                    <a:pt x="8229600" y="927100"/>
                  </a:cubicBezTo>
                  <a:cubicBezTo>
                    <a:pt x="8760883" y="797983"/>
                    <a:pt x="9117541" y="398991"/>
                    <a:pt x="9474200" y="0"/>
                  </a:cubicBezTo>
                </a:path>
              </a:pathLst>
            </a:custGeom>
            <a:noFill/>
            <a:ln w="28575">
              <a:solidFill>
                <a:schemeClr val="tx1"/>
              </a:solidFill>
              <a:prstDash val="dash"/>
              <a:miter/>
            </a:ln>
          </p:spPr>
          <p:txBody>
            <a:bodyPr anchor="ctr"/>
            <a:lstStyle/>
            <a:p>
              <a:pPr algn="ctr"/>
              <a:endParaRPr lang="zh-CN">
                <a:solidFill>
                  <a:schemeClr val="lt1"/>
                </a:solidFill>
              </a:endParaRPr>
            </a:p>
          </p:txBody>
        </p:sp>
      </p:grpSp>
      <p:pic>
        <p:nvPicPr>
          <p:cNvPr id="4" name="图片 3"/>
          <p:cNvPicPr/>
          <p:nvPr/>
        </p:nvPicPr>
        <p:blipFill>
          <a:blip r:embed="rId4"/>
          <a:stretch/>
        </p:blipFill>
        <p:spPr>
          <a:xfrm>
            <a:off x="293043" y="565150"/>
            <a:ext cx="1916757" cy="704850"/>
          </a:xfrm>
          <a:prstGeom prst="rect">
            <a:avLst/>
          </a:prstGeom>
        </p:spPr>
      </p:pic>
      <p:sp>
        <p:nvSpPr>
          <p:cNvPr id="7" name="文本框 6"/>
          <p:cNvSpPr txBox="1"/>
          <p:nvPr/>
        </p:nvSpPr>
        <p:spPr>
          <a:xfrm>
            <a:off x="2348065" y="579664"/>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2800" b="1" i="0" strike="noStrike" spc="0">
                <a:solidFill>
                  <a:srgbClr val="404040"/>
                </a:solidFill>
                <a:latin typeface="微软雅黑"/>
                <a:ea typeface="微软雅黑"/>
              </a:rPr>
              <a:t>发展历史</a:t>
            </a:r>
          </a:p>
        </p:txBody>
      </p:sp>
      <p:sp>
        <p:nvSpPr>
          <p:cNvPr id="12" name="任意多边形 11"/>
          <p:cNvSpPr/>
          <p:nvPr/>
        </p:nvSpPr>
        <p:spPr>
          <a:xfrm>
            <a:off x="915758" y="4638738"/>
            <a:ext cx="671326" cy="716848"/>
          </a:xfrm>
          <a:custGeom>
            <a:avLst/>
            <a:gdLst/>
            <a:ahLst/>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en-US" sz="2400">
                <a:solidFill>
                  <a:schemeClr val="tx1"/>
                </a:solidFill>
              </a:rPr>
              <a:t>01</a:t>
            </a:r>
            <a:endParaRPr lang="zh-CN" sz="2400">
              <a:solidFill>
                <a:schemeClr val="tx1"/>
              </a:solidFill>
            </a:endParaRPr>
          </a:p>
        </p:txBody>
      </p:sp>
      <p:sp>
        <p:nvSpPr>
          <p:cNvPr id="13" name="任意多边形 12"/>
          <p:cNvSpPr/>
          <p:nvPr/>
        </p:nvSpPr>
        <p:spPr>
          <a:xfrm>
            <a:off x="2768990" y="3971014"/>
            <a:ext cx="671326" cy="716848"/>
          </a:xfrm>
          <a:custGeom>
            <a:avLst/>
            <a:gdLst/>
            <a:ahLst/>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en-US" sz="2400">
                <a:solidFill>
                  <a:schemeClr val="tx1"/>
                </a:solidFill>
              </a:rPr>
              <a:t>02</a:t>
            </a:r>
            <a:endParaRPr lang="zh-CN" sz="2400">
              <a:solidFill>
                <a:schemeClr val="tx1"/>
              </a:solidFill>
            </a:endParaRPr>
          </a:p>
        </p:txBody>
      </p:sp>
      <p:sp>
        <p:nvSpPr>
          <p:cNvPr id="14" name="任意多边形 13"/>
          <p:cNvSpPr/>
          <p:nvPr/>
        </p:nvSpPr>
        <p:spPr>
          <a:xfrm>
            <a:off x="4737164" y="4074046"/>
            <a:ext cx="671326" cy="716848"/>
          </a:xfrm>
          <a:custGeom>
            <a:avLst/>
            <a:gdLst/>
            <a:ahLst/>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en-US" sz="2400">
                <a:solidFill>
                  <a:schemeClr val="tx1"/>
                </a:solidFill>
              </a:rPr>
              <a:t>03</a:t>
            </a:r>
            <a:endParaRPr lang="zh-CN" sz="2400">
              <a:solidFill>
                <a:schemeClr val="tx1"/>
              </a:solidFill>
            </a:endParaRPr>
          </a:p>
        </p:txBody>
      </p:sp>
      <p:sp>
        <p:nvSpPr>
          <p:cNvPr id="22" name="任意多边形 11"/>
          <p:cNvSpPr/>
          <p:nvPr/>
        </p:nvSpPr>
        <p:spPr>
          <a:xfrm>
            <a:off x="6503824" y="3447490"/>
            <a:ext cx="671326" cy="716848"/>
          </a:xfrm>
          <a:custGeom>
            <a:avLst/>
            <a:gdLst/>
            <a:ahLst/>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en-US" sz="2400">
                <a:solidFill>
                  <a:srgbClr val="000000"/>
                </a:solidFill>
              </a:rPr>
              <a:t>04</a:t>
            </a:r>
          </a:p>
        </p:txBody>
      </p:sp>
      <p:sp>
        <p:nvSpPr>
          <p:cNvPr id="23" name="任意多边形 11"/>
          <p:cNvSpPr/>
          <p:nvPr/>
        </p:nvSpPr>
        <p:spPr>
          <a:xfrm>
            <a:off x="8386652" y="3151162"/>
            <a:ext cx="671326" cy="716848"/>
          </a:xfrm>
          <a:custGeom>
            <a:avLst/>
            <a:gdLst/>
            <a:ahLst/>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en-US" sz="2400">
                <a:solidFill>
                  <a:srgbClr val="000000"/>
                </a:solidFill>
              </a:rPr>
              <a:t>06</a:t>
            </a:r>
          </a:p>
        </p:txBody>
      </p:sp>
      <p:sp>
        <p:nvSpPr>
          <p:cNvPr id="24" name="文本框 23"/>
          <p:cNvSpPr txBox="1"/>
          <p:nvPr/>
        </p:nvSpPr>
        <p:spPr>
          <a:xfrm>
            <a:off x="106746" y="5441122"/>
            <a:ext cx="2527452"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1600" b="0"/>
              <a:t>1995：统一方法UM0.8</a:t>
            </a:r>
          </a:p>
        </p:txBody>
      </p:sp>
      <p:sp>
        <p:nvSpPr>
          <p:cNvPr id="25" name="文本框 24"/>
          <p:cNvSpPr txBox="1"/>
          <p:nvPr/>
        </p:nvSpPr>
        <p:spPr>
          <a:xfrm>
            <a:off x="1876860" y="3640814"/>
            <a:ext cx="2414521"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1600" b="0"/>
              <a:t>1996：UML 0.9 &amp; 0.91</a:t>
            </a:r>
          </a:p>
        </p:txBody>
      </p:sp>
      <p:sp>
        <p:nvSpPr>
          <p:cNvPr id="26" name="文本框 25"/>
          <p:cNvSpPr txBox="1"/>
          <p:nvPr/>
        </p:nvSpPr>
        <p:spPr>
          <a:xfrm>
            <a:off x="4036278" y="4875188"/>
            <a:ext cx="2467546"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1600" dirty="0">
                <a:solidFill>
                  <a:srgbClr val="000000"/>
                </a:solidFill>
                <a:latin typeface="Arial"/>
                <a:ea typeface="Microsoft YaHei"/>
              </a:rPr>
              <a:t>1997：UML 1.0 &amp; 1.1</a:t>
            </a:r>
          </a:p>
        </p:txBody>
      </p:sp>
      <p:sp>
        <p:nvSpPr>
          <p:cNvPr id="27" name="文本框 26"/>
          <p:cNvSpPr txBox="1"/>
          <p:nvPr/>
        </p:nvSpPr>
        <p:spPr>
          <a:xfrm>
            <a:off x="6027416" y="3098864"/>
            <a:ext cx="1706135"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1600">
                <a:solidFill>
                  <a:srgbClr val="000000"/>
                </a:solidFill>
                <a:latin typeface="Arial"/>
                <a:ea typeface="Microsoft YaHei"/>
              </a:rPr>
              <a:t>2000：UML 1.4</a:t>
            </a:r>
          </a:p>
        </p:txBody>
      </p:sp>
      <p:sp>
        <p:nvSpPr>
          <p:cNvPr id="28" name="文本框 27"/>
          <p:cNvSpPr txBox="1"/>
          <p:nvPr/>
        </p:nvSpPr>
        <p:spPr>
          <a:xfrm>
            <a:off x="7935979" y="3999238"/>
            <a:ext cx="1778000"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1600">
                <a:solidFill>
                  <a:srgbClr val="000000"/>
                </a:solidFill>
                <a:latin typeface="Arial"/>
                <a:ea typeface="Microsoft YaHei"/>
              </a:rPr>
              <a:t>2005：UML 2.0</a:t>
            </a:r>
          </a:p>
        </p:txBody>
      </p:sp>
      <p:cxnSp>
        <p:nvCxnSpPr>
          <p:cNvPr id="29" name="直线箭头连接符 28"/>
          <p:cNvCxnSpPr>
            <a:stCxn id="0" idx="0"/>
            <a:endCxn id="0" idx="0"/>
          </p:cNvCxnSpPr>
          <p:nvPr/>
        </p:nvCxnSpPr>
        <p:spPr>
          <a:xfrm flipV="1">
            <a:off x="511985" y="5780642"/>
            <a:ext cx="215596" cy="461991"/>
          </a:xfrm>
          <a:prstGeom prst="straightConnector1">
            <a:avLst/>
          </a:prstGeom>
          <a:noFill/>
          <a:ln w="25400">
            <a:solidFill>
              <a:srgbClr val="000000"/>
            </a:solidFill>
            <a:prstDash val="solid"/>
            <a:tailEnd type="triangle"/>
          </a:ln>
        </p:spPr>
      </p:cxnSp>
      <p:sp>
        <p:nvSpPr>
          <p:cNvPr id="30" name="文本框 29"/>
          <p:cNvSpPr txBox="1"/>
          <p:nvPr/>
        </p:nvSpPr>
        <p:spPr>
          <a:xfrm>
            <a:off x="64443" y="6242634"/>
            <a:ext cx="1110680"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1200"/>
              <a:t>Booch 1993</a:t>
            </a:r>
          </a:p>
        </p:txBody>
      </p:sp>
      <p:sp>
        <p:nvSpPr>
          <p:cNvPr id="31" name="文本框 30"/>
          <p:cNvSpPr txBox="1"/>
          <p:nvPr/>
        </p:nvSpPr>
        <p:spPr>
          <a:xfrm>
            <a:off x="1681797" y="6242634"/>
            <a:ext cx="720554" cy="289134"/>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1200"/>
              <a:t>OMT-2</a:t>
            </a:r>
          </a:p>
        </p:txBody>
      </p:sp>
      <p:cxnSp>
        <p:nvCxnSpPr>
          <p:cNvPr id="32" name="直线箭头连接符 31"/>
          <p:cNvCxnSpPr>
            <a:stCxn id="0" idx="0"/>
            <a:endCxn id="0" idx="0"/>
          </p:cNvCxnSpPr>
          <p:nvPr/>
        </p:nvCxnSpPr>
        <p:spPr>
          <a:xfrm flipH="1" flipV="1">
            <a:off x="1775146" y="5764188"/>
            <a:ext cx="307994" cy="461991"/>
          </a:xfrm>
          <a:prstGeom prst="straightConnector1">
            <a:avLst/>
          </a:prstGeom>
          <a:noFill/>
          <a:ln w="25400">
            <a:solidFill>
              <a:srgbClr val="000000"/>
            </a:solidFill>
            <a:prstDash val="solid"/>
            <a:tailEnd type="triangle"/>
          </a:ln>
        </p:spPr>
      </p:cxnSp>
      <p:sp>
        <p:nvSpPr>
          <p:cNvPr id="33" name="矩形 8"/>
          <p:cNvSpPr/>
          <p:nvPr/>
        </p:nvSpPr>
        <p:spPr>
          <a:xfrm>
            <a:off x="1316151" y="1806158"/>
            <a:ext cx="3010421" cy="893280"/>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400" dirty="0">
                <a:latin typeface="微软雅黑"/>
                <a:ea typeface="微软雅黑"/>
              </a:rPr>
              <a:t>      OOSE的创始人也加入其中，之后将UM重命名为UML。开发者</a:t>
            </a:r>
            <a:r>
              <a:rPr lang="zh-CN" sz="1400" dirty="0">
                <a:solidFill>
                  <a:srgbClr val="000000"/>
                </a:solidFill>
                <a:latin typeface="微软雅黑"/>
                <a:ea typeface="微软雅黑"/>
              </a:rPr>
              <a:t>成立了</a:t>
            </a:r>
            <a:r>
              <a:rPr lang="zh-CN" sz="1400" dirty="0">
                <a:solidFill>
                  <a:srgbClr val="FF0200"/>
                </a:solidFill>
                <a:latin typeface="微软雅黑"/>
                <a:ea typeface="微软雅黑"/>
              </a:rPr>
              <a:t>UML成员协会</a:t>
            </a:r>
            <a:r>
              <a:rPr lang="zh-CN" sz="1400" dirty="0">
                <a:latin typeface="微软雅黑"/>
                <a:ea typeface="微软雅黑"/>
              </a:rPr>
              <a:t>。此时UML得到了各界广泛支持，成为了可视化建模语言事实上的</a:t>
            </a:r>
            <a:r>
              <a:rPr lang="zh-CN" sz="1400" dirty="0">
                <a:solidFill>
                  <a:srgbClr val="FF0000"/>
                </a:solidFill>
                <a:latin typeface="微软雅黑"/>
                <a:ea typeface="微软雅黑"/>
              </a:rPr>
              <a:t>标准</a:t>
            </a:r>
            <a:r>
              <a:rPr lang="zh-CN" sz="1400" dirty="0">
                <a:latin typeface="微软雅黑"/>
                <a:ea typeface="微软雅黑"/>
              </a:rPr>
              <a:t>。</a:t>
            </a:r>
          </a:p>
        </p:txBody>
      </p:sp>
      <p:cxnSp>
        <p:nvCxnSpPr>
          <p:cNvPr id="34" name="直线箭头连接符 33"/>
          <p:cNvCxnSpPr>
            <a:stCxn id="0" idx="0"/>
            <a:endCxn id="0" idx="0"/>
          </p:cNvCxnSpPr>
          <p:nvPr/>
        </p:nvCxnSpPr>
        <p:spPr>
          <a:xfrm>
            <a:off x="2991722" y="3055625"/>
            <a:ext cx="92398" cy="585189"/>
          </a:xfrm>
          <a:prstGeom prst="straightConnector1">
            <a:avLst/>
          </a:prstGeom>
          <a:noFill/>
          <a:ln w="25400">
            <a:solidFill>
              <a:srgbClr val="000000"/>
            </a:solidFill>
            <a:prstDash val="solid"/>
            <a:tailEnd type="triangle"/>
          </a:ln>
        </p:spPr>
      </p:cxnSp>
      <p:sp>
        <p:nvSpPr>
          <p:cNvPr id="35" name="矩形 8"/>
          <p:cNvSpPr/>
          <p:nvPr/>
        </p:nvSpPr>
        <p:spPr>
          <a:xfrm>
            <a:off x="3567616" y="5516513"/>
            <a:ext cx="3010421" cy="116958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400">
                <a:latin typeface="微软雅黑"/>
                <a:ea typeface="微软雅黑"/>
              </a:rPr>
              <a:t>     由UML成员协会促进其的定义及发布。OMG最终也采纳了UML1.1作为</a:t>
            </a:r>
            <a:r>
              <a:rPr lang="zh-CN" sz="1400">
                <a:solidFill>
                  <a:srgbClr val="FF0000"/>
                </a:solidFill>
                <a:latin typeface="微软雅黑"/>
                <a:ea typeface="微软雅黑"/>
              </a:rPr>
              <a:t>基于面向对象技术的标准建模语言</a:t>
            </a:r>
            <a:r>
              <a:rPr lang="zh-CN" sz="1400">
                <a:latin typeface="微软雅黑"/>
                <a:ea typeface="微软雅黑"/>
              </a:rPr>
              <a:t>。</a:t>
            </a:r>
          </a:p>
        </p:txBody>
      </p:sp>
      <p:cxnSp>
        <p:nvCxnSpPr>
          <p:cNvPr id="36" name="直线箭头连接符 35"/>
          <p:cNvCxnSpPr>
            <a:stCxn id="0" idx="0"/>
            <a:endCxn id="0" idx="0"/>
          </p:cNvCxnSpPr>
          <p:nvPr/>
        </p:nvCxnSpPr>
        <p:spPr>
          <a:xfrm flipH="1" flipV="1">
            <a:off x="5028068" y="5233612"/>
            <a:ext cx="89518" cy="282902"/>
          </a:xfrm>
          <a:prstGeom prst="straightConnector1">
            <a:avLst/>
          </a:prstGeom>
          <a:noFill/>
          <a:ln w="25400">
            <a:solidFill>
              <a:srgbClr val="000000"/>
            </a:solidFill>
            <a:prstDash val="solid"/>
            <a:tailEnd type="triangle"/>
          </a:ln>
        </p:spPr>
      </p:cxnSp>
      <p:cxnSp>
        <p:nvCxnSpPr>
          <p:cNvPr id="37" name="直线箭头连接符 36"/>
          <p:cNvCxnSpPr>
            <a:stCxn id="0" idx="0"/>
            <a:endCxn id="0" idx="0"/>
          </p:cNvCxnSpPr>
          <p:nvPr/>
        </p:nvCxnSpPr>
        <p:spPr>
          <a:xfrm>
            <a:off x="6744208" y="2655375"/>
            <a:ext cx="95278" cy="487083"/>
          </a:xfrm>
          <a:prstGeom prst="straightConnector1">
            <a:avLst/>
          </a:prstGeom>
          <a:noFill/>
          <a:ln w="25400">
            <a:solidFill>
              <a:srgbClr val="000000"/>
            </a:solidFill>
            <a:prstDash val="solid"/>
            <a:tailEnd type="triangle"/>
          </a:ln>
        </p:spPr>
      </p:cxnSp>
      <p:sp>
        <p:nvSpPr>
          <p:cNvPr id="38" name="矩形 8"/>
          <p:cNvSpPr/>
          <p:nvPr/>
        </p:nvSpPr>
        <p:spPr>
          <a:xfrm>
            <a:off x="5376230" y="2252798"/>
            <a:ext cx="3010421" cy="32773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400">
                <a:latin typeface="微软雅黑"/>
                <a:ea typeface="微软雅黑"/>
              </a:rPr>
              <a:t>在语义上增加了</a:t>
            </a:r>
            <a:r>
              <a:rPr lang="zh-CN" sz="1400">
                <a:solidFill>
                  <a:srgbClr val="FF0000"/>
                </a:solidFill>
                <a:latin typeface="微软雅黑"/>
                <a:ea typeface="微软雅黑"/>
              </a:rPr>
              <a:t>动作语义</a:t>
            </a:r>
            <a:r>
              <a:rPr lang="zh-CN" sz="1400">
                <a:latin typeface="微软雅黑"/>
                <a:ea typeface="微软雅黑"/>
              </a:rPr>
              <a:t>的定义。</a:t>
            </a:r>
          </a:p>
        </p:txBody>
      </p:sp>
      <p:cxnSp>
        <p:nvCxnSpPr>
          <p:cNvPr id="39" name="直线箭头连接符 38"/>
          <p:cNvCxnSpPr>
            <a:stCxn id="0" idx="0"/>
            <a:endCxn id="0" idx="0"/>
          </p:cNvCxnSpPr>
          <p:nvPr/>
        </p:nvCxnSpPr>
        <p:spPr>
          <a:xfrm flipH="1" flipV="1">
            <a:off x="8854795" y="4368564"/>
            <a:ext cx="89518" cy="282902"/>
          </a:xfrm>
          <a:prstGeom prst="straightConnector1">
            <a:avLst/>
          </a:prstGeom>
          <a:noFill/>
          <a:ln w="25400">
            <a:solidFill>
              <a:srgbClr val="000000"/>
            </a:solidFill>
            <a:prstDash val="solid"/>
            <a:tailEnd type="triangle"/>
          </a:ln>
        </p:spPr>
      </p:cxnSp>
      <p:sp>
        <p:nvSpPr>
          <p:cNvPr id="40" name="矩形 8"/>
          <p:cNvSpPr/>
          <p:nvPr/>
        </p:nvSpPr>
        <p:spPr>
          <a:xfrm>
            <a:off x="7394344" y="4651466"/>
            <a:ext cx="3010421" cy="116958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400">
                <a:latin typeface="微软雅黑"/>
                <a:ea typeface="微软雅黑"/>
              </a:rPr>
              <a:t>     定义了许多</a:t>
            </a:r>
            <a:r>
              <a:rPr lang="zh-CN" sz="1400">
                <a:solidFill>
                  <a:srgbClr val="FF0000"/>
                </a:solidFill>
                <a:latin typeface="微软雅黑"/>
                <a:ea typeface="微软雅黑"/>
              </a:rPr>
              <a:t>可视化语法</a:t>
            </a:r>
            <a:r>
              <a:rPr lang="zh-CN" sz="1400">
                <a:latin typeface="微软雅黑"/>
                <a:ea typeface="微软雅黑"/>
              </a:rPr>
              <a:t>，特别是元模型的定义。</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76138" y="2645086"/>
            <a:ext cx="6916502" cy="700769"/>
          </a:xfrm>
          <a:prstGeom prst="rect">
            <a:avLst/>
          </a:prstGeom>
        </p:spPr>
        <p:txBody>
          <a:bodyPr wrap="square"/>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a:ea typeface="微软雅黑"/>
              </a:rPr>
              <a:t>Q</a:t>
            </a:r>
            <a:r>
              <a:rPr lang="en-US" altLang="zh-CN" sz="3600" b="1" i="0" strike="noStrike" spc="0" dirty="0">
                <a:solidFill>
                  <a:srgbClr val="404040"/>
                </a:solidFill>
                <a:latin typeface="微软雅黑"/>
                <a:ea typeface="微软雅黑"/>
              </a:rPr>
              <a:t>1</a:t>
            </a:r>
            <a:r>
              <a:rPr lang="en-US" sz="3600" b="1" i="0" strike="noStrike" spc="0" dirty="0">
                <a:solidFill>
                  <a:srgbClr val="404040"/>
                </a:solidFill>
                <a:latin typeface="微软雅黑"/>
                <a:ea typeface="微软雅黑"/>
              </a:rPr>
              <a:t>:UML早期主要贡献人有谁？</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62469" y="2020022"/>
            <a:ext cx="6475587" cy="2651666"/>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A: </a:t>
            </a:r>
            <a:r>
              <a:rPr lang="zh-CN" sz="3600" b="1">
                <a:solidFill>
                  <a:srgbClr val="000000"/>
                </a:solidFill>
                <a:latin typeface="Arial"/>
                <a:ea typeface="微软雅黑"/>
              </a:rPr>
              <a:t>Grady Booch，</a:t>
            </a:r>
          </a:p>
          <a:p>
            <a:pPr marL="0" indent="0" algn="l" defTabSz="914400">
              <a:lnSpc>
                <a:spcPct val="120000"/>
              </a:lnSpc>
              <a:spcBef>
                <a:spcPts val="0"/>
              </a:spcBef>
              <a:spcAft>
                <a:spcPts val="0"/>
              </a:spcAft>
              <a:buNone/>
            </a:pPr>
            <a:r>
              <a:rPr lang="zh-CN" sz="3600" b="1">
                <a:solidFill>
                  <a:srgbClr val="000000"/>
                </a:solidFill>
                <a:latin typeface="Arial"/>
                <a:ea typeface="微软雅黑"/>
              </a:rPr>
              <a:t>    James Rumbaugh，</a:t>
            </a:r>
          </a:p>
          <a:p>
            <a:pPr marL="0" indent="0" algn="l" defTabSz="914400">
              <a:lnSpc>
                <a:spcPct val="120000"/>
              </a:lnSpc>
              <a:spcBef>
                <a:spcPts val="0"/>
              </a:spcBef>
              <a:spcAft>
                <a:spcPts val="0"/>
              </a:spcAft>
              <a:buNone/>
            </a:pPr>
            <a:r>
              <a:rPr lang="zh-CN" sz="3600" b="1">
                <a:solidFill>
                  <a:srgbClr val="000000"/>
                </a:solidFill>
                <a:latin typeface="Arial"/>
                <a:ea typeface="微软雅黑"/>
              </a:rPr>
              <a:t>    Ivar Jacobson</a:t>
            </a:r>
          </a:p>
          <a:p>
            <a:pPr marL="0" indent="0" algn="l" defTabSz="914400">
              <a:lnSpc>
                <a:spcPct val="120000"/>
              </a:lnSpc>
              <a:spcBef>
                <a:spcPts val="0"/>
              </a:spcBef>
              <a:spcAft>
                <a:spcPts val="0"/>
              </a:spcAft>
              <a:buNone/>
            </a:pPr>
            <a:endParaRPr lang="zh-CN" sz="3600" b="1">
              <a:solidFill>
                <a:srgbClr val="000000"/>
              </a:solidFill>
              <a:latin typeface="Aria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lvl="0" indent="0" algn="l" defTabSz="914400">
              <a:lnSpc>
                <a:spcPct val="120000"/>
              </a:lnSpc>
              <a:spcBef>
                <a:spcPts val="0"/>
              </a:spcBef>
              <a:spcAft>
                <a:spcPts val="0"/>
              </a:spcAft>
              <a:buNone/>
            </a:pPr>
            <a:r>
              <a:rPr lang="en-US" sz="3600" b="1" i="0" u="none" strike="noStrike" kern="1200" spc="0" baseline="0">
                <a:solidFill>
                  <a:srgbClr val="000000">
                    <a:lumMod val="75000"/>
                    <a:lumOff val="25000"/>
                  </a:srgbClr>
                </a:solidFill>
                <a:latin typeface="微软雅黑"/>
                <a:ea typeface="微软雅黑"/>
              </a:rPr>
              <a:t>UML</a:t>
            </a:r>
            <a:r>
              <a:rPr lang="zh-CN" sz="3600" b="1" i="0" u="none" strike="noStrike" kern="1200" spc="0" baseline="0">
                <a:solidFill>
                  <a:srgbClr val="000000">
                    <a:lumMod val="75000"/>
                    <a:lumOff val="25000"/>
                  </a:srgbClr>
                </a:solidFill>
                <a:latin typeface="微软雅黑"/>
                <a:ea typeface="微软雅黑"/>
              </a:rPr>
              <a:t>的特点</a:t>
            </a:r>
          </a:p>
        </p:txBody>
      </p:sp>
      <p:sp>
        <p:nvSpPr>
          <p:cNvPr id="5" name="矩形 4"/>
          <p:cNvSpPr/>
          <p:nvPr/>
        </p:nvSpPr>
        <p:spPr>
          <a:xfrm>
            <a:off x="6316981" y="2217967"/>
            <a:ext cx="4325619" cy="763094"/>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a:ea typeface="微软雅黑"/>
              </a:rPr>
              <a:t>PART 03</a:t>
            </a:r>
            <a:endParaRPr lang="zh-CN" sz="4000" b="1" i="0" u="none" strike="noStrike" kern="1200" spc="0" baseline="0">
              <a:solidFill>
                <a:srgbClr val="000000">
                  <a:lumMod val="75000"/>
                  <a:lumOff val="25000"/>
                </a:srgbClr>
              </a:solidFill>
              <a:latin typeface="Aria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b="43700"/>
          <a:stretch/>
        </p:blipFill>
        <p:spPr>
          <a:xfrm>
            <a:off x="1887254" y="2133600"/>
            <a:ext cx="1638656" cy="4738914"/>
          </a:xfrm>
          <a:prstGeom prst="rect">
            <a:avLst/>
          </a:prstGeom>
        </p:spPr>
      </p:pic>
      <p:grpSp>
        <p:nvGrpSpPr>
          <p:cNvPr id="3" name="组合 2"/>
          <p:cNvGrpSpPr/>
          <p:nvPr/>
        </p:nvGrpSpPr>
        <p:grpSpPr>
          <a:xfrm>
            <a:off x="4209142" y="254523"/>
            <a:ext cx="3773716" cy="891582"/>
            <a:chOff x="4209142" y="254523"/>
            <a:chExt cx="3773716" cy="891582"/>
          </a:xfrm>
        </p:grpSpPr>
        <p:pic>
          <p:nvPicPr>
            <p:cNvPr id="4" name="图片 3"/>
            <p:cNvPicPr/>
            <p:nvPr/>
          </p:nvPicPr>
          <p:blipFill>
            <a:blip r:embed="rId4"/>
            <a:stretch/>
          </p:blipFill>
          <p:spPr>
            <a:xfrm>
              <a:off x="4209142" y="254523"/>
              <a:ext cx="3773716" cy="891582"/>
            </a:xfrm>
            <a:prstGeom prst="rect">
              <a:avLst/>
            </a:prstGeom>
          </p:spPr>
        </p:pic>
        <p:sp>
          <p:nvSpPr>
            <p:cNvPr id="5" name="文本框 4"/>
            <p:cNvSpPr txBox="1"/>
            <p:nvPr/>
          </p:nvSpPr>
          <p:spPr>
            <a:xfrm>
              <a:off x="4951848" y="330723"/>
              <a:ext cx="2339103" cy="523220"/>
            </a:xfrm>
            <a:prstGeom prst="rect">
              <a:avLst/>
            </a:prstGeom>
            <a:noFill/>
          </p:spPr>
          <p:txBody>
            <a:bodyPr wrap="none"/>
            <a:lstStyle/>
            <a:p>
              <a:pPr algn="ctr"/>
              <a:r>
                <a:rPr lang="en-US" sz="3200" b="1" i="0" strike="noStrike" spc="0">
                  <a:solidFill>
                    <a:srgbClr val="404040"/>
                  </a:solidFill>
                  <a:latin typeface="微软雅黑"/>
                  <a:ea typeface="微软雅黑"/>
                </a:rPr>
                <a:t>UML</a:t>
              </a:r>
              <a:r>
                <a:rPr lang="zh-CN" sz="3200" b="1" i="0" strike="noStrike" spc="0">
                  <a:solidFill>
                    <a:srgbClr val="404040"/>
                  </a:solidFill>
                  <a:latin typeface="微软雅黑"/>
                  <a:ea typeface="微软雅黑"/>
                </a:rPr>
                <a:t>的特点</a:t>
              </a:r>
            </a:p>
          </p:txBody>
        </p:sp>
      </p:grpSp>
      <p:sp>
        <p:nvSpPr>
          <p:cNvPr id="8" name="矩形 7"/>
          <p:cNvSpPr/>
          <p:nvPr/>
        </p:nvSpPr>
        <p:spPr>
          <a:xfrm>
            <a:off x="4777676" y="2266496"/>
            <a:ext cx="6543623" cy="396583"/>
          </a:xfrm>
          <a:prstGeom prst="rect">
            <a:avLst/>
          </a:prstGeom>
        </p:spPr>
        <p:txBody>
          <a:bodyPr wrap="square"/>
          <a:lstStyle/>
          <a:p>
            <a:pPr algn="just">
              <a:lnSpc>
                <a:spcPct val="120000"/>
              </a:lnSpc>
            </a:pPr>
            <a:r>
              <a:rPr lang="zh-CN" b="1">
                <a:latin typeface="微软雅黑"/>
                <a:ea typeface="微软雅黑"/>
              </a:rPr>
              <a:t>UML统一了Booch、OMT和OOSE等方法中的基本概念和符号</a:t>
            </a:r>
          </a:p>
        </p:txBody>
      </p:sp>
      <p:grpSp>
        <p:nvGrpSpPr>
          <p:cNvPr id="9" name="组合 8"/>
          <p:cNvGrpSpPr/>
          <p:nvPr/>
        </p:nvGrpSpPr>
        <p:grpSpPr>
          <a:xfrm>
            <a:off x="4777676" y="3496384"/>
            <a:ext cx="6892684" cy="898552"/>
            <a:chOff x="7325360" y="2384859"/>
            <a:chExt cx="6892684" cy="898552"/>
          </a:xfrm>
        </p:grpSpPr>
        <p:sp>
          <p:nvSpPr>
            <p:cNvPr id="10" name="矩形 9"/>
            <p:cNvSpPr/>
            <p:nvPr/>
          </p:nvSpPr>
          <p:spPr>
            <a:xfrm>
              <a:off x="7325360" y="2737483"/>
              <a:ext cx="6020952" cy="545928"/>
            </a:xfrm>
            <a:prstGeom prst="rect">
              <a:avLst/>
            </a:prstGeom>
          </p:spPr>
          <p:txBody>
            <a:bodyPr wrap="square"/>
            <a:lstStyle/>
            <a:p>
              <a:pPr algn="just">
                <a:lnSpc>
                  <a:spcPct val="120000"/>
                </a:lnSpc>
              </a:pPr>
              <a:r>
                <a:rPr lang="zh-CN" sz="1400">
                  <a:latin typeface="微软雅黑"/>
                  <a:ea typeface="微软雅黑"/>
                </a:rPr>
                <a:t>这些思想并不是UML的开发者们发明的，而是开发者们根据</a:t>
              </a:r>
              <a:r>
                <a:rPr lang="zh-CN" sz="1400">
                  <a:solidFill>
                    <a:srgbClr val="FF0000"/>
                  </a:solidFill>
                  <a:latin typeface="微软雅黑"/>
                  <a:ea typeface="微软雅黑"/>
                </a:rPr>
                <a:t>最优秀的OO方法</a:t>
              </a:r>
              <a:r>
                <a:rPr lang="zh-CN" sz="1400">
                  <a:latin typeface="微软雅黑"/>
                  <a:ea typeface="微软雅黑"/>
                </a:rPr>
                <a:t>和丰富的</a:t>
              </a:r>
              <a:r>
                <a:rPr lang="zh-CN" sz="1400">
                  <a:solidFill>
                    <a:srgbClr val="FF0000"/>
                  </a:solidFill>
                  <a:latin typeface="微软雅黑"/>
                  <a:ea typeface="微软雅黑"/>
                </a:rPr>
                <a:t>计算机科学实践经验</a:t>
              </a:r>
              <a:r>
                <a:rPr lang="zh-CN" sz="1400">
                  <a:latin typeface="微软雅黑"/>
                  <a:ea typeface="微软雅黑"/>
                </a:rPr>
                <a:t>综合提炼而成的。</a:t>
              </a:r>
            </a:p>
          </p:txBody>
        </p:sp>
        <p:sp>
          <p:nvSpPr>
            <p:cNvPr id="11" name="矩形 10"/>
            <p:cNvSpPr/>
            <p:nvPr/>
          </p:nvSpPr>
          <p:spPr>
            <a:xfrm>
              <a:off x="7325360" y="2384859"/>
              <a:ext cx="6892684" cy="396583"/>
            </a:xfrm>
            <a:prstGeom prst="rect">
              <a:avLst/>
            </a:prstGeom>
          </p:spPr>
          <p:txBody>
            <a:bodyPr wrap="square"/>
            <a:lstStyle/>
            <a:p>
              <a:pPr algn="just">
                <a:lnSpc>
                  <a:spcPct val="120000"/>
                </a:lnSpc>
              </a:pPr>
              <a:r>
                <a:rPr lang="zh-CN" sz="1600" b="1">
                  <a:latin typeface="微软雅黑"/>
                  <a:ea typeface="微软雅黑"/>
                </a:rPr>
                <a:t>UML吸取了面向对象领域中各种优秀的思想，其中也包括非OO方法的影响</a:t>
              </a:r>
            </a:p>
          </p:txBody>
        </p:sp>
      </p:grpSp>
      <p:grpSp>
        <p:nvGrpSpPr>
          <p:cNvPr id="12" name="组合 11"/>
          <p:cNvGrpSpPr/>
          <p:nvPr/>
        </p:nvGrpSpPr>
        <p:grpSpPr>
          <a:xfrm>
            <a:off x="4777676" y="4571216"/>
            <a:ext cx="6020952" cy="703489"/>
            <a:chOff x="7325360" y="2384859"/>
            <a:chExt cx="6020952" cy="703489"/>
          </a:xfrm>
        </p:grpSpPr>
        <p:sp>
          <p:nvSpPr>
            <p:cNvPr id="13" name="矩形 12"/>
            <p:cNvSpPr/>
            <p:nvPr/>
          </p:nvSpPr>
          <p:spPr>
            <a:xfrm>
              <a:off x="7325360" y="2737483"/>
              <a:ext cx="6020952" cy="350865"/>
            </a:xfrm>
            <a:prstGeom prst="rect">
              <a:avLst/>
            </a:prstGeom>
          </p:spPr>
          <p:txBody>
            <a:bodyPr wrap="square"/>
            <a:lstStyle/>
            <a:p>
              <a:pPr algn="just">
                <a:lnSpc>
                  <a:spcPct val="120000"/>
                </a:lnSpc>
              </a:pPr>
              <a:r>
                <a:rPr lang="zh-CN" sz="1400">
                  <a:solidFill>
                    <a:srgbClr val="000000"/>
                  </a:solidFill>
                  <a:latin typeface="微软雅黑"/>
                  <a:ea typeface="微软雅黑"/>
                </a:rPr>
                <a:t>新加了模版、职责、扩展机制、线程、过程、分布式、模式、合作、活动图等新概念</a:t>
              </a:r>
            </a:p>
          </p:txBody>
        </p:sp>
        <p:sp>
          <p:nvSpPr>
            <p:cNvPr id="14" name="矩形 13"/>
            <p:cNvSpPr/>
            <p:nvPr/>
          </p:nvSpPr>
          <p:spPr>
            <a:xfrm>
              <a:off x="7325360" y="2384859"/>
              <a:ext cx="3987274" cy="396583"/>
            </a:xfrm>
            <a:prstGeom prst="rect">
              <a:avLst/>
            </a:prstGeom>
          </p:spPr>
          <p:txBody>
            <a:bodyPr wrap="square"/>
            <a:lstStyle/>
            <a:p>
              <a:pPr algn="just">
                <a:lnSpc>
                  <a:spcPct val="120000"/>
                </a:lnSpc>
              </a:pPr>
              <a:r>
                <a:rPr lang="zh-CN" b="1">
                  <a:latin typeface="微软雅黑"/>
                  <a:ea typeface="微软雅黑"/>
                </a:rPr>
                <a:t>UML在演变过程中还提出了新的概念</a:t>
              </a:r>
            </a:p>
          </p:txBody>
        </p:sp>
      </p:grpSp>
      <p:pic>
        <p:nvPicPr>
          <p:cNvPr id="15" name="图片 14"/>
          <p:cNvPicPr/>
          <p:nvPr/>
        </p:nvPicPr>
        <p:blipFill>
          <a:blip r:embed="rId5"/>
          <a:stretch/>
        </p:blipFill>
        <p:spPr>
          <a:xfrm>
            <a:off x="4209142" y="2354516"/>
            <a:ext cx="466270" cy="431760"/>
          </a:xfrm>
          <a:prstGeom prst="rect">
            <a:avLst/>
          </a:prstGeom>
        </p:spPr>
      </p:pic>
      <p:pic>
        <p:nvPicPr>
          <p:cNvPr id="16" name="图片 15"/>
          <p:cNvPicPr/>
          <p:nvPr/>
        </p:nvPicPr>
        <p:blipFill>
          <a:blip r:embed="rId5"/>
          <a:stretch/>
        </p:blipFill>
        <p:spPr>
          <a:xfrm>
            <a:off x="4209142" y="3496384"/>
            <a:ext cx="466270" cy="431760"/>
          </a:xfrm>
          <a:prstGeom prst="rect">
            <a:avLst/>
          </a:prstGeom>
        </p:spPr>
      </p:pic>
      <p:pic>
        <p:nvPicPr>
          <p:cNvPr id="17" name="图片 16"/>
          <p:cNvPicPr/>
          <p:nvPr/>
        </p:nvPicPr>
        <p:blipFill>
          <a:blip r:embed="rId5"/>
          <a:stretch/>
        </p:blipFill>
        <p:spPr>
          <a:xfrm>
            <a:off x="4209142" y="4645482"/>
            <a:ext cx="466270" cy="431760"/>
          </a:xfrm>
          <a:prstGeom prst="rect">
            <a:avLst/>
          </a:prstGeom>
        </p:spPr>
      </p:pic>
      <p:sp>
        <p:nvSpPr>
          <p:cNvPr id="18" name="矩形 9"/>
          <p:cNvSpPr/>
          <p:nvPr/>
        </p:nvSpPr>
        <p:spPr>
          <a:xfrm>
            <a:off x="4777676" y="2663079"/>
            <a:ext cx="6020952" cy="350865"/>
          </a:xfrm>
          <a:prstGeom prst="rect">
            <a:avLst/>
          </a:prstGeom>
        </p:spPr>
        <p:txBody>
          <a:bodyPr wrap="square"/>
          <a:lstStyle/>
          <a:p>
            <a:pPr algn="just">
              <a:lnSpc>
                <a:spcPct val="120000"/>
              </a:lnSpc>
            </a:pPr>
            <a:r>
              <a:rPr lang="zh-CN" sz="1400">
                <a:latin typeface="微软雅黑"/>
                <a:ea typeface="微软雅黑"/>
              </a:rPr>
              <a:t>UML符号表示考虑了各种方法的图形表示，删掉了很多</a:t>
            </a:r>
            <a:r>
              <a:rPr lang="zh-CN" sz="1400">
                <a:solidFill>
                  <a:srgbClr val="FF0000"/>
                </a:solidFill>
                <a:latin typeface="微软雅黑"/>
                <a:ea typeface="微软雅黑"/>
              </a:rPr>
              <a:t>容易引起混乱的、多余的和极少使用</a:t>
            </a:r>
            <a:r>
              <a:rPr lang="zh-CN" sz="1400">
                <a:latin typeface="微软雅黑"/>
                <a:ea typeface="微软雅黑"/>
              </a:rPr>
              <a:t>的符号，同时添加了新的符号。</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10279" y="2785083"/>
            <a:ext cx="1524000" cy="1819862"/>
          </a:xfrm>
          <a:prstGeom prst="rect">
            <a:avLst/>
          </a:prstGeom>
        </p:spPr>
      </p:pic>
      <p:sp>
        <p:nvSpPr>
          <p:cNvPr id="7" name="矩形 6"/>
          <p:cNvSpPr/>
          <p:nvPr/>
        </p:nvSpPr>
        <p:spPr>
          <a:xfrm>
            <a:off x="3297486" y="3325341"/>
            <a:ext cx="8091389" cy="74032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r>
              <a:rPr lang="zh-CN">
                <a:solidFill>
                  <a:srgbClr val="000000"/>
                </a:solidFill>
              </a:rPr>
              <a:t>      因此可以认为，UML是一种先进实用的</a:t>
            </a:r>
            <a:r>
              <a:rPr lang="zh-CN">
                <a:solidFill>
                  <a:srgbClr val="FF0000"/>
                </a:solidFill>
              </a:rPr>
              <a:t>标准建模语言</a:t>
            </a:r>
            <a:r>
              <a:rPr lang="zh-CN">
                <a:solidFill>
                  <a:srgbClr val="000000"/>
                </a:solidFill>
              </a:rPr>
              <a:t>，但其中某些概念尚待实践来验证，UML也必然存在一个</a:t>
            </a:r>
            <a:r>
              <a:rPr lang="zh-CN">
                <a:solidFill>
                  <a:srgbClr val="FF0000"/>
                </a:solidFill>
              </a:rPr>
              <a:t>进化过程</a:t>
            </a:r>
            <a:r>
              <a:rPr lang="zh-CN">
                <a:solidFill>
                  <a:srgbClr val="000000"/>
                </a:solidFill>
              </a:rPr>
              <a:t>。</a:t>
            </a:r>
            <a:br>
              <a:rPr lang="en-US"/>
            </a:br>
            <a:endParaRPr lang="en-US"/>
          </a:p>
        </p:txBody>
      </p:sp>
      <p:grpSp>
        <p:nvGrpSpPr>
          <p:cNvPr id="8" name="组合 2"/>
          <p:cNvGrpSpPr/>
          <p:nvPr/>
        </p:nvGrpSpPr>
        <p:grpSpPr>
          <a:xfrm>
            <a:off x="4209142" y="254523"/>
            <a:ext cx="3773716" cy="891582"/>
            <a:chOff x="4209142" y="254523"/>
            <a:chExt cx="3773716" cy="891582"/>
          </a:xfrm>
        </p:grpSpPr>
        <p:pic>
          <p:nvPicPr>
            <p:cNvPr id="9" name="图片 3"/>
            <p:cNvPicPr/>
            <p:nvPr/>
          </p:nvPicPr>
          <p:blipFill>
            <a:blip r:embed="rId4"/>
            <a:stretch/>
          </p:blipFill>
          <p:spPr>
            <a:xfrm>
              <a:off x="4209142" y="254523"/>
              <a:ext cx="3773716" cy="891582"/>
            </a:xfrm>
            <a:prstGeom prst="rect">
              <a:avLst/>
            </a:prstGeom>
          </p:spPr>
        </p:pic>
        <p:sp>
          <p:nvSpPr>
            <p:cNvPr id="10" name="文本框 4"/>
            <p:cNvSpPr txBox="1"/>
            <p:nvPr/>
          </p:nvSpPr>
          <p:spPr>
            <a:xfrm>
              <a:off x="4951848" y="330723"/>
              <a:ext cx="2339103" cy="523220"/>
            </a:xfrm>
            <a:prstGeom prst="rect">
              <a:avLst/>
            </a:prstGeom>
            <a:noFill/>
          </p:spPr>
          <p:txBody>
            <a:bodyPr wrap="none"/>
            <a:lstStyle/>
            <a:p>
              <a:pPr algn="ctr"/>
              <a:r>
                <a:rPr lang="en-US" sz="3200" b="1" i="0" strike="noStrike" spc="0">
                  <a:solidFill>
                    <a:srgbClr val="404040"/>
                  </a:solidFill>
                  <a:latin typeface="微软雅黑"/>
                  <a:ea typeface="微软雅黑"/>
                </a:rPr>
                <a:t>UML</a:t>
              </a:r>
              <a:r>
                <a:rPr lang="zh-CN" sz="3200" b="1" i="0" strike="noStrike" spc="0">
                  <a:solidFill>
                    <a:srgbClr val="404040"/>
                  </a:solidFill>
                  <a:latin typeface="微软雅黑"/>
                  <a:ea typeface="微软雅黑"/>
                </a:rPr>
                <a:t>的特点</a:t>
              </a: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lvl="0" indent="0" algn="l" defTabSz="914400">
              <a:lnSpc>
                <a:spcPct val="120000"/>
              </a:lnSpc>
              <a:spcBef>
                <a:spcPts val="0"/>
              </a:spcBef>
              <a:spcAft>
                <a:spcPts val="0"/>
              </a:spcAft>
              <a:buNone/>
            </a:pPr>
            <a:r>
              <a:rPr lang="en-US" sz="3600" b="1" i="0" u="none" strike="noStrike" kern="1200" spc="0" baseline="0">
                <a:solidFill>
                  <a:srgbClr val="000000">
                    <a:lumMod val="75000"/>
                    <a:lumOff val="25000"/>
                  </a:srgbClr>
                </a:solidFill>
                <a:latin typeface="微软雅黑"/>
                <a:ea typeface="微软雅黑"/>
              </a:rPr>
              <a:t>UML</a:t>
            </a:r>
            <a:r>
              <a:rPr lang="zh-CN" sz="3600" b="1" i="0" u="none" strike="noStrike" kern="1200" spc="0" baseline="0">
                <a:solidFill>
                  <a:srgbClr val="000000">
                    <a:lumMod val="75000"/>
                    <a:lumOff val="25000"/>
                  </a:srgbClr>
                </a:solidFill>
                <a:latin typeface="微软雅黑"/>
                <a:ea typeface="微软雅黑"/>
              </a:rPr>
              <a:t>的结构</a:t>
            </a:r>
          </a:p>
        </p:txBody>
      </p:sp>
      <p:sp>
        <p:nvSpPr>
          <p:cNvPr id="5" name="矩形 4"/>
          <p:cNvSpPr/>
          <p:nvPr/>
        </p:nvSpPr>
        <p:spPr>
          <a:xfrm>
            <a:off x="6316981" y="2217967"/>
            <a:ext cx="4325619" cy="763094"/>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a:ea typeface="微软雅黑"/>
              </a:rPr>
              <a:t>PART 04</a:t>
            </a:r>
            <a:endParaRPr lang="zh-CN" sz="4000" b="1" i="0" u="none" strike="noStrike" kern="1200" spc="0" baseline="0">
              <a:solidFill>
                <a:srgbClr val="000000">
                  <a:lumMod val="75000"/>
                  <a:lumOff val="25000"/>
                </a:srgbClr>
              </a:solidFill>
              <a:latin typeface="Arial"/>
              <a:ea typeface="微软雅黑"/>
            </a:endParaRPr>
          </a:p>
        </p:txBody>
      </p:sp>
      <p:sp>
        <p:nvSpPr>
          <p:cNvPr id="6" name="文本框 5"/>
          <p:cNvSpPr txBox="1"/>
          <p:nvPr/>
        </p:nvSpPr>
        <p:spPr>
          <a:xfrm>
            <a:off x="6468533" y="3781778"/>
            <a:ext cx="1980029" cy="369332"/>
          </a:xfrm>
          <a:prstGeom prst="rect">
            <a:avLst/>
          </a:prstGeom>
          <a:noFill/>
        </p:spPr>
        <p:txBody>
          <a:bodyPr wrap="non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a:t>4.1</a:t>
            </a:r>
            <a:r>
              <a:rPr lang="zh-CN"/>
              <a:t> </a:t>
            </a:r>
            <a:r>
              <a:rPr lang="en-US"/>
              <a:t>UML</a:t>
            </a:r>
            <a:r>
              <a:rPr lang="zh-CN"/>
              <a:t>中的事务</a:t>
            </a:r>
          </a:p>
        </p:txBody>
      </p:sp>
      <p:sp>
        <p:nvSpPr>
          <p:cNvPr id="7" name="文本框 6"/>
          <p:cNvSpPr txBox="1"/>
          <p:nvPr/>
        </p:nvSpPr>
        <p:spPr>
          <a:xfrm>
            <a:off x="6468532" y="4333742"/>
            <a:ext cx="1980029" cy="369332"/>
          </a:xfrm>
          <a:prstGeom prst="rect">
            <a:avLst/>
          </a:prstGeom>
          <a:noFill/>
        </p:spPr>
        <p:txBody>
          <a:bodyPr wrap="non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a:t>4.2</a:t>
            </a:r>
            <a:r>
              <a:rPr lang="zh-CN"/>
              <a:t> </a:t>
            </a:r>
            <a:r>
              <a:rPr lang="en-US"/>
              <a:t>UML</a:t>
            </a:r>
            <a:r>
              <a:rPr lang="zh-CN"/>
              <a:t>中的关系</a:t>
            </a: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1699550" y="2785083"/>
            <a:ext cx="1524000" cy="1819862"/>
          </a:xfrm>
          <a:prstGeom prst="rect">
            <a:avLst/>
          </a:prstGeom>
        </p:spPr>
      </p:pic>
      <p:grpSp>
        <p:nvGrpSpPr>
          <p:cNvPr id="3" name="组合 2"/>
          <p:cNvGrpSpPr/>
          <p:nvPr/>
        </p:nvGrpSpPr>
        <p:grpSpPr>
          <a:xfrm>
            <a:off x="4209142" y="254523"/>
            <a:ext cx="3773716" cy="891582"/>
            <a:chOff x="4209142" y="254523"/>
            <a:chExt cx="3773716" cy="891582"/>
          </a:xfrm>
        </p:grpSpPr>
        <p:pic>
          <p:nvPicPr>
            <p:cNvPr id="4" name="图片 3"/>
            <p:cNvPicPr/>
            <p:nvPr/>
          </p:nvPicPr>
          <p:blipFill>
            <a:blip r:embed="rId4"/>
            <a:stretch/>
          </p:blipFill>
          <p:spPr>
            <a:xfrm>
              <a:off x="4209142" y="254523"/>
              <a:ext cx="3773716" cy="891582"/>
            </a:xfrm>
            <a:prstGeom prst="rect">
              <a:avLst/>
            </a:prstGeom>
          </p:spPr>
        </p:pic>
        <p:sp>
          <p:nvSpPr>
            <p:cNvPr id="5" name="文本框 4"/>
            <p:cNvSpPr txBox="1"/>
            <p:nvPr/>
          </p:nvSpPr>
          <p:spPr>
            <a:xfrm>
              <a:off x="5135719" y="327360"/>
              <a:ext cx="2106667" cy="565539"/>
            </a:xfrm>
            <a:prstGeom prst="rect">
              <a:avLst/>
            </a:prstGeom>
            <a:noFill/>
          </p:spPr>
          <p:txBody>
            <a:bodyPr wrap="none"/>
            <a:lstStyle/>
            <a:p>
              <a:pPr>
                <a:lnSpc>
                  <a:spcPct val="120000"/>
                </a:lnSpc>
              </a:pPr>
              <a:r>
                <a:rPr lang="en-US" sz="2800" b="1" dirty="0" err="1">
                  <a:latin typeface="微软雅黑"/>
                  <a:ea typeface="微软雅黑"/>
                </a:rPr>
                <a:t>UML的</a:t>
              </a:r>
              <a:r>
                <a:rPr lang="zh-CN" altLang="en-US" sz="2800" b="1" dirty="0">
                  <a:latin typeface="微软雅黑"/>
                  <a:ea typeface="微软雅黑"/>
                </a:rPr>
                <a:t>结构</a:t>
              </a:r>
              <a:endParaRPr lang="en-US" sz="2800" b="1" dirty="0">
                <a:latin typeface="微软雅黑"/>
                <a:ea typeface="微软雅黑"/>
              </a:endParaRPr>
            </a:p>
          </p:txBody>
        </p:sp>
      </p:grpSp>
      <p:sp>
        <p:nvSpPr>
          <p:cNvPr id="34" name="矩形 33">
            <a:extLst>
              <a:ext uri="{FF2B5EF4-FFF2-40B4-BE49-F238E27FC236}">
                <a16:creationId xmlns:a16="http://schemas.microsoft.com/office/drawing/2014/main" id="{E6E4BA1B-BE7F-7949-9E94-8B5D053F3811}"/>
              </a:ext>
            </a:extLst>
          </p:cNvPr>
          <p:cNvSpPr/>
          <p:nvPr/>
        </p:nvSpPr>
        <p:spPr>
          <a:xfrm>
            <a:off x="4134507" y="2699395"/>
            <a:ext cx="7422225" cy="1991238"/>
          </a:xfrm>
          <a:prstGeom prst="rect">
            <a:avLst/>
          </a:prstGeom>
        </p:spPr>
        <p:txBody>
          <a:bodyPr wrap="none"/>
          <a:lstStyle/>
          <a:p>
            <a:pPr>
              <a:lnSpc>
                <a:spcPct val="150000"/>
              </a:lnSpc>
            </a:pPr>
            <a:r>
              <a:rPr lang="zh-CN" altLang="zh-CN" b="1" dirty="0"/>
              <a:t>UML的组成主要有</a:t>
            </a:r>
            <a:r>
              <a:rPr lang="zh-CN" altLang="en-US" b="1" dirty="0">
                <a:solidFill>
                  <a:srgbClr val="FF0200"/>
                </a:solidFill>
              </a:rPr>
              <a:t>事务</a:t>
            </a:r>
            <a:r>
              <a:rPr lang="zh-CN" altLang="zh-CN" b="1" dirty="0"/>
              <a:t>、</a:t>
            </a:r>
            <a:r>
              <a:rPr lang="zh-CN" altLang="zh-CN" b="1" dirty="0">
                <a:solidFill>
                  <a:srgbClr val="FF0200"/>
                </a:solidFill>
              </a:rPr>
              <a:t>图</a:t>
            </a:r>
            <a:r>
              <a:rPr lang="zh-CN" altLang="zh-CN" b="1" dirty="0"/>
              <a:t>和</a:t>
            </a:r>
            <a:r>
              <a:rPr lang="zh-CN" altLang="zh-CN" b="1" dirty="0">
                <a:solidFill>
                  <a:srgbClr val="FF0200"/>
                </a:solidFill>
              </a:rPr>
              <a:t>关系</a:t>
            </a:r>
            <a:r>
              <a:rPr lang="zh-CN" altLang="zh-CN" b="1" dirty="0"/>
              <a:t>。</a:t>
            </a:r>
          </a:p>
          <a:p>
            <a:pPr>
              <a:lnSpc>
                <a:spcPct val="150000"/>
              </a:lnSpc>
            </a:pPr>
            <a:endParaRPr lang="zh-CN" b="1" dirty="0"/>
          </a:p>
          <a:p>
            <a:pPr marL="273050" indent="-273050">
              <a:lnSpc>
                <a:spcPct val="150000"/>
              </a:lnSpc>
              <a:buFont typeface="Wingdings" charset="0"/>
              <a:buChar char="l"/>
            </a:pPr>
            <a:r>
              <a:rPr lang="zh-CN" altLang="en-US" sz="1600" dirty="0"/>
              <a:t>事务</a:t>
            </a:r>
            <a:r>
              <a:rPr lang="zh-CN" altLang="zh-CN" sz="1600" dirty="0"/>
              <a:t>是UML中重要的组成部分。</a:t>
            </a:r>
            <a:endParaRPr lang="zh-CN" sz="1600" dirty="0">
              <a:solidFill>
                <a:srgbClr val="000000"/>
              </a:solidFill>
              <a:latin typeface="微软雅黑"/>
              <a:ea typeface="微软雅黑"/>
            </a:endParaRPr>
          </a:p>
          <a:p>
            <a:pPr marL="273050" indent="-273050">
              <a:lnSpc>
                <a:spcPct val="150000"/>
              </a:lnSpc>
              <a:buFont typeface="Wingdings" charset="0"/>
              <a:buChar char="l"/>
            </a:pPr>
            <a:r>
              <a:rPr lang="zh-CN" altLang="zh-CN" sz="1600" dirty="0"/>
              <a:t>关系把元素紧密联系在一起</a:t>
            </a:r>
            <a:endParaRPr lang="en-US" altLang="zh-CN" sz="1600" dirty="0"/>
          </a:p>
          <a:p>
            <a:pPr marL="273050" indent="-273050">
              <a:lnSpc>
                <a:spcPct val="150000"/>
              </a:lnSpc>
              <a:buFont typeface="Wingdings" charset="0"/>
              <a:buChar char="l"/>
            </a:pPr>
            <a:r>
              <a:rPr lang="zh-CN" altLang="zh-CN" sz="1600" dirty="0"/>
              <a:t>图是很多有相互关系的事物的组</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222499" y="1961044"/>
            <a:ext cx="7747002" cy="3910638"/>
          </a:xfrm>
          <a:prstGeom prst="rect">
            <a:avLst/>
          </a:prstGeom>
        </p:spPr>
      </p:pic>
      <p:pic>
        <p:nvPicPr>
          <p:cNvPr id="3" name="图片 2"/>
          <p:cNvPicPr/>
          <p:nvPr/>
        </p:nvPicPr>
        <p:blipFill>
          <a:blip r:embed="rId4"/>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a:t>4.1</a:t>
            </a:r>
            <a:r>
              <a:rPr lang="zh-CN" sz="2800" b="1"/>
              <a:t> </a:t>
            </a:r>
            <a:r>
              <a:rPr lang="en-US" sz="2800" b="1"/>
              <a:t>UML</a:t>
            </a:r>
            <a:r>
              <a:rPr lang="zh-CN" sz="2800" b="1"/>
              <a:t>中的事务</a:t>
            </a:r>
          </a:p>
        </p:txBody>
      </p:sp>
      <p:sp>
        <p:nvSpPr>
          <p:cNvPr id="9" name="矩形 8"/>
          <p:cNvSpPr/>
          <p:nvPr/>
        </p:nvSpPr>
        <p:spPr>
          <a:xfrm>
            <a:off x="4133727" y="2551645"/>
            <a:ext cx="2771569" cy="633187"/>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lnSpc>
                <a:spcPct val="120000"/>
              </a:lnSpc>
            </a:pPr>
            <a:r>
              <a:rPr lang="en-US" sz="3200" b="1">
                <a:latin typeface="微软雅黑"/>
                <a:ea typeface="微软雅黑"/>
              </a:rPr>
              <a:t>UML</a:t>
            </a:r>
            <a:r>
              <a:rPr lang="zh-CN" sz="3200" b="1">
                <a:latin typeface="微软雅黑"/>
                <a:ea typeface="微软雅黑"/>
              </a:rPr>
              <a:t>中的事务</a:t>
            </a:r>
          </a:p>
        </p:txBody>
      </p:sp>
      <p:sp>
        <p:nvSpPr>
          <p:cNvPr id="10" name="矩形 9"/>
          <p:cNvSpPr/>
          <p:nvPr/>
        </p:nvSpPr>
        <p:spPr>
          <a:xfrm>
            <a:off x="2224314" y="5295075"/>
            <a:ext cx="1309536" cy="396583"/>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lnSpc>
                <a:spcPct val="120000"/>
              </a:lnSpc>
            </a:pPr>
            <a:r>
              <a:rPr lang="zh-CN" b="1">
                <a:latin typeface="微软雅黑"/>
                <a:ea typeface="微软雅黑"/>
              </a:rPr>
              <a:t>构建事务</a:t>
            </a:r>
          </a:p>
        </p:txBody>
      </p:sp>
      <p:sp>
        <p:nvSpPr>
          <p:cNvPr id="11" name="矩形 10"/>
          <p:cNvSpPr/>
          <p:nvPr/>
        </p:nvSpPr>
        <p:spPr>
          <a:xfrm>
            <a:off x="8616423" y="5237019"/>
            <a:ext cx="1309536" cy="396583"/>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lnSpc>
                <a:spcPct val="120000"/>
              </a:lnSpc>
            </a:pPr>
            <a:r>
              <a:rPr lang="zh-CN" b="1">
                <a:latin typeface="微软雅黑"/>
                <a:ea typeface="微软雅黑"/>
              </a:rPr>
              <a:t>注释事务</a:t>
            </a:r>
          </a:p>
        </p:txBody>
      </p:sp>
      <p:sp>
        <p:nvSpPr>
          <p:cNvPr id="12" name="矩形 11"/>
          <p:cNvSpPr/>
          <p:nvPr/>
        </p:nvSpPr>
        <p:spPr>
          <a:xfrm>
            <a:off x="6545934" y="5082709"/>
            <a:ext cx="1309536" cy="396583"/>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lnSpc>
                <a:spcPct val="120000"/>
              </a:lnSpc>
            </a:pPr>
            <a:r>
              <a:rPr lang="zh-CN" b="1">
                <a:latin typeface="微软雅黑"/>
                <a:ea typeface="微软雅黑"/>
              </a:rPr>
              <a:t>分组事务</a:t>
            </a:r>
          </a:p>
        </p:txBody>
      </p:sp>
      <p:sp>
        <p:nvSpPr>
          <p:cNvPr id="13" name="矩形 12"/>
          <p:cNvSpPr/>
          <p:nvPr/>
        </p:nvSpPr>
        <p:spPr>
          <a:xfrm>
            <a:off x="4356096" y="5123612"/>
            <a:ext cx="1309536" cy="396583"/>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lnSpc>
                <a:spcPct val="120000"/>
              </a:lnSpc>
            </a:pPr>
            <a:r>
              <a:rPr lang="zh-CN" b="1">
                <a:latin typeface="微软雅黑"/>
                <a:ea typeface="微软雅黑"/>
              </a:rPr>
              <a:t>行为事务</a:t>
            </a: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10279" y="2785083"/>
            <a:ext cx="1524000" cy="1819862"/>
          </a:xfrm>
          <a:prstGeom prst="rect">
            <a:avLst/>
          </a:prstGeom>
        </p:spPr>
      </p:pic>
      <p:sp>
        <p:nvSpPr>
          <p:cNvPr id="7" name="矩形 6"/>
          <p:cNvSpPr/>
          <p:nvPr/>
        </p:nvSpPr>
        <p:spPr>
          <a:xfrm>
            <a:off x="3297486" y="3325341"/>
            <a:ext cx="8091389" cy="576061"/>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r>
              <a:rPr lang="zh-CN" dirty="0"/>
              <a:t>构件</a:t>
            </a:r>
            <a:r>
              <a:rPr lang="zh-CN" altLang="en-US" dirty="0"/>
              <a:t>事务</a:t>
            </a:r>
            <a:r>
              <a:rPr lang="zh-CN" dirty="0"/>
              <a:t>是UML模型的</a:t>
            </a:r>
            <a:r>
              <a:rPr lang="zh-CN" dirty="0">
                <a:solidFill>
                  <a:srgbClr val="FF0200"/>
                </a:solidFill>
              </a:rPr>
              <a:t>静态部分</a:t>
            </a:r>
            <a:r>
              <a:rPr lang="zh-CN" dirty="0"/>
              <a:t>，</a:t>
            </a:r>
            <a:r>
              <a:rPr lang="zh-CN" dirty="0">
                <a:solidFill>
                  <a:srgbClr val="FF0200"/>
                </a:solidFill>
              </a:rPr>
              <a:t>描述概念或物理元素</a:t>
            </a:r>
            <a:br>
              <a:rPr lang="en-US" dirty="0"/>
            </a:br>
            <a:endParaRPr lang="en-US" dirty="0"/>
          </a:p>
        </p:txBody>
      </p:sp>
      <p:sp>
        <p:nvSpPr>
          <p:cNvPr id="8" name="文本框 6"/>
          <p:cNvSpPr txBox="1"/>
          <p:nvPr/>
        </p:nvSpPr>
        <p:spPr>
          <a:xfrm>
            <a:off x="-222269" y="65383"/>
            <a:ext cx="2339103" cy="523219"/>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zh-CN" sz="2800" b="1" dirty="0">
                <a:latin typeface="微软雅黑"/>
                <a:ea typeface="微软雅黑"/>
              </a:rPr>
              <a:t>构件</a:t>
            </a:r>
            <a:r>
              <a:rPr lang="zh-CN" altLang="en-US" sz="2800" b="1" dirty="0">
                <a:latin typeface="微软雅黑"/>
              </a:rPr>
              <a:t>事务</a:t>
            </a:r>
            <a:endParaRPr lang="zh-CN" sz="2800" b="1" dirty="0">
              <a:latin typeface="微软雅黑"/>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24057" y="2977884"/>
            <a:ext cx="3773716" cy="891582"/>
            <a:chOff x="4209142" y="254523"/>
            <a:chExt cx="3773716" cy="891582"/>
          </a:xfrm>
        </p:grpSpPr>
        <p:pic>
          <p:nvPicPr>
            <p:cNvPr id="7" name="图片 6"/>
            <p:cNvPicPr/>
            <p:nvPr/>
          </p:nvPicPr>
          <p:blipFill>
            <a:blip r:embed="rId3"/>
            <a:stretch/>
          </p:blipFill>
          <p:spPr>
            <a:xfrm>
              <a:off x="4209142" y="254523"/>
              <a:ext cx="3773716" cy="891582"/>
            </a:xfrm>
            <a:prstGeom prst="rect">
              <a:avLst/>
            </a:prstGeom>
          </p:spPr>
        </p:pic>
        <p:sp>
          <p:nvSpPr>
            <p:cNvPr id="8" name="文本框 7"/>
            <p:cNvSpPr txBox="1"/>
            <p:nvPr/>
          </p:nvSpPr>
          <p:spPr>
            <a:xfrm>
              <a:off x="5669995" y="330723"/>
              <a:ext cx="902811" cy="523220"/>
            </a:xfrm>
            <a:prstGeom prst="rect">
              <a:avLst/>
            </a:prstGeom>
            <a:noFill/>
          </p:spPr>
          <p:txBody>
            <a:bodyPr wrap="none">
              <a:spAutoFit/>
            </a:bodyPr>
            <a:lstStyle/>
            <a:p>
              <a:pPr algn="ctr"/>
              <a:r>
                <a:rPr lang="zh-CN" sz="2800" b="1">
                  <a:latin typeface="微软雅黑"/>
                </a:rPr>
                <a:t>目录</a:t>
              </a:r>
            </a:p>
          </p:txBody>
        </p:sp>
      </p:grpSp>
      <p:sp>
        <p:nvSpPr>
          <p:cNvPr id="17" name="文本框 16"/>
          <p:cNvSpPr txBox="1"/>
          <p:nvPr/>
        </p:nvSpPr>
        <p:spPr>
          <a:xfrm>
            <a:off x="6193232" y="1177899"/>
            <a:ext cx="2542684" cy="523220"/>
          </a:xfrm>
          <a:prstGeom prst="rect">
            <a:avLst/>
          </a:prstGeom>
          <a:noFill/>
        </p:spPr>
        <p:txBody>
          <a:bodyPr wrap="none">
            <a:spAutoFit/>
          </a:bodyPr>
          <a:lstStyle/>
          <a:p>
            <a:r>
              <a:rPr lang="en-US" sz="2800" b="1">
                <a:latin typeface="微软雅黑"/>
                <a:ea typeface="微软雅黑"/>
              </a:rPr>
              <a:t>1</a:t>
            </a:r>
            <a:r>
              <a:rPr lang="zh-CN" sz="2800" b="1">
                <a:latin typeface="微软雅黑"/>
                <a:ea typeface="微软雅黑"/>
              </a:rPr>
              <a:t> </a:t>
            </a:r>
            <a:r>
              <a:rPr lang="zh-CN" sz="2800" b="1">
                <a:latin typeface="微软雅黑"/>
              </a:rPr>
              <a:t>什么是</a:t>
            </a:r>
            <a:r>
              <a:rPr lang="en-US" sz="2800" b="1">
                <a:latin typeface="微软雅黑"/>
              </a:rPr>
              <a:t>UML </a:t>
            </a:r>
            <a:endParaRPr lang="zh-CN" sz="2800" b="1">
              <a:latin typeface="微软雅黑"/>
              <a:ea typeface="微软雅黑"/>
            </a:endParaRPr>
          </a:p>
        </p:txBody>
      </p:sp>
      <p:sp>
        <p:nvSpPr>
          <p:cNvPr id="20" name="文本框 19"/>
          <p:cNvSpPr txBox="1"/>
          <p:nvPr/>
        </p:nvSpPr>
        <p:spPr>
          <a:xfrm>
            <a:off x="6205589" y="2801423"/>
            <a:ext cx="2435282" cy="523220"/>
          </a:xfrm>
          <a:prstGeom prst="rect">
            <a:avLst/>
          </a:prstGeom>
          <a:noFill/>
        </p:spPr>
        <p:txBody>
          <a:bodyPr wrap="none">
            <a:spAutoFit/>
          </a:bodyPr>
          <a:lstStyle/>
          <a:p>
            <a:r>
              <a:rPr lang="en-US" sz="2800" b="1">
                <a:latin typeface="微软雅黑"/>
                <a:ea typeface="微软雅黑"/>
              </a:rPr>
              <a:t>3</a:t>
            </a:r>
            <a:r>
              <a:rPr lang="zh-CN" sz="2800" b="1">
                <a:latin typeface="微软雅黑"/>
                <a:ea typeface="微软雅黑"/>
              </a:rPr>
              <a:t> </a:t>
            </a:r>
            <a:r>
              <a:rPr lang="en-US" sz="2800" b="1">
                <a:latin typeface="微软雅黑"/>
                <a:ea typeface="微软雅黑"/>
              </a:rPr>
              <a:t>UML</a:t>
            </a:r>
            <a:r>
              <a:rPr lang="zh-CN" sz="2800" b="1">
                <a:latin typeface="微软雅黑"/>
                <a:ea typeface="微软雅黑"/>
              </a:rPr>
              <a:t>的特点</a:t>
            </a:r>
          </a:p>
        </p:txBody>
      </p:sp>
      <p:sp>
        <p:nvSpPr>
          <p:cNvPr id="29" name="文本框 28"/>
          <p:cNvSpPr txBox="1"/>
          <p:nvPr/>
        </p:nvSpPr>
        <p:spPr>
          <a:xfrm>
            <a:off x="6205589" y="3600401"/>
            <a:ext cx="2435282" cy="523220"/>
          </a:xfrm>
          <a:prstGeom prst="rect">
            <a:avLst/>
          </a:prstGeom>
          <a:noFill/>
        </p:spPr>
        <p:txBody>
          <a:bodyPr wrap="none">
            <a:spAutoFit/>
          </a:bodyPr>
          <a:lstStyle/>
          <a:p>
            <a:r>
              <a:rPr lang="en-US" sz="2800" b="1">
                <a:latin typeface="微软雅黑"/>
                <a:ea typeface="微软雅黑"/>
              </a:rPr>
              <a:t>4</a:t>
            </a:r>
            <a:r>
              <a:rPr lang="zh-CN" sz="2800" b="1">
                <a:latin typeface="微软雅黑"/>
                <a:ea typeface="微软雅黑"/>
              </a:rPr>
              <a:t> </a:t>
            </a:r>
            <a:r>
              <a:rPr lang="en-US" sz="2800" b="1">
                <a:latin typeface="微软雅黑"/>
                <a:ea typeface="微软雅黑"/>
              </a:rPr>
              <a:t>UML</a:t>
            </a:r>
            <a:r>
              <a:rPr lang="zh-CN" sz="2800" b="1">
                <a:latin typeface="微软雅黑"/>
                <a:ea typeface="微软雅黑"/>
              </a:rPr>
              <a:t>的结构</a:t>
            </a:r>
          </a:p>
        </p:txBody>
      </p:sp>
      <p:sp>
        <p:nvSpPr>
          <p:cNvPr id="30" name="文本框 29"/>
          <p:cNvSpPr txBox="1"/>
          <p:nvPr/>
        </p:nvSpPr>
        <p:spPr>
          <a:xfrm>
            <a:off x="6193232" y="1995839"/>
            <a:ext cx="3153427" cy="523220"/>
          </a:xfrm>
          <a:prstGeom prst="rect">
            <a:avLst/>
          </a:prstGeom>
          <a:noFill/>
        </p:spPr>
        <p:txBody>
          <a:bodyPr wrap="none">
            <a:spAutoFit/>
          </a:bodyPr>
          <a:lstStyle/>
          <a:p>
            <a:r>
              <a:rPr lang="en-US" sz="2800" b="1">
                <a:latin typeface="微软雅黑"/>
                <a:ea typeface="微软雅黑"/>
              </a:rPr>
              <a:t>2</a:t>
            </a:r>
            <a:r>
              <a:rPr lang="zh-CN" sz="2800" b="1">
                <a:latin typeface="微软雅黑"/>
                <a:ea typeface="微软雅黑"/>
              </a:rPr>
              <a:t> </a:t>
            </a:r>
            <a:r>
              <a:rPr lang="en-US" sz="2800" b="1">
                <a:latin typeface="微软雅黑"/>
              </a:rPr>
              <a:t>UML</a:t>
            </a:r>
            <a:r>
              <a:rPr lang="zh-CN" sz="2800" b="1">
                <a:latin typeface="微软雅黑"/>
              </a:rPr>
              <a:t>的发展历程</a:t>
            </a:r>
            <a:endParaRPr lang="zh-CN" sz="2800" b="1">
              <a:latin typeface="微软雅黑"/>
              <a:ea typeface="微软雅黑"/>
            </a:endParaRPr>
          </a:p>
        </p:txBody>
      </p:sp>
      <p:sp>
        <p:nvSpPr>
          <p:cNvPr id="31" name="文本框 30"/>
          <p:cNvSpPr txBox="1"/>
          <p:nvPr/>
        </p:nvSpPr>
        <p:spPr>
          <a:xfrm>
            <a:off x="6205589" y="4397240"/>
            <a:ext cx="2435282" cy="523220"/>
          </a:xfrm>
          <a:prstGeom prst="rect">
            <a:avLst/>
          </a:prstGeom>
          <a:noFill/>
        </p:spPr>
        <p:txBody>
          <a:bodyPr wrap="none">
            <a:spAutoFit/>
          </a:bodyPr>
          <a:lstStyle/>
          <a:p>
            <a:r>
              <a:rPr lang="en-US" sz="2800" b="1">
                <a:latin typeface="微软雅黑"/>
                <a:ea typeface="微软雅黑"/>
              </a:rPr>
              <a:t>5</a:t>
            </a:r>
            <a:r>
              <a:rPr lang="zh-CN" sz="2800" b="1">
                <a:latin typeface="微软雅黑"/>
                <a:ea typeface="微软雅黑"/>
              </a:rPr>
              <a:t> </a:t>
            </a:r>
            <a:r>
              <a:rPr lang="en-US" sz="2800" b="1">
                <a:latin typeface="微软雅黑"/>
                <a:ea typeface="微软雅黑"/>
              </a:rPr>
              <a:t>UML</a:t>
            </a:r>
            <a:r>
              <a:rPr lang="zh-CN" sz="2800" b="1">
                <a:latin typeface="微软雅黑"/>
                <a:ea typeface="微软雅黑"/>
              </a:rPr>
              <a:t>的视图</a:t>
            </a:r>
          </a:p>
        </p:txBody>
      </p:sp>
      <p:sp>
        <p:nvSpPr>
          <p:cNvPr id="32" name="文本框 31"/>
          <p:cNvSpPr txBox="1"/>
          <p:nvPr/>
        </p:nvSpPr>
        <p:spPr>
          <a:xfrm>
            <a:off x="6217946" y="5157008"/>
            <a:ext cx="2076209" cy="523220"/>
          </a:xfrm>
          <a:prstGeom prst="rect">
            <a:avLst/>
          </a:prstGeom>
          <a:noFill/>
        </p:spPr>
        <p:txBody>
          <a:bodyPr wrap="none">
            <a:spAutoFit/>
          </a:bodyPr>
          <a:lstStyle/>
          <a:p>
            <a:r>
              <a:rPr lang="en-US" sz="2800" b="1">
                <a:latin typeface="微软雅黑"/>
                <a:ea typeface="微软雅黑"/>
              </a:rPr>
              <a:t>6</a:t>
            </a:r>
            <a:r>
              <a:rPr lang="zh-CN" sz="2800" b="1">
                <a:latin typeface="微软雅黑"/>
                <a:ea typeface="微软雅黑"/>
              </a:rPr>
              <a:t> </a:t>
            </a:r>
            <a:r>
              <a:rPr lang="en-US" sz="2800" b="1">
                <a:latin typeface="微软雅黑"/>
                <a:ea typeface="微软雅黑"/>
              </a:rPr>
              <a:t>UML</a:t>
            </a:r>
            <a:r>
              <a:rPr lang="zh-CN" sz="2800" b="1">
                <a:latin typeface="微软雅黑"/>
                <a:ea typeface="微软雅黑"/>
              </a:rPr>
              <a:t>的图</a:t>
            </a: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2269" y="65383"/>
            <a:ext cx="2339103" cy="523219"/>
          </a:xfrm>
          <a:prstGeom prst="rect">
            <a:avLst/>
          </a:prstGeom>
          <a:noFill/>
        </p:spPr>
        <p:txBody>
          <a:bodyPr wrap="none"/>
          <a:lstStyle/>
          <a:p>
            <a:pPr algn="ctr"/>
            <a:r>
              <a:rPr lang="zh-CN" sz="2800" b="1" dirty="0">
                <a:latin typeface="微软雅黑"/>
                <a:ea typeface="微软雅黑"/>
              </a:rPr>
              <a:t>构件</a:t>
            </a:r>
            <a:r>
              <a:rPr lang="zh-CN" altLang="en-US" sz="2800" b="1" dirty="0">
                <a:latin typeface="微软雅黑"/>
              </a:rPr>
              <a:t>事务</a:t>
            </a:r>
            <a:endParaRPr lang="zh-CN" sz="2800" b="1" dirty="0">
              <a:latin typeface="微软雅黑"/>
              <a:ea typeface="微软雅黑"/>
            </a:endParaRPr>
          </a:p>
        </p:txBody>
      </p:sp>
      <p:grpSp>
        <p:nvGrpSpPr>
          <p:cNvPr id="8" name="组合 7"/>
          <p:cNvGrpSpPr/>
          <p:nvPr/>
        </p:nvGrpSpPr>
        <p:grpSpPr>
          <a:xfrm>
            <a:off x="1753590" y="3336554"/>
            <a:ext cx="2777504" cy="2559336"/>
            <a:chOff x="7325360" y="2384859"/>
            <a:chExt cx="2777504" cy="1457157"/>
          </a:xfrm>
        </p:grpSpPr>
        <p:sp>
          <p:nvSpPr>
            <p:cNvPr id="9" name="矩形 8"/>
            <p:cNvSpPr/>
            <p:nvPr/>
          </p:nvSpPr>
          <p:spPr>
            <a:xfrm>
              <a:off x="7325360" y="2737483"/>
              <a:ext cx="2777504" cy="1104533"/>
            </a:xfrm>
            <a:prstGeom prst="rect">
              <a:avLst/>
            </a:prstGeom>
          </p:spPr>
          <p:txBody>
            <a:bodyPr wrap="square"/>
            <a:lstStyle/>
            <a:p>
              <a:pPr algn="l">
                <a:lnSpc>
                  <a:spcPct val="120000"/>
                </a:lnSpc>
              </a:pPr>
              <a:r>
                <a:rPr lang="zh-CN" sz="1400"/>
                <a:t>类是对一组具有</a:t>
              </a:r>
              <a:r>
                <a:rPr lang="zh-CN" sz="1400">
                  <a:solidFill>
                    <a:srgbClr val="FF0200"/>
                  </a:solidFill>
                </a:rPr>
                <a:t>相同属性、相同操作、相同关系和相同语义的对象的抽象</a:t>
              </a:r>
              <a:r>
                <a:rPr lang="zh-CN" sz="1400"/>
                <a:t>。</a:t>
              </a:r>
            </a:p>
            <a:p>
              <a:pPr algn="l">
                <a:lnSpc>
                  <a:spcPct val="120000"/>
                </a:lnSpc>
              </a:pPr>
              <a:r>
                <a:rPr lang="zh-CN" sz="1400"/>
                <a:t>UML组成中类是用一个矩形表示的,它包含三个区域,最上面是类名、中间是类的属性、最下面是类的方法。</a:t>
              </a:r>
            </a:p>
          </p:txBody>
        </p:sp>
        <p:sp>
          <p:nvSpPr>
            <p:cNvPr id="10" name="矩形 9"/>
            <p:cNvSpPr/>
            <p:nvPr/>
          </p:nvSpPr>
          <p:spPr>
            <a:xfrm>
              <a:off x="7593125" y="2384859"/>
              <a:ext cx="2241974" cy="396583"/>
            </a:xfrm>
            <a:prstGeom prst="rect">
              <a:avLst/>
            </a:prstGeom>
          </p:spPr>
          <p:txBody>
            <a:bodyPr wrap="square"/>
            <a:lstStyle/>
            <a:p>
              <a:pPr algn="ctr">
                <a:lnSpc>
                  <a:spcPct val="120000"/>
                </a:lnSpc>
              </a:pPr>
              <a:r>
                <a:rPr lang="zh-CN" b="1">
                  <a:latin typeface="微软雅黑"/>
                  <a:ea typeface="微软雅黑"/>
                </a:rPr>
                <a:t>类</a:t>
              </a:r>
            </a:p>
          </p:txBody>
        </p:sp>
      </p:grpSp>
      <p:grpSp>
        <p:nvGrpSpPr>
          <p:cNvPr id="11" name="组合 10"/>
          <p:cNvGrpSpPr/>
          <p:nvPr/>
        </p:nvGrpSpPr>
        <p:grpSpPr>
          <a:xfrm>
            <a:off x="4697042" y="3336554"/>
            <a:ext cx="2777504" cy="2692005"/>
            <a:chOff x="7315154" y="2384859"/>
            <a:chExt cx="2777504" cy="1426986"/>
          </a:xfrm>
        </p:grpSpPr>
        <p:sp>
          <p:nvSpPr>
            <p:cNvPr id="12" name="矩形 11"/>
            <p:cNvSpPr/>
            <p:nvPr/>
          </p:nvSpPr>
          <p:spPr>
            <a:xfrm>
              <a:off x="7315154" y="2707312"/>
              <a:ext cx="2777504" cy="1104533"/>
            </a:xfrm>
            <a:prstGeom prst="rect">
              <a:avLst/>
            </a:prstGeom>
          </p:spPr>
          <p:txBody>
            <a:bodyPr wrap="square"/>
            <a:lstStyle/>
            <a:p>
              <a:pPr algn="l">
                <a:lnSpc>
                  <a:spcPct val="120000"/>
                </a:lnSpc>
              </a:pPr>
              <a:r>
                <a:rPr lang="zh-CN" sz="1400"/>
                <a:t>接口是指</a:t>
              </a:r>
              <a:r>
                <a:rPr lang="zh-CN" sz="1400">
                  <a:solidFill>
                    <a:srgbClr val="FF0200"/>
                  </a:solidFill>
                </a:rPr>
                <a:t>类或组件提供特定服务的一组操作的集合</a:t>
              </a:r>
              <a:r>
                <a:rPr lang="zh-CN" sz="1400"/>
                <a:t>。</a:t>
              </a:r>
            </a:p>
            <a:p>
              <a:pPr algn="l">
                <a:lnSpc>
                  <a:spcPct val="120000"/>
                </a:lnSpc>
              </a:pPr>
              <a:r>
                <a:rPr lang="zh-CN" sz="1400"/>
                <a:t>因此，一个接口描述了类或组件的对外的可见的动作。一个接口可以实现类或组件的全部动作，也可以只实现一部分。接口在UML中被画成一个圆和它的名字。</a:t>
              </a:r>
            </a:p>
          </p:txBody>
        </p:sp>
        <p:sp>
          <p:nvSpPr>
            <p:cNvPr id="13" name="矩形 12"/>
            <p:cNvSpPr/>
            <p:nvPr/>
          </p:nvSpPr>
          <p:spPr>
            <a:xfrm>
              <a:off x="7593125" y="2384859"/>
              <a:ext cx="2241974" cy="396583"/>
            </a:xfrm>
            <a:prstGeom prst="rect">
              <a:avLst/>
            </a:prstGeom>
          </p:spPr>
          <p:txBody>
            <a:bodyPr wrap="square"/>
            <a:lstStyle/>
            <a:p>
              <a:pPr algn="ctr">
                <a:lnSpc>
                  <a:spcPct val="120000"/>
                </a:lnSpc>
              </a:pPr>
              <a:r>
                <a:rPr lang="zh-CN" b="1">
                  <a:latin typeface="微软雅黑"/>
                  <a:ea typeface="微软雅黑"/>
                </a:rPr>
                <a:t>接口</a:t>
              </a:r>
            </a:p>
          </p:txBody>
        </p:sp>
      </p:grpSp>
      <p:grpSp>
        <p:nvGrpSpPr>
          <p:cNvPr id="14" name="组合 13"/>
          <p:cNvGrpSpPr/>
          <p:nvPr/>
        </p:nvGrpSpPr>
        <p:grpSpPr>
          <a:xfrm>
            <a:off x="7660905" y="3336554"/>
            <a:ext cx="2777504" cy="2732827"/>
            <a:chOff x="7325360" y="2384859"/>
            <a:chExt cx="2777504" cy="1457157"/>
          </a:xfrm>
        </p:grpSpPr>
        <p:sp>
          <p:nvSpPr>
            <p:cNvPr id="15" name="矩形 14"/>
            <p:cNvSpPr/>
            <p:nvPr/>
          </p:nvSpPr>
          <p:spPr>
            <a:xfrm>
              <a:off x="7325360" y="2737483"/>
              <a:ext cx="2777504" cy="1104533"/>
            </a:xfrm>
            <a:prstGeom prst="rect">
              <a:avLst/>
            </a:prstGeom>
          </p:spPr>
          <p:txBody>
            <a:bodyPr wrap="square"/>
            <a:lstStyle/>
            <a:p>
              <a:pPr algn="ctr">
                <a:lnSpc>
                  <a:spcPct val="120000"/>
                </a:lnSpc>
              </a:pPr>
              <a:r>
                <a:rPr lang="zh-CN" sz="1400" dirty="0"/>
                <a:t>描述了一组</a:t>
              </a:r>
              <a:r>
                <a:rPr lang="zh-CN" altLang="en-US" sz="1400" dirty="0">
                  <a:solidFill>
                    <a:srgbClr val="FF0200"/>
                  </a:solidFill>
                </a:rPr>
                <a:t>事务</a:t>
              </a:r>
              <a:r>
                <a:rPr lang="zh-CN" sz="1400" dirty="0">
                  <a:solidFill>
                    <a:srgbClr val="FF0200"/>
                  </a:solidFill>
                </a:rPr>
                <a:t>间的相互作用的集合</a:t>
              </a:r>
              <a:r>
                <a:rPr lang="zh-CN" sz="1400" dirty="0"/>
                <a:t>。</a:t>
              </a:r>
            </a:p>
          </p:txBody>
        </p:sp>
        <p:sp>
          <p:nvSpPr>
            <p:cNvPr id="16" name="矩形 15"/>
            <p:cNvSpPr/>
            <p:nvPr/>
          </p:nvSpPr>
          <p:spPr>
            <a:xfrm>
              <a:off x="7593125" y="2384859"/>
              <a:ext cx="2241974" cy="396583"/>
            </a:xfrm>
            <a:prstGeom prst="rect">
              <a:avLst/>
            </a:prstGeom>
          </p:spPr>
          <p:txBody>
            <a:bodyPr wrap="square"/>
            <a:lstStyle/>
            <a:p>
              <a:pPr algn="ctr">
                <a:lnSpc>
                  <a:spcPct val="120000"/>
                </a:lnSpc>
              </a:pPr>
              <a:r>
                <a:rPr lang="zh-CN" b="1">
                  <a:latin typeface="微软雅黑"/>
                  <a:ea typeface="微软雅黑"/>
                </a:rPr>
                <a:t>协作</a:t>
              </a:r>
            </a:p>
          </p:txBody>
        </p:sp>
      </p:grpSp>
      <p:grpSp>
        <p:nvGrpSpPr>
          <p:cNvPr id="20" name="组合 19"/>
          <p:cNvGrpSpPr/>
          <p:nvPr/>
        </p:nvGrpSpPr>
        <p:grpSpPr>
          <a:xfrm>
            <a:off x="2316070" y="1853420"/>
            <a:ext cx="1652544" cy="1014059"/>
            <a:chOff x="2316070" y="2367770"/>
            <a:chExt cx="1652544" cy="1014059"/>
          </a:xfrm>
        </p:grpSpPr>
        <p:pic>
          <p:nvPicPr>
            <p:cNvPr id="2" name="图片 1"/>
            <p:cNvPicPr/>
            <p:nvPr/>
          </p:nvPicPr>
          <p:blipFill>
            <a:blip r:embed="rId3"/>
            <a:stretch/>
          </p:blipFill>
          <p:spPr>
            <a:xfrm>
              <a:off x="2316070" y="2367770"/>
              <a:ext cx="1652544" cy="1014059"/>
            </a:xfrm>
            <a:prstGeom prst="rect">
              <a:avLst/>
            </a:prstGeom>
          </p:spPr>
        </p:pic>
        <p:sp>
          <p:nvSpPr>
            <p:cNvPr id="17" name="矩形 16"/>
            <p:cNvSpPr/>
            <p:nvPr/>
          </p:nvSpPr>
          <p:spPr>
            <a:xfrm>
              <a:off x="2473082" y="2592038"/>
              <a:ext cx="618461" cy="535531"/>
            </a:xfrm>
            <a:prstGeom prst="rect">
              <a:avLst/>
            </a:prstGeom>
          </p:spPr>
          <p:txBody>
            <a:bodyPr wrap="square">
              <a:spAutoFit/>
            </a:bodyPr>
            <a:lstStyle/>
            <a:p>
              <a:pPr algn="ctr">
                <a:lnSpc>
                  <a:spcPct val="120000"/>
                </a:lnSpc>
              </a:pPr>
              <a:r>
                <a:rPr lang="en-US" sz="2400" b="1">
                  <a:ea typeface="微软雅黑"/>
                </a:rPr>
                <a:t>1</a:t>
              </a:r>
              <a:endParaRPr lang="zh-CN" sz="2400" b="1">
                <a:ea typeface="微软雅黑"/>
              </a:endParaRPr>
            </a:p>
          </p:txBody>
        </p:sp>
      </p:grpSp>
      <p:grpSp>
        <p:nvGrpSpPr>
          <p:cNvPr id="21" name="组合 20"/>
          <p:cNvGrpSpPr/>
          <p:nvPr/>
        </p:nvGrpSpPr>
        <p:grpSpPr>
          <a:xfrm>
            <a:off x="5269728" y="1853420"/>
            <a:ext cx="1652544" cy="1014059"/>
            <a:chOff x="5269728" y="2367770"/>
            <a:chExt cx="1652544" cy="1014059"/>
          </a:xfrm>
        </p:grpSpPr>
        <p:pic>
          <p:nvPicPr>
            <p:cNvPr id="3" name="图片 2"/>
            <p:cNvPicPr/>
            <p:nvPr/>
          </p:nvPicPr>
          <p:blipFill>
            <a:blip r:embed="rId3"/>
            <a:stretch/>
          </p:blipFill>
          <p:spPr>
            <a:xfrm>
              <a:off x="5269728" y="2367770"/>
              <a:ext cx="1652544" cy="1014059"/>
            </a:xfrm>
            <a:prstGeom prst="rect">
              <a:avLst/>
            </a:prstGeom>
          </p:spPr>
        </p:pic>
        <p:sp>
          <p:nvSpPr>
            <p:cNvPr id="18" name="矩形 17"/>
            <p:cNvSpPr/>
            <p:nvPr/>
          </p:nvSpPr>
          <p:spPr>
            <a:xfrm>
              <a:off x="5414868" y="2592038"/>
              <a:ext cx="618461" cy="494751"/>
            </a:xfrm>
            <a:prstGeom prst="rect">
              <a:avLst/>
            </a:prstGeom>
          </p:spPr>
          <p:txBody>
            <a:bodyPr wrap="square">
              <a:spAutoFit/>
            </a:bodyPr>
            <a:lstStyle/>
            <a:p>
              <a:pPr algn="ctr">
                <a:lnSpc>
                  <a:spcPct val="120000"/>
                </a:lnSpc>
              </a:pPr>
              <a:r>
                <a:rPr lang="en-US" sz="2400" b="1">
                  <a:ea typeface="微软雅黑"/>
                </a:rPr>
                <a:t>2</a:t>
              </a:r>
              <a:endParaRPr lang="zh-CN" sz="2400" b="1">
                <a:ea typeface="微软雅黑"/>
              </a:endParaRPr>
            </a:p>
          </p:txBody>
        </p:sp>
      </p:grpSp>
      <p:grpSp>
        <p:nvGrpSpPr>
          <p:cNvPr id="22" name="组合 21"/>
          <p:cNvGrpSpPr/>
          <p:nvPr/>
        </p:nvGrpSpPr>
        <p:grpSpPr>
          <a:xfrm>
            <a:off x="8223385" y="1853420"/>
            <a:ext cx="1652544" cy="1014059"/>
            <a:chOff x="8223385" y="2367770"/>
            <a:chExt cx="1652544" cy="1014059"/>
          </a:xfrm>
        </p:grpSpPr>
        <p:pic>
          <p:nvPicPr>
            <p:cNvPr id="4" name="图片 3"/>
            <p:cNvPicPr/>
            <p:nvPr/>
          </p:nvPicPr>
          <p:blipFill>
            <a:blip r:embed="rId3"/>
            <a:stretch/>
          </p:blipFill>
          <p:spPr>
            <a:xfrm>
              <a:off x="8223385" y="2367770"/>
              <a:ext cx="1652544" cy="1014059"/>
            </a:xfrm>
            <a:prstGeom prst="rect">
              <a:avLst/>
            </a:prstGeom>
          </p:spPr>
        </p:pic>
        <p:sp>
          <p:nvSpPr>
            <p:cNvPr id="19" name="矩形 18"/>
            <p:cNvSpPr/>
            <p:nvPr/>
          </p:nvSpPr>
          <p:spPr>
            <a:xfrm>
              <a:off x="8378609" y="2592038"/>
              <a:ext cx="618461" cy="494751"/>
            </a:xfrm>
            <a:prstGeom prst="rect">
              <a:avLst/>
            </a:prstGeom>
          </p:spPr>
          <p:txBody>
            <a:bodyPr wrap="square">
              <a:spAutoFit/>
            </a:bodyPr>
            <a:lstStyle/>
            <a:p>
              <a:pPr algn="ctr">
                <a:lnSpc>
                  <a:spcPct val="120000"/>
                </a:lnSpc>
              </a:pPr>
              <a:r>
                <a:rPr lang="en-US" sz="2400" b="1">
                  <a:ea typeface="微软雅黑"/>
                </a:rPr>
                <a:t>3</a:t>
              </a:r>
              <a:endParaRPr lang="zh-CN" sz="2400" b="1">
                <a:ea typeface="微软雅黑"/>
              </a:endParaRP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53590" y="3336554"/>
            <a:ext cx="2777504" cy="2559336"/>
            <a:chOff x="7325360" y="2384859"/>
            <a:chExt cx="2777504" cy="1457157"/>
          </a:xfrm>
        </p:grpSpPr>
        <p:sp>
          <p:nvSpPr>
            <p:cNvPr id="9" name="矩形 8"/>
            <p:cNvSpPr/>
            <p:nvPr/>
          </p:nvSpPr>
          <p:spPr>
            <a:xfrm>
              <a:off x="7325360" y="2737483"/>
              <a:ext cx="2777504" cy="1104533"/>
            </a:xfrm>
            <a:prstGeom prst="rect">
              <a:avLst/>
            </a:prstGeom>
          </p:spPr>
          <p:txBody>
            <a:bodyPr wrap="square"/>
            <a:lstStyle/>
            <a:p>
              <a:pPr algn="l">
                <a:lnSpc>
                  <a:spcPct val="120000"/>
                </a:lnSpc>
              </a:pPr>
              <a:r>
                <a:rPr lang="zh-CN" sz="1400"/>
                <a:t>用例是</a:t>
              </a:r>
              <a:r>
                <a:rPr lang="zh-CN" sz="1400">
                  <a:solidFill>
                    <a:srgbClr val="FF0200"/>
                  </a:solidFill>
                </a:rPr>
                <a:t>描述一系列的动作，这些动作是系统对一个特定角色执行的</a:t>
              </a:r>
              <a:r>
                <a:rPr lang="zh-CN" sz="1400"/>
                <a:t>。</a:t>
              </a:r>
            </a:p>
            <a:p>
              <a:pPr algn="l">
                <a:lnSpc>
                  <a:spcPct val="120000"/>
                </a:lnSpc>
              </a:pPr>
              <a:r>
                <a:rPr lang="zh-CN" sz="1400"/>
                <a:t>在模型中用例是通过协作来实现的。在UML中,用例画为一个实线椭圆，通常还有它的名字。</a:t>
              </a:r>
            </a:p>
          </p:txBody>
        </p:sp>
        <p:sp>
          <p:nvSpPr>
            <p:cNvPr id="10" name="矩形 9"/>
            <p:cNvSpPr/>
            <p:nvPr/>
          </p:nvSpPr>
          <p:spPr>
            <a:xfrm>
              <a:off x="7593125" y="2384859"/>
              <a:ext cx="2241974" cy="396583"/>
            </a:xfrm>
            <a:prstGeom prst="rect">
              <a:avLst/>
            </a:prstGeom>
          </p:spPr>
          <p:txBody>
            <a:bodyPr wrap="square"/>
            <a:lstStyle/>
            <a:p>
              <a:pPr algn="ctr">
                <a:lnSpc>
                  <a:spcPct val="120000"/>
                </a:lnSpc>
              </a:pPr>
              <a:r>
                <a:rPr lang="zh-CN" b="1">
                  <a:latin typeface="微软雅黑"/>
                  <a:ea typeface="微软雅黑"/>
                </a:rPr>
                <a:t>用例</a:t>
              </a:r>
            </a:p>
          </p:txBody>
        </p:sp>
      </p:grpSp>
      <p:grpSp>
        <p:nvGrpSpPr>
          <p:cNvPr id="11" name="组合 10"/>
          <p:cNvGrpSpPr/>
          <p:nvPr/>
        </p:nvGrpSpPr>
        <p:grpSpPr>
          <a:xfrm>
            <a:off x="4697042" y="3336554"/>
            <a:ext cx="2777504" cy="2692005"/>
            <a:chOff x="7315154" y="2384859"/>
            <a:chExt cx="2777504" cy="1426986"/>
          </a:xfrm>
        </p:grpSpPr>
        <p:sp>
          <p:nvSpPr>
            <p:cNvPr id="12" name="矩形 11"/>
            <p:cNvSpPr/>
            <p:nvPr/>
          </p:nvSpPr>
          <p:spPr>
            <a:xfrm>
              <a:off x="7315154" y="2707312"/>
              <a:ext cx="2777504" cy="1104533"/>
            </a:xfrm>
            <a:prstGeom prst="rect">
              <a:avLst/>
            </a:prstGeom>
          </p:spPr>
          <p:txBody>
            <a:bodyPr wrap="square"/>
            <a:lstStyle/>
            <a:p>
              <a:pPr algn="l">
                <a:lnSpc>
                  <a:spcPct val="120000"/>
                </a:lnSpc>
              </a:pPr>
              <a:r>
                <a:rPr lang="zh-CN" sz="1400"/>
                <a:t>也称为“组件”，是</a:t>
              </a:r>
              <a:r>
                <a:rPr lang="zh-CN" sz="1400">
                  <a:solidFill>
                    <a:srgbClr val="FF0200"/>
                  </a:solidFill>
                </a:rPr>
                <a:t>物理上或可替换的系统部分</a:t>
              </a:r>
              <a:r>
                <a:rPr lang="zh-CN" sz="1400"/>
                <a:t>,它实现了一个接口集合。</a:t>
              </a:r>
            </a:p>
            <a:p>
              <a:pPr algn="l">
                <a:lnSpc>
                  <a:spcPct val="120000"/>
                </a:lnSpc>
              </a:pPr>
              <a:r>
                <a:rPr lang="zh-CN" sz="1400"/>
                <a:t>在一个系统中，可以使用不同种类的组件,例如COM+或JavaBeans。</a:t>
              </a:r>
            </a:p>
          </p:txBody>
        </p:sp>
        <p:sp>
          <p:nvSpPr>
            <p:cNvPr id="13" name="矩形 12"/>
            <p:cNvSpPr/>
            <p:nvPr/>
          </p:nvSpPr>
          <p:spPr>
            <a:xfrm>
              <a:off x="7593125" y="2384859"/>
              <a:ext cx="2241974" cy="396583"/>
            </a:xfrm>
            <a:prstGeom prst="rect">
              <a:avLst/>
            </a:prstGeom>
          </p:spPr>
          <p:txBody>
            <a:bodyPr wrap="square"/>
            <a:lstStyle/>
            <a:p>
              <a:pPr algn="ctr">
                <a:lnSpc>
                  <a:spcPct val="120000"/>
                </a:lnSpc>
              </a:pPr>
              <a:r>
                <a:rPr lang="zh-CN" b="1">
                  <a:latin typeface="微软雅黑"/>
                  <a:ea typeface="微软雅黑"/>
                </a:rPr>
                <a:t>构件</a:t>
              </a:r>
            </a:p>
          </p:txBody>
        </p:sp>
      </p:grpSp>
      <p:grpSp>
        <p:nvGrpSpPr>
          <p:cNvPr id="14" name="组合 13"/>
          <p:cNvGrpSpPr/>
          <p:nvPr/>
        </p:nvGrpSpPr>
        <p:grpSpPr>
          <a:xfrm>
            <a:off x="7660905" y="3316143"/>
            <a:ext cx="2777504" cy="2753237"/>
            <a:chOff x="7325360" y="2373976"/>
            <a:chExt cx="2777504" cy="1468040"/>
          </a:xfrm>
        </p:grpSpPr>
        <p:sp>
          <p:nvSpPr>
            <p:cNvPr id="15" name="矩形 14"/>
            <p:cNvSpPr/>
            <p:nvPr/>
          </p:nvSpPr>
          <p:spPr>
            <a:xfrm>
              <a:off x="7325360" y="2693950"/>
              <a:ext cx="2777504" cy="1148065"/>
            </a:xfrm>
            <a:prstGeom prst="rect">
              <a:avLst/>
            </a:prstGeom>
          </p:spPr>
          <p:txBody>
            <a:bodyPr wrap="square"/>
            <a:lstStyle/>
            <a:p>
              <a:pPr algn="l">
                <a:lnSpc>
                  <a:spcPct val="120000"/>
                </a:lnSpc>
              </a:pPr>
              <a:r>
                <a:rPr lang="zh-CN" sz="1400"/>
                <a:t>节点是</a:t>
              </a:r>
              <a:r>
                <a:rPr lang="zh-CN" sz="1400">
                  <a:solidFill>
                    <a:srgbClr val="FF0200"/>
                  </a:solidFill>
                </a:rPr>
                <a:t>运行时存在的物理元素</a:t>
              </a:r>
              <a:r>
                <a:rPr lang="zh-CN" sz="1400"/>
                <a:t>，它表示了一种可计算的资源,通常至少有存储空间和处理能力。</a:t>
              </a:r>
            </a:p>
          </p:txBody>
        </p:sp>
        <p:sp>
          <p:nvSpPr>
            <p:cNvPr id="16" name="矩形 15"/>
            <p:cNvSpPr/>
            <p:nvPr/>
          </p:nvSpPr>
          <p:spPr>
            <a:xfrm>
              <a:off x="7593125" y="2373976"/>
              <a:ext cx="2241974" cy="396583"/>
            </a:xfrm>
            <a:prstGeom prst="rect">
              <a:avLst/>
            </a:prstGeom>
          </p:spPr>
          <p:txBody>
            <a:bodyPr wrap="square"/>
            <a:lstStyle/>
            <a:p>
              <a:pPr algn="ctr">
                <a:lnSpc>
                  <a:spcPct val="120000"/>
                </a:lnSpc>
              </a:pPr>
              <a:r>
                <a:rPr lang="zh-CN" b="1">
                  <a:latin typeface="微软雅黑"/>
                  <a:ea typeface="微软雅黑"/>
                </a:rPr>
                <a:t>节点</a:t>
              </a:r>
            </a:p>
          </p:txBody>
        </p:sp>
      </p:grpSp>
      <p:grpSp>
        <p:nvGrpSpPr>
          <p:cNvPr id="20" name="组合 19"/>
          <p:cNvGrpSpPr/>
          <p:nvPr/>
        </p:nvGrpSpPr>
        <p:grpSpPr>
          <a:xfrm>
            <a:off x="2316070" y="1853420"/>
            <a:ext cx="1652544" cy="1014059"/>
            <a:chOff x="2316070" y="2367770"/>
            <a:chExt cx="1652544" cy="1014059"/>
          </a:xfrm>
        </p:grpSpPr>
        <p:pic>
          <p:nvPicPr>
            <p:cNvPr id="2" name="图片 1"/>
            <p:cNvPicPr/>
            <p:nvPr/>
          </p:nvPicPr>
          <p:blipFill>
            <a:blip r:embed="rId3"/>
            <a:stretch/>
          </p:blipFill>
          <p:spPr>
            <a:xfrm>
              <a:off x="2316070" y="2367770"/>
              <a:ext cx="1652544" cy="1014059"/>
            </a:xfrm>
            <a:prstGeom prst="rect">
              <a:avLst/>
            </a:prstGeom>
          </p:spPr>
        </p:pic>
        <p:sp>
          <p:nvSpPr>
            <p:cNvPr id="17" name="矩形 16"/>
            <p:cNvSpPr/>
            <p:nvPr/>
          </p:nvSpPr>
          <p:spPr>
            <a:xfrm>
              <a:off x="2473082" y="2592038"/>
              <a:ext cx="618461" cy="535531"/>
            </a:xfrm>
            <a:prstGeom prst="rect">
              <a:avLst/>
            </a:prstGeom>
          </p:spPr>
          <p:txBody>
            <a:bodyPr wrap="square"/>
            <a:lstStyle/>
            <a:p>
              <a:pPr algn="ctr">
                <a:lnSpc>
                  <a:spcPct val="120000"/>
                </a:lnSpc>
              </a:pPr>
              <a:r>
                <a:rPr lang="en-US" sz="2400" b="1">
                  <a:latin typeface="Arial"/>
                  <a:ea typeface="微软雅黑"/>
                </a:rPr>
                <a:t>4</a:t>
              </a:r>
            </a:p>
          </p:txBody>
        </p:sp>
      </p:grpSp>
      <p:grpSp>
        <p:nvGrpSpPr>
          <p:cNvPr id="21" name="组合 20"/>
          <p:cNvGrpSpPr/>
          <p:nvPr/>
        </p:nvGrpSpPr>
        <p:grpSpPr>
          <a:xfrm>
            <a:off x="5269728" y="1853420"/>
            <a:ext cx="1652544" cy="1014059"/>
            <a:chOff x="5269728" y="2367770"/>
            <a:chExt cx="1652544" cy="1014059"/>
          </a:xfrm>
        </p:grpSpPr>
        <p:pic>
          <p:nvPicPr>
            <p:cNvPr id="3" name="图片 2"/>
            <p:cNvPicPr/>
            <p:nvPr/>
          </p:nvPicPr>
          <p:blipFill>
            <a:blip r:embed="rId3"/>
            <a:stretch/>
          </p:blipFill>
          <p:spPr>
            <a:xfrm>
              <a:off x="5269728" y="2367770"/>
              <a:ext cx="1652544" cy="1014059"/>
            </a:xfrm>
            <a:prstGeom prst="rect">
              <a:avLst/>
            </a:prstGeom>
          </p:spPr>
        </p:pic>
        <p:sp>
          <p:nvSpPr>
            <p:cNvPr id="18" name="矩形 17"/>
            <p:cNvSpPr/>
            <p:nvPr/>
          </p:nvSpPr>
          <p:spPr>
            <a:xfrm>
              <a:off x="5414868" y="2592038"/>
              <a:ext cx="618461" cy="494751"/>
            </a:xfrm>
            <a:prstGeom prst="rect">
              <a:avLst/>
            </a:prstGeom>
          </p:spPr>
          <p:txBody>
            <a:bodyPr wrap="square"/>
            <a:lstStyle/>
            <a:p>
              <a:pPr algn="ctr">
                <a:lnSpc>
                  <a:spcPct val="120000"/>
                </a:lnSpc>
              </a:pPr>
              <a:r>
                <a:rPr lang="en-US" sz="2400" b="1">
                  <a:latin typeface="Arial"/>
                  <a:ea typeface="微软雅黑"/>
                </a:rPr>
                <a:t>5</a:t>
              </a:r>
            </a:p>
          </p:txBody>
        </p:sp>
      </p:grpSp>
      <p:grpSp>
        <p:nvGrpSpPr>
          <p:cNvPr id="22" name="组合 21"/>
          <p:cNvGrpSpPr/>
          <p:nvPr/>
        </p:nvGrpSpPr>
        <p:grpSpPr>
          <a:xfrm>
            <a:off x="8223385" y="1853420"/>
            <a:ext cx="1652544" cy="1014059"/>
            <a:chOff x="8223385" y="2367770"/>
            <a:chExt cx="1652544" cy="1014059"/>
          </a:xfrm>
        </p:grpSpPr>
        <p:pic>
          <p:nvPicPr>
            <p:cNvPr id="4" name="图片 3"/>
            <p:cNvPicPr/>
            <p:nvPr/>
          </p:nvPicPr>
          <p:blipFill>
            <a:blip r:embed="rId3"/>
            <a:stretch/>
          </p:blipFill>
          <p:spPr>
            <a:xfrm>
              <a:off x="8223385" y="2367770"/>
              <a:ext cx="1652544" cy="1014059"/>
            </a:xfrm>
            <a:prstGeom prst="rect">
              <a:avLst/>
            </a:prstGeom>
          </p:spPr>
        </p:pic>
        <p:sp>
          <p:nvSpPr>
            <p:cNvPr id="19" name="矩形 18"/>
            <p:cNvSpPr/>
            <p:nvPr/>
          </p:nvSpPr>
          <p:spPr>
            <a:xfrm>
              <a:off x="8378609" y="2592038"/>
              <a:ext cx="618461" cy="494751"/>
            </a:xfrm>
            <a:prstGeom prst="rect">
              <a:avLst/>
            </a:prstGeom>
          </p:spPr>
          <p:txBody>
            <a:bodyPr wrap="square"/>
            <a:lstStyle/>
            <a:p>
              <a:pPr algn="ctr">
                <a:lnSpc>
                  <a:spcPct val="120000"/>
                </a:lnSpc>
              </a:pPr>
              <a:r>
                <a:rPr lang="en-US" sz="2400" b="1">
                  <a:latin typeface="Arial"/>
                  <a:ea typeface="微软雅黑"/>
                </a:rPr>
                <a:t>6</a:t>
              </a:r>
            </a:p>
          </p:txBody>
        </p:sp>
      </p:grpSp>
      <p:sp>
        <p:nvSpPr>
          <p:cNvPr id="23" name="文本框 6"/>
          <p:cNvSpPr txBox="1"/>
          <p:nvPr/>
        </p:nvSpPr>
        <p:spPr>
          <a:xfrm>
            <a:off x="-222269" y="65383"/>
            <a:ext cx="2339103" cy="523219"/>
          </a:xfrm>
          <a:prstGeom prst="rect">
            <a:avLst/>
          </a:prstGeom>
          <a:noFill/>
        </p:spPr>
        <p:txBody>
          <a:bodyPr wrap="none"/>
          <a:lstStyle/>
          <a:p>
            <a:pPr algn="ctr"/>
            <a:r>
              <a:rPr lang="zh-CN" sz="2800" b="1" dirty="0">
                <a:latin typeface="微软雅黑"/>
                <a:ea typeface="微软雅黑"/>
              </a:rPr>
              <a:t>构件</a:t>
            </a:r>
            <a:r>
              <a:rPr lang="zh-CN" altLang="en-US" sz="2800" b="1" dirty="0">
                <a:latin typeface="微软雅黑"/>
              </a:rPr>
              <a:t>事务</a:t>
            </a:r>
            <a:endParaRPr lang="zh-CN" sz="2800" b="1" dirty="0">
              <a:latin typeface="微软雅黑"/>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10279" y="2785083"/>
            <a:ext cx="1524000" cy="1819862"/>
          </a:xfrm>
          <a:prstGeom prst="rect">
            <a:avLst/>
          </a:prstGeom>
        </p:spPr>
      </p:pic>
      <p:sp>
        <p:nvSpPr>
          <p:cNvPr id="7" name="矩形 6"/>
          <p:cNvSpPr/>
          <p:nvPr/>
        </p:nvSpPr>
        <p:spPr>
          <a:xfrm>
            <a:off x="3297486" y="3325341"/>
            <a:ext cx="8091389" cy="576061"/>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r>
              <a:rPr lang="zh-CN" dirty="0"/>
              <a:t> 行为</a:t>
            </a:r>
            <a:r>
              <a:rPr lang="zh-CN" altLang="en-US" dirty="0"/>
              <a:t>事务</a:t>
            </a:r>
            <a:r>
              <a:rPr lang="zh-CN" dirty="0"/>
              <a:t>是UML模型图的</a:t>
            </a:r>
            <a:r>
              <a:rPr lang="zh-CN" dirty="0">
                <a:solidFill>
                  <a:srgbClr val="FF0200"/>
                </a:solidFill>
              </a:rPr>
              <a:t>动态部分</a:t>
            </a:r>
            <a:r>
              <a:rPr lang="zh-CN" dirty="0"/>
              <a:t>，描述</a:t>
            </a:r>
            <a:r>
              <a:rPr lang="zh-CN" dirty="0">
                <a:solidFill>
                  <a:srgbClr val="FF0200"/>
                </a:solidFill>
              </a:rPr>
              <a:t>跨越空间和时间的行为</a:t>
            </a:r>
            <a:r>
              <a:rPr lang="zh-CN" dirty="0"/>
              <a:t>。</a:t>
            </a:r>
            <a:br>
              <a:rPr lang="en-US" dirty="0"/>
            </a:br>
            <a:endParaRPr lang="en-US" dirty="0"/>
          </a:p>
        </p:txBody>
      </p:sp>
      <p:sp>
        <p:nvSpPr>
          <p:cNvPr id="8" name="文本框 6"/>
          <p:cNvSpPr txBox="1"/>
          <p:nvPr/>
        </p:nvSpPr>
        <p:spPr>
          <a:xfrm>
            <a:off x="-222269" y="65383"/>
            <a:ext cx="2339103" cy="523219"/>
          </a:xfrm>
          <a:prstGeom prst="rect">
            <a:avLst/>
          </a:prstGeom>
          <a:noFill/>
        </p:spPr>
        <p:txBody>
          <a:bodyPr wrap="none"/>
          <a:lstStyle/>
          <a:p>
            <a:pPr algn="ctr"/>
            <a:r>
              <a:rPr lang="zh-CN" sz="2800" b="1" dirty="0">
                <a:latin typeface="微软雅黑"/>
                <a:ea typeface="微软雅黑"/>
              </a:rPr>
              <a:t>行为</a:t>
            </a:r>
            <a:r>
              <a:rPr lang="zh-CN" altLang="en-US" sz="2800" b="1" dirty="0">
                <a:latin typeface="微软雅黑"/>
              </a:rPr>
              <a:t>事务</a:t>
            </a:r>
            <a:endParaRPr lang="zh-CN" sz="2800" b="1" dirty="0">
              <a:latin typeface="微软雅黑"/>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15603" y="3336554"/>
            <a:ext cx="2777504" cy="2559336"/>
            <a:chOff x="7325360" y="2384859"/>
            <a:chExt cx="2777504" cy="1457157"/>
          </a:xfrm>
        </p:grpSpPr>
        <p:sp>
          <p:nvSpPr>
            <p:cNvPr id="9" name="矩形 8"/>
            <p:cNvSpPr/>
            <p:nvPr/>
          </p:nvSpPr>
          <p:spPr>
            <a:xfrm>
              <a:off x="7325360" y="2737483"/>
              <a:ext cx="2777504" cy="1104533"/>
            </a:xfrm>
            <a:prstGeom prst="rect">
              <a:avLst/>
            </a:prstGeom>
          </p:spPr>
          <p:txBody>
            <a:bodyPr wrap="square"/>
            <a:lstStyle/>
            <a:p>
              <a:pPr algn="l">
                <a:lnSpc>
                  <a:spcPct val="120000"/>
                </a:lnSpc>
              </a:pPr>
              <a:r>
                <a:rPr lang="zh-CN" sz="1400" dirty="0"/>
                <a:t> 实现某功能的一组构件</a:t>
              </a:r>
              <a:r>
                <a:rPr lang="zh-CN" altLang="en-US" sz="1400" dirty="0"/>
                <a:t>事务</a:t>
              </a:r>
              <a:r>
                <a:rPr lang="zh-CN" sz="1400" dirty="0"/>
                <a:t>之间的消息的集合,涉及消息、动作序列、链接。</a:t>
              </a:r>
            </a:p>
          </p:txBody>
        </p:sp>
        <p:sp>
          <p:nvSpPr>
            <p:cNvPr id="10" name="矩形 9"/>
            <p:cNvSpPr/>
            <p:nvPr/>
          </p:nvSpPr>
          <p:spPr>
            <a:xfrm>
              <a:off x="7593125" y="2384859"/>
              <a:ext cx="2241974" cy="396583"/>
            </a:xfrm>
            <a:prstGeom prst="rect">
              <a:avLst/>
            </a:prstGeom>
          </p:spPr>
          <p:txBody>
            <a:bodyPr wrap="square"/>
            <a:lstStyle/>
            <a:p>
              <a:pPr algn="ctr">
                <a:lnSpc>
                  <a:spcPct val="120000"/>
                </a:lnSpc>
              </a:pPr>
              <a:r>
                <a:rPr lang="zh-CN" b="1">
                  <a:latin typeface="微软雅黑"/>
                  <a:ea typeface="微软雅黑"/>
                </a:rPr>
                <a:t>交互</a:t>
              </a:r>
            </a:p>
          </p:txBody>
        </p:sp>
      </p:grpSp>
      <p:grpSp>
        <p:nvGrpSpPr>
          <p:cNvPr id="14" name="组合 13"/>
          <p:cNvGrpSpPr/>
          <p:nvPr/>
        </p:nvGrpSpPr>
        <p:grpSpPr>
          <a:xfrm>
            <a:off x="6813882" y="3316143"/>
            <a:ext cx="2777504" cy="2753237"/>
            <a:chOff x="7325360" y="2373976"/>
            <a:chExt cx="2777504" cy="1468040"/>
          </a:xfrm>
        </p:grpSpPr>
        <p:sp>
          <p:nvSpPr>
            <p:cNvPr id="15" name="矩形 14"/>
            <p:cNvSpPr/>
            <p:nvPr/>
          </p:nvSpPr>
          <p:spPr>
            <a:xfrm>
              <a:off x="7325360" y="2693950"/>
              <a:ext cx="2777504" cy="1148065"/>
            </a:xfrm>
            <a:prstGeom prst="rect">
              <a:avLst/>
            </a:prstGeom>
          </p:spPr>
          <p:txBody>
            <a:bodyPr wrap="square"/>
            <a:lstStyle/>
            <a:p>
              <a:pPr algn="l">
                <a:lnSpc>
                  <a:spcPct val="120000"/>
                </a:lnSpc>
              </a:pPr>
              <a:r>
                <a:rPr lang="zh-CN" sz="1400" dirty="0"/>
                <a:t>描述</a:t>
              </a:r>
              <a:r>
                <a:rPr lang="zh-CN" altLang="en-US" sz="1400" dirty="0"/>
                <a:t>事务</a:t>
              </a:r>
              <a:r>
                <a:rPr lang="zh-CN" sz="1400" dirty="0"/>
                <a:t>或交互在生命周期内响应事件所经历的状态序列。</a:t>
              </a:r>
            </a:p>
          </p:txBody>
        </p:sp>
        <p:sp>
          <p:nvSpPr>
            <p:cNvPr id="16" name="矩形 15"/>
            <p:cNvSpPr/>
            <p:nvPr/>
          </p:nvSpPr>
          <p:spPr>
            <a:xfrm>
              <a:off x="7593125" y="2373976"/>
              <a:ext cx="2241974" cy="396583"/>
            </a:xfrm>
            <a:prstGeom prst="rect">
              <a:avLst/>
            </a:prstGeom>
          </p:spPr>
          <p:txBody>
            <a:bodyPr wrap="square"/>
            <a:lstStyle/>
            <a:p>
              <a:pPr algn="ctr">
                <a:lnSpc>
                  <a:spcPct val="120000"/>
                </a:lnSpc>
              </a:pPr>
              <a:r>
                <a:rPr lang="zh-CN" b="1">
                  <a:latin typeface="微软雅黑"/>
                  <a:ea typeface="微软雅黑"/>
                </a:rPr>
                <a:t>状态机</a:t>
              </a:r>
            </a:p>
          </p:txBody>
        </p:sp>
      </p:grpSp>
      <p:grpSp>
        <p:nvGrpSpPr>
          <p:cNvPr id="20" name="组合 19"/>
          <p:cNvGrpSpPr/>
          <p:nvPr/>
        </p:nvGrpSpPr>
        <p:grpSpPr>
          <a:xfrm>
            <a:off x="2778083" y="1853420"/>
            <a:ext cx="1652544" cy="1014059"/>
            <a:chOff x="2316070" y="2367770"/>
            <a:chExt cx="1652544" cy="1014059"/>
          </a:xfrm>
        </p:grpSpPr>
        <p:pic>
          <p:nvPicPr>
            <p:cNvPr id="2" name="图片 1"/>
            <p:cNvPicPr/>
            <p:nvPr/>
          </p:nvPicPr>
          <p:blipFill>
            <a:blip r:embed="rId3"/>
            <a:stretch/>
          </p:blipFill>
          <p:spPr>
            <a:xfrm>
              <a:off x="2316070" y="2367770"/>
              <a:ext cx="1652544" cy="1014059"/>
            </a:xfrm>
            <a:prstGeom prst="rect">
              <a:avLst/>
            </a:prstGeom>
          </p:spPr>
        </p:pic>
        <p:sp>
          <p:nvSpPr>
            <p:cNvPr id="17" name="矩形 16"/>
            <p:cNvSpPr/>
            <p:nvPr/>
          </p:nvSpPr>
          <p:spPr>
            <a:xfrm>
              <a:off x="2473082" y="2592038"/>
              <a:ext cx="618461" cy="535531"/>
            </a:xfrm>
            <a:prstGeom prst="rect">
              <a:avLst/>
            </a:prstGeom>
          </p:spPr>
          <p:txBody>
            <a:bodyPr wrap="square"/>
            <a:lstStyle/>
            <a:p>
              <a:pPr algn="ctr">
                <a:lnSpc>
                  <a:spcPct val="120000"/>
                </a:lnSpc>
              </a:pPr>
              <a:r>
                <a:rPr lang="en-US" sz="2400" b="1">
                  <a:latin typeface="Arial"/>
                  <a:ea typeface="微软雅黑"/>
                </a:rPr>
                <a:t>1</a:t>
              </a:r>
            </a:p>
          </p:txBody>
        </p:sp>
      </p:grpSp>
      <p:grpSp>
        <p:nvGrpSpPr>
          <p:cNvPr id="22" name="组合 21"/>
          <p:cNvGrpSpPr/>
          <p:nvPr/>
        </p:nvGrpSpPr>
        <p:grpSpPr>
          <a:xfrm>
            <a:off x="7376362" y="1853420"/>
            <a:ext cx="1652544" cy="1014059"/>
            <a:chOff x="8223385" y="2367770"/>
            <a:chExt cx="1652544" cy="1014059"/>
          </a:xfrm>
        </p:grpSpPr>
        <p:pic>
          <p:nvPicPr>
            <p:cNvPr id="4" name="图片 3"/>
            <p:cNvPicPr/>
            <p:nvPr/>
          </p:nvPicPr>
          <p:blipFill>
            <a:blip r:embed="rId3"/>
            <a:stretch/>
          </p:blipFill>
          <p:spPr>
            <a:xfrm>
              <a:off x="8223385" y="2367770"/>
              <a:ext cx="1652544" cy="1014059"/>
            </a:xfrm>
            <a:prstGeom prst="rect">
              <a:avLst/>
            </a:prstGeom>
          </p:spPr>
        </p:pic>
        <p:sp>
          <p:nvSpPr>
            <p:cNvPr id="19" name="矩形 18"/>
            <p:cNvSpPr/>
            <p:nvPr/>
          </p:nvSpPr>
          <p:spPr>
            <a:xfrm>
              <a:off x="8378609" y="2592038"/>
              <a:ext cx="618461" cy="494751"/>
            </a:xfrm>
            <a:prstGeom prst="rect">
              <a:avLst/>
            </a:prstGeom>
          </p:spPr>
          <p:txBody>
            <a:bodyPr wrap="square"/>
            <a:lstStyle/>
            <a:p>
              <a:pPr algn="ctr">
                <a:lnSpc>
                  <a:spcPct val="120000"/>
                </a:lnSpc>
              </a:pPr>
              <a:r>
                <a:rPr lang="en-US" sz="2400" b="1">
                  <a:latin typeface="Arial"/>
                  <a:ea typeface="微软雅黑"/>
                </a:rPr>
                <a:t>2</a:t>
              </a:r>
            </a:p>
          </p:txBody>
        </p:sp>
      </p:grpSp>
      <p:sp>
        <p:nvSpPr>
          <p:cNvPr id="23" name="文本框 6"/>
          <p:cNvSpPr txBox="1"/>
          <p:nvPr/>
        </p:nvSpPr>
        <p:spPr>
          <a:xfrm>
            <a:off x="-222269" y="65383"/>
            <a:ext cx="2339103" cy="523219"/>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zh-CN" sz="2800" b="1" dirty="0">
                <a:latin typeface="微软雅黑"/>
                <a:ea typeface="微软雅黑"/>
              </a:rPr>
              <a:t>行为</a:t>
            </a:r>
            <a:r>
              <a:rPr lang="zh-CN" altLang="en-US" sz="2800" b="1" dirty="0">
                <a:latin typeface="微软雅黑"/>
              </a:rPr>
              <a:t>事务</a:t>
            </a:r>
            <a:endParaRPr lang="zh-CN" sz="2800" b="1" dirty="0">
              <a:latin typeface="微软雅黑"/>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10279" y="2785083"/>
            <a:ext cx="1524000" cy="1819862"/>
          </a:xfrm>
          <a:prstGeom prst="rect">
            <a:avLst/>
          </a:prstGeom>
        </p:spPr>
      </p:pic>
      <p:sp>
        <p:nvSpPr>
          <p:cNvPr id="7" name="矩形 6"/>
          <p:cNvSpPr/>
          <p:nvPr/>
        </p:nvSpPr>
        <p:spPr>
          <a:xfrm>
            <a:off x="3297486" y="3325341"/>
            <a:ext cx="8091389" cy="85160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r>
              <a:rPr lang="zh-CN" dirty="0"/>
              <a:t>UML模型图的组织部分</a:t>
            </a:r>
            <a:r>
              <a:rPr lang="zh-CN" dirty="0">
                <a:solidFill>
                  <a:srgbClr val="FF0200"/>
                </a:solidFill>
              </a:rPr>
              <a:t>描述</a:t>
            </a:r>
            <a:r>
              <a:rPr lang="zh-CN" altLang="en-US" dirty="0">
                <a:solidFill>
                  <a:srgbClr val="FF0200"/>
                </a:solidFill>
              </a:rPr>
              <a:t>事务</a:t>
            </a:r>
            <a:r>
              <a:rPr lang="zh-CN" dirty="0">
                <a:solidFill>
                  <a:srgbClr val="FF0200"/>
                </a:solidFill>
              </a:rPr>
              <a:t>的组织结构</a:t>
            </a:r>
            <a:r>
              <a:rPr lang="zh-CN" dirty="0"/>
              <a:t>，主要由包来实现。</a:t>
            </a:r>
          </a:p>
          <a:p>
            <a:pPr>
              <a:lnSpc>
                <a:spcPct val="120000"/>
              </a:lnSpc>
            </a:pPr>
            <a:r>
              <a:rPr lang="zh-CN" dirty="0"/>
              <a:t>包:把元素编程成组的机制</a:t>
            </a:r>
            <a:br>
              <a:rPr lang="en-US" dirty="0"/>
            </a:br>
            <a:endParaRPr lang="en-US" dirty="0"/>
          </a:p>
        </p:txBody>
      </p:sp>
      <p:sp>
        <p:nvSpPr>
          <p:cNvPr id="8" name="文本框 6"/>
          <p:cNvSpPr txBox="1"/>
          <p:nvPr/>
        </p:nvSpPr>
        <p:spPr>
          <a:xfrm>
            <a:off x="-222269" y="65383"/>
            <a:ext cx="2339103" cy="523219"/>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zh-CN" sz="2800" b="1" dirty="0">
                <a:latin typeface="微软雅黑"/>
                <a:ea typeface="微软雅黑"/>
              </a:rPr>
              <a:t>分组</a:t>
            </a:r>
            <a:r>
              <a:rPr lang="zh-CN" altLang="en-US" sz="2800" b="1" dirty="0">
                <a:latin typeface="微软雅黑"/>
              </a:rPr>
              <a:t>事务</a:t>
            </a:r>
            <a:endParaRPr lang="zh-CN" sz="2800" b="1" dirty="0">
              <a:latin typeface="微软雅黑"/>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10279" y="2785083"/>
            <a:ext cx="1524000" cy="1819862"/>
          </a:xfrm>
          <a:prstGeom prst="rect">
            <a:avLst/>
          </a:prstGeom>
        </p:spPr>
      </p:pic>
      <p:sp>
        <p:nvSpPr>
          <p:cNvPr id="7" name="矩形 6"/>
          <p:cNvSpPr/>
          <p:nvPr/>
        </p:nvSpPr>
        <p:spPr>
          <a:xfrm>
            <a:off x="3297486" y="3325341"/>
            <a:ext cx="8091389" cy="1004686"/>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r>
              <a:rPr lang="zh-CN" dirty="0"/>
              <a:t>注释</a:t>
            </a:r>
            <a:r>
              <a:rPr lang="zh-CN" altLang="en-US" dirty="0"/>
              <a:t>事务</a:t>
            </a:r>
            <a:r>
              <a:rPr lang="zh-CN" dirty="0"/>
              <a:t>是</a:t>
            </a:r>
            <a:r>
              <a:rPr lang="zh-CN" dirty="0">
                <a:solidFill>
                  <a:srgbClr val="FF0200"/>
                </a:solidFill>
              </a:rPr>
              <a:t>UML模型的解释部分</a:t>
            </a:r>
            <a:r>
              <a:rPr lang="zh-CN" dirty="0"/>
              <a:t>，用来对模型中的元素进行说明，解释。</a:t>
            </a:r>
          </a:p>
          <a:p>
            <a:pPr>
              <a:lnSpc>
                <a:spcPct val="120000"/>
              </a:lnSpc>
            </a:pPr>
            <a:r>
              <a:rPr lang="zh-CN" dirty="0"/>
              <a:t>注解:对元素进行约束或解释的简单符号。</a:t>
            </a:r>
            <a:br>
              <a:rPr lang="en-US" dirty="0"/>
            </a:br>
            <a:endParaRPr lang="en-US" dirty="0"/>
          </a:p>
        </p:txBody>
      </p:sp>
      <p:sp>
        <p:nvSpPr>
          <p:cNvPr id="8" name="文本框 6"/>
          <p:cNvSpPr txBox="1"/>
          <p:nvPr/>
        </p:nvSpPr>
        <p:spPr>
          <a:xfrm>
            <a:off x="-222269" y="65383"/>
            <a:ext cx="2339103" cy="523219"/>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zh-CN" sz="2800" b="1" dirty="0">
                <a:latin typeface="微软雅黑"/>
                <a:ea typeface="微软雅黑"/>
              </a:rPr>
              <a:t>注释</a:t>
            </a:r>
            <a:r>
              <a:rPr lang="zh-CN" altLang="en-US" sz="2800" b="1" dirty="0">
                <a:latin typeface="微软雅黑"/>
              </a:rPr>
              <a:t>事务</a:t>
            </a:r>
            <a:endParaRPr lang="zh-CN" sz="2800" b="1" dirty="0">
              <a:latin typeface="微软雅黑"/>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p:nvPr/>
        </p:nvPicPr>
        <p:blipFill>
          <a:blip r:embed="rId3"/>
          <a:stretch/>
        </p:blipFill>
        <p:spPr>
          <a:xfrm>
            <a:off x="2222499" y="1961044"/>
            <a:ext cx="7747002" cy="3910638"/>
          </a:xfrm>
          <a:prstGeom prst="rect">
            <a:avLst/>
          </a:prstGeom>
        </p:spPr>
      </p:pic>
      <p:pic>
        <p:nvPicPr>
          <p:cNvPr id="4" name="图片 2"/>
          <p:cNvPicPr/>
          <p:nvPr/>
        </p:nvPicPr>
        <p:blipFill>
          <a:blip r:embed="rId4"/>
          <a:stretch/>
        </p:blipFill>
        <p:spPr>
          <a:xfrm>
            <a:off x="293043" y="342900"/>
            <a:ext cx="1916757" cy="704850"/>
          </a:xfrm>
          <a:prstGeom prst="rect">
            <a:avLst/>
          </a:prstGeom>
        </p:spPr>
      </p:pic>
      <p:sp>
        <p:nvSpPr>
          <p:cNvPr id="5"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a:t>4.2</a:t>
            </a:r>
            <a:r>
              <a:rPr lang="zh-CN" sz="2800" b="1"/>
              <a:t> </a:t>
            </a:r>
            <a:r>
              <a:rPr lang="en-US" sz="2800" b="1"/>
              <a:t>UML</a:t>
            </a:r>
            <a:r>
              <a:rPr lang="zh-CN" sz="2800" b="1"/>
              <a:t>中的关系</a:t>
            </a:r>
          </a:p>
        </p:txBody>
      </p:sp>
      <p:sp>
        <p:nvSpPr>
          <p:cNvPr id="6" name="矩形 8"/>
          <p:cNvSpPr/>
          <p:nvPr/>
        </p:nvSpPr>
        <p:spPr>
          <a:xfrm>
            <a:off x="4133727" y="2551645"/>
            <a:ext cx="2771569" cy="633187"/>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lnSpc>
                <a:spcPct val="120000"/>
              </a:lnSpc>
            </a:pPr>
            <a:r>
              <a:rPr lang="en-US" sz="3200" b="1">
                <a:latin typeface="微软雅黑"/>
                <a:ea typeface="微软雅黑"/>
              </a:rPr>
              <a:t>UML</a:t>
            </a:r>
            <a:r>
              <a:rPr lang="zh-CN" sz="3200" b="1">
                <a:latin typeface="微软雅黑"/>
                <a:ea typeface="微软雅黑"/>
              </a:rPr>
              <a:t>中的关系</a:t>
            </a:r>
          </a:p>
        </p:txBody>
      </p:sp>
      <p:sp>
        <p:nvSpPr>
          <p:cNvPr id="7" name="矩形 9"/>
          <p:cNvSpPr/>
          <p:nvPr/>
        </p:nvSpPr>
        <p:spPr>
          <a:xfrm>
            <a:off x="2224314" y="5295075"/>
            <a:ext cx="1309536" cy="396583"/>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lnSpc>
                <a:spcPct val="120000"/>
              </a:lnSpc>
            </a:pPr>
            <a:r>
              <a:rPr lang="zh-CN" b="1">
                <a:latin typeface="微软雅黑"/>
                <a:ea typeface="微软雅黑"/>
              </a:rPr>
              <a:t>依赖</a:t>
            </a:r>
          </a:p>
        </p:txBody>
      </p:sp>
      <p:sp>
        <p:nvSpPr>
          <p:cNvPr id="8" name="矩形 10"/>
          <p:cNvSpPr/>
          <p:nvPr/>
        </p:nvSpPr>
        <p:spPr>
          <a:xfrm>
            <a:off x="8616423" y="5237019"/>
            <a:ext cx="1309536" cy="396583"/>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lnSpc>
                <a:spcPct val="120000"/>
              </a:lnSpc>
            </a:pPr>
            <a:r>
              <a:rPr lang="zh-CN" b="1">
                <a:latin typeface="微软雅黑"/>
                <a:ea typeface="微软雅黑"/>
              </a:rPr>
              <a:t>实现</a:t>
            </a:r>
          </a:p>
        </p:txBody>
      </p:sp>
      <p:sp>
        <p:nvSpPr>
          <p:cNvPr id="9" name="矩形 11"/>
          <p:cNvSpPr/>
          <p:nvPr/>
        </p:nvSpPr>
        <p:spPr>
          <a:xfrm>
            <a:off x="6545934" y="5082709"/>
            <a:ext cx="1309536" cy="396583"/>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lnSpc>
                <a:spcPct val="120000"/>
              </a:lnSpc>
            </a:pPr>
            <a:r>
              <a:rPr lang="zh-CN" b="1">
                <a:latin typeface="微软雅黑"/>
                <a:ea typeface="微软雅黑"/>
              </a:rPr>
              <a:t>泛化</a:t>
            </a:r>
          </a:p>
        </p:txBody>
      </p:sp>
      <p:sp>
        <p:nvSpPr>
          <p:cNvPr id="10" name="矩形 12"/>
          <p:cNvSpPr/>
          <p:nvPr/>
        </p:nvSpPr>
        <p:spPr>
          <a:xfrm>
            <a:off x="4356096" y="5123612"/>
            <a:ext cx="1309536" cy="396583"/>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lnSpc>
                <a:spcPct val="120000"/>
              </a:lnSpc>
            </a:pPr>
            <a:r>
              <a:rPr lang="zh-CN" b="1">
                <a:latin typeface="微软雅黑"/>
                <a:ea typeface="微软雅黑"/>
              </a:rPr>
              <a:t>关联</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44006" y="2619004"/>
            <a:ext cx="2777504" cy="2559336"/>
            <a:chOff x="7325360" y="2384859"/>
            <a:chExt cx="2777504" cy="1457157"/>
          </a:xfrm>
        </p:grpSpPr>
        <p:sp>
          <p:nvSpPr>
            <p:cNvPr id="9" name="矩形 8"/>
            <p:cNvSpPr/>
            <p:nvPr/>
          </p:nvSpPr>
          <p:spPr>
            <a:xfrm>
              <a:off x="7325360" y="2737483"/>
              <a:ext cx="2777504" cy="1104533"/>
            </a:xfrm>
            <a:prstGeom prst="rect">
              <a:avLst/>
            </a:prstGeom>
          </p:spPr>
          <p:txBody>
            <a:bodyPr wrap="square"/>
            <a:lstStyle/>
            <a:p>
              <a:pPr algn="l">
                <a:lnSpc>
                  <a:spcPct val="120000"/>
                </a:lnSpc>
              </a:pPr>
              <a:r>
                <a:rPr lang="zh-CN" sz="1400"/>
                <a:t>依赖(Dependency)是</a:t>
              </a:r>
              <a:r>
                <a:rPr lang="zh-CN" sz="1400">
                  <a:solidFill>
                    <a:srgbClr val="FF0200"/>
                  </a:solidFill>
                </a:rPr>
                <a:t>两个模型元素间的语义关系</a:t>
              </a:r>
              <a:r>
                <a:rPr lang="zh-CN" sz="1400"/>
                <a:t>,其中一个元素(独立事务)发生变化会影响另一个元素(依赖事务)的语义。</a:t>
              </a:r>
            </a:p>
            <a:p>
              <a:pPr algn="l">
                <a:lnSpc>
                  <a:spcPct val="120000"/>
                </a:lnSpc>
              </a:pPr>
              <a:r>
                <a:rPr lang="zh-CN" sz="1400"/>
                <a:t>在图形上，把依赖画成一条可能有方向的虚线,偶尔在其上还带有一个标记</a:t>
              </a:r>
            </a:p>
          </p:txBody>
        </p:sp>
        <p:sp>
          <p:nvSpPr>
            <p:cNvPr id="10" name="矩形 9"/>
            <p:cNvSpPr/>
            <p:nvPr/>
          </p:nvSpPr>
          <p:spPr>
            <a:xfrm>
              <a:off x="7593125" y="2384859"/>
              <a:ext cx="2241974" cy="396583"/>
            </a:xfrm>
            <a:prstGeom prst="rect">
              <a:avLst/>
            </a:prstGeom>
          </p:spPr>
          <p:txBody>
            <a:bodyPr wrap="square"/>
            <a:lstStyle/>
            <a:p>
              <a:pPr algn="ctr">
                <a:lnSpc>
                  <a:spcPct val="120000"/>
                </a:lnSpc>
              </a:pPr>
              <a:r>
                <a:rPr lang="zh-CN" b="1">
                  <a:latin typeface="微软雅黑"/>
                  <a:ea typeface="微软雅黑"/>
                </a:rPr>
                <a:t>依赖</a:t>
              </a:r>
            </a:p>
          </p:txBody>
        </p:sp>
      </p:grpSp>
      <p:grpSp>
        <p:nvGrpSpPr>
          <p:cNvPr id="14" name="组合 13"/>
          <p:cNvGrpSpPr/>
          <p:nvPr/>
        </p:nvGrpSpPr>
        <p:grpSpPr>
          <a:xfrm>
            <a:off x="6993086" y="2619004"/>
            <a:ext cx="2777504" cy="2732827"/>
            <a:chOff x="7325360" y="2384859"/>
            <a:chExt cx="2777504" cy="1457157"/>
          </a:xfrm>
        </p:grpSpPr>
        <p:sp>
          <p:nvSpPr>
            <p:cNvPr id="15" name="矩形 14"/>
            <p:cNvSpPr/>
            <p:nvPr/>
          </p:nvSpPr>
          <p:spPr>
            <a:xfrm>
              <a:off x="7325360" y="2737483"/>
              <a:ext cx="2777504" cy="1104533"/>
            </a:xfrm>
            <a:prstGeom prst="rect">
              <a:avLst/>
            </a:prstGeom>
          </p:spPr>
          <p:txBody>
            <a:bodyPr wrap="square"/>
            <a:lstStyle/>
            <a:p>
              <a:pPr algn="ctr">
                <a:lnSpc>
                  <a:spcPct val="120000"/>
                </a:lnSpc>
              </a:pPr>
              <a:r>
                <a:rPr lang="zh-CN" sz="1400"/>
                <a:t>关联(Association)指明了</a:t>
              </a:r>
              <a:r>
                <a:rPr lang="zh-CN" sz="1400">
                  <a:solidFill>
                    <a:srgbClr val="FF0200"/>
                  </a:solidFill>
                </a:rPr>
                <a:t>一 个对象与另一个对象间的关系</a:t>
              </a:r>
              <a:r>
                <a:rPr lang="zh-CN" sz="1400"/>
                <a:t>。在图形上,关联用一条实线表示，它可能有方向偶尔在其上还有一个标记。</a:t>
              </a:r>
            </a:p>
          </p:txBody>
        </p:sp>
        <p:sp>
          <p:nvSpPr>
            <p:cNvPr id="16" name="矩形 15"/>
            <p:cNvSpPr/>
            <p:nvPr/>
          </p:nvSpPr>
          <p:spPr>
            <a:xfrm>
              <a:off x="7593125" y="2384859"/>
              <a:ext cx="2241974" cy="396583"/>
            </a:xfrm>
            <a:prstGeom prst="rect">
              <a:avLst/>
            </a:prstGeom>
          </p:spPr>
          <p:txBody>
            <a:bodyPr wrap="square"/>
            <a:lstStyle/>
            <a:p>
              <a:pPr algn="ctr">
                <a:lnSpc>
                  <a:spcPct val="120000"/>
                </a:lnSpc>
              </a:pPr>
              <a:r>
                <a:rPr lang="zh-CN" b="1">
                  <a:latin typeface="微软雅黑"/>
                  <a:ea typeface="微软雅黑"/>
                </a:rPr>
                <a:t>关联</a:t>
              </a:r>
            </a:p>
          </p:txBody>
        </p:sp>
      </p:grpSp>
      <p:grpSp>
        <p:nvGrpSpPr>
          <p:cNvPr id="20" name="组合 19"/>
          <p:cNvGrpSpPr/>
          <p:nvPr/>
        </p:nvGrpSpPr>
        <p:grpSpPr>
          <a:xfrm>
            <a:off x="2706486" y="1135870"/>
            <a:ext cx="1652544" cy="1014059"/>
            <a:chOff x="2316070" y="2367770"/>
            <a:chExt cx="1652544" cy="1014059"/>
          </a:xfrm>
        </p:grpSpPr>
        <p:pic>
          <p:nvPicPr>
            <p:cNvPr id="2" name="图片 1"/>
            <p:cNvPicPr/>
            <p:nvPr/>
          </p:nvPicPr>
          <p:blipFill>
            <a:blip r:embed="rId3"/>
            <a:stretch/>
          </p:blipFill>
          <p:spPr>
            <a:xfrm>
              <a:off x="2316070" y="2367770"/>
              <a:ext cx="1652544" cy="1014059"/>
            </a:xfrm>
            <a:prstGeom prst="rect">
              <a:avLst/>
            </a:prstGeom>
          </p:spPr>
        </p:pic>
        <p:sp>
          <p:nvSpPr>
            <p:cNvPr id="17" name="矩形 16"/>
            <p:cNvSpPr/>
            <p:nvPr/>
          </p:nvSpPr>
          <p:spPr>
            <a:xfrm>
              <a:off x="2473082" y="2592038"/>
              <a:ext cx="618461" cy="535531"/>
            </a:xfrm>
            <a:prstGeom prst="rect">
              <a:avLst/>
            </a:prstGeom>
          </p:spPr>
          <p:txBody>
            <a:bodyPr wrap="square">
              <a:spAutoFit/>
            </a:bodyPr>
            <a:lstStyle/>
            <a:p>
              <a:pPr algn="ctr">
                <a:lnSpc>
                  <a:spcPct val="120000"/>
                </a:lnSpc>
              </a:pPr>
              <a:r>
                <a:rPr lang="en-US" sz="2400" b="1">
                  <a:ea typeface="微软雅黑"/>
                </a:rPr>
                <a:t>1</a:t>
              </a:r>
              <a:endParaRPr lang="zh-CN" sz="2400" b="1">
                <a:ea typeface="微软雅黑"/>
              </a:endParaRPr>
            </a:p>
          </p:txBody>
        </p:sp>
      </p:grpSp>
      <p:grpSp>
        <p:nvGrpSpPr>
          <p:cNvPr id="22" name="组合 21"/>
          <p:cNvGrpSpPr/>
          <p:nvPr/>
        </p:nvGrpSpPr>
        <p:grpSpPr>
          <a:xfrm>
            <a:off x="7555566" y="1135870"/>
            <a:ext cx="1652544" cy="1014059"/>
            <a:chOff x="8223385" y="2367770"/>
            <a:chExt cx="1652544" cy="1014059"/>
          </a:xfrm>
        </p:grpSpPr>
        <p:pic>
          <p:nvPicPr>
            <p:cNvPr id="4" name="图片 3"/>
            <p:cNvPicPr/>
            <p:nvPr/>
          </p:nvPicPr>
          <p:blipFill>
            <a:blip r:embed="rId3"/>
            <a:stretch/>
          </p:blipFill>
          <p:spPr>
            <a:xfrm>
              <a:off x="8223385" y="2367770"/>
              <a:ext cx="1652544" cy="1014059"/>
            </a:xfrm>
            <a:prstGeom prst="rect">
              <a:avLst/>
            </a:prstGeom>
          </p:spPr>
        </p:pic>
        <p:sp>
          <p:nvSpPr>
            <p:cNvPr id="19" name="矩形 18"/>
            <p:cNvSpPr/>
            <p:nvPr/>
          </p:nvSpPr>
          <p:spPr>
            <a:xfrm>
              <a:off x="8378609" y="2592038"/>
              <a:ext cx="618461" cy="494751"/>
            </a:xfrm>
            <a:prstGeom prst="rect">
              <a:avLst/>
            </a:prstGeom>
          </p:spPr>
          <p:txBody>
            <a:bodyPr wrap="square"/>
            <a:lstStyle/>
            <a:p>
              <a:pPr algn="ctr">
                <a:lnSpc>
                  <a:spcPct val="120000"/>
                </a:lnSpc>
              </a:pPr>
              <a:r>
                <a:rPr lang="en-US" sz="2400" b="1">
                  <a:latin typeface="Arial"/>
                  <a:ea typeface="微软雅黑"/>
                </a:rPr>
                <a:t>2</a:t>
              </a:r>
            </a:p>
          </p:txBody>
        </p:sp>
      </p:grpSp>
      <p:cxnSp>
        <p:nvCxnSpPr>
          <p:cNvPr id="23" name="直线箭头连接符 22"/>
          <p:cNvCxnSpPr>
            <a:cxnSpLocks/>
          </p:cNvCxnSpPr>
          <p:nvPr/>
        </p:nvCxnSpPr>
        <p:spPr>
          <a:xfrm flipV="1">
            <a:off x="2400871" y="5362451"/>
            <a:ext cx="1612446" cy="10205"/>
          </a:xfrm>
          <a:prstGeom prst="straightConnector1">
            <a:avLst/>
          </a:prstGeom>
          <a:noFill/>
          <a:ln w="25400">
            <a:solidFill>
              <a:srgbClr val="000000"/>
            </a:solidFill>
            <a:prstDash val="sysDash"/>
            <a:tailEnd type="arrow"/>
          </a:ln>
        </p:spPr>
      </p:cxnSp>
      <p:sp>
        <p:nvSpPr>
          <p:cNvPr id="24" name="文本框 23"/>
          <p:cNvSpPr txBox="1"/>
          <p:nvPr/>
        </p:nvSpPr>
        <p:spPr>
          <a:xfrm>
            <a:off x="1298693" y="5207556"/>
            <a:ext cx="1778000" cy="330200"/>
          </a:xfrm>
          <a:prstGeom prst="rect">
            <a:avLst/>
          </a:prstGeom>
          <a:ln w="6350">
            <a:prstDash val="solid"/>
          </a:ln>
        </p:spPr>
        <p:txBody>
          <a:bodyPr/>
          <a:lstStyle/>
          <a:p>
            <a:r>
              <a:rPr lang="zh-CN" sz="1400"/>
              <a:t>（独立元素）</a:t>
            </a:r>
          </a:p>
        </p:txBody>
      </p:sp>
      <p:sp>
        <p:nvSpPr>
          <p:cNvPr id="25" name="文本框 24"/>
          <p:cNvSpPr txBox="1"/>
          <p:nvPr/>
        </p:nvSpPr>
        <p:spPr>
          <a:xfrm>
            <a:off x="3900922" y="5178340"/>
            <a:ext cx="1778000" cy="330200"/>
          </a:xfrm>
          <a:prstGeom prst="rect">
            <a:avLst/>
          </a:prstGeom>
          <a:ln w="6350">
            <a:prstDash val="solid"/>
          </a:ln>
        </p:spPr>
        <p:txBody>
          <a:bodyPr/>
          <a:lstStyle/>
          <a:p>
            <a:r>
              <a:rPr lang="zh-CN" sz="1400"/>
              <a:t>（依赖元素）</a:t>
            </a:r>
          </a:p>
        </p:txBody>
      </p:sp>
      <p:cxnSp>
        <p:nvCxnSpPr>
          <p:cNvPr id="26" name="直线箭头连接符 25"/>
          <p:cNvCxnSpPr>
            <a:cxnSpLocks/>
          </p:cNvCxnSpPr>
          <p:nvPr/>
        </p:nvCxnSpPr>
        <p:spPr>
          <a:xfrm flipV="1">
            <a:off x="7159690" y="5181930"/>
            <a:ext cx="2265589" cy="20411"/>
          </a:xfrm>
          <a:prstGeom prst="straightConnector1">
            <a:avLst/>
          </a:prstGeom>
          <a:noFill/>
          <a:ln w="25400">
            <a:solidFill>
              <a:srgbClr val="000000"/>
            </a:solidFill>
            <a:prstDash val="solid"/>
          </a:ln>
        </p:spPr>
      </p:cxnSp>
      <p:sp>
        <p:nvSpPr>
          <p:cNvPr id="27" name="文本框 26"/>
          <p:cNvSpPr txBox="1"/>
          <p:nvPr/>
        </p:nvSpPr>
        <p:spPr>
          <a:xfrm>
            <a:off x="7159690" y="4877356"/>
            <a:ext cx="1778000" cy="330200"/>
          </a:xfrm>
          <a:prstGeom prst="rect">
            <a:avLst/>
          </a:prstGeom>
          <a:ln w="6350">
            <a:prstDash val="solid"/>
          </a:ln>
        </p:spPr>
        <p:txBody>
          <a:bodyPr/>
          <a:lstStyle/>
          <a:p>
            <a:r>
              <a:rPr lang="zh-CN" sz="1400"/>
              <a:t>0..1</a:t>
            </a:r>
          </a:p>
        </p:txBody>
      </p:sp>
      <p:sp>
        <p:nvSpPr>
          <p:cNvPr id="28" name="文本框 27"/>
          <p:cNvSpPr txBox="1"/>
          <p:nvPr/>
        </p:nvSpPr>
        <p:spPr>
          <a:xfrm>
            <a:off x="9746116" y="4807318"/>
            <a:ext cx="1778000" cy="330200"/>
          </a:xfrm>
          <a:prstGeom prst="rect">
            <a:avLst/>
          </a:prstGeom>
          <a:ln w="6350">
            <a:prstDash val="solid"/>
          </a:ln>
        </p:spPr>
        <p:txBody>
          <a:bodyPr/>
          <a:lstStyle/>
          <a:p>
            <a:r>
              <a:rPr lang="zh-CN"/>
              <a:t>.</a:t>
            </a:r>
          </a:p>
        </p:txBody>
      </p:sp>
      <p:sp>
        <p:nvSpPr>
          <p:cNvPr id="29" name="文本框 28"/>
          <p:cNvSpPr txBox="1"/>
          <p:nvPr/>
        </p:nvSpPr>
        <p:spPr>
          <a:xfrm>
            <a:off x="7131021" y="5207556"/>
            <a:ext cx="1778000" cy="330200"/>
          </a:xfrm>
          <a:prstGeom prst="rect">
            <a:avLst/>
          </a:prstGeom>
          <a:ln w="6350">
            <a:prstDash val="solid"/>
          </a:ln>
        </p:spPr>
        <p:txBody>
          <a:bodyPr/>
          <a:lstStyle/>
          <a:p>
            <a:r>
              <a:rPr lang="zh-CN" sz="1400"/>
              <a:t>employer</a:t>
            </a:r>
          </a:p>
        </p:txBody>
      </p:sp>
      <p:sp>
        <p:nvSpPr>
          <p:cNvPr id="30" name="文本框 29"/>
          <p:cNvSpPr txBox="1"/>
          <p:nvPr/>
        </p:nvSpPr>
        <p:spPr>
          <a:xfrm>
            <a:off x="8536279" y="5207556"/>
            <a:ext cx="1778000" cy="330200"/>
          </a:xfrm>
          <a:prstGeom prst="rect">
            <a:avLst/>
          </a:prstGeom>
          <a:ln w="6350">
            <a:prstDash val="solid"/>
          </a:ln>
        </p:spPr>
        <p:txBody>
          <a:bodyPr/>
          <a:lstStyle/>
          <a:p>
            <a:r>
              <a:rPr lang="zh-CN" sz="1400"/>
              <a:t>employee</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948796" y="2619004"/>
            <a:ext cx="2777504" cy="2559336"/>
            <a:chOff x="7325360" y="2384859"/>
            <a:chExt cx="2777504" cy="1457157"/>
          </a:xfrm>
        </p:grpSpPr>
        <p:sp>
          <p:nvSpPr>
            <p:cNvPr id="9" name="矩形 8"/>
            <p:cNvSpPr/>
            <p:nvPr/>
          </p:nvSpPr>
          <p:spPr>
            <a:xfrm>
              <a:off x="7325360" y="2737483"/>
              <a:ext cx="2777504" cy="1104533"/>
            </a:xfrm>
            <a:prstGeom prst="rect">
              <a:avLst/>
            </a:prstGeom>
          </p:spPr>
          <p:txBody>
            <a:bodyPr wrap="square"/>
            <a:lstStyle/>
            <a:p>
              <a:pPr algn="l">
                <a:lnSpc>
                  <a:spcPct val="120000"/>
                </a:lnSpc>
              </a:pPr>
              <a:r>
                <a:rPr lang="zh-CN" dirty="0"/>
                <a:t> </a:t>
              </a:r>
              <a:r>
                <a:rPr lang="zh-CN" sz="1400" dirty="0"/>
                <a:t>泛化(Generalization)是一种</a:t>
              </a:r>
              <a:r>
                <a:rPr lang="zh-CN" sz="1400" dirty="0">
                  <a:solidFill>
                    <a:srgbClr val="FF0000"/>
                  </a:solidFill>
                </a:rPr>
                <a:t>一般化特殊化的关系</a:t>
              </a:r>
              <a:r>
                <a:rPr lang="zh-CN" sz="1400" dirty="0"/>
                <a:t>,是</a:t>
              </a:r>
              <a:r>
                <a:rPr lang="zh-CN" altLang="en-US" sz="1400" dirty="0"/>
                <a:t>一</a:t>
              </a:r>
              <a:r>
                <a:rPr lang="zh-CN" sz="1400" dirty="0"/>
                <a:t>般事物(父类)和该事物较为特殊的种类(子类)之间的关系,子类继承父类的属性和操作，除此之外，子类还添加新的属性和操作。在图形上,把泛化关系画成带有空心箭头的实线,该实线指向父类</a:t>
              </a:r>
            </a:p>
          </p:txBody>
        </p:sp>
        <p:sp>
          <p:nvSpPr>
            <p:cNvPr id="10" name="矩形 9"/>
            <p:cNvSpPr/>
            <p:nvPr/>
          </p:nvSpPr>
          <p:spPr>
            <a:xfrm>
              <a:off x="7593125" y="2384859"/>
              <a:ext cx="2241974" cy="396583"/>
            </a:xfrm>
            <a:prstGeom prst="rect">
              <a:avLst/>
            </a:prstGeom>
          </p:spPr>
          <p:txBody>
            <a:bodyPr wrap="square"/>
            <a:lstStyle/>
            <a:p>
              <a:pPr algn="ctr">
                <a:lnSpc>
                  <a:spcPct val="120000"/>
                </a:lnSpc>
              </a:pPr>
              <a:r>
                <a:rPr lang="zh-CN" b="1">
                  <a:latin typeface="微软雅黑"/>
                  <a:ea typeface="微软雅黑"/>
                </a:rPr>
                <a:t>泛化</a:t>
              </a:r>
            </a:p>
          </p:txBody>
        </p:sp>
      </p:grpSp>
      <p:grpSp>
        <p:nvGrpSpPr>
          <p:cNvPr id="14" name="组合 13"/>
          <p:cNvGrpSpPr/>
          <p:nvPr/>
        </p:nvGrpSpPr>
        <p:grpSpPr>
          <a:xfrm>
            <a:off x="6982815" y="2588182"/>
            <a:ext cx="2777504" cy="3268859"/>
            <a:chOff x="7325360" y="2384859"/>
            <a:chExt cx="2777504" cy="1369580"/>
          </a:xfrm>
        </p:grpSpPr>
        <p:sp>
          <p:nvSpPr>
            <p:cNvPr id="15" name="矩形 14"/>
            <p:cNvSpPr/>
            <p:nvPr/>
          </p:nvSpPr>
          <p:spPr>
            <a:xfrm>
              <a:off x="7325360" y="2658247"/>
              <a:ext cx="2777504" cy="1096192"/>
            </a:xfrm>
            <a:prstGeom prst="rect">
              <a:avLst/>
            </a:prstGeom>
          </p:spPr>
          <p:txBody>
            <a:bodyPr wrap="square"/>
            <a:lstStyle/>
            <a:p>
              <a:pPr algn="ctr">
                <a:lnSpc>
                  <a:spcPct val="120000"/>
                </a:lnSpc>
              </a:pPr>
              <a:r>
                <a:rPr lang="zh-CN" sz="1400" dirty="0"/>
                <a:t>实现(Realization)是</a:t>
              </a:r>
              <a:r>
                <a:rPr lang="zh-CN" sz="1400" dirty="0">
                  <a:solidFill>
                    <a:srgbClr val="FF0000"/>
                  </a:solidFill>
                </a:rPr>
                <a:t>类之间的语义关系</a:t>
              </a:r>
              <a:r>
                <a:rPr lang="zh-CN" sz="1400" dirty="0"/>
                <a:t>,其中的一个类指定了由另一个类必须执行的约定。在两种地方会遇到实现关系:一种是在接口和实现它们的类或构件之间;另一种是在用例和实现它们的协作之间。在图形上,把实现关系画成一条带有空心箭头的虚线，它是泛化和依赖关系两种图形的结合</a:t>
              </a:r>
            </a:p>
          </p:txBody>
        </p:sp>
        <p:sp>
          <p:nvSpPr>
            <p:cNvPr id="16" name="矩形 15"/>
            <p:cNvSpPr/>
            <p:nvPr/>
          </p:nvSpPr>
          <p:spPr>
            <a:xfrm>
              <a:off x="7593125" y="2384859"/>
              <a:ext cx="2241974" cy="396583"/>
            </a:xfrm>
            <a:prstGeom prst="rect">
              <a:avLst/>
            </a:prstGeom>
          </p:spPr>
          <p:txBody>
            <a:bodyPr wrap="square"/>
            <a:lstStyle/>
            <a:p>
              <a:pPr algn="ctr">
                <a:lnSpc>
                  <a:spcPct val="120000"/>
                </a:lnSpc>
              </a:pPr>
              <a:r>
                <a:rPr lang="zh-CN" b="1">
                  <a:latin typeface="微软雅黑"/>
                  <a:ea typeface="微软雅黑"/>
                </a:rPr>
                <a:t>实现</a:t>
              </a:r>
            </a:p>
          </p:txBody>
        </p:sp>
      </p:grpSp>
      <p:grpSp>
        <p:nvGrpSpPr>
          <p:cNvPr id="20" name="组合 19"/>
          <p:cNvGrpSpPr/>
          <p:nvPr/>
        </p:nvGrpSpPr>
        <p:grpSpPr>
          <a:xfrm>
            <a:off x="2511276" y="1135870"/>
            <a:ext cx="1652544" cy="1014059"/>
            <a:chOff x="2316070" y="2367770"/>
            <a:chExt cx="1652544" cy="1014059"/>
          </a:xfrm>
        </p:grpSpPr>
        <p:pic>
          <p:nvPicPr>
            <p:cNvPr id="2" name="图片 1"/>
            <p:cNvPicPr/>
            <p:nvPr/>
          </p:nvPicPr>
          <p:blipFill>
            <a:blip r:embed="rId3"/>
            <a:stretch/>
          </p:blipFill>
          <p:spPr>
            <a:xfrm>
              <a:off x="2316070" y="2367770"/>
              <a:ext cx="1652544" cy="1014059"/>
            </a:xfrm>
            <a:prstGeom prst="rect">
              <a:avLst/>
            </a:prstGeom>
          </p:spPr>
        </p:pic>
        <p:sp>
          <p:nvSpPr>
            <p:cNvPr id="17" name="矩形 16"/>
            <p:cNvSpPr/>
            <p:nvPr/>
          </p:nvSpPr>
          <p:spPr>
            <a:xfrm>
              <a:off x="2473082" y="2592038"/>
              <a:ext cx="618461" cy="535531"/>
            </a:xfrm>
            <a:prstGeom prst="rect">
              <a:avLst/>
            </a:prstGeom>
          </p:spPr>
          <p:txBody>
            <a:bodyPr wrap="square"/>
            <a:lstStyle/>
            <a:p>
              <a:pPr algn="ctr">
                <a:lnSpc>
                  <a:spcPct val="120000"/>
                </a:lnSpc>
              </a:pPr>
              <a:r>
                <a:rPr lang="en-US" sz="2400" b="1">
                  <a:latin typeface="Arial"/>
                  <a:ea typeface="微软雅黑"/>
                </a:rPr>
                <a:t>3</a:t>
              </a:r>
            </a:p>
          </p:txBody>
        </p:sp>
      </p:grpSp>
      <p:grpSp>
        <p:nvGrpSpPr>
          <p:cNvPr id="22" name="组合 21"/>
          <p:cNvGrpSpPr/>
          <p:nvPr/>
        </p:nvGrpSpPr>
        <p:grpSpPr>
          <a:xfrm>
            <a:off x="7545295" y="1105048"/>
            <a:ext cx="1652544" cy="1014059"/>
            <a:chOff x="8223385" y="2367770"/>
            <a:chExt cx="1652544" cy="1014059"/>
          </a:xfrm>
        </p:grpSpPr>
        <p:pic>
          <p:nvPicPr>
            <p:cNvPr id="4" name="图片 3"/>
            <p:cNvPicPr/>
            <p:nvPr/>
          </p:nvPicPr>
          <p:blipFill>
            <a:blip r:embed="rId3"/>
            <a:stretch/>
          </p:blipFill>
          <p:spPr>
            <a:xfrm>
              <a:off x="8223385" y="2367770"/>
              <a:ext cx="1652544" cy="1014059"/>
            </a:xfrm>
            <a:prstGeom prst="rect">
              <a:avLst/>
            </a:prstGeom>
          </p:spPr>
        </p:pic>
        <p:sp>
          <p:nvSpPr>
            <p:cNvPr id="19" name="矩形 18"/>
            <p:cNvSpPr/>
            <p:nvPr/>
          </p:nvSpPr>
          <p:spPr>
            <a:xfrm>
              <a:off x="8378609" y="2592038"/>
              <a:ext cx="618461" cy="494751"/>
            </a:xfrm>
            <a:prstGeom prst="rect">
              <a:avLst/>
            </a:prstGeom>
          </p:spPr>
          <p:txBody>
            <a:bodyPr wrap="square"/>
            <a:lstStyle/>
            <a:p>
              <a:pPr algn="ctr">
                <a:lnSpc>
                  <a:spcPct val="120000"/>
                </a:lnSpc>
              </a:pPr>
              <a:r>
                <a:rPr lang="en-US" sz="2400" b="1">
                  <a:latin typeface="Arial"/>
                  <a:ea typeface="微软雅黑"/>
                </a:rPr>
                <a:t>4</a:t>
              </a:r>
            </a:p>
          </p:txBody>
        </p:sp>
      </p:grpSp>
      <p:sp>
        <p:nvSpPr>
          <p:cNvPr id="23" name="文本框 22"/>
          <p:cNvSpPr txBox="1"/>
          <p:nvPr/>
        </p:nvSpPr>
        <p:spPr>
          <a:xfrm>
            <a:off x="1327561" y="5517346"/>
            <a:ext cx="1778000"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1400"/>
              <a:t>（子类）</a:t>
            </a:r>
          </a:p>
        </p:txBody>
      </p:sp>
      <p:sp>
        <p:nvSpPr>
          <p:cNvPr id="24" name="文本框 23"/>
          <p:cNvSpPr txBox="1"/>
          <p:nvPr/>
        </p:nvSpPr>
        <p:spPr>
          <a:xfrm>
            <a:off x="3925900" y="5517346"/>
            <a:ext cx="1778000"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1400"/>
              <a:t>（父类）</a:t>
            </a:r>
          </a:p>
        </p:txBody>
      </p:sp>
      <p:cxnSp>
        <p:nvCxnSpPr>
          <p:cNvPr id="25" name="直线箭头连接符 24"/>
          <p:cNvCxnSpPr>
            <a:cxnSpLocks/>
          </p:cNvCxnSpPr>
          <p:nvPr/>
        </p:nvCxnSpPr>
        <p:spPr>
          <a:xfrm>
            <a:off x="2136149" y="5680992"/>
            <a:ext cx="1632383" cy="0"/>
          </a:xfrm>
          <a:prstGeom prst="straightConnector1">
            <a:avLst/>
          </a:prstGeom>
          <a:noFill/>
          <a:ln w="25400">
            <a:solidFill>
              <a:srgbClr val="000000"/>
            </a:solidFill>
            <a:prstDash val="solid"/>
            <a:headEnd/>
            <a:tailEnd/>
          </a:ln>
        </p:spPr>
      </p:cxnSp>
      <p:sp>
        <p:nvSpPr>
          <p:cNvPr id="26" name="三角形 25"/>
          <p:cNvSpPr/>
          <p:nvPr/>
        </p:nvSpPr>
        <p:spPr>
          <a:xfrm rot="5400000">
            <a:off x="3842788" y="5536675"/>
            <a:ext cx="108512" cy="274746"/>
          </a:xfrm>
          <a:prstGeom prst="triangle">
            <a:avLst/>
          </a:prstGeom>
          <a:noFill/>
          <a:ln w="12700">
            <a:solidFill>
              <a:srgbClr val="5C5C5C"/>
            </a:solidFill>
            <a:prstDash val="solid"/>
          </a:ln>
        </p:spPr>
        <p:txBody>
          <a:bodyPr/>
          <a:lstStyle/>
          <a:p>
            <a:endParaRPr/>
          </a:p>
        </p:txBody>
      </p:sp>
      <p:cxnSp>
        <p:nvCxnSpPr>
          <p:cNvPr id="27" name="直线箭头连接符 26"/>
          <p:cNvCxnSpPr>
            <a:cxnSpLocks/>
          </p:cNvCxnSpPr>
          <p:nvPr/>
        </p:nvCxnSpPr>
        <p:spPr>
          <a:xfrm flipV="1">
            <a:off x="7274801" y="5819380"/>
            <a:ext cx="2000665" cy="19907"/>
          </a:xfrm>
          <a:prstGeom prst="straightConnector1">
            <a:avLst/>
          </a:prstGeom>
          <a:noFill/>
          <a:ln w="25400">
            <a:solidFill>
              <a:srgbClr val="000000"/>
            </a:solidFill>
            <a:prstDash val="sysDash"/>
            <a:headEnd/>
            <a:tailEnd/>
          </a:ln>
        </p:spPr>
      </p:cxnSp>
      <p:sp>
        <p:nvSpPr>
          <p:cNvPr id="28" name="三角形 27"/>
          <p:cNvSpPr/>
          <p:nvPr/>
        </p:nvSpPr>
        <p:spPr>
          <a:xfrm rot="5400000">
            <a:off x="9358583" y="5665412"/>
            <a:ext cx="108512" cy="274746"/>
          </a:xfrm>
          <a:prstGeom prst="triangle">
            <a:avLst/>
          </a:prstGeom>
          <a:noFill/>
          <a:ln w="12700">
            <a:solidFill>
              <a:srgbClr val="5C5C5C"/>
            </a:solidFill>
            <a:prstDash val="solid"/>
          </a:ln>
        </p:spPr>
        <p:txBody>
          <a:bodyPr/>
          <a:lstStyle/>
          <a:p>
            <a:endParaRPr/>
          </a:p>
        </p:txBody>
      </p:sp>
      <p:sp>
        <p:nvSpPr>
          <p:cNvPr id="29" name="文本框 28"/>
          <p:cNvSpPr txBox="1"/>
          <p:nvPr/>
        </p:nvSpPr>
        <p:spPr>
          <a:xfrm>
            <a:off x="6656295" y="5691941"/>
            <a:ext cx="1778000" cy="330200"/>
          </a:xfrm>
          <a:prstGeom prst="rect">
            <a:avLst/>
          </a:prstGeom>
          <a:ln w="6350">
            <a:prstDash val="solid"/>
          </a:ln>
        </p:spPr>
        <p:txBody>
          <a:bodyPr/>
          <a:lstStyle/>
          <a:p>
            <a:r>
              <a:rPr lang="zh-CN" sz="1400"/>
              <a:t>(实现)</a:t>
            </a:r>
          </a:p>
        </p:txBody>
      </p:sp>
      <p:sp>
        <p:nvSpPr>
          <p:cNvPr id="30" name="文本框 29"/>
          <p:cNvSpPr txBox="1"/>
          <p:nvPr/>
        </p:nvSpPr>
        <p:spPr>
          <a:xfrm>
            <a:off x="9502383" y="5637685"/>
            <a:ext cx="1778000" cy="330200"/>
          </a:xfrm>
          <a:prstGeom prst="rect">
            <a:avLst/>
          </a:prstGeom>
          <a:ln w="6350">
            <a:prstDash val="solid"/>
          </a:ln>
        </p:spPr>
        <p:txBody>
          <a:bodyPr/>
          <a:lstStyle/>
          <a:p>
            <a:r>
              <a:rPr lang="zh-CN" sz="1400" dirty="0"/>
              <a:t>(接口)</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76137" y="2645086"/>
            <a:ext cx="716675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a:ea typeface="微软雅黑"/>
              </a:rPr>
              <a:t>Q</a:t>
            </a:r>
            <a:r>
              <a:rPr lang="en-US" altLang="zh-CN" sz="3600" b="1" i="0" strike="noStrike" spc="0" dirty="0">
                <a:solidFill>
                  <a:srgbClr val="404040"/>
                </a:solidFill>
                <a:latin typeface="微软雅黑"/>
                <a:ea typeface="微软雅黑"/>
              </a:rPr>
              <a:t>2</a:t>
            </a:r>
            <a:r>
              <a:rPr lang="en-US" sz="3600" b="1" i="0" strike="noStrike" spc="0" dirty="0">
                <a:solidFill>
                  <a:srgbClr val="404040"/>
                </a:solidFill>
                <a:latin typeface="微软雅黑"/>
                <a:ea typeface="微软雅黑"/>
              </a:rPr>
              <a:t>:类和接口在UML中有何异同？</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spAutoFit/>
          </a:bodyPr>
          <a:lstStyle/>
          <a:p>
            <a:pPr>
              <a:lnSpc>
                <a:spcPct val="120000"/>
              </a:lnSpc>
            </a:pPr>
            <a:r>
              <a:rPr lang="zh-CN" sz="3600" b="1">
                <a:latin typeface="微软雅黑"/>
              </a:rPr>
              <a:t>什么是</a:t>
            </a:r>
            <a:r>
              <a:rPr lang="en-US" sz="3600" b="1">
                <a:latin typeface="微软雅黑"/>
              </a:rPr>
              <a:t>UML</a:t>
            </a:r>
            <a:endParaRPr lang="zh-CN" sz="3600" b="1">
              <a:solidFill>
                <a:schemeClr val="tx1">
                  <a:lumMod val="75000"/>
                  <a:lumOff val="25000"/>
                </a:schemeClr>
              </a:solidFill>
              <a:latin typeface="微软雅黑"/>
              <a:ea typeface="微软雅黑"/>
            </a:endParaRPr>
          </a:p>
        </p:txBody>
      </p:sp>
      <p:sp>
        <p:nvSpPr>
          <p:cNvPr id="5" name="矩形 4"/>
          <p:cNvSpPr/>
          <p:nvPr/>
        </p:nvSpPr>
        <p:spPr>
          <a:xfrm>
            <a:off x="6316981" y="2217967"/>
            <a:ext cx="4325619" cy="763094"/>
          </a:xfrm>
          <a:prstGeom prst="rect">
            <a:avLst/>
          </a:prstGeom>
        </p:spPr>
        <p:txBody>
          <a:bodyPr wrap="square">
            <a:spAutoFit/>
          </a:bodyPr>
          <a:lstStyle/>
          <a:p>
            <a:pPr>
              <a:lnSpc>
                <a:spcPct val="120000"/>
              </a:lnSpc>
            </a:pPr>
            <a:r>
              <a:rPr lang="en-US" sz="4000" b="1">
                <a:solidFill>
                  <a:schemeClr val="tx1">
                    <a:lumMod val="75000"/>
                    <a:lumOff val="25000"/>
                  </a:schemeClr>
                </a:solidFill>
                <a:ea typeface="微软雅黑"/>
              </a:rPr>
              <a:t>PART 01</a:t>
            </a:r>
            <a:endParaRPr lang="zh-CN" sz="4000" b="1">
              <a:solidFill>
                <a:schemeClr val="tx1">
                  <a:lumMod val="75000"/>
                  <a:lumOff val="25000"/>
                </a:schemeClr>
              </a:solidFil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144" y="1417839"/>
            <a:ext cx="6475587" cy="601596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2800" b="1" i="0" strike="noStrike" spc="0" dirty="0">
                <a:solidFill>
                  <a:srgbClr val="404040"/>
                </a:solidFill>
                <a:latin typeface="微软雅黑"/>
                <a:ea typeface="微软雅黑"/>
              </a:rPr>
              <a:t>A: </a:t>
            </a:r>
          </a:p>
          <a:p>
            <a:pPr marL="0" indent="0" algn="l" defTabSz="914400">
              <a:lnSpc>
                <a:spcPct val="120000"/>
              </a:lnSpc>
              <a:spcBef>
                <a:spcPts val="0"/>
              </a:spcBef>
              <a:spcAft>
                <a:spcPts val="0"/>
              </a:spcAft>
              <a:buNone/>
            </a:pPr>
            <a:r>
              <a:rPr lang="en-US" sz="2800" b="1" i="0" strike="noStrike" spc="0" dirty="0" err="1">
                <a:solidFill>
                  <a:srgbClr val="404040"/>
                </a:solidFill>
                <a:latin typeface="微软雅黑"/>
                <a:ea typeface="微软雅黑"/>
              </a:rPr>
              <a:t>相同点：都是UML模型中的静态部分</a:t>
            </a:r>
            <a:r>
              <a:rPr lang="en-US" sz="2800" b="1" i="0" strike="noStrike" spc="0" dirty="0">
                <a:solidFill>
                  <a:srgbClr val="404040"/>
                </a:solidFill>
                <a:latin typeface="微软雅黑"/>
                <a:ea typeface="微软雅黑"/>
              </a:rPr>
              <a:t>。</a:t>
            </a:r>
          </a:p>
          <a:p>
            <a:pPr marL="0" indent="0" algn="l" defTabSz="914400">
              <a:lnSpc>
                <a:spcPct val="120000"/>
              </a:lnSpc>
              <a:spcBef>
                <a:spcPts val="0"/>
              </a:spcBef>
              <a:spcAft>
                <a:spcPts val="0"/>
              </a:spcAft>
              <a:buNone/>
            </a:pPr>
            <a:r>
              <a:rPr lang="en-US" sz="2800" b="1" i="0" strike="noStrike" spc="0" dirty="0" err="1">
                <a:solidFill>
                  <a:srgbClr val="404040"/>
                </a:solidFill>
                <a:latin typeface="微软雅黑"/>
                <a:ea typeface="微软雅黑"/>
              </a:rPr>
              <a:t>不同点</a:t>
            </a:r>
            <a:r>
              <a:rPr lang="en-US" sz="2800" b="1" i="0" strike="noStrike" spc="0" dirty="0">
                <a:solidFill>
                  <a:srgbClr val="404040"/>
                </a:solidFill>
                <a:latin typeface="微软雅黑"/>
                <a:ea typeface="微软雅黑"/>
              </a:rPr>
              <a:t>：</a:t>
            </a:r>
          </a:p>
          <a:p>
            <a:pPr marL="0" indent="0" algn="l" defTabSz="914400">
              <a:lnSpc>
                <a:spcPct val="120000"/>
              </a:lnSpc>
              <a:spcBef>
                <a:spcPts val="0"/>
              </a:spcBef>
              <a:spcAft>
                <a:spcPts val="0"/>
              </a:spcAft>
              <a:buNone/>
            </a:pPr>
            <a:r>
              <a:rPr lang="en-US" sz="2800" b="1" i="0" strike="noStrike" spc="0" dirty="0" err="1">
                <a:solidFill>
                  <a:srgbClr val="404040"/>
                </a:solidFill>
                <a:latin typeface="微软雅黑"/>
                <a:ea typeface="微软雅黑"/>
              </a:rPr>
              <a:t>类是对一组具有相同属性、相同操作、相同关系和相同语义的对象的抽象</a:t>
            </a:r>
            <a:r>
              <a:rPr lang="en-US" sz="2800" b="1" i="0" strike="noStrike" spc="0" dirty="0">
                <a:solidFill>
                  <a:srgbClr val="404040"/>
                </a:solidFill>
                <a:latin typeface="微软雅黑"/>
                <a:ea typeface="微软雅黑"/>
              </a:rPr>
              <a:t>。</a:t>
            </a:r>
          </a:p>
          <a:p>
            <a:pPr marL="0" indent="0" algn="l" defTabSz="914400">
              <a:lnSpc>
                <a:spcPct val="120000"/>
              </a:lnSpc>
              <a:spcBef>
                <a:spcPts val="0"/>
              </a:spcBef>
              <a:spcAft>
                <a:spcPts val="0"/>
              </a:spcAft>
              <a:buNone/>
            </a:pPr>
            <a:r>
              <a:rPr lang="en-US" sz="2800" b="1" i="0" strike="noStrike" spc="0" dirty="0" err="1">
                <a:solidFill>
                  <a:srgbClr val="404040"/>
                </a:solidFill>
                <a:latin typeface="微软雅黑"/>
                <a:ea typeface="微软雅黑"/>
              </a:rPr>
              <a:t>接口描述了类和组件的对外的可见的动作</a:t>
            </a:r>
            <a:r>
              <a:rPr lang="en-US" sz="2800" b="1" i="0" strike="noStrike" spc="0" dirty="0">
                <a:solidFill>
                  <a:srgbClr val="404040"/>
                </a:solidFill>
                <a:latin typeface="微软雅黑"/>
                <a:ea typeface="微软雅黑"/>
              </a:rPr>
              <a:t>。</a:t>
            </a:r>
          </a:p>
          <a:p>
            <a:pPr marL="0" indent="0" algn="l" defTabSz="914400">
              <a:lnSpc>
                <a:spcPct val="120000"/>
              </a:lnSpc>
              <a:spcBef>
                <a:spcPts val="0"/>
              </a:spcBef>
              <a:spcAft>
                <a:spcPts val="0"/>
              </a:spcAft>
              <a:buNone/>
            </a:pPr>
            <a:endParaRPr lang="zh-CN" sz="3600" b="1" dirty="0">
              <a:solidFill>
                <a:srgbClr val="000000"/>
              </a:solidFill>
              <a:latin typeface="Aria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76138" y="2645086"/>
            <a:ext cx="6873730"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a:ea typeface="微软雅黑"/>
              </a:rPr>
              <a:t>Q</a:t>
            </a:r>
            <a:r>
              <a:rPr lang="en-US" altLang="zh-CN" sz="3600" b="1" i="0" strike="noStrike" spc="0" dirty="0">
                <a:solidFill>
                  <a:srgbClr val="404040"/>
                </a:solidFill>
                <a:latin typeface="微软雅黑"/>
                <a:ea typeface="微软雅黑"/>
              </a:rPr>
              <a:t>3</a:t>
            </a:r>
            <a:r>
              <a:rPr lang="en-US" sz="3600" b="1" i="0" strike="noStrike" spc="0" dirty="0">
                <a:solidFill>
                  <a:srgbClr val="404040"/>
                </a:solidFill>
                <a:latin typeface="微软雅黑"/>
                <a:ea typeface="微软雅黑"/>
              </a:rPr>
              <a:t>:UML中的动态部分有哪些？</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44288" y="2730304"/>
            <a:ext cx="3539288" cy="94960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A: 交互，状态机</a:t>
            </a:r>
          </a:p>
          <a:p>
            <a:pPr marL="0" indent="0" algn="l" defTabSz="914400">
              <a:lnSpc>
                <a:spcPct val="120000"/>
              </a:lnSpc>
              <a:spcBef>
                <a:spcPts val="0"/>
              </a:spcBef>
              <a:spcAft>
                <a:spcPts val="0"/>
              </a:spcAft>
              <a:buNone/>
            </a:pPr>
            <a:endParaRPr lang="en-US" sz="3600" b="1" i="0" strike="noStrike" spc="0">
              <a:solidFill>
                <a:srgbClr val="404040"/>
              </a:solidFill>
              <a:latin typeface="微软雅黑"/>
              <a:ea typeface="微软雅黑"/>
            </a:endParaRPr>
          </a:p>
          <a:p>
            <a:pPr marL="0" indent="0" algn="l" defTabSz="914400">
              <a:lnSpc>
                <a:spcPct val="120000"/>
              </a:lnSpc>
              <a:spcBef>
                <a:spcPts val="0"/>
              </a:spcBef>
              <a:spcAft>
                <a:spcPts val="0"/>
              </a:spcAft>
              <a:buNone/>
            </a:pPr>
            <a:endParaRPr lang="zh-CN" sz="3600" b="1">
              <a:solidFill>
                <a:srgbClr val="000000"/>
              </a:solidFill>
              <a:latin typeface="Aria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spAutoFit/>
          </a:bodyPr>
          <a:lstStyle/>
          <a:p>
            <a:pPr marL="0" lvl="0" indent="0" algn="l" defTabSz="914400">
              <a:lnSpc>
                <a:spcPct val="120000"/>
              </a:lnSpc>
              <a:spcBef>
                <a:spcPts val="0"/>
              </a:spcBef>
              <a:spcAft>
                <a:spcPts val="0"/>
              </a:spcAft>
              <a:buNone/>
            </a:pPr>
            <a:r>
              <a:rPr lang="en-US" sz="3600" b="1" i="0" u="none" strike="noStrike" kern="1200" spc="0" baseline="0">
                <a:solidFill>
                  <a:srgbClr val="000000">
                    <a:lumMod val="75000"/>
                    <a:lumOff val="25000"/>
                  </a:srgbClr>
                </a:solidFill>
                <a:latin typeface="微软雅黑"/>
                <a:ea typeface="微软雅黑"/>
              </a:rPr>
              <a:t>UML</a:t>
            </a:r>
            <a:r>
              <a:rPr lang="zh-CN" sz="3600" b="1" i="0" u="none" strike="noStrike" kern="1200" spc="0" baseline="0">
                <a:solidFill>
                  <a:srgbClr val="000000">
                    <a:lumMod val="75000"/>
                    <a:lumOff val="25000"/>
                  </a:srgbClr>
                </a:solidFill>
                <a:latin typeface="微软雅黑"/>
                <a:ea typeface="微软雅黑"/>
              </a:rPr>
              <a:t>的视图</a:t>
            </a:r>
          </a:p>
        </p:txBody>
      </p:sp>
      <p:sp>
        <p:nvSpPr>
          <p:cNvPr id="5" name="矩形 4"/>
          <p:cNvSpPr/>
          <p:nvPr/>
        </p:nvSpPr>
        <p:spPr>
          <a:xfrm>
            <a:off x="6316981" y="2217967"/>
            <a:ext cx="4325619" cy="763094"/>
          </a:xfrm>
          <a:prstGeom prst="rect">
            <a:avLst/>
          </a:prstGeom>
        </p:spPr>
        <p:txBody>
          <a:bodyPr wrap="square">
            <a:spAutoFit/>
          </a:body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a:ea typeface="微软雅黑"/>
              </a:rPr>
              <a:t>PART 05</a:t>
            </a:r>
            <a:endParaRPr lang="zh-CN" sz="4000" b="1" i="0" u="none" strike="noStrike" kern="1200" spc="0" baseline="0">
              <a:solidFill>
                <a:srgbClr val="000000">
                  <a:lumMod val="75000"/>
                  <a:lumOff val="25000"/>
                </a:srgbClr>
              </a:solidFill>
              <a:latin typeface="Aria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1458079" y="3572644"/>
            <a:ext cx="2637671" cy="2294756"/>
          </a:xfrm>
          <a:prstGeom prst="rect">
            <a:avLst/>
          </a:prstGeom>
        </p:spPr>
      </p:pic>
      <p:grpSp>
        <p:nvGrpSpPr>
          <p:cNvPr id="7" name="组合 6"/>
          <p:cNvGrpSpPr/>
          <p:nvPr/>
        </p:nvGrpSpPr>
        <p:grpSpPr>
          <a:xfrm>
            <a:off x="4209142" y="254523"/>
            <a:ext cx="3773716" cy="891582"/>
            <a:chOff x="4209142" y="254523"/>
            <a:chExt cx="3773716" cy="891582"/>
          </a:xfrm>
        </p:grpSpPr>
        <p:pic>
          <p:nvPicPr>
            <p:cNvPr id="8" name="图片 7"/>
            <p:cNvPicPr/>
            <p:nvPr/>
          </p:nvPicPr>
          <p:blipFill>
            <a:blip r:embed="rId4"/>
            <a:stretch/>
          </p:blipFill>
          <p:spPr>
            <a:xfrm>
              <a:off x="4209142" y="254523"/>
              <a:ext cx="3773716" cy="891582"/>
            </a:xfrm>
            <a:prstGeom prst="rect">
              <a:avLst/>
            </a:prstGeom>
          </p:spPr>
        </p:pic>
        <p:sp>
          <p:nvSpPr>
            <p:cNvPr id="9" name="文本框 8"/>
            <p:cNvSpPr txBox="1"/>
            <p:nvPr/>
          </p:nvSpPr>
          <p:spPr>
            <a:xfrm>
              <a:off x="5030678" y="330723"/>
              <a:ext cx="2106667" cy="565539"/>
            </a:xfrm>
            <a:prstGeom prst="rect">
              <a:avLst/>
            </a:prstGeom>
            <a:noFill/>
          </p:spPr>
          <p:txBody>
            <a:bodyPr wrap="none">
              <a:spAutoFit/>
            </a:bodyPr>
            <a:lstStyle/>
            <a:p>
              <a:pPr lvl="0">
                <a:lnSpc>
                  <a:spcPct val="120000"/>
                </a:lnSpc>
              </a:pPr>
              <a:r>
                <a:rPr lang="en-US" sz="2800" b="1">
                  <a:solidFill>
                    <a:srgbClr val="000000">
                      <a:lumMod val="75000"/>
                      <a:lumOff val="25000"/>
                    </a:srgbClr>
                  </a:solidFill>
                  <a:latin typeface="微软雅黑"/>
                </a:rPr>
                <a:t>UML</a:t>
              </a:r>
              <a:r>
                <a:rPr lang="zh-CN" sz="2800" b="1">
                  <a:solidFill>
                    <a:srgbClr val="000000">
                      <a:lumMod val="75000"/>
                      <a:lumOff val="25000"/>
                    </a:srgbClr>
                  </a:solidFill>
                  <a:latin typeface="微软雅黑"/>
                </a:rPr>
                <a:t>的视图</a:t>
              </a:r>
            </a:p>
          </p:txBody>
        </p:sp>
      </p:grpSp>
      <p:grpSp>
        <p:nvGrpSpPr>
          <p:cNvPr id="22" name="组合 21"/>
          <p:cNvGrpSpPr/>
          <p:nvPr/>
        </p:nvGrpSpPr>
        <p:grpSpPr>
          <a:xfrm>
            <a:off x="2095010" y="1376444"/>
            <a:ext cx="6780354" cy="940093"/>
            <a:chOff x="2695887" y="1708601"/>
            <a:chExt cx="6780354" cy="940093"/>
          </a:xfrm>
        </p:grpSpPr>
        <p:pic>
          <p:nvPicPr>
            <p:cNvPr id="3" name="图片 2"/>
            <p:cNvPicPr/>
            <p:nvPr/>
          </p:nvPicPr>
          <p:blipFill>
            <a:blip r:embed="rId5"/>
            <a:stretch/>
          </p:blipFill>
          <p:spPr>
            <a:xfrm>
              <a:off x="2695887" y="1830343"/>
              <a:ext cx="466270" cy="431760"/>
            </a:xfrm>
            <a:prstGeom prst="rect">
              <a:avLst/>
            </a:prstGeom>
          </p:spPr>
        </p:pic>
        <p:grpSp>
          <p:nvGrpSpPr>
            <p:cNvPr id="10" name="组合 9"/>
            <p:cNvGrpSpPr/>
            <p:nvPr/>
          </p:nvGrpSpPr>
          <p:grpSpPr>
            <a:xfrm>
              <a:off x="3311980" y="1708601"/>
              <a:ext cx="6164261" cy="940093"/>
              <a:chOff x="7325359" y="2384859"/>
              <a:chExt cx="6164261" cy="940093"/>
            </a:xfrm>
          </p:grpSpPr>
          <p:sp>
            <p:nvSpPr>
              <p:cNvPr id="11" name="矩形 10"/>
              <p:cNvSpPr/>
              <p:nvPr/>
            </p:nvSpPr>
            <p:spPr>
              <a:xfrm>
                <a:off x="7325359" y="2737483"/>
                <a:ext cx="6164261" cy="587469"/>
              </a:xfrm>
              <a:prstGeom prst="rect">
                <a:avLst/>
              </a:prstGeom>
            </p:spPr>
            <p:txBody>
              <a:bodyPr wrap="square">
                <a:spAutoFit/>
              </a:bodyPr>
              <a:lstStyle/>
              <a:p>
                <a:pPr algn="just">
                  <a:lnSpc>
                    <a:spcPct val="120000"/>
                  </a:lnSpc>
                </a:pPr>
                <a:r>
                  <a:rPr lang="zh-CN" sz="1400">
                    <a:latin typeface="微软雅黑"/>
                    <a:ea typeface="微软雅黑"/>
                  </a:rPr>
                  <a:t>用例视图主要强调从系统的</a:t>
                </a:r>
                <a:r>
                  <a:rPr lang="zh-CN" sz="1400">
                    <a:solidFill>
                      <a:srgbClr val="FF0000"/>
                    </a:solidFill>
                    <a:latin typeface="微软雅黑"/>
                    <a:ea typeface="微软雅黑"/>
                  </a:rPr>
                  <a:t>外部参与者</a:t>
                </a:r>
                <a:r>
                  <a:rPr lang="zh-CN" sz="1400">
                    <a:latin typeface="微软雅黑"/>
                    <a:ea typeface="微软雅黑"/>
                  </a:rPr>
                  <a:t>（主要是用户）的角度所看到或需要的系统功能。</a:t>
                </a:r>
              </a:p>
            </p:txBody>
          </p:sp>
          <p:sp>
            <p:nvSpPr>
              <p:cNvPr id="12" name="矩形 11"/>
              <p:cNvSpPr/>
              <p:nvPr/>
            </p:nvSpPr>
            <p:spPr>
              <a:xfrm>
                <a:off x="7325360" y="2384859"/>
                <a:ext cx="2241974" cy="396583"/>
              </a:xfrm>
              <a:prstGeom prst="rect">
                <a:avLst/>
              </a:prstGeom>
            </p:spPr>
            <p:txBody>
              <a:bodyPr wrap="square">
                <a:spAutoFit/>
              </a:bodyPr>
              <a:lstStyle/>
              <a:p>
                <a:pPr algn="just">
                  <a:lnSpc>
                    <a:spcPct val="120000"/>
                  </a:lnSpc>
                </a:pPr>
                <a:r>
                  <a:rPr lang="zh-CN" b="1">
                    <a:latin typeface="微软雅黑"/>
                    <a:ea typeface="微软雅黑"/>
                  </a:rPr>
                  <a:t>用例视图</a:t>
                </a:r>
              </a:p>
            </p:txBody>
          </p:sp>
        </p:grpSp>
      </p:grpSp>
      <p:grpSp>
        <p:nvGrpSpPr>
          <p:cNvPr id="23" name="组合 22"/>
          <p:cNvGrpSpPr/>
          <p:nvPr/>
        </p:nvGrpSpPr>
        <p:grpSpPr>
          <a:xfrm>
            <a:off x="3837856" y="3354902"/>
            <a:ext cx="6705551" cy="940093"/>
            <a:chOff x="3633723" y="2848145"/>
            <a:chExt cx="6705551" cy="940093"/>
          </a:xfrm>
        </p:grpSpPr>
        <p:pic>
          <p:nvPicPr>
            <p:cNvPr id="4" name="图片 3"/>
            <p:cNvPicPr/>
            <p:nvPr/>
          </p:nvPicPr>
          <p:blipFill>
            <a:blip r:embed="rId5"/>
            <a:stretch/>
          </p:blipFill>
          <p:spPr>
            <a:xfrm>
              <a:off x="3633723" y="3030493"/>
              <a:ext cx="466270" cy="431760"/>
            </a:xfrm>
            <a:prstGeom prst="rect">
              <a:avLst/>
            </a:prstGeom>
          </p:spPr>
        </p:pic>
        <p:grpSp>
          <p:nvGrpSpPr>
            <p:cNvPr id="13" name="组合 12"/>
            <p:cNvGrpSpPr/>
            <p:nvPr/>
          </p:nvGrpSpPr>
          <p:grpSpPr>
            <a:xfrm>
              <a:off x="4175013" y="2848145"/>
              <a:ext cx="6164261" cy="940093"/>
              <a:chOff x="7325359" y="2384859"/>
              <a:chExt cx="6164261" cy="940093"/>
            </a:xfrm>
          </p:grpSpPr>
          <p:sp>
            <p:nvSpPr>
              <p:cNvPr id="14" name="矩形 13"/>
              <p:cNvSpPr/>
              <p:nvPr/>
            </p:nvSpPr>
            <p:spPr>
              <a:xfrm>
                <a:off x="7325359" y="2737483"/>
                <a:ext cx="6164261" cy="587469"/>
              </a:xfrm>
              <a:prstGeom prst="rect">
                <a:avLst/>
              </a:prstGeom>
            </p:spPr>
            <p:txBody>
              <a:bodyPr wrap="square">
                <a:spAutoFit/>
              </a:bodyPr>
              <a:lstStyle/>
              <a:p>
                <a:pPr algn="just">
                  <a:lnSpc>
                    <a:spcPct val="120000"/>
                  </a:lnSpc>
                </a:pPr>
                <a:r>
                  <a:rPr lang="zh-CN" sz="1400">
                    <a:latin typeface="微软雅黑"/>
                    <a:ea typeface="微软雅黑"/>
                  </a:rPr>
                  <a:t>并发视图显示了系统的</a:t>
                </a:r>
                <a:r>
                  <a:rPr lang="zh-CN" sz="1400">
                    <a:solidFill>
                      <a:srgbClr val="FF0000"/>
                    </a:solidFill>
                    <a:latin typeface="微软雅黑"/>
                    <a:ea typeface="微软雅黑"/>
                  </a:rPr>
                  <a:t>并发性</a:t>
                </a:r>
                <a:r>
                  <a:rPr lang="zh-CN" sz="1400">
                    <a:latin typeface="微软雅黑"/>
                    <a:ea typeface="微软雅黑"/>
                  </a:rPr>
                  <a:t>，并解决在并发系统中存在的</a:t>
                </a:r>
                <a:r>
                  <a:rPr lang="zh-CN" sz="1400">
                    <a:solidFill>
                      <a:srgbClr val="FF0000"/>
                    </a:solidFill>
                    <a:latin typeface="微软雅黑"/>
                    <a:ea typeface="微软雅黑"/>
                  </a:rPr>
                  <a:t>通信问题</a:t>
                </a:r>
                <a:r>
                  <a:rPr lang="zh-CN" sz="1400">
                    <a:latin typeface="微软雅黑"/>
                    <a:ea typeface="微软雅黑"/>
                  </a:rPr>
                  <a:t>和</a:t>
                </a:r>
                <a:r>
                  <a:rPr lang="zh-CN" sz="1400">
                    <a:solidFill>
                      <a:srgbClr val="FF0000"/>
                    </a:solidFill>
                    <a:latin typeface="微软雅黑"/>
                    <a:ea typeface="微软雅黑"/>
                  </a:rPr>
                  <a:t>同步问题</a:t>
                </a:r>
              </a:p>
            </p:txBody>
          </p:sp>
          <p:sp>
            <p:nvSpPr>
              <p:cNvPr id="15" name="矩形 14"/>
              <p:cNvSpPr/>
              <p:nvPr/>
            </p:nvSpPr>
            <p:spPr>
              <a:xfrm>
                <a:off x="7325360" y="2384859"/>
                <a:ext cx="2241974" cy="396583"/>
              </a:xfrm>
              <a:prstGeom prst="rect">
                <a:avLst/>
              </a:prstGeom>
            </p:spPr>
            <p:txBody>
              <a:bodyPr wrap="square">
                <a:spAutoFit/>
              </a:bodyPr>
              <a:lstStyle/>
              <a:p>
                <a:pPr algn="just">
                  <a:lnSpc>
                    <a:spcPct val="120000"/>
                  </a:lnSpc>
                </a:pPr>
                <a:r>
                  <a:rPr lang="zh-CN" b="1">
                    <a:latin typeface="微软雅黑"/>
                    <a:ea typeface="微软雅黑"/>
                  </a:rPr>
                  <a:t>并发视图</a:t>
                </a:r>
              </a:p>
            </p:txBody>
          </p:sp>
        </p:grpSp>
      </p:grpSp>
      <p:grpSp>
        <p:nvGrpSpPr>
          <p:cNvPr id="24" name="组合 23"/>
          <p:cNvGrpSpPr/>
          <p:nvPr/>
        </p:nvGrpSpPr>
        <p:grpSpPr>
          <a:xfrm>
            <a:off x="4487799" y="4415485"/>
            <a:ext cx="6770881" cy="681560"/>
            <a:chOff x="4424736" y="4068637"/>
            <a:chExt cx="6770881" cy="681560"/>
          </a:xfrm>
        </p:grpSpPr>
        <p:pic>
          <p:nvPicPr>
            <p:cNvPr id="5" name="图片 4"/>
            <p:cNvPicPr/>
            <p:nvPr/>
          </p:nvPicPr>
          <p:blipFill>
            <a:blip r:embed="rId5"/>
            <a:stretch/>
          </p:blipFill>
          <p:spPr>
            <a:xfrm>
              <a:off x="4424736" y="4230643"/>
              <a:ext cx="466270" cy="431760"/>
            </a:xfrm>
            <a:prstGeom prst="rect">
              <a:avLst/>
            </a:prstGeom>
          </p:spPr>
        </p:pic>
        <p:grpSp>
          <p:nvGrpSpPr>
            <p:cNvPr id="16" name="组合 15"/>
            <p:cNvGrpSpPr/>
            <p:nvPr/>
          </p:nvGrpSpPr>
          <p:grpSpPr>
            <a:xfrm>
              <a:off x="5031356" y="4068637"/>
              <a:ext cx="6164261" cy="681560"/>
              <a:chOff x="7325359" y="2384859"/>
              <a:chExt cx="6164261" cy="681560"/>
            </a:xfrm>
          </p:grpSpPr>
          <p:sp>
            <p:nvSpPr>
              <p:cNvPr id="17" name="矩形 16"/>
              <p:cNvSpPr/>
              <p:nvPr/>
            </p:nvSpPr>
            <p:spPr>
              <a:xfrm>
                <a:off x="7325359" y="2737483"/>
                <a:ext cx="6164261" cy="328936"/>
              </a:xfrm>
              <a:prstGeom prst="rect">
                <a:avLst/>
              </a:prstGeom>
            </p:spPr>
            <p:txBody>
              <a:bodyPr wrap="square">
                <a:spAutoFit/>
              </a:bodyPr>
              <a:lstStyle/>
              <a:p>
                <a:pPr algn="just">
                  <a:lnSpc>
                    <a:spcPct val="120000"/>
                  </a:lnSpc>
                </a:pPr>
                <a:r>
                  <a:rPr lang="zh-CN" sz="1400">
                    <a:latin typeface="微软雅黑"/>
                    <a:ea typeface="微软雅黑"/>
                  </a:rPr>
                  <a:t>组件视图显示代码组件的</a:t>
                </a:r>
                <a:r>
                  <a:rPr lang="zh-CN" sz="1400">
                    <a:solidFill>
                      <a:srgbClr val="FF0000"/>
                    </a:solidFill>
                    <a:latin typeface="微软雅黑"/>
                    <a:ea typeface="微软雅黑"/>
                  </a:rPr>
                  <a:t>组织结构</a:t>
                </a:r>
              </a:p>
            </p:txBody>
          </p:sp>
          <p:sp>
            <p:nvSpPr>
              <p:cNvPr id="18" name="矩形 17"/>
              <p:cNvSpPr/>
              <p:nvPr/>
            </p:nvSpPr>
            <p:spPr>
              <a:xfrm>
                <a:off x="7325360" y="2384859"/>
                <a:ext cx="2241974" cy="396583"/>
              </a:xfrm>
              <a:prstGeom prst="rect">
                <a:avLst/>
              </a:prstGeom>
            </p:spPr>
            <p:txBody>
              <a:bodyPr wrap="square">
                <a:spAutoFit/>
              </a:bodyPr>
              <a:lstStyle/>
              <a:p>
                <a:pPr algn="just">
                  <a:lnSpc>
                    <a:spcPct val="120000"/>
                  </a:lnSpc>
                </a:pPr>
                <a:r>
                  <a:rPr lang="zh-CN" b="1">
                    <a:latin typeface="微软雅黑"/>
                    <a:ea typeface="微软雅黑"/>
                  </a:rPr>
                  <a:t>组件视图</a:t>
                </a:r>
              </a:p>
            </p:txBody>
          </p:sp>
        </p:grpSp>
      </p:grpSp>
      <p:grpSp>
        <p:nvGrpSpPr>
          <p:cNvPr id="25" name="组合 24"/>
          <p:cNvGrpSpPr/>
          <p:nvPr/>
        </p:nvGrpSpPr>
        <p:grpSpPr>
          <a:xfrm>
            <a:off x="4799139" y="5397353"/>
            <a:ext cx="6768844" cy="940093"/>
            <a:chOff x="4789715" y="5290008"/>
            <a:chExt cx="6768844" cy="940093"/>
          </a:xfrm>
        </p:grpSpPr>
        <p:pic>
          <p:nvPicPr>
            <p:cNvPr id="6" name="图片 5"/>
            <p:cNvPicPr/>
            <p:nvPr/>
          </p:nvPicPr>
          <p:blipFill>
            <a:blip r:embed="rId5"/>
            <a:stretch/>
          </p:blipFill>
          <p:spPr>
            <a:xfrm>
              <a:off x="4789715" y="5430794"/>
              <a:ext cx="466270" cy="431760"/>
            </a:xfrm>
            <a:prstGeom prst="rect">
              <a:avLst/>
            </a:prstGeom>
          </p:spPr>
        </p:pic>
        <p:grpSp>
          <p:nvGrpSpPr>
            <p:cNvPr id="19" name="组合 18"/>
            <p:cNvGrpSpPr/>
            <p:nvPr/>
          </p:nvGrpSpPr>
          <p:grpSpPr>
            <a:xfrm>
              <a:off x="5394298" y="5290008"/>
              <a:ext cx="6164261" cy="940093"/>
              <a:chOff x="7325359" y="2384859"/>
              <a:chExt cx="6164261" cy="940093"/>
            </a:xfrm>
          </p:grpSpPr>
          <p:sp>
            <p:nvSpPr>
              <p:cNvPr id="20" name="矩形 19"/>
              <p:cNvSpPr/>
              <p:nvPr/>
            </p:nvSpPr>
            <p:spPr>
              <a:xfrm>
                <a:off x="7325359" y="2737483"/>
                <a:ext cx="6164261" cy="587469"/>
              </a:xfrm>
              <a:prstGeom prst="rect">
                <a:avLst/>
              </a:prstGeom>
            </p:spPr>
            <p:txBody>
              <a:bodyPr wrap="square">
                <a:spAutoFit/>
              </a:bodyPr>
              <a:lstStyle/>
              <a:p>
                <a:pPr algn="just">
                  <a:lnSpc>
                    <a:spcPct val="120000"/>
                  </a:lnSpc>
                </a:pPr>
                <a:r>
                  <a:rPr lang="zh-CN" sz="1400">
                    <a:latin typeface="微软雅黑"/>
                    <a:ea typeface="微软雅黑"/>
                  </a:rPr>
                  <a:t>配置视图主要描述了系统具体如何进行部署。部署指的是</a:t>
                </a:r>
                <a:r>
                  <a:rPr lang="zh-CN" sz="1400">
                    <a:solidFill>
                      <a:srgbClr val="FF0000"/>
                    </a:solidFill>
                    <a:latin typeface="微软雅黑"/>
                    <a:ea typeface="微软雅黑"/>
                  </a:rPr>
                  <a:t>将系统配置到由计算机和设备组成的物理结构上</a:t>
                </a:r>
                <a:r>
                  <a:rPr lang="zh-CN" sz="1400">
                    <a:latin typeface="微软雅黑"/>
                    <a:ea typeface="微软雅黑"/>
                  </a:rPr>
                  <a:t>。</a:t>
                </a:r>
              </a:p>
            </p:txBody>
          </p:sp>
          <p:sp>
            <p:nvSpPr>
              <p:cNvPr id="21" name="矩形 20"/>
              <p:cNvSpPr/>
              <p:nvPr/>
            </p:nvSpPr>
            <p:spPr>
              <a:xfrm>
                <a:off x="7325360" y="2384859"/>
                <a:ext cx="2241974" cy="396583"/>
              </a:xfrm>
              <a:prstGeom prst="rect">
                <a:avLst/>
              </a:prstGeom>
            </p:spPr>
            <p:txBody>
              <a:bodyPr wrap="square">
                <a:spAutoFit/>
              </a:bodyPr>
              <a:lstStyle/>
              <a:p>
                <a:pPr algn="just">
                  <a:lnSpc>
                    <a:spcPct val="120000"/>
                  </a:lnSpc>
                </a:pPr>
                <a:r>
                  <a:rPr lang="zh-CN" b="1">
                    <a:latin typeface="微软雅黑"/>
                    <a:ea typeface="微软雅黑"/>
                  </a:rPr>
                  <a:t>配置视图</a:t>
                </a:r>
              </a:p>
            </p:txBody>
          </p:sp>
        </p:grpSp>
      </p:grpSp>
      <p:grpSp>
        <p:nvGrpSpPr>
          <p:cNvPr id="26" name="组合 25"/>
          <p:cNvGrpSpPr/>
          <p:nvPr/>
        </p:nvGrpSpPr>
        <p:grpSpPr>
          <a:xfrm>
            <a:off x="2919826" y="2462615"/>
            <a:ext cx="6780354" cy="681560"/>
            <a:chOff x="2695887" y="1708601"/>
            <a:chExt cx="6780354" cy="681560"/>
          </a:xfrm>
        </p:grpSpPr>
        <p:pic>
          <p:nvPicPr>
            <p:cNvPr id="27" name="图片 26"/>
            <p:cNvPicPr/>
            <p:nvPr/>
          </p:nvPicPr>
          <p:blipFill>
            <a:blip r:embed="rId5"/>
            <a:stretch/>
          </p:blipFill>
          <p:spPr>
            <a:xfrm>
              <a:off x="2695887" y="1830343"/>
              <a:ext cx="466270" cy="431760"/>
            </a:xfrm>
            <a:prstGeom prst="rect">
              <a:avLst/>
            </a:prstGeom>
          </p:spPr>
        </p:pic>
        <p:grpSp>
          <p:nvGrpSpPr>
            <p:cNvPr id="28" name="组合 27"/>
            <p:cNvGrpSpPr/>
            <p:nvPr/>
          </p:nvGrpSpPr>
          <p:grpSpPr>
            <a:xfrm>
              <a:off x="3311980" y="1708601"/>
              <a:ext cx="6164261" cy="681560"/>
              <a:chOff x="7325359" y="2384859"/>
              <a:chExt cx="6164261" cy="681560"/>
            </a:xfrm>
          </p:grpSpPr>
          <p:sp>
            <p:nvSpPr>
              <p:cNvPr id="29" name="矩形 28"/>
              <p:cNvSpPr/>
              <p:nvPr/>
            </p:nvSpPr>
            <p:spPr>
              <a:xfrm>
                <a:off x="7325359" y="2737483"/>
                <a:ext cx="6164261" cy="328936"/>
              </a:xfrm>
              <a:prstGeom prst="rect">
                <a:avLst/>
              </a:prstGeom>
            </p:spPr>
            <p:txBody>
              <a:bodyPr wrap="square">
                <a:spAutoFit/>
              </a:bodyPr>
              <a:lstStyle/>
              <a:p>
                <a:pPr algn="just">
                  <a:lnSpc>
                    <a:spcPct val="120000"/>
                  </a:lnSpc>
                </a:pPr>
                <a:r>
                  <a:rPr lang="zh-CN" sz="1400">
                    <a:latin typeface="微软雅黑"/>
                    <a:ea typeface="微软雅黑"/>
                  </a:rPr>
                  <a:t>逻辑视图主要是从系统的</a:t>
                </a:r>
                <a:r>
                  <a:rPr lang="zh-CN" sz="1400">
                    <a:solidFill>
                      <a:srgbClr val="FF0000"/>
                    </a:solidFill>
                    <a:latin typeface="微软雅黑"/>
                    <a:ea typeface="微软雅黑"/>
                  </a:rPr>
                  <a:t>静态结构</a:t>
                </a:r>
                <a:r>
                  <a:rPr lang="zh-CN" sz="1400">
                    <a:latin typeface="微软雅黑"/>
                    <a:ea typeface="微软雅黑"/>
                  </a:rPr>
                  <a:t>和</a:t>
                </a:r>
                <a:r>
                  <a:rPr lang="zh-CN" sz="1400">
                    <a:solidFill>
                      <a:srgbClr val="FF0000"/>
                    </a:solidFill>
                    <a:latin typeface="微软雅黑"/>
                    <a:ea typeface="微软雅黑"/>
                  </a:rPr>
                  <a:t>动态行为</a:t>
                </a:r>
                <a:r>
                  <a:rPr lang="zh-CN" sz="1400">
                    <a:latin typeface="微软雅黑"/>
                    <a:ea typeface="微软雅黑"/>
                  </a:rPr>
                  <a:t>角度显示如何实现系统的功能。</a:t>
                </a:r>
              </a:p>
            </p:txBody>
          </p:sp>
          <p:sp>
            <p:nvSpPr>
              <p:cNvPr id="30" name="矩形 29"/>
              <p:cNvSpPr/>
              <p:nvPr/>
            </p:nvSpPr>
            <p:spPr>
              <a:xfrm>
                <a:off x="7325360" y="2384859"/>
                <a:ext cx="2241974" cy="396583"/>
              </a:xfrm>
              <a:prstGeom prst="rect">
                <a:avLst/>
              </a:prstGeom>
            </p:spPr>
            <p:txBody>
              <a:bodyPr wrap="square">
                <a:spAutoFit/>
              </a:bodyPr>
              <a:lstStyle/>
              <a:p>
                <a:pPr algn="just">
                  <a:lnSpc>
                    <a:spcPct val="120000"/>
                  </a:lnSpc>
                </a:pPr>
                <a:r>
                  <a:rPr lang="zh-CN" b="1">
                    <a:latin typeface="微软雅黑"/>
                    <a:ea typeface="微软雅黑"/>
                  </a:rPr>
                  <a:t>逻辑视图</a:t>
                </a:r>
              </a:p>
            </p:txBody>
          </p:sp>
        </p:grpSp>
      </p:gr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10279" y="2785083"/>
            <a:ext cx="1524000" cy="1819862"/>
          </a:xfrm>
          <a:prstGeom prst="rect">
            <a:avLst/>
          </a:prstGeom>
        </p:spPr>
      </p:pic>
      <p:sp>
        <p:nvSpPr>
          <p:cNvPr id="8" name="矩形 7"/>
          <p:cNvSpPr/>
          <p:nvPr/>
        </p:nvSpPr>
        <p:spPr>
          <a:xfrm>
            <a:off x="3180002" y="3137707"/>
            <a:ext cx="6164261" cy="1104533"/>
          </a:xfrm>
          <a:prstGeom prst="rect">
            <a:avLst/>
          </a:prstGeom>
        </p:spPr>
        <p:txBody>
          <a:bodyPr wrap="square"/>
          <a:lstStyle/>
          <a:p>
            <a:pPr algn="just">
              <a:lnSpc>
                <a:spcPct val="120000"/>
              </a:lnSpc>
            </a:pPr>
            <a:r>
              <a:rPr lang="zh-CN" sz="1400">
                <a:latin typeface="微软雅黑"/>
                <a:ea typeface="微软雅黑"/>
              </a:rPr>
              <a:t>用例视图也称为外部视图、功能视图、用户视图。主要</a:t>
            </a:r>
            <a:r>
              <a:rPr lang="zh-CN" sz="1400">
                <a:solidFill>
                  <a:srgbClr val="FF0200"/>
                </a:solidFill>
                <a:latin typeface="微软雅黑"/>
                <a:ea typeface="微软雅黑"/>
              </a:rPr>
              <a:t>描述一个系统应该具备的功能</a:t>
            </a:r>
            <a:r>
              <a:rPr lang="zh-CN" sz="1400">
                <a:latin typeface="微软雅黑"/>
                <a:ea typeface="微软雅黑"/>
              </a:rPr>
              <a:t>，指的是从系统的外部参与者所能看到的系统功能。用例表示的是系统的一个功能单元，可以被描述为参与者与系统之间的一次交互作用。系统的参与者可以是一个用户或者另一个用户</a:t>
            </a:r>
          </a:p>
        </p:txBody>
      </p:sp>
      <p:sp>
        <p:nvSpPr>
          <p:cNvPr id="9" name="文本框 6"/>
          <p:cNvSpPr txBox="1"/>
          <p:nvPr/>
        </p:nvSpPr>
        <p:spPr>
          <a:xfrm>
            <a:off x="-222269" y="65383"/>
            <a:ext cx="2339103" cy="523219"/>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zh-CN" sz="2800" b="1">
                <a:latin typeface="微软雅黑"/>
                <a:ea typeface="微软雅黑"/>
              </a:rPr>
              <a:t>用例视图</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10279" y="2785083"/>
            <a:ext cx="1524000" cy="1819862"/>
          </a:xfrm>
          <a:prstGeom prst="rect">
            <a:avLst/>
          </a:prstGeom>
        </p:spPr>
      </p:pic>
      <p:sp>
        <p:nvSpPr>
          <p:cNvPr id="8" name="矩形 7"/>
          <p:cNvSpPr/>
          <p:nvPr/>
        </p:nvSpPr>
        <p:spPr>
          <a:xfrm>
            <a:off x="3180002" y="3137707"/>
            <a:ext cx="6164261" cy="168183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400">
                <a:latin typeface="微软雅黑"/>
                <a:ea typeface="微软雅黑"/>
              </a:rPr>
              <a:t>逻辑模型也称为静态视图、结构模型视图，包括类图、对象图和包图。主要用于</a:t>
            </a:r>
            <a:r>
              <a:rPr lang="zh-CN" sz="1400">
                <a:solidFill>
                  <a:srgbClr val="FF0200"/>
                </a:solidFill>
                <a:latin typeface="微软雅黑"/>
                <a:ea typeface="微软雅黑"/>
              </a:rPr>
              <a:t>描述在用例视图中提出的系统功能的实现</a:t>
            </a:r>
            <a:r>
              <a:rPr lang="zh-CN" sz="1400">
                <a:latin typeface="微软雅黑"/>
                <a:ea typeface="微软雅黑"/>
              </a:rPr>
              <a:t>。与用例视图相比，逻辑视图主要关注系统的内部，它既描述系统的静态结构（系统中的类、对象及它们之间的关系），也描述系统的动态协作关系。系统的静态结构在类图和对象图中进行描述，而动态模型是在状态机图、时序图、通信图及活动图中进行描述。逻辑视图的使用者主要是系统的设计人员和开发人员。</a:t>
            </a:r>
          </a:p>
        </p:txBody>
      </p:sp>
      <p:sp>
        <p:nvSpPr>
          <p:cNvPr id="9" name="文本框 6"/>
          <p:cNvSpPr txBox="1"/>
          <p:nvPr/>
        </p:nvSpPr>
        <p:spPr>
          <a:xfrm>
            <a:off x="-222269" y="65383"/>
            <a:ext cx="2339103" cy="523219"/>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zh-CN" sz="2800" b="1">
                <a:latin typeface="微软雅黑"/>
                <a:ea typeface="微软雅黑"/>
              </a:rPr>
              <a:t>逻辑视图</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10279" y="2785083"/>
            <a:ext cx="1524000" cy="1819862"/>
          </a:xfrm>
          <a:prstGeom prst="rect">
            <a:avLst/>
          </a:prstGeom>
        </p:spPr>
      </p:pic>
      <p:sp>
        <p:nvSpPr>
          <p:cNvPr id="8" name="矩形 7"/>
          <p:cNvSpPr/>
          <p:nvPr/>
        </p:nvSpPr>
        <p:spPr>
          <a:xfrm>
            <a:off x="3180002" y="3137707"/>
            <a:ext cx="6164261" cy="168183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400"/>
              <a:t>并发视图也称为动态视图、进程视图，进程视图包括动态图(状态机图、交互图、活动图)和实现图(交互图和部署图)。</a:t>
            </a:r>
            <a:r>
              <a:rPr lang="zh-CN" sz="1400">
                <a:solidFill>
                  <a:srgbClr val="FF0200"/>
                </a:solidFill>
              </a:rPr>
              <a:t>显示了系统的并发性</a:t>
            </a:r>
            <a:r>
              <a:rPr lang="zh-CN" sz="1400"/>
              <a:t>。主要是从资源的有效利用、代码的并行执行以及系统环境中异步事件的处理等方面来考虑。将系统划分为并发执行的控制，此外，并发视图还需要处理线程之间的通信和同步。并发视图主要由状态机图、通信图和活动图组成。并发视图的使用者是开发人员和系统集成人员。</a:t>
            </a:r>
          </a:p>
        </p:txBody>
      </p:sp>
      <p:sp>
        <p:nvSpPr>
          <p:cNvPr id="9" name="文本框 6"/>
          <p:cNvSpPr txBox="1"/>
          <p:nvPr/>
        </p:nvSpPr>
        <p:spPr>
          <a:xfrm>
            <a:off x="-222269" y="65383"/>
            <a:ext cx="2339103" cy="523219"/>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zh-CN" sz="2800" b="1">
                <a:latin typeface="微软雅黑"/>
                <a:ea typeface="微软雅黑"/>
              </a:rPr>
              <a:t>并发视图</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10279" y="2785083"/>
            <a:ext cx="1524000" cy="1819862"/>
          </a:xfrm>
          <a:prstGeom prst="rect">
            <a:avLst/>
          </a:prstGeom>
        </p:spPr>
      </p:pic>
      <p:sp>
        <p:nvSpPr>
          <p:cNvPr id="8" name="矩形 7"/>
          <p:cNvSpPr/>
          <p:nvPr/>
        </p:nvSpPr>
        <p:spPr>
          <a:xfrm>
            <a:off x="3180002" y="3137707"/>
            <a:ext cx="6164261" cy="168183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400"/>
              <a:t>组件视图也称为实现视图、物理视图,描述系统的实现模块及它们之间的依赖关系。其中,组件指的是不同类型的代码模块,它是</a:t>
            </a:r>
            <a:r>
              <a:rPr lang="zh-CN" sz="1400">
                <a:solidFill>
                  <a:srgbClr val="FF0200"/>
                </a:solidFill>
              </a:rPr>
              <a:t>构造应用的软件单元</a:t>
            </a:r>
            <a:r>
              <a:rPr lang="zh-CN" sz="1400"/>
              <a:t>。组件视图中也可以添加组件的其他附加信息,例如，资源分配或者其他管理信息。组件视图主要由构件图构成。组件视图的使用者是开发人员。</a:t>
            </a:r>
          </a:p>
        </p:txBody>
      </p:sp>
      <p:sp>
        <p:nvSpPr>
          <p:cNvPr id="9" name="文本框 6"/>
          <p:cNvSpPr txBox="1"/>
          <p:nvPr/>
        </p:nvSpPr>
        <p:spPr>
          <a:xfrm>
            <a:off x="-222269" y="65383"/>
            <a:ext cx="2339103" cy="523219"/>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zh-CN" sz="2800" b="1">
                <a:latin typeface="微软雅黑"/>
                <a:ea typeface="微软雅黑"/>
              </a:rPr>
              <a:t>组件视图</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10279" y="2785083"/>
            <a:ext cx="1524000" cy="1819862"/>
          </a:xfrm>
          <a:prstGeom prst="rect">
            <a:avLst/>
          </a:prstGeom>
        </p:spPr>
      </p:pic>
      <p:sp>
        <p:nvSpPr>
          <p:cNvPr id="8" name="矩形 7"/>
          <p:cNvSpPr/>
          <p:nvPr/>
        </p:nvSpPr>
        <p:spPr>
          <a:xfrm>
            <a:off x="3180002" y="3137707"/>
            <a:ext cx="6164261" cy="168183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br>
              <a:rPr lang="en-US" dirty="0"/>
            </a:br>
            <a:r>
              <a:rPr lang="zh-CN" sz="1400" dirty="0"/>
              <a:t>部署视图，也称为配置视图。配置视图主要</a:t>
            </a:r>
            <a:r>
              <a:rPr lang="zh-CN" sz="1400" dirty="0">
                <a:solidFill>
                  <a:srgbClr val="FF0200"/>
                </a:solidFill>
              </a:rPr>
              <a:t>显示系统的物理部署</a:t>
            </a:r>
            <a:r>
              <a:rPr lang="zh-CN" sz="1400" dirty="0"/>
              <a:t>,它描述位于节点上的运行实例的部署情况。配置视图主要由配置图表示，配置视图还允许评估分配结果和资源分配。配置视图的使用者是开发人员、系统集成人员和测试人员。</a:t>
            </a:r>
            <a:br>
              <a:rPr lang="en-US" dirty="0"/>
            </a:br>
            <a:endParaRPr lang="en-US" dirty="0"/>
          </a:p>
        </p:txBody>
      </p:sp>
      <p:sp>
        <p:nvSpPr>
          <p:cNvPr id="9" name="文本框 6"/>
          <p:cNvSpPr txBox="1"/>
          <p:nvPr/>
        </p:nvSpPr>
        <p:spPr>
          <a:xfrm>
            <a:off x="-222269" y="65383"/>
            <a:ext cx="2339103" cy="523219"/>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zh-CN" sz="2800" b="1">
                <a:latin typeface="微软雅黑"/>
                <a:ea typeface="微软雅黑"/>
              </a:rPr>
              <a:t>部署视图</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grpSp>
        <p:nvGrpSpPr>
          <p:cNvPr id="3" name="组合 2"/>
          <p:cNvGrpSpPr/>
          <p:nvPr/>
        </p:nvGrpSpPr>
        <p:grpSpPr>
          <a:xfrm>
            <a:off x="4209142" y="254523"/>
            <a:ext cx="3773716" cy="891582"/>
            <a:chOff x="4209142" y="254523"/>
            <a:chExt cx="3773716" cy="891582"/>
          </a:xfrm>
        </p:grpSpPr>
        <p:pic>
          <p:nvPicPr>
            <p:cNvPr id="4" name="图片 3"/>
            <p:cNvPicPr/>
            <p:nvPr/>
          </p:nvPicPr>
          <p:blipFill>
            <a:blip r:embed="rId4"/>
            <a:stretch/>
          </p:blipFill>
          <p:spPr>
            <a:xfrm>
              <a:off x="4209142" y="254523"/>
              <a:ext cx="3773716" cy="891582"/>
            </a:xfrm>
            <a:prstGeom prst="rect">
              <a:avLst/>
            </a:prstGeom>
          </p:spPr>
        </p:pic>
        <p:sp>
          <p:nvSpPr>
            <p:cNvPr id="5" name="文本框 4"/>
            <p:cNvSpPr txBox="1"/>
            <p:nvPr/>
          </p:nvSpPr>
          <p:spPr>
            <a:xfrm>
              <a:off x="5135719" y="327360"/>
              <a:ext cx="2106667" cy="565539"/>
            </a:xfrm>
            <a:prstGeom prst="rect">
              <a:avLst/>
            </a:prstGeom>
            <a:noFill/>
          </p:spPr>
          <p:txBody>
            <a:bodyPr wrap="none">
              <a:spAutoFit/>
            </a:bodyPr>
            <a:lstStyle/>
            <a:p>
              <a:pPr>
                <a:lnSpc>
                  <a:spcPct val="120000"/>
                </a:lnSpc>
              </a:pPr>
              <a:r>
                <a:rPr lang="zh-CN" sz="2800" b="1">
                  <a:latin typeface="微软雅黑"/>
                </a:rPr>
                <a:t>什么是</a:t>
              </a:r>
              <a:r>
                <a:rPr lang="en-US" sz="2800" b="1">
                  <a:latin typeface="微软雅黑"/>
                </a:rPr>
                <a:t>UML</a:t>
              </a:r>
              <a:endParaRPr lang="zh-CN" sz="2800" b="1">
                <a:solidFill>
                  <a:schemeClr val="tx1">
                    <a:lumMod val="75000"/>
                    <a:lumOff val="25000"/>
                  </a:schemeClr>
                </a:solidFill>
                <a:latin typeface="微软雅黑"/>
              </a:endParaRPr>
            </a:p>
          </p:txBody>
        </p:sp>
      </p:grpSp>
      <p:sp>
        <p:nvSpPr>
          <p:cNvPr id="7" name="矩形 6"/>
          <p:cNvSpPr/>
          <p:nvPr/>
        </p:nvSpPr>
        <p:spPr>
          <a:xfrm>
            <a:off x="2644343" y="1765314"/>
            <a:ext cx="8091389" cy="1923750"/>
          </a:xfrm>
          <a:prstGeom prst="rect">
            <a:avLst/>
          </a:prstGeom>
        </p:spPr>
        <p:txBody>
          <a:bodyPr wrap="square"/>
          <a:lstStyle/>
          <a:p>
            <a:pPr>
              <a:lnSpc>
                <a:spcPct val="150000"/>
              </a:lnSpc>
            </a:pPr>
            <a:r>
              <a:rPr lang="en-US" sz="1800" b="1">
                <a:latin typeface="微软雅黑"/>
                <a:ea typeface="微软雅黑"/>
              </a:rPr>
              <a:t>Unified</a:t>
            </a:r>
            <a:r>
              <a:rPr lang="zh-CN" sz="1800" b="1">
                <a:latin typeface="微软雅黑"/>
                <a:ea typeface="微软雅黑"/>
              </a:rPr>
              <a:t> </a:t>
            </a:r>
            <a:r>
              <a:rPr lang="en-US" sz="1800" b="1">
                <a:latin typeface="微软雅黑"/>
                <a:ea typeface="微软雅黑"/>
              </a:rPr>
              <a:t>Modeling</a:t>
            </a:r>
            <a:r>
              <a:rPr lang="zh-CN" sz="1800" b="1">
                <a:latin typeface="微软雅黑"/>
                <a:ea typeface="微软雅黑"/>
              </a:rPr>
              <a:t> </a:t>
            </a:r>
            <a:r>
              <a:rPr lang="en-US" sz="1800" b="1">
                <a:latin typeface="微软雅黑"/>
                <a:ea typeface="微软雅黑"/>
              </a:rPr>
              <a:t>Language</a:t>
            </a:r>
            <a:r>
              <a:rPr lang="zh-CN" sz="1800" b="1">
                <a:latin typeface="微软雅黑"/>
                <a:ea typeface="微软雅黑"/>
              </a:rPr>
              <a:t>（统一建模语言）</a:t>
            </a:r>
            <a:endParaRPr lang="latin"/>
          </a:p>
          <a:p>
            <a:pPr marL="273050" indent="-273050">
              <a:lnSpc>
                <a:spcPct val="150000"/>
              </a:lnSpc>
              <a:buFont typeface="Wingdings" charset="0"/>
              <a:buChar char="l"/>
            </a:pPr>
            <a:r>
              <a:rPr lang="zh-CN" sz="1600" b="1">
                <a:latin typeface="微软雅黑"/>
                <a:ea typeface="微软雅黑"/>
              </a:rPr>
              <a:t>统一</a:t>
            </a:r>
            <a:r>
              <a:rPr lang="zh-CN" sz="1600">
                <a:latin typeface="微软雅黑"/>
                <a:ea typeface="微软雅黑"/>
              </a:rPr>
              <a:t>：</a:t>
            </a:r>
            <a:r>
              <a:rPr lang="zh-CN" sz="1600"/>
              <a:t>表示是一种通用的标准，它被OMG(Object Management Group)认可，成为</a:t>
            </a:r>
            <a:r>
              <a:rPr lang="zh-CN" sz="1600">
                <a:solidFill>
                  <a:srgbClr val="FF0200"/>
                </a:solidFill>
              </a:rPr>
              <a:t>软件工业界的一种标准</a:t>
            </a:r>
            <a:r>
              <a:rPr lang="zh-CN" sz="1600"/>
              <a:t>。</a:t>
            </a:r>
          </a:p>
          <a:p>
            <a:pPr marL="273050" indent="-273050">
              <a:lnSpc>
                <a:spcPct val="150000"/>
              </a:lnSpc>
              <a:buFont typeface="Wingdings" charset="0"/>
              <a:buChar char="l"/>
            </a:pPr>
            <a:r>
              <a:rPr lang="zh-CN" sz="1600" b="1"/>
              <a:t>建模</a:t>
            </a:r>
            <a:r>
              <a:rPr lang="zh-CN" sz="1600"/>
              <a:t>：即建立软件系统的</a:t>
            </a:r>
            <a:r>
              <a:rPr lang="zh-CN" sz="1600">
                <a:solidFill>
                  <a:srgbClr val="FF0200"/>
                </a:solidFill>
              </a:rPr>
              <a:t>模型</a:t>
            </a:r>
            <a:r>
              <a:rPr lang="zh-CN" sz="1600"/>
              <a:t>。</a:t>
            </a:r>
          </a:p>
          <a:p>
            <a:pPr marL="273050" indent="-273050">
              <a:lnSpc>
                <a:spcPct val="150000"/>
              </a:lnSpc>
              <a:buFont typeface="Wingdings" charset="0"/>
              <a:buChar char="l"/>
            </a:pPr>
            <a:r>
              <a:rPr lang="zh-CN" sz="1600" b="1"/>
              <a:t>语言</a:t>
            </a:r>
            <a:r>
              <a:rPr lang="zh-CN" sz="1600"/>
              <a:t>：表明它是一套</a:t>
            </a:r>
            <a:r>
              <a:rPr lang="zh-CN" sz="1600">
                <a:solidFill>
                  <a:srgbClr val="FF0200"/>
                </a:solidFill>
              </a:rPr>
              <a:t>按照特定规则和模式</a:t>
            </a:r>
            <a:r>
              <a:rPr lang="zh-CN" sz="1600"/>
              <a:t>组成的符号系统</a:t>
            </a:r>
          </a:p>
          <a:p>
            <a:pPr>
              <a:lnSpc>
                <a:spcPct val="150000"/>
              </a:lnSpc>
            </a:pPr>
            <a:endParaRPr lang="zh-CN" sz="1600">
              <a:latin typeface="微软雅黑"/>
              <a:ea typeface="微软雅黑"/>
            </a:endParaRPr>
          </a:p>
          <a:p>
            <a:pPr>
              <a:lnSpc>
                <a:spcPct val="150000"/>
              </a:lnSpc>
            </a:pPr>
            <a:endParaRPr lang="zh-CN"/>
          </a:p>
        </p:txBody>
      </p:sp>
      <p:sp>
        <p:nvSpPr>
          <p:cNvPr id="9" name="矩形 8"/>
          <p:cNvSpPr/>
          <p:nvPr/>
        </p:nvSpPr>
        <p:spPr>
          <a:xfrm>
            <a:off x="2644343" y="3777678"/>
            <a:ext cx="7422225" cy="1991238"/>
          </a:xfrm>
          <a:prstGeom prst="rect">
            <a:avLst/>
          </a:prstGeom>
        </p:spPr>
        <p:txBody>
          <a:bodyPr wrap="none"/>
          <a:lstStyle/>
          <a:p>
            <a:pPr>
              <a:lnSpc>
                <a:spcPct val="150000"/>
              </a:lnSpc>
            </a:pPr>
            <a:r>
              <a:rPr lang="zh-CN" b="1" dirty="0"/>
              <a:t>UML是一种能够描述问题、描述解决方案、起沟通作用的建模语言</a:t>
            </a:r>
          </a:p>
          <a:p>
            <a:pPr marL="273050" indent="-273050">
              <a:lnSpc>
                <a:spcPct val="150000"/>
              </a:lnSpc>
              <a:buFont typeface="Wingdings" charset="0"/>
              <a:buChar char="l"/>
            </a:pPr>
            <a:r>
              <a:rPr lang="zh-CN" sz="1600" dirty="0">
                <a:solidFill>
                  <a:srgbClr val="000000"/>
                </a:solidFill>
                <a:latin typeface="微软雅黑"/>
                <a:ea typeface="微软雅黑"/>
              </a:rPr>
              <a:t>特别适用于面向对象设计</a:t>
            </a:r>
          </a:p>
          <a:p>
            <a:pPr marL="273050" indent="-273050">
              <a:lnSpc>
                <a:spcPct val="150000"/>
              </a:lnSpc>
              <a:buFont typeface="Wingdings" charset="0"/>
              <a:buChar char="l"/>
            </a:pPr>
            <a:r>
              <a:rPr lang="zh-CN" sz="1600" dirty="0">
                <a:solidFill>
                  <a:srgbClr val="000000"/>
                </a:solidFill>
                <a:latin typeface="微软雅黑"/>
                <a:ea typeface="微软雅黑"/>
              </a:rPr>
              <a:t>独立于程序语言和算法实现</a:t>
            </a:r>
          </a:p>
          <a:p>
            <a:pPr marL="273050" indent="-273050">
              <a:lnSpc>
                <a:spcPct val="150000"/>
              </a:lnSpc>
              <a:buFont typeface="Wingdings" charset="0"/>
              <a:buChar char="l"/>
            </a:pPr>
            <a:r>
              <a:rPr lang="zh-CN" sz="1600" dirty="0">
                <a:solidFill>
                  <a:srgbClr val="000000"/>
                </a:solidFill>
                <a:latin typeface="Arial"/>
                <a:ea typeface="微软雅黑"/>
              </a:rPr>
              <a:t>基于Booch, Rumbaugh, Jacobson的研究</a:t>
            </a:r>
          </a:p>
          <a:p>
            <a:pPr marL="273050" indent="-273050">
              <a:lnSpc>
                <a:spcPct val="150000"/>
              </a:lnSpc>
              <a:buFont typeface="Wingdings" charset="0"/>
              <a:buChar char="l"/>
            </a:pPr>
            <a:r>
              <a:rPr lang="zh-CN" sz="1600" dirty="0">
                <a:solidFill>
                  <a:srgbClr val="000000"/>
                </a:solidFill>
                <a:latin typeface="微软雅黑"/>
                <a:ea typeface="微软雅黑"/>
              </a:rPr>
              <a:t>用</a:t>
            </a:r>
            <a:r>
              <a:rPr lang="zh-CN" sz="1600" dirty="0">
                <a:solidFill>
                  <a:srgbClr val="FF0200"/>
                </a:solidFill>
                <a:latin typeface="微软雅黑"/>
                <a:ea typeface="微软雅黑"/>
              </a:rPr>
              <a:t>文本</a:t>
            </a:r>
            <a:r>
              <a:rPr lang="zh-CN" sz="1600" dirty="0">
                <a:solidFill>
                  <a:srgbClr val="000000"/>
                </a:solidFill>
                <a:latin typeface="微软雅黑"/>
                <a:ea typeface="微软雅黑"/>
              </a:rPr>
              <a:t>、</a:t>
            </a:r>
            <a:r>
              <a:rPr lang="zh-CN" sz="1600" dirty="0">
                <a:solidFill>
                  <a:srgbClr val="FF0200"/>
                </a:solidFill>
                <a:latin typeface="微软雅黑"/>
                <a:ea typeface="微软雅黑"/>
              </a:rPr>
              <a:t>图形</a:t>
            </a:r>
            <a:r>
              <a:rPr lang="zh-CN" sz="1600" dirty="0">
                <a:solidFill>
                  <a:srgbClr val="000000"/>
                </a:solidFill>
                <a:latin typeface="微软雅黑"/>
                <a:ea typeface="微软雅黑"/>
              </a:rPr>
              <a:t>和</a:t>
            </a:r>
            <a:r>
              <a:rPr lang="zh-CN" sz="1600" dirty="0">
                <a:solidFill>
                  <a:srgbClr val="FF0200"/>
                </a:solidFill>
                <a:latin typeface="微软雅黑"/>
                <a:ea typeface="微软雅黑"/>
              </a:rPr>
              <a:t>符号</a:t>
            </a:r>
            <a:r>
              <a:rPr lang="zh-CN" sz="1600" dirty="0">
                <a:solidFill>
                  <a:srgbClr val="000000"/>
                </a:solidFill>
                <a:latin typeface="微软雅黑"/>
                <a:ea typeface="微软雅黑"/>
              </a:rPr>
              <a:t>的集合来描述现实生活中各类事务、活动及其之间关系</a:t>
            </a:r>
          </a:p>
          <a:p>
            <a:endParaRPr lang="en-US" b="1" dirty="0">
              <a:latin typeface="微软雅黑"/>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76138" y="2645086"/>
            <a:ext cx="7224510"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a:ea typeface="微软雅黑"/>
              </a:rPr>
              <a:t>Q</a:t>
            </a:r>
            <a:r>
              <a:rPr lang="en-US" altLang="zh-CN" sz="3600" b="1" i="0" strike="noStrike" spc="0" dirty="0">
                <a:solidFill>
                  <a:srgbClr val="404040"/>
                </a:solidFill>
                <a:latin typeface="微软雅黑"/>
                <a:ea typeface="微软雅黑"/>
              </a:rPr>
              <a:t>4</a:t>
            </a:r>
            <a:r>
              <a:rPr lang="en-US" sz="3600" b="1" i="0" strike="noStrike" spc="0" dirty="0">
                <a:solidFill>
                  <a:srgbClr val="404040"/>
                </a:solidFill>
                <a:latin typeface="微软雅黑"/>
                <a:ea typeface="微软雅黑"/>
              </a:rPr>
              <a:t>:UML中逻辑视图的主要用途？</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09118" y="2391884"/>
            <a:ext cx="5918188" cy="2074360"/>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A: 主要用于描述在用例视图中提出的系统功能的实现。</a:t>
            </a:r>
          </a:p>
          <a:p>
            <a:pPr marL="0" indent="0" algn="l" defTabSz="914400">
              <a:lnSpc>
                <a:spcPct val="120000"/>
              </a:lnSpc>
              <a:spcBef>
                <a:spcPts val="0"/>
              </a:spcBef>
              <a:spcAft>
                <a:spcPts val="0"/>
              </a:spcAft>
              <a:buNone/>
            </a:pPr>
            <a:endParaRPr lang="en-US" sz="3600" b="1" i="0" strike="noStrike" spc="0">
              <a:solidFill>
                <a:srgbClr val="404040"/>
              </a:solidFill>
              <a:latin typeface="微软雅黑"/>
              <a:ea typeface="微软雅黑"/>
            </a:endParaRPr>
          </a:p>
          <a:p>
            <a:pPr marL="0" indent="0" algn="l" defTabSz="914400">
              <a:lnSpc>
                <a:spcPct val="120000"/>
              </a:lnSpc>
              <a:spcBef>
                <a:spcPts val="0"/>
              </a:spcBef>
              <a:spcAft>
                <a:spcPts val="0"/>
              </a:spcAft>
              <a:buNone/>
            </a:pPr>
            <a:endParaRPr lang="zh-CN" sz="3600" b="1">
              <a:solidFill>
                <a:srgbClr val="000000"/>
              </a:solidFill>
              <a:latin typeface="Aria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spAutoFit/>
          </a:bodyPr>
          <a:lstStyle/>
          <a:p>
            <a:pPr marL="0" lvl="0" indent="0" algn="l" defTabSz="914400">
              <a:lnSpc>
                <a:spcPct val="120000"/>
              </a:lnSpc>
              <a:spcBef>
                <a:spcPts val="0"/>
              </a:spcBef>
              <a:spcAft>
                <a:spcPts val="0"/>
              </a:spcAft>
              <a:buNone/>
            </a:pPr>
            <a:r>
              <a:rPr lang="en-US" sz="3600" b="1" i="0" u="none" strike="noStrike" kern="1200" spc="0" baseline="0">
                <a:solidFill>
                  <a:srgbClr val="000000">
                    <a:lumMod val="75000"/>
                    <a:lumOff val="25000"/>
                  </a:srgbClr>
                </a:solidFill>
                <a:latin typeface="微软雅黑"/>
                <a:ea typeface="微软雅黑"/>
              </a:rPr>
              <a:t>UML</a:t>
            </a:r>
            <a:r>
              <a:rPr lang="zh-CN" sz="3600" b="1" i="0" u="none" strike="noStrike" kern="1200" spc="0" baseline="0">
                <a:solidFill>
                  <a:srgbClr val="000000">
                    <a:lumMod val="75000"/>
                    <a:lumOff val="25000"/>
                  </a:srgbClr>
                </a:solidFill>
                <a:latin typeface="微软雅黑"/>
                <a:ea typeface="微软雅黑"/>
              </a:rPr>
              <a:t>的图</a:t>
            </a:r>
          </a:p>
        </p:txBody>
      </p:sp>
      <p:sp>
        <p:nvSpPr>
          <p:cNvPr id="5" name="矩形 4"/>
          <p:cNvSpPr/>
          <p:nvPr/>
        </p:nvSpPr>
        <p:spPr>
          <a:xfrm>
            <a:off x="6316981" y="2217967"/>
            <a:ext cx="4325619" cy="763094"/>
          </a:xfrm>
          <a:prstGeom prst="rect">
            <a:avLst/>
          </a:prstGeom>
        </p:spPr>
        <p:txBody>
          <a:bodyPr wrap="square">
            <a:spAutoFit/>
          </a:body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a:ea typeface="微软雅黑"/>
              </a:rPr>
              <a:t>PART 06</a:t>
            </a:r>
            <a:endParaRPr lang="zh-CN" sz="4000" b="1" i="0" u="none" strike="noStrike" kern="1200" spc="0" baseline="0">
              <a:solidFill>
                <a:srgbClr val="000000">
                  <a:lumMod val="75000"/>
                  <a:lumOff val="25000"/>
                </a:srgbClr>
              </a:solidFill>
              <a:latin typeface="Aria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a:t>6.1</a:t>
            </a:r>
            <a:r>
              <a:rPr lang="zh-CN" sz="2800" b="1"/>
              <a:t> 用例图</a:t>
            </a:r>
          </a:p>
        </p:txBody>
      </p:sp>
      <p:pic>
        <p:nvPicPr>
          <p:cNvPr id="7" name="图片 6"/>
          <p:cNvPicPr/>
          <p:nvPr/>
        </p:nvPicPr>
        <p:blipFill>
          <a:blip r:embed="rId4"/>
          <a:stretch/>
        </p:blipFill>
        <p:spPr>
          <a:xfrm>
            <a:off x="271862" y="2796689"/>
            <a:ext cx="228600" cy="876300"/>
          </a:xfrm>
          <a:prstGeom prst="rect">
            <a:avLst/>
          </a:prstGeom>
        </p:spPr>
      </p:pic>
      <p:pic>
        <p:nvPicPr>
          <p:cNvPr id="8" name="图片 7"/>
          <p:cNvPicPr/>
          <p:nvPr/>
        </p:nvPicPr>
        <p:blipFill>
          <a:blip r:embed="rId5"/>
          <a:stretch/>
        </p:blipFill>
        <p:spPr>
          <a:xfrm>
            <a:off x="1737115" y="2131813"/>
            <a:ext cx="2635896" cy="2915344"/>
          </a:xfrm>
          <a:prstGeom prst="rect">
            <a:avLst/>
          </a:prstGeom>
        </p:spPr>
      </p:pic>
      <p:pic>
        <p:nvPicPr>
          <p:cNvPr id="9" name="图片 8"/>
          <p:cNvPicPr/>
          <p:nvPr/>
        </p:nvPicPr>
        <p:blipFill>
          <a:blip r:embed="rId6"/>
          <a:stretch/>
        </p:blipFill>
        <p:spPr>
          <a:xfrm>
            <a:off x="2377169" y="2796689"/>
            <a:ext cx="1409124" cy="640171"/>
          </a:xfrm>
          <a:prstGeom prst="rect">
            <a:avLst/>
          </a:prstGeom>
        </p:spPr>
      </p:pic>
      <p:sp>
        <p:nvSpPr>
          <p:cNvPr id="10" name="文本框 9"/>
          <p:cNvSpPr txBox="1"/>
          <p:nvPr/>
        </p:nvSpPr>
        <p:spPr>
          <a:xfrm>
            <a:off x="55962" y="3672989"/>
            <a:ext cx="889000" cy="330200"/>
          </a:xfrm>
          <a:prstGeom prst="rect">
            <a:avLst/>
          </a:prstGeom>
          <a:ln w="6350">
            <a:prstDash val="solid"/>
          </a:ln>
        </p:spPr>
        <p:txBody>
          <a:bodyPr/>
          <a:lstStyle/>
          <a:p>
            <a:r>
              <a:rPr lang="zh-CN" sz="1400"/>
              <a:t>浏览者</a:t>
            </a:r>
          </a:p>
        </p:txBody>
      </p:sp>
      <p:pic>
        <p:nvPicPr>
          <p:cNvPr id="11" name="图片 10"/>
          <p:cNvPicPr/>
          <p:nvPr/>
        </p:nvPicPr>
        <p:blipFill>
          <a:blip r:embed="rId6"/>
          <a:stretch/>
        </p:blipFill>
        <p:spPr>
          <a:xfrm>
            <a:off x="2348065" y="3709910"/>
            <a:ext cx="1589227" cy="763951"/>
          </a:xfrm>
          <a:prstGeom prst="rect">
            <a:avLst/>
          </a:prstGeom>
        </p:spPr>
      </p:pic>
      <p:cxnSp>
        <p:nvCxnSpPr>
          <p:cNvPr id="12" name="直线箭头连接符 11"/>
          <p:cNvCxnSpPr>
            <a:stCxn id="0" idx="0"/>
            <a:endCxn id="0" idx="0"/>
          </p:cNvCxnSpPr>
          <p:nvPr/>
        </p:nvCxnSpPr>
        <p:spPr>
          <a:xfrm>
            <a:off x="891120" y="3436860"/>
            <a:ext cx="1509171" cy="585189"/>
          </a:xfrm>
          <a:prstGeom prst="straightConnector1">
            <a:avLst/>
          </a:prstGeom>
          <a:noFill/>
          <a:ln w="25400">
            <a:solidFill>
              <a:srgbClr val="000000"/>
            </a:solidFill>
            <a:prstDash val="solid"/>
            <a:headEnd/>
            <a:tailEnd/>
          </a:ln>
        </p:spPr>
      </p:cxnSp>
      <p:sp>
        <p:nvSpPr>
          <p:cNvPr id="13" name="文本框 12"/>
          <p:cNvSpPr txBox="1"/>
          <p:nvPr/>
        </p:nvSpPr>
        <p:spPr>
          <a:xfrm>
            <a:off x="2497395" y="3941992"/>
            <a:ext cx="1778000" cy="330200"/>
          </a:xfrm>
          <a:prstGeom prst="rect">
            <a:avLst/>
          </a:prstGeom>
          <a:ln w="6350">
            <a:prstDash val="solid"/>
          </a:ln>
        </p:spPr>
        <p:txBody>
          <a:bodyPr/>
          <a:lstStyle/>
          <a:p>
            <a:r>
              <a:rPr lang="zh-CN" sz="1600"/>
              <a:t>访问服务页面</a:t>
            </a:r>
          </a:p>
        </p:txBody>
      </p:sp>
      <p:sp>
        <p:nvSpPr>
          <p:cNvPr id="14" name="文本框 13"/>
          <p:cNvSpPr txBox="1"/>
          <p:nvPr/>
        </p:nvSpPr>
        <p:spPr>
          <a:xfrm>
            <a:off x="2529145" y="2973690"/>
            <a:ext cx="1778000" cy="330200"/>
          </a:xfrm>
          <a:prstGeom prst="rect">
            <a:avLst/>
          </a:prstGeom>
          <a:ln w="6350">
            <a:prstDash val="solid"/>
          </a:ln>
        </p:spPr>
        <p:txBody>
          <a:bodyPr/>
          <a:lstStyle/>
          <a:p>
            <a:r>
              <a:rPr lang="zh-CN" sz="1600"/>
              <a:t>开始/结束</a:t>
            </a:r>
          </a:p>
        </p:txBody>
      </p:sp>
      <p:pic>
        <p:nvPicPr>
          <p:cNvPr id="15" name="图片 14"/>
          <p:cNvPicPr/>
          <p:nvPr/>
        </p:nvPicPr>
        <p:blipFill>
          <a:blip r:embed="rId4"/>
          <a:stretch/>
        </p:blipFill>
        <p:spPr>
          <a:xfrm>
            <a:off x="5351098" y="2833610"/>
            <a:ext cx="228600" cy="876300"/>
          </a:xfrm>
          <a:prstGeom prst="rect">
            <a:avLst/>
          </a:prstGeom>
        </p:spPr>
      </p:pic>
      <p:sp>
        <p:nvSpPr>
          <p:cNvPr id="16" name="文本框 15"/>
          <p:cNvSpPr txBox="1"/>
          <p:nvPr/>
        </p:nvSpPr>
        <p:spPr>
          <a:xfrm>
            <a:off x="5135198" y="3709910"/>
            <a:ext cx="889000" cy="330200"/>
          </a:xfrm>
          <a:prstGeom prst="rect">
            <a:avLst/>
          </a:prstGeom>
          <a:ln w="6350">
            <a:prstDash val="solid"/>
          </a:ln>
        </p:spPr>
        <p:txBody>
          <a:bodyPr/>
          <a:lstStyle/>
          <a:p>
            <a:r>
              <a:rPr lang="zh-CN" sz="1400"/>
              <a:t>管理员</a:t>
            </a:r>
          </a:p>
        </p:txBody>
      </p:sp>
      <p:cxnSp>
        <p:nvCxnSpPr>
          <p:cNvPr id="17" name="直线箭头连接符 16"/>
          <p:cNvCxnSpPr>
            <a:stCxn id="0" idx="0"/>
            <a:endCxn id="0" idx="0"/>
          </p:cNvCxnSpPr>
          <p:nvPr/>
        </p:nvCxnSpPr>
        <p:spPr>
          <a:xfrm>
            <a:off x="3786293" y="3087800"/>
            <a:ext cx="1529704" cy="379859"/>
          </a:xfrm>
          <a:prstGeom prst="straightConnector1">
            <a:avLst/>
          </a:prstGeom>
          <a:noFill/>
          <a:ln w="25400">
            <a:solidFill>
              <a:srgbClr val="000000"/>
            </a:solidFill>
            <a:prstDash val="solid"/>
            <a:headEnd/>
            <a:tailEnd/>
          </a:ln>
        </p:spPr>
      </p:cxnSp>
      <p:sp>
        <p:nvSpPr>
          <p:cNvPr id="18" name="文本框 17"/>
          <p:cNvSpPr txBox="1"/>
          <p:nvPr/>
        </p:nvSpPr>
        <p:spPr>
          <a:xfrm>
            <a:off x="2595011" y="2255010"/>
            <a:ext cx="1778000" cy="330200"/>
          </a:xfrm>
          <a:prstGeom prst="rect">
            <a:avLst/>
          </a:prstGeom>
          <a:ln w="6350">
            <a:prstDash val="solid"/>
          </a:ln>
        </p:spPr>
        <p:txBody>
          <a:bodyPr/>
          <a:lstStyle/>
          <a:p>
            <a:r>
              <a:rPr lang="zh-CN"/>
              <a:t>Server</a:t>
            </a:r>
          </a:p>
        </p:txBody>
      </p:sp>
      <p:sp>
        <p:nvSpPr>
          <p:cNvPr id="19" name="文本框 18"/>
          <p:cNvSpPr txBox="1"/>
          <p:nvPr/>
        </p:nvSpPr>
        <p:spPr>
          <a:xfrm>
            <a:off x="7045902" y="2352912"/>
            <a:ext cx="3636230" cy="2640155"/>
          </a:xfrm>
          <a:prstGeom prst="rect">
            <a:avLst/>
          </a:prstGeom>
          <a:ln w="6350">
            <a:prstDash val="solid"/>
          </a:ln>
        </p:spPr>
        <p:txBody>
          <a:bodyPr/>
          <a:lstStyle/>
          <a:p>
            <a:r>
              <a:rPr lang="zh-CN"/>
              <a:t>      用例图是从</a:t>
            </a:r>
            <a:r>
              <a:rPr lang="zh-CN">
                <a:solidFill>
                  <a:srgbClr val="FF0000"/>
                </a:solidFill>
              </a:rPr>
              <a:t>用户角度</a:t>
            </a:r>
            <a:r>
              <a:rPr lang="zh-CN"/>
              <a:t>描述系统功能，并指出各功能的操作者。用例图是UML中最简单也是最复杂的一种图。</a:t>
            </a:r>
          </a:p>
          <a:p>
            <a:r>
              <a:rPr lang="zh-CN"/>
              <a:t>      用例图展示了一组</a:t>
            </a:r>
            <a:r>
              <a:rPr lang="zh-CN">
                <a:solidFill>
                  <a:srgbClr val="FF0000"/>
                </a:solidFill>
              </a:rPr>
              <a:t>用例</a:t>
            </a:r>
            <a:r>
              <a:rPr lang="zh-CN"/>
              <a:t>、</a:t>
            </a:r>
            <a:r>
              <a:rPr lang="zh-CN">
                <a:solidFill>
                  <a:srgbClr val="FF0000"/>
                </a:solidFill>
              </a:rPr>
              <a:t>参与者</a:t>
            </a:r>
            <a:r>
              <a:rPr lang="zh-CN"/>
              <a:t>以及它们之间的</a:t>
            </a:r>
            <a:r>
              <a:rPr lang="zh-CN">
                <a:solidFill>
                  <a:srgbClr val="FF0000"/>
                </a:solidFill>
              </a:rPr>
              <a:t>关系。</a:t>
            </a:r>
          </a:p>
          <a:p>
            <a:r>
              <a:rPr lang="zh-CN">
                <a:solidFill>
                  <a:srgbClr val="FF0000"/>
                </a:solidFill>
              </a:rPr>
              <a:t>      </a:t>
            </a:r>
            <a:r>
              <a:rPr lang="zh-CN">
                <a:solidFill>
                  <a:srgbClr val="000000"/>
                </a:solidFill>
              </a:rPr>
              <a:t>在UML2.0中，每个用例增加了一个成为Subject的特征，这项特征的取值可以作为在逻辑层面划分一组用例的一项依据。</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a:t>6.2</a:t>
            </a:r>
            <a:r>
              <a:rPr lang="zh-CN" sz="2800" b="1"/>
              <a:t> 类图</a:t>
            </a:r>
          </a:p>
        </p:txBody>
      </p:sp>
      <p:sp>
        <p:nvSpPr>
          <p:cNvPr id="7" name="文本框 6"/>
          <p:cNvSpPr txBox="1"/>
          <p:nvPr/>
        </p:nvSpPr>
        <p:spPr>
          <a:xfrm>
            <a:off x="7045902" y="2352912"/>
            <a:ext cx="3636230" cy="2640155"/>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      类图是UML面向对象中最常用的一种图，类图可以帮助人们更直观地了解一个系统的</a:t>
            </a:r>
            <a:r>
              <a:rPr lang="zh-CN" dirty="0">
                <a:solidFill>
                  <a:srgbClr val="FF0000"/>
                </a:solidFill>
              </a:rPr>
              <a:t>体系结构</a:t>
            </a:r>
            <a:r>
              <a:rPr lang="zh-CN" dirty="0"/>
              <a:t>。通过关系和类表示的类图，可以图形化地描述一个系统的设计部分。</a:t>
            </a:r>
          </a:p>
        </p:txBody>
      </p:sp>
      <p:pic>
        <p:nvPicPr>
          <p:cNvPr id="4" name="图片 3">
            <a:extLst>
              <a:ext uri="{FF2B5EF4-FFF2-40B4-BE49-F238E27FC236}">
                <a16:creationId xmlns:a16="http://schemas.microsoft.com/office/drawing/2014/main" id="{5B5E4212-4000-3648-823F-A83E00D6B3E8}"/>
              </a:ext>
            </a:extLst>
          </p:cNvPr>
          <p:cNvPicPr>
            <a:picLocks noChangeAspect="1"/>
          </p:cNvPicPr>
          <p:nvPr/>
        </p:nvPicPr>
        <p:blipFill>
          <a:blip r:embed="rId4"/>
          <a:stretch>
            <a:fillRect/>
          </a:stretch>
        </p:blipFill>
        <p:spPr>
          <a:xfrm>
            <a:off x="1047178" y="2106330"/>
            <a:ext cx="4449495" cy="3500551"/>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a:t>6.3</a:t>
            </a:r>
            <a:r>
              <a:rPr lang="zh-CN" sz="2800" b="1"/>
              <a:t> 对象图</a:t>
            </a:r>
          </a:p>
        </p:txBody>
      </p:sp>
      <p:sp>
        <p:nvSpPr>
          <p:cNvPr id="7" name="文本框 6"/>
          <p:cNvSpPr txBox="1"/>
          <p:nvPr/>
        </p:nvSpPr>
        <p:spPr>
          <a:xfrm>
            <a:off x="6974036" y="2517175"/>
            <a:ext cx="3636230" cy="2640155"/>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t>      对象图是类图的</a:t>
            </a:r>
            <a:r>
              <a:rPr lang="zh-CN">
                <a:solidFill>
                  <a:srgbClr val="FF0000"/>
                </a:solidFill>
              </a:rPr>
              <a:t>实例</a:t>
            </a:r>
            <a:r>
              <a:rPr lang="zh-CN">
                <a:solidFill>
                  <a:srgbClr val="000000"/>
                </a:solidFill>
              </a:rPr>
              <a:t>，几乎使用与类图完全相同的标识。它们的不同点在于</a:t>
            </a:r>
            <a:r>
              <a:rPr lang="zh-CN">
                <a:solidFill>
                  <a:srgbClr val="FF0000"/>
                </a:solidFill>
              </a:rPr>
              <a:t>对象图显示类的多个对象实例，而不是实例的类</a:t>
            </a:r>
            <a:r>
              <a:rPr lang="zh-CN">
                <a:solidFill>
                  <a:srgbClr val="000000"/>
                </a:solidFill>
              </a:rPr>
              <a:t>。一个对象图是类图的一个实例。由于对象存在生命周期，因此对象图只能在系统某一时间段存在。</a:t>
            </a:r>
          </a:p>
        </p:txBody>
      </p:sp>
      <p:pic>
        <p:nvPicPr>
          <p:cNvPr id="2" name="图片 1">
            <a:extLst>
              <a:ext uri="{FF2B5EF4-FFF2-40B4-BE49-F238E27FC236}">
                <a16:creationId xmlns:a16="http://schemas.microsoft.com/office/drawing/2014/main" id="{485A6A35-DFA8-674A-8133-F516BC1AB388}"/>
              </a:ext>
            </a:extLst>
          </p:cNvPr>
          <p:cNvPicPr>
            <a:picLocks noChangeAspect="1"/>
          </p:cNvPicPr>
          <p:nvPr/>
        </p:nvPicPr>
        <p:blipFill>
          <a:blip r:embed="rId4"/>
          <a:stretch>
            <a:fillRect/>
          </a:stretch>
        </p:blipFill>
        <p:spPr>
          <a:xfrm>
            <a:off x="1360960" y="2752208"/>
            <a:ext cx="3183101" cy="2131294"/>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dirty="0"/>
              <a:t>6.4</a:t>
            </a:r>
            <a:r>
              <a:rPr lang="zh-CN" sz="2800" b="1" dirty="0"/>
              <a:t> 状态机图</a:t>
            </a:r>
          </a:p>
        </p:txBody>
      </p:sp>
      <p:sp>
        <p:nvSpPr>
          <p:cNvPr id="7" name="文本框 6"/>
          <p:cNvSpPr txBox="1"/>
          <p:nvPr/>
        </p:nvSpPr>
        <p:spPr>
          <a:xfrm>
            <a:off x="7117767" y="2825169"/>
            <a:ext cx="3636230" cy="2640155"/>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t>      描述一个实体基于事件反映的</a:t>
            </a:r>
            <a:r>
              <a:rPr lang="zh-CN">
                <a:solidFill>
                  <a:srgbClr val="FF0000"/>
                </a:solidFill>
              </a:rPr>
              <a:t>动态行为</a:t>
            </a:r>
            <a:r>
              <a:rPr lang="zh-CN"/>
              <a:t>，显示了该实体是如何根据当前所处的状态对不同的事件作出反映的。</a:t>
            </a:r>
          </a:p>
        </p:txBody>
      </p:sp>
      <p:pic>
        <p:nvPicPr>
          <p:cNvPr id="2" name="图片 1">
            <a:extLst>
              <a:ext uri="{FF2B5EF4-FFF2-40B4-BE49-F238E27FC236}">
                <a16:creationId xmlns:a16="http://schemas.microsoft.com/office/drawing/2014/main" id="{3D3325BD-9E85-7A46-9A7A-938C70878CCA}"/>
              </a:ext>
            </a:extLst>
          </p:cNvPr>
          <p:cNvPicPr>
            <a:picLocks noChangeAspect="1"/>
          </p:cNvPicPr>
          <p:nvPr/>
        </p:nvPicPr>
        <p:blipFill>
          <a:blip r:embed="rId4"/>
          <a:stretch>
            <a:fillRect/>
          </a:stretch>
        </p:blipFill>
        <p:spPr>
          <a:xfrm>
            <a:off x="634143" y="2381963"/>
            <a:ext cx="5626777" cy="2539357"/>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dirty="0"/>
              <a:t>6.5</a:t>
            </a:r>
            <a:r>
              <a:rPr lang="zh-CN" sz="2800" b="1" dirty="0"/>
              <a:t> 活动图</a:t>
            </a:r>
          </a:p>
        </p:txBody>
      </p:sp>
      <p:sp>
        <p:nvSpPr>
          <p:cNvPr id="7" name="文本框 6"/>
          <p:cNvSpPr txBox="1"/>
          <p:nvPr/>
        </p:nvSpPr>
        <p:spPr>
          <a:xfrm>
            <a:off x="6175849" y="1448626"/>
            <a:ext cx="3636230" cy="4005595"/>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t>     UML面向对象中活动图记录了单个</a:t>
            </a:r>
            <a:r>
              <a:rPr lang="zh-CN">
                <a:solidFill>
                  <a:srgbClr val="FF0000"/>
                </a:solidFill>
              </a:rPr>
              <a:t>操作</a:t>
            </a:r>
            <a:r>
              <a:rPr lang="zh-CN"/>
              <a:t>或</a:t>
            </a:r>
            <a:r>
              <a:rPr lang="zh-CN">
                <a:solidFill>
                  <a:srgbClr val="FF0000"/>
                </a:solidFill>
              </a:rPr>
              <a:t>方法</a:t>
            </a:r>
            <a:r>
              <a:rPr lang="zh-CN"/>
              <a:t>的逻辑，或者单个</a:t>
            </a:r>
            <a:r>
              <a:rPr lang="zh-CN">
                <a:solidFill>
                  <a:srgbClr val="FF0000"/>
                </a:solidFill>
              </a:rPr>
              <a:t>业务流程的逻辑</a:t>
            </a:r>
            <a:r>
              <a:rPr lang="zh-CN"/>
              <a:t>。描述系统中各种活动的</a:t>
            </a:r>
            <a:r>
              <a:rPr lang="zh-CN">
                <a:solidFill>
                  <a:srgbClr val="FF0000"/>
                </a:solidFill>
              </a:rPr>
              <a:t>执行顺序</a:t>
            </a:r>
            <a:r>
              <a:rPr lang="zh-CN"/>
              <a:t>，通常用于描述一个操作中所要进行的各项活动的</a:t>
            </a:r>
            <a:r>
              <a:rPr lang="zh-CN">
                <a:solidFill>
                  <a:srgbClr val="FF0000"/>
                </a:solidFill>
              </a:rPr>
              <a:t>执行流程</a:t>
            </a:r>
            <a:r>
              <a:rPr lang="zh-CN"/>
              <a:t>。同时，它也常被用来描述一个用例的</a:t>
            </a:r>
            <a:r>
              <a:rPr lang="zh-CN">
                <a:solidFill>
                  <a:srgbClr val="FF0000"/>
                </a:solidFill>
              </a:rPr>
              <a:t>处理流程</a:t>
            </a:r>
            <a:r>
              <a:rPr lang="zh-CN"/>
              <a:t>，或者某种</a:t>
            </a:r>
            <a:r>
              <a:rPr lang="zh-CN">
                <a:solidFill>
                  <a:srgbClr val="FF0000"/>
                </a:solidFill>
              </a:rPr>
              <a:t>交互流程</a:t>
            </a:r>
            <a:r>
              <a:rPr lang="zh-CN"/>
              <a:t>。</a:t>
            </a:r>
          </a:p>
          <a:p>
            <a:r>
              <a:rPr lang="zh-CN"/>
              <a:t>      活动图又由一些</a:t>
            </a:r>
            <a:r>
              <a:rPr lang="zh-CN">
                <a:solidFill>
                  <a:srgbClr val="FF0000"/>
                </a:solidFill>
              </a:rPr>
              <a:t>活动</a:t>
            </a:r>
            <a:r>
              <a:rPr lang="zh-CN"/>
              <a:t>组成，图中同时包括对这些活动的说明。当一个活动执行完毕之后，将</a:t>
            </a:r>
            <a:r>
              <a:rPr lang="zh-CN">
                <a:solidFill>
                  <a:srgbClr val="FF0000"/>
                </a:solidFill>
              </a:rPr>
              <a:t>沿着控制转移箭头</a:t>
            </a:r>
            <a:r>
              <a:rPr lang="zh-CN"/>
              <a:t>转向下一个活动。活动图中还可以方便地描述控制转移的条件及并行执行等要求。</a:t>
            </a:r>
          </a:p>
          <a:p>
            <a:r>
              <a:rPr lang="zh-CN"/>
              <a:t>      UML2.0中泳道可以划分层次，增加丰富的同步表达能力，在活动图中引入了对象。</a:t>
            </a:r>
          </a:p>
          <a:p>
            <a:endParaRPr lang="zh-CN"/>
          </a:p>
        </p:txBody>
      </p:sp>
      <p:sp>
        <p:nvSpPr>
          <p:cNvPr id="11" name="文本框 10"/>
          <p:cNvSpPr txBox="1"/>
          <p:nvPr/>
        </p:nvSpPr>
        <p:spPr>
          <a:xfrm>
            <a:off x="2450807" y="1116409"/>
            <a:ext cx="1162012" cy="330200"/>
          </a:xfrm>
          <a:prstGeom prst="rect">
            <a:avLst/>
          </a:prstGeom>
          <a:ln w="6350">
            <a:prstDash val="solid"/>
          </a:ln>
        </p:spPr>
        <p:txBody>
          <a:bodyPr/>
          <a:lstStyle/>
          <a:p>
            <a:r>
              <a:rPr lang="zh-CN" altLang="en-US" sz="1400" dirty="0"/>
              <a:t>案例</a:t>
            </a:r>
            <a:r>
              <a:rPr lang="zh-CN" sz="1400" dirty="0"/>
              <a:t>活动图</a:t>
            </a:r>
          </a:p>
        </p:txBody>
      </p:sp>
      <p:pic>
        <p:nvPicPr>
          <p:cNvPr id="2" name="图片 1">
            <a:extLst>
              <a:ext uri="{FF2B5EF4-FFF2-40B4-BE49-F238E27FC236}">
                <a16:creationId xmlns:a16="http://schemas.microsoft.com/office/drawing/2014/main" id="{54C9983D-76F7-3643-A5A9-D1CA00FC1AEF}"/>
              </a:ext>
            </a:extLst>
          </p:cNvPr>
          <p:cNvPicPr>
            <a:picLocks noChangeAspect="1"/>
          </p:cNvPicPr>
          <p:nvPr/>
        </p:nvPicPr>
        <p:blipFill>
          <a:blip r:embed="rId4"/>
          <a:stretch>
            <a:fillRect/>
          </a:stretch>
        </p:blipFill>
        <p:spPr>
          <a:xfrm>
            <a:off x="1834483" y="1446609"/>
            <a:ext cx="2151889" cy="5211915"/>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dirty="0"/>
              <a:t>6.6</a:t>
            </a:r>
            <a:r>
              <a:rPr lang="zh-CN" sz="2800" b="1" dirty="0"/>
              <a:t> 顺序图</a:t>
            </a:r>
          </a:p>
        </p:txBody>
      </p:sp>
      <p:sp>
        <p:nvSpPr>
          <p:cNvPr id="7" name="文本框 6"/>
          <p:cNvSpPr txBox="1"/>
          <p:nvPr/>
        </p:nvSpPr>
        <p:spPr>
          <a:xfrm>
            <a:off x="7433758" y="1723994"/>
            <a:ext cx="3636230" cy="4005595"/>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t>     顺序图描述了对象之间</a:t>
            </a:r>
            <a:r>
              <a:rPr lang="zh-CN">
                <a:solidFill>
                  <a:srgbClr val="FF0000"/>
                </a:solidFill>
              </a:rPr>
              <a:t>动态的交互关系</a:t>
            </a:r>
            <a:r>
              <a:rPr lang="zh-CN"/>
              <a:t>，主要体现</a:t>
            </a:r>
            <a:r>
              <a:rPr lang="zh-CN">
                <a:solidFill>
                  <a:srgbClr val="FF0000"/>
                </a:solidFill>
              </a:rPr>
              <a:t>对象之间进行消息传递的时间顺序</a:t>
            </a:r>
            <a:r>
              <a:rPr lang="zh-CN"/>
              <a:t>。</a:t>
            </a:r>
          </a:p>
          <a:p>
            <a:r>
              <a:rPr lang="zh-CN"/>
              <a:t>      顺序图由</a:t>
            </a:r>
            <a:r>
              <a:rPr lang="zh-CN">
                <a:solidFill>
                  <a:srgbClr val="FF0000"/>
                </a:solidFill>
              </a:rPr>
              <a:t>一组对象</a:t>
            </a:r>
            <a:r>
              <a:rPr lang="zh-CN"/>
              <a:t>构成，每个对象方便带有</a:t>
            </a:r>
            <a:r>
              <a:rPr lang="zh-CN">
                <a:solidFill>
                  <a:srgbClr val="FF0000"/>
                </a:solidFill>
              </a:rPr>
              <a:t>一条竖线</a:t>
            </a:r>
            <a:r>
              <a:rPr lang="zh-CN"/>
              <a:t>，称作对象的生命线，它代表时间周，时间眼竖线向下延伸。UML面向对象中顺序图描述了这些对象</a:t>
            </a:r>
            <a:r>
              <a:rPr lang="zh-CN">
                <a:solidFill>
                  <a:srgbClr val="FF0000"/>
                </a:solidFill>
              </a:rPr>
              <a:t>随着时间的推移相互之间交换消息</a:t>
            </a:r>
            <a:r>
              <a:rPr lang="zh-CN"/>
              <a:t>的过程。消息用从一个对象的生命线指向另一个对象的生命线的</a:t>
            </a:r>
            <a:r>
              <a:rPr lang="zh-CN">
                <a:solidFill>
                  <a:srgbClr val="FF0000"/>
                </a:solidFill>
              </a:rPr>
              <a:t>水平箭头</a:t>
            </a:r>
            <a:r>
              <a:rPr lang="zh-CN"/>
              <a:t>表示。图中还可以根据需要增加有关时间的说明和其他注释。</a:t>
            </a:r>
          </a:p>
        </p:txBody>
      </p:sp>
      <p:pic>
        <p:nvPicPr>
          <p:cNvPr id="2" name="图片 1">
            <a:extLst>
              <a:ext uri="{FF2B5EF4-FFF2-40B4-BE49-F238E27FC236}">
                <a16:creationId xmlns:a16="http://schemas.microsoft.com/office/drawing/2014/main" id="{795B68DE-246B-574F-88FD-1EEBD9DDBBA0}"/>
              </a:ext>
            </a:extLst>
          </p:cNvPr>
          <p:cNvPicPr>
            <a:picLocks noChangeAspect="1"/>
          </p:cNvPicPr>
          <p:nvPr/>
        </p:nvPicPr>
        <p:blipFill>
          <a:blip r:embed="rId4"/>
          <a:stretch>
            <a:fillRect/>
          </a:stretch>
        </p:blipFill>
        <p:spPr>
          <a:xfrm>
            <a:off x="609813" y="2321952"/>
            <a:ext cx="6134614" cy="2640465"/>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dirty="0"/>
              <a:t>6.7</a:t>
            </a:r>
            <a:r>
              <a:rPr lang="zh-CN" sz="2800" b="1" dirty="0"/>
              <a:t> 通信图</a:t>
            </a:r>
          </a:p>
        </p:txBody>
      </p:sp>
      <p:sp>
        <p:nvSpPr>
          <p:cNvPr id="7" name="文本框 6"/>
          <p:cNvSpPr txBox="1"/>
          <p:nvPr/>
        </p:nvSpPr>
        <p:spPr>
          <a:xfrm>
            <a:off x="7649546" y="1580263"/>
            <a:ext cx="3636230" cy="4488119"/>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     UMl面向对象中通信图用于</a:t>
            </a:r>
            <a:r>
              <a:rPr lang="zh-CN" dirty="0">
                <a:solidFill>
                  <a:srgbClr val="FF0000"/>
                </a:solidFill>
              </a:rPr>
              <a:t>显示组件及其交互关系的空间组织结构</a:t>
            </a:r>
            <a:r>
              <a:rPr lang="zh-CN" dirty="0"/>
              <a:t>, 它并不侧重于交互的顺序。通信图显示了交互中各个对象之间的组织交互关系以及对象彼次之间的链接。</a:t>
            </a:r>
            <a:r>
              <a:rPr lang="zh-CN" dirty="0">
                <a:solidFill>
                  <a:srgbClr val="FF0000"/>
                </a:solidFill>
              </a:rPr>
              <a:t>与顺序图不同, 通信图显示的是对象之间的关系</a:t>
            </a:r>
            <a:r>
              <a:rPr lang="zh-CN" dirty="0"/>
              <a:t>。另外,通信图没有将时间作为一个单独的纬度，因此序列号就决定了消息及并发线程的顺序。它用带有编号的箭头来描述特定的方案，以显示在整个方案中消息的移动情况。通信图主要用于</a:t>
            </a:r>
            <a:r>
              <a:rPr lang="zh-CN" dirty="0">
                <a:solidFill>
                  <a:srgbClr val="FF0000"/>
                </a:solidFill>
              </a:rPr>
              <a:t>描绘对象之间消息的移动情况</a:t>
            </a:r>
            <a:r>
              <a:rPr lang="zh-CN" dirty="0"/>
              <a:t>来翻译具体的方案，显示对象以及其交互关系的空间组织结构，而非交互的顺序。
</a:t>
            </a:r>
          </a:p>
        </p:txBody>
      </p:sp>
      <p:pic>
        <p:nvPicPr>
          <p:cNvPr id="2" name="图片 1">
            <a:extLst>
              <a:ext uri="{FF2B5EF4-FFF2-40B4-BE49-F238E27FC236}">
                <a16:creationId xmlns:a16="http://schemas.microsoft.com/office/drawing/2014/main" id="{BE0FD393-AB46-6449-AD3F-701FFD64B00D}"/>
              </a:ext>
            </a:extLst>
          </p:cNvPr>
          <p:cNvPicPr>
            <a:picLocks noChangeAspect="1"/>
          </p:cNvPicPr>
          <p:nvPr/>
        </p:nvPicPr>
        <p:blipFill>
          <a:blip r:embed="rId4"/>
          <a:stretch>
            <a:fillRect/>
          </a:stretch>
        </p:blipFill>
        <p:spPr>
          <a:xfrm>
            <a:off x="596971" y="2544476"/>
            <a:ext cx="6667512" cy="1893960"/>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zh-CN" sz="3600" b="1" i="0" strike="noStrike" spc="0">
                <a:solidFill>
                  <a:srgbClr val="404040"/>
                </a:solidFill>
                <a:latin typeface="微软雅黑"/>
                <a:ea typeface="微软雅黑"/>
              </a:rPr>
              <a:t>发展历程概要</a:t>
            </a:r>
          </a:p>
        </p:txBody>
      </p:sp>
      <p:sp>
        <p:nvSpPr>
          <p:cNvPr id="5" name="矩形 4"/>
          <p:cNvSpPr/>
          <p:nvPr/>
        </p:nvSpPr>
        <p:spPr>
          <a:xfrm>
            <a:off x="6316981" y="2217967"/>
            <a:ext cx="4325619" cy="763094"/>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a:ea typeface="微软雅黑"/>
              </a:rPr>
              <a:t>PART 02</a:t>
            </a:r>
            <a:endParaRPr lang="zh-CN" sz="4000" b="1" i="0" u="none" strike="noStrike" kern="1200" spc="0" baseline="0">
              <a:solidFill>
                <a:srgbClr val="000000">
                  <a:lumMod val="75000"/>
                  <a:lumOff val="25000"/>
                </a:srgbClr>
              </a:solidFill>
              <a:latin typeface="Arial"/>
              <a:ea typeface="微软雅黑"/>
            </a:endParaRPr>
          </a:p>
        </p:txBody>
      </p:sp>
      <p:sp>
        <p:nvSpPr>
          <p:cNvPr id="6" name="文本框 5"/>
          <p:cNvSpPr txBox="1"/>
          <p:nvPr/>
        </p:nvSpPr>
        <p:spPr>
          <a:xfrm>
            <a:off x="6468533" y="3781778"/>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a:t>2.1</a:t>
            </a:r>
            <a:r>
              <a:rPr lang="zh-CN"/>
              <a:t> </a:t>
            </a:r>
            <a:r>
              <a:rPr lang="en-US"/>
              <a:t>UML创造者</a:t>
            </a:r>
          </a:p>
        </p:txBody>
      </p:sp>
      <p:sp>
        <p:nvSpPr>
          <p:cNvPr id="7" name="文本框 6"/>
          <p:cNvSpPr txBox="1"/>
          <p:nvPr/>
        </p:nvSpPr>
        <p:spPr>
          <a:xfrm>
            <a:off x="6468532" y="4333742"/>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a:t>2.2</a:t>
            </a:r>
            <a:r>
              <a:rPr lang="zh-CN"/>
              <a:t> </a:t>
            </a:r>
            <a:r>
              <a:rPr lang="en-US"/>
              <a:t>UML历史</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a:t>6.8</a:t>
            </a:r>
            <a:r>
              <a:rPr lang="zh-CN" sz="2800" b="1"/>
              <a:t> 构件图</a:t>
            </a:r>
          </a:p>
        </p:txBody>
      </p:sp>
      <p:sp>
        <p:nvSpPr>
          <p:cNvPr id="7" name="文本框 6"/>
          <p:cNvSpPr txBox="1"/>
          <p:nvPr/>
        </p:nvSpPr>
        <p:spPr>
          <a:xfrm>
            <a:off x="7464749" y="2083320"/>
            <a:ext cx="3636230" cy="4488119"/>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     构件图，称为组件图。构件图描述代码部件的</a:t>
            </a:r>
            <a:r>
              <a:rPr lang="zh-CN" dirty="0">
                <a:solidFill>
                  <a:srgbClr val="FF0000"/>
                </a:solidFill>
              </a:rPr>
              <a:t>物理结构</a:t>
            </a:r>
            <a:r>
              <a:rPr lang="zh-CN" dirty="0"/>
              <a:t>及各部件之间的</a:t>
            </a:r>
            <a:r>
              <a:rPr lang="zh-CN" dirty="0">
                <a:solidFill>
                  <a:srgbClr val="FF0000"/>
                </a:solidFill>
              </a:rPr>
              <a:t>依赖关系</a:t>
            </a:r>
            <a:r>
              <a:rPr lang="zh-CN" dirty="0"/>
              <a:t>，构件图有助于</a:t>
            </a:r>
            <a:r>
              <a:rPr lang="zh-CN" dirty="0">
                <a:solidFill>
                  <a:srgbClr val="FF0000"/>
                </a:solidFill>
              </a:rPr>
              <a:t>分析和理解部件之间的相互影响程度</a:t>
            </a:r>
            <a:r>
              <a:rPr lang="zh-CN" dirty="0"/>
              <a:t>。从构件图中，可以了解各软件组件(如源代码文件或动态链接库)之间的编译器和运行时依赖关系。使用构件图可以将系统划分为内聚组件并显示代码自身的结构。</a:t>
            </a:r>
          </a:p>
          <a:p>
            <a:r>
              <a:rPr lang="zh-CN" sz="1800" dirty="0"/>
              <a:t>      在UML2.0中，组件表示内容更清晰，包括组件所提供的接口、所要求的接口、组件间的依赖关系通过“组装连接器”更加明确地表达等。</a:t>
            </a:r>
            <a:br>
              <a:rPr lang="en-US" dirty="0"/>
            </a:br>
            <a:endParaRPr lang="en-US" dirty="0"/>
          </a:p>
        </p:txBody>
      </p:sp>
      <p:sp>
        <p:nvSpPr>
          <p:cNvPr id="8" name="文本框 7"/>
          <p:cNvSpPr txBox="1"/>
          <p:nvPr/>
        </p:nvSpPr>
        <p:spPr>
          <a:xfrm>
            <a:off x="8313689" y="6336405"/>
            <a:ext cx="5148240" cy="665603"/>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a:t>
            </a:r>
            <a:r>
              <a:rPr lang="en-US" altLang="zh-CN" dirty="0"/>
              <a:t>1</a:t>
            </a:r>
            <a:r>
              <a:rPr lang="zh-CN" dirty="0"/>
              <a:t>]引用自www.edrawsoft.com</a:t>
            </a:r>
          </a:p>
        </p:txBody>
      </p:sp>
      <p:pic>
        <p:nvPicPr>
          <p:cNvPr id="9" name="图片 8"/>
          <p:cNvPicPr/>
          <p:nvPr/>
        </p:nvPicPr>
        <p:blipFill>
          <a:blip r:embed="rId4"/>
          <a:stretch/>
        </p:blipFill>
        <p:spPr>
          <a:xfrm>
            <a:off x="781626" y="1960895"/>
            <a:ext cx="5702204" cy="3736994"/>
          </a:xfrm>
          <a:prstGeom prst="rect">
            <a:avLst/>
          </a:prstGeom>
        </p:spPr>
      </p:pic>
      <p:sp>
        <p:nvSpPr>
          <p:cNvPr id="10" name="文本框 9"/>
          <p:cNvSpPr txBox="1"/>
          <p:nvPr/>
        </p:nvSpPr>
        <p:spPr>
          <a:xfrm>
            <a:off x="6000420" y="1836821"/>
            <a:ext cx="1244576"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a:t>
            </a:r>
            <a:r>
              <a:rPr lang="en-US" altLang="zh-CN" dirty="0"/>
              <a:t>1</a:t>
            </a:r>
            <a:r>
              <a:rPr lang="zh-CN" dirty="0"/>
              <a:t>]</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a:t>6.9</a:t>
            </a:r>
            <a:r>
              <a:rPr lang="zh-CN" sz="2800" b="1"/>
              <a:t> 部署图</a:t>
            </a:r>
          </a:p>
        </p:txBody>
      </p:sp>
      <p:sp>
        <p:nvSpPr>
          <p:cNvPr id="7" name="文本框 6"/>
          <p:cNvSpPr txBox="1"/>
          <p:nvPr/>
        </p:nvSpPr>
        <p:spPr>
          <a:xfrm>
            <a:off x="7281869" y="1944315"/>
            <a:ext cx="3636230" cy="4488119"/>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      部署图，也称为配置图。UML面向对象中配置图描述系统中硬件和软件的</a:t>
            </a:r>
            <a:r>
              <a:rPr lang="zh-CN" dirty="0">
                <a:solidFill>
                  <a:srgbClr val="FF0000"/>
                </a:solidFill>
              </a:rPr>
              <a:t>物理配置情况</a:t>
            </a:r>
            <a:r>
              <a:rPr lang="zh-CN" dirty="0"/>
              <a:t>和</a:t>
            </a:r>
            <a:r>
              <a:rPr lang="zh-CN" dirty="0">
                <a:solidFill>
                  <a:srgbClr val="FF0000"/>
                </a:solidFill>
              </a:rPr>
              <a:t>系统体系结构</a:t>
            </a:r>
            <a:r>
              <a:rPr lang="zh-CN" dirty="0"/>
              <a:t>。
      在配置图中，用</a:t>
            </a:r>
            <a:r>
              <a:rPr lang="zh-CN" dirty="0">
                <a:solidFill>
                  <a:srgbClr val="FF0000"/>
                </a:solidFill>
              </a:rPr>
              <a:t>结点表示实际的物理设备</a:t>
            </a:r>
            <a:r>
              <a:rPr lang="zh-CN" dirty="0"/>
              <a:t>，如计算机和各种外部设备等，并根据它们之间的连接关系, 将相应的结点连接起来，并说明其连接方式。在结点里面，说明分配给该结点上运行的可执行构件或对象, 从而说明哪些软件单元被分配在哪些结点上运行。</a:t>
            </a:r>
          </a:p>
        </p:txBody>
      </p:sp>
      <p:sp>
        <p:nvSpPr>
          <p:cNvPr id="8" name="文本框 7"/>
          <p:cNvSpPr txBox="1"/>
          <p:nvPr/>
        </p:nvSpPr>
        <p:spPr>
          <a:xfrm>
            <a:off x="9394845" y="6408920"/>
            <a:ext cx="5148240" cy="665603"/>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a:t>
            </a:r>
            <a:r>
              <a:rPr lang="en-US" altLang="zh-CN" dirty="0"/>
              <a:t>2</a:t>
            </a:r>
            <a:r>
              <a:rPr lang="zh-CN" dirty="0"/>
              <a:t>]引用自yq.aliyun.com</a:t>
            </a:r>
          </a:p>
        </p:txBody>
      </p:sp>
      <p:pic>
        <p:nvPicPr>
          <p:cNvPr id="9" name="图片 8"/>
          <p:cNvPicPr/>
          <p:nvPr/>
        </p:nvPicPr>
        <p:blipFill>
          <a:blip r:embed="rId4"/>
          <a:stretch/>
        </p:blipFill>
        <p:spPr>
          <a:xfrm>
            <a:off x="916232" y="1836821"/>
            <a:ext cx="4949027" cy="4147653"/>
          </a:xfrm>
          <a:prstGeom prst="rect">
            <a:avLst/>
          </a:prstGeom>
        </p:spPr>
      </p:pic>
      <p:sp>
        <p:nvSpPr>
          <p:cNvPr id="10" name="文本框 9"/>
          <p:cNvSpPr txBox="1"/>
          <p:nvPr/>
        </p:nvSpPr>
        <p:spPr>
          <a:xfrm>
            <a:off x="5473776" y="1753120"/>
            <a:ext cx="1244576"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a:t>
            </a:r>
            <a:r>
              <a:rPr lang="en-US" altLang="zh-CN" dirty="0"/>
              <a:t>2</a:t>
            </a:r>
            <a:r>
              <a:rPr lang="zh-CN" dirty="0"/>
              <a:t>]</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a:t>6.10</a:t>
            </a:r>
            <a:r>
              <a:rPr lang="zh-CN" sz="2800" b="1"/>
              <a:t> 包图(UML2.0新图)</a:t>
            </a:r>
          </a:p>
        </p:txBody>
      </p:sp>
      <p:sp>
        <p:nvSpPr>
          <p:cNvPr id="7" name="文本框 6"/>
          <p:cNvSpPr txBox="1"/>
          <p:nvPr/>
        </p:nvSpPr>
        <p:spPr>
          <a:xfrm>
            <a:off x="7499444" y="2740308"/>
            <a:ext cx="3636230" cy="4488119"/>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      </a:t>
            </a:r>
            <a:r>
              <a:rPr lang="zh-CN" sz="1800" dirty="0">
                <a:solidFill>
                  <a:srgbClr val="000000"/>
                </a:solidFill>
                <a:latin typeface="微软雅黑"/>
                <a:ea typeface="微软雅黑"/>
              </a:rPr>
              <a:t>展现模型要素的</a:t>
            </a:r>
            <a:r>
              <a:rPr lang="zh-CN" sz="1800" dirty="0">
                <a:solidFill>
                  <a:srgbClr val="FF0000"/>
                </a:solidFill>
                <a:latin typeface="微软雅黑"/>
                <a:ea typeface="微软雅黑"/>
              </a:rPr>
              <a:t>基本组织单元</a:t>
            </a:r>
            <a:r>
              <a:rPr lang="zh-CN" sz="1800" dirty="0">
                <a:solidFill>
                  <a:srgbClr val="000000"/>
                </a:solidFill>
                <a:latin typeface="微软雅黑"/>
                <a:ea typeface="微软雅黑"/>
              </a:rPr>
              <a:t>，以及这些组着单元之间的</a:t>
            </a:r>
            <a:r>
              <a:rPr lang="zh-CN" sz="1800" dirty="0">
                <a:solidFill>
                  <a:srgbClr val="FF0000"/>
                </a:solidFill>
                <a:latin typeface="微软雅黑"/>
                <a:ea typeface="微软雅黑"/>
              </a:rPr>
              <a:t>依赖关系</a:t>
            </a:r>
            <a:r>
              <a:rPr lang="zh-CN" sz="1800" dirty="0">
                <a:solidFill>
                  <a:srgbClr val="000000"/>
                </a:solidFill>
                <a:latin typeface="微软雅黑"/>
                <a:ea typeface="微软雅黑"/>
              </a:rPr>
              <a:t>，包括引用关系和扩展关系。在通用建模工具中，一般可以用类图描述包图中的逻辑内容。</a:t>
            </a:r>
          </a:p>
        </p:txBody>
      </p:sp>
      <p:pic>
        <p:nvPicPr>
          <p:cNvPr id="9" name="图片 8"/>
          <p:cNvPicPr/>
          <p:nvPr/>
        </p:nvPicPr>
        <p:blipFill>
          <a:blip r:embed="rId4"/>
          <a:stretch/>
        </p:blipFill>
        <p:spPr>
          <a:xfrm>
            <a:off x="463529" y="2740308"/>
            <a:ext cx="6140326" cy="1587072"/>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dirty="0"/>
              <a:t>6.11</a:t>
            </a:r>
            <a:r>
              <a:rPr lang="zh-CN" sz="2800" b="1" dirty="0"/>
              <a:t> 组合结构图(UML2.0新图)</a:t>
            </a:r>
          </a:p>
        </p:txBody>
      </p:sp>
      <p:sp>
        <p:nvSpPr>
          <p:cNvPr id="7" name="文本框 6"/>
          <p:cNvSpPr txBox="1"/>
          <p:nvPr/>
        </p:nvSpPr>
        <p:spPr>
          <a:xfrm>
            <a:off x="7499444" y="2740308"/>
            <a:ext cx="3636230" cy="4488119"/>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t>      </a:t>
            </a:r>
            <a:r>
              <a:rPr lang="zh-CN" sz="1800">
                <a:solidFill>
                  <a:srgbClr val="000000"/>
                </a:solidFill>
                <a:latin typeface="微软雅黑"/>
                <a:ea typeface="微软雅黑"/>
              </a:rPr>
              <a:t>描述系统中的某一部分的</a:t>
            </a:r>
            <a:r>
              <a:rPr lang="zh-CN" sz="1800">
                <a:solidFill>
                  <a:srgbClr val="FF0000"/>
                </a:solidFill>
                <a:latin typeface="微软雅黑"/>
                <a:ea typeface="微软雅黑"/>
              </a:rPr>
              <a:t>内部内容</a:t>
            </a:r>
            <a:r>
              <a:rPr lang="zh-CN" sz="1800">
                <a:solidFill>
                  <a:srgbClr val="000000"/>
                </a:solidFill>
                <a:latin typeface="微软雅黑"/>
                <a:ea typeface="微软雅黑"/>
              </a:rPr>
              <a:t>，包括该部分与系统其他部分的交互点，这种图能够展示该部分内容“内部”参与者的配置情况。</a:t>
            </a:r>
          </a:p>
        </p:txBody>
      </p:sp>
      <p:sp>
        <p:nvSpPr>
          <p:cNvPr id="8" name="文本框 7"/>
          <p:cNvSpPr txBox="1"/>
          <p:nvPr/>
        </p:nvSpPr>
        <p:spPr>
          <a:xfrm>
            <a:off x="9117287" y="6293270"/>
            <a:ext cx="5148240" cy="665603"/>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a:t>
            </a:r>
            <a:r>
              <a:rPr lang="en-US" altLang="zh-CN" dirty="0"/>
              <a:t>3</a:t>
            </a:r>
            <a:r>
              <a:rPr lang="zh-CN" dirty="0"/>
              <a:t>]引用自en.wikipedia.org</a:t>
            </a:r>
          </a:p>
        </p:txBody>
      </p:sp>
      <p:pic>
        <p:nvPicPr>
          <p:cNvPr id="9" name="图片 8"/>
          <p:cNvPicPr/>
          <p:nvPr/>
        </p:nvPicPr>
        <p:blipFill>
          <a:blip r:embed="rId4"/>
          <a:stretch/>
        </p:blipFill>
        <p:spPr>
          <a:xfrm>
            <a:off x="625041" y="2572424"/>
            <a:ext cx="5969000" cy="1828800"/>
          </a:xfrm>
          <a:prstGeom prst="rect">
            <a:avLst/>
          </a:prstGeom>
        </p:spPr>
      </p:pic>
      <p:sp>
        <p:nvSpPr>
          <p:cNvPr id="10" name="文本框 9">
            <a:extLst>
              <a:ext uri="{FF2B5EF4-FFF2-40B4-BE49-F238E27FC236}">
                <a16:creationId xmlns:a16="http://schemas.microsoft.com/office/drawing/2014/main" id="{6E12E4F5-3E5A-C245-BF52-28F547258CDE}"/>
              </a:ext>
            </a:extLst>
          </p:cNvPr>
          <p:cNvSpPr txBox="1"/>
          <p:nvPr/>
        </p:nvSpPr>
        <p:spPr>
          <a:xfrm>
            <a:off x="6254868" y="2407324"/>
            <a:ext cx="1244576"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dirty="0"/>
              <a:t>[</a:t>
            </a:r>
            <a:r>
              <a:rPr lang="en-US" altLang="zh-CN" dirty="0"/>
              <a:t>3</a:t>
            </a:r>
            <a:r>
              <a:rPr lang="zh-CN" dirty="0"/>
              <a:t>]</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5151379" cy="523220"/>
          </a:xfrm>
          <a:prstGeom prst="rect">
            <a:avLst/>
          </a:prstGeom>
          <a:noFill/>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dirty="0"/>
              <a:t>6.11</a:t>
            </a:r>
            <a:r>
              <a:rPr lang="zh-CN" sz="2800" b="1" dirty="0"/>
              <a:t> 交互概览图(UML2.0新图)</a:t>
            </a:r>
          </a:p>
        </p:txBody>
      </p:sp>
      <p:sp>
        <p:nvSpPr>
          <p:cNvPr id="7" name="文本框 6"/>
          <p:cNvSpPr txBox="1"/>
          <p:nvPr/>
        </p:nvSpPr>
        <p:spPr>
          <a:xfrm>
            <a:off x="6883808" y="2704095"/>
            <a:ext cx="3636230" cy="4488119"/>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dirty="0"/>
              <a:t>       交互概览图是交互图与活动图的混合物</a:t>
            </a:r>
            <a:r>
              <a:rPr lang="en-US" altLang="zh-CN" dirty="0"/>
              <a:t>,</a:t>
            </a:r>
            <a:r>
              <a:rPr lang="zh-CN" sz="1800" dirty="0">
                <a:solidFill>
                  <a:srgbClr val="000000"/>
                </a:solidFill>
                <a:latin typeface="微软雅黑"/>
                <a:ea typeface="微软雅黑"/>
              </a:rPr>
              <a:t>可以直观的表达一组相关顺序图之间的</a:t>
            </a:r>
            <a:r>
              <a:rPr lang="zh-CN" sz="1800" dirty="0">
                <a:solidFill>
                  <a:srgbClr val="FF0000"/>
                </a:solidFill>
                <a:latin typeface="微软雅黑"/>
                <a:ea typeface="微软雅黑"/>
              </a:rPr>
              <a:t>转向逻辑</a:t>
            </a:r>
            <a:r>
              <a:rPr lang="zh-CN" sz="1800" dirty="0">
                <a:solidFill>
                  <a:srgbClr val="000000"/>
                </a:solidFill>
                <a:latin typeface="微软雅黑"/>
                <a:ea typeface="微软雅黑"/>
              </a:rPr>
              <a:t>。</a:t>
            </a:r>
            <a:r>
              <a:rPr lang="zh-CN" altLang="en-US" dirty="0">
                <a:solidFill>
                  <a:srgbClr val="000000"/>
                </a:solidFill>
                <a:latin typeface="微软雅黑"/>
              </a:rPr>
              <a:t>在</a:t>
            </a:r>
            <a:r>
              <a:rPr lang="zh-CN" sz="1800" dirty="0">
                <a:solidFill>
                  <a:srgbClr val="000000"/>
                </a:solidFill>
                <a:latin typeface="Arial"/>
                <a:ea typeface="Arial"/>
              </a:rPr>
              <a:t>UML1.x</a:t>
            </a:r>
            <a:r>
              <a:rPr lang="zh-CN" sz="1800" dirty="0">
                <a:solidFill>
                  <a:srgbClr val="000000"/>
                </a:solidFill>
                <a:latin typeface="微软雅黑"/>
                <a:ea typeface="微软雅黑"/>
              </a:rPr>
              <a:t>通常是通过活动图进行间接表达的。</a:t>
            </a:r>
          </a:p>
        </p:txBody>
      </p:sp>
      <p:pic>
        <p:nvPicPr>
          <p:cNvPr id="4" name="图片 3">
            <a:extLst>
              <a:ext uri="{FF2B5EF4-FFF2-40B4-BE49-F238E27FC236}">
                <a16:creationId xmlns:a16="http://schemas.microsoft.com/office/drawing/2014/main" id="{11D55870-9808-9344-8A5A-D13523EBE070}"/>
              </a:ext>
            </a:extLst>
          </p:cNvPr>
          <p:cNvPicPr>
            <a:picLocks noChangeAspect="1"/>
          </p:cNvPicPr>
          <p:nvPr/>
        </p:nvPicPr>
        <p:blipFill>
          <a:blip r:embed="rId4"/>
          <a:stretch>
            <a:fillRect/>
          </a:stretch>
        </p:blipFill>
        <p:spPr>
          <a:xfrm>
            <a:off x="1251421" y="1331233"/>
            <a:ext cx="3791023" cy="4860633"/>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4942446" cy="523220"/>
          </a:xfrm>
          <a:prstGeom prst="rect">
            <a:avLst/>
          </a:prstGeom>
          <a:noFill/>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a:t>6.11</a:t>
            </a:r>
            <a:r>
              <a:rPr lang="zh-CN" sz="2800" b="1"/>
              <a:t> 时间图(UML2.0新图)</a:t>
            </a:r>
          </a:p>
        </p:txBody>
      </p:sp>
      <p:sp>
        <p:nvSpPr>
          <p:cNvPr id="7" name="文本框 6"/>
          <p:cNvSpPr txBox="1"/>
          <p:nvPr/>
        </p:nvSpPr>
        <p:spPr>
          <a:xfrm>
            <a:off x="7211768" y="2740308"/>
            <a:ext cx="3636230" cy="4488119"/>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1800" dirty="0">
                <a:solidFill>
                  <a:srgbClr val="000000"/>
                </a:solidFill>
                <a:latin typeface="微软雅黑"/>
                <a:ea typeface="微软雅黑"/>
              </a:rPr>
              <a:t>      </a:t>
            </a:r>
            <a:r>
              <a:rPr lang="zh-CN" sz="1800" dirty="0">
                <a:solidFill>
                  <a:srgbClr val="000000"/>
                </a:solidFill>
                <a:latin typeface="Arial"/>
                <a:ea typeface="Arial"/>
              </a:rPr>
              <a:t>“时间图”是一种可选的交互图，展示交互过程中的</a:t>
            </a:r>
            <a:r>
              <a:rPr lang="zh-CN" sz="1800" dirty="0">
                <a:solidFill>
                  <a:srgbClr val="FF0000"/>
                </a:solidFill>
                <a:latin typeface="Arial"/>
                <a:ea typeface="Arial"/>
              </a:rPr>
              <a:t>真实时间信息</a:t>
            </a:r>
            <a:r>
              <a:rPr lang="zh-CN" sz="1800" dirty="0">
                <a:solidFill>
                  <a:srgbClr val="000000"/>
                </a:solidFill>
                <a:latin typeface="Arial"/>
                <a:ea typeface="Arial"/>
              </a:rPr>
              <a:t>，具体描述对象状态变化的时间点以及维持特定状态的时间段。</a:t>
            </a:r>
          </a:p>
        </p:txBody>
      </p:sp>
      <p:pic>
        <p:nvPicPr>
          <p:cNvPr id="9" name="图片 8"/>
          <p:cNvPicPr/>
          <p:nvPr/>
        </p:nvPicPr>
        <p:blipFill>
          <a:blip r:embed="rId4"/>
          <a:stretch/>
        </p:blipFill>
        <p:spPr>
          <a:xfrm>
            <a:off x="931216" y="1820008"/>
            <a:ext cx="5469583" cy="4046536"/>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p:blipFill>
        <p:spPr>
          <a:xfrm>
            <a:off x="293043" y="342900"/>
            <a:ext cx="1916757" cy="704850"/>
          </a:xfrm>
          <a:prstGeom prst="rect">
            <a:avLst/>
          </a:prstGeom>
        </p:spPr>
      </p:pic>
      <p:sp>
        <p:nvSpPr>
          <p:cNvPr id="6" name="文本框 5"/>
          <p:cNvSpPr txBox="1"/>
          <p:nvPr/>
        </p:nvSpPr>
        <p:spPr>
          <a:xfrm>
            <a:off x="2348065" y="357414"/>
            <a:ext cx="2999539"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sz="2800" b="1"/>
              <a:t>Part 6</a:t>
            </a:r>
            <a:r>
              <a:rPr lang="zh-CN" sz="2800" b="1"/>
              <a:t> 总结</a:t>
            </a:r>
          </a:p>
        </p:txBody>
      </p:sp>
      <p:sp>
        <p:nvSpPr>
          <p:cNvPr id="7" name="文本框 6"/>
          <p:cNvSpPr txBox="1"/>
          <p:nvPr/>
        </p:nvSpPr>
        <p:spPr>
          <a:xfrm>
            <a:off x="3344967" y="4099356"/>
            <a:ext cx="5042736" cy="3954263"/>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41312" indent="-341312">
              <a:buAutoNum type="arabicPeriod"/>
            </a:pPr>
            <a:r>
              <a:rPr lang="zh-CN" sz="1600">
                <a:latin typeface="Arial"/>
                <a:ea typeface="Hiragino Sans GB"/>
              </a:rPr>
              <a:t>描述需求</a:t>
            </a:r>
          </a:p>
          <a:p>
            <a:pPr marL="341312" indent="-341312">
              <a:buAutoNum type="arabicPeriod"/>
            </a:pPr>
            <a:r>
              <a:rPr lang="zh-CN" sz="1600">
                <a:latin typeface="Arial"/>
                <a:ea typeface="Hiragino Sans GB"/>
              </a:rPr>
              <a:t>根据需求建立系统的静态模型，以构造系统的结构</a:t>
            </a:r>
          </a:p>
          <a:p>
            <a:pPr marL="341312" indent="-341312">
              <a:buAutoNum type="arabicPeriod"/>
            </a:pPr>
            <a:r>
              <a:rPr lang="zh-CN" sz="1600">
                <a:latin typeface="Arial"/>
                <a:ea typeface="Hiragino Sans GB"/>
              </a:rPr>
              <a:t>描述系统的行为。</a:t>
            </a:r>
          </a:p>
          <a:p>
            <a:pPr marL="0" indent="0">
              <a:buNone/>
            </a:pPr>
            <a:endParaRPr lang="zh-CN" sz="1600"/>
          </a:p>
          <a:p>
            <a:pPr marL="0" indent="0">
              <a:buNone/>
            </a:pPr>
            <a:br>
              <a:rPr lang="en-US"/>
            </a:br>
            <a:endParaRPr lang="en-US"/>
          </a:p>
        </p:txBody>
      </p:sp>
      <p:graphicFrame>
        <p:nvGraphicFramePr>
          <p:cNvPr id="8" name="表格 7"/>
          <p:cNvGraphicFramePr/>
          <p:nvPr/>
        </p:nvGraphicFramePr>
        <p:xfrm>
          <a:off x="2724629" y="1170035"/>
          <a:ext cx="6477000" cy="2330450"/>
        </p:xfrm>
        <a:graphic>
          <a:graphicData uri="http://schemas.openxmlformats.org/drawingml/2006/table">
            <a:tbl>
              <a:tblPr>
                <a:tableStyleId>{58542034-FE4F-4ADA-92B8-4CA66D0F0DF3}</a:tableStyleId>
              </a:tblPr>
              <a:tblGrid>
                <a:gridCol w="2089150">
                  <a:extLst>
                    <a:ext uri="{9D8B030D-6E8A-4147-A177-3AD203B41FA5}">
                      <a16:colId xmlns:a16="http://schemas.microsoft.com/office/drawing/2014/main" val="20000"/>
                    </a:ext>
                  </a:extLst>
                </a:gridCol>
                <a:gridCol w="4387850">
                  <a:extLst>
                    <a:ext uri="{9D8B030D-6E8A-4147-A177-3AD203B41FA5}">
                      <a16:colId xmlns:a16="http://schemas.microsoft.com/office/drawing/2014/main" val="20001"/>
                    </a:ext>
                  </a:extLst>
                </a:gridCol>
              </a:tblGrid>
              <a:tr h="393700">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pPr algn="ctr"/>
                      <a:r>
                        <a:rPr lang="zh-CN"/>
                        <a:t>类型</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pPr algn="ctr"/>
                      <a:r>
                        <a:rPr lang="zh-CN"/>
                        <a:t>包含</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extLst>
                  <a:ext uri="{0D108BD9-81ED-4DB2-BD59-A6C34878D82A}">
                    <a16:rowId xmlns:a16="http://schemas.microsoft.com/office/drawing/2014/main" val="10000"/>
                  </a:ext>
                </a:extLst>
              </a:tr>
              <a:tr h="387350">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pPr algn="ctr"/>
                      <a:r>
                        <a:rPr lang="zh-CN">
                          <a:solidFill>
                            <a:srgbClr val="7B7B7B"/>
                          </a:solidFill>
                        </a:rPr>
                        <a:t>静态图</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r>
                        <a:rPr lang="zh-CN">
                          <a:solidFill>
                            <a:srgbClr val="7B7B7B"/>
                          </a:solidFill>
                        </a:rPr>
                        <a:t>类图、对象图、包图、组合结构图</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extLst>
                  <a:ext uri="{0D108BD9-81ED-4DB2-BD59-A6C34878D82A}">
                    <a16:rowId xmlns:a16="http://schemas.microsoft.com/office/drawing/2014/main" val="10001"/>
                  </a:ext>
                </a:extLst>
              </a:tr>
              <a:tr h="387350">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pPr algn="ctr"/>
                      <a:r>
                        <a:rPr lang="zh-CN">
                          <a:solidFill>
                            <a:srgbClr val="7B7B7B"/>
                          </a:solidFill>
                        </a:rPr>
                        <a:t>行为图</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r>
                        <a:rPr lang="zh-CN">
                          <a:solidFill>
                            <a:srgbClr val="7B7B7B"/>
                          </a:solidFill>
                        </a:rPr>
                        <a:t>状态机图、活动图</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extLst>
                  <a:ext uri="{0D108BD9-81ED-4DB2-BD59-A6C34878D82A}">
                    <a16:rowId xmlns:a16="http://schemas.microsoft.com/office/drawing/2014/main" val="10002"/>
                  </a:ext>
                </a:extLst>
              </a:tr>
              <a:tr h="387350">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pPr algn="ctr"/>
                      <a:r>
                        <a:rPr lang="zh-CN">
                          <a:solidFill>
                            <a:srgbClr val="7B7B7B"/>
                          </a:solidFill>
                        </a:rPr>
                        <a:t>用例图</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r>
                        <a:rPr lang="zh-CN">
                          <a:solidFill>
                            <a:srgbClr val="7B7B7B"/>
                          </a:solidFill>
                        </a:rPr>
                        <a:t>用例图</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extLst>
                  <a:ext uri="{0D108BD9-81ED-4DB2-BD59-A6C34878D82A}">
                    <a16:rowId xmlns:a16="http://schemas.microsoft.com/office/drawing/2014/main" val="10003"/>
                  </a:ext>
                </a:extLst>
              </a:tr>
              <a:tr h="387350">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pPr algn="ctr"/>
                      <a:r>
                        <a:rPr lang="zh-CN">
                          <a:solidFill>
                            <a:srgbClr val="7B7B7B"/>
                          </a:solidFill>
                        </a:rPr>
                        <a:t>交互图</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r>
                        <a:rPr lang="zh-CN">
                          <a:solidFill>
                            <a:srgbClr val="7B7B7B"/>
                          </a:solidFill>
                        </a:rPr>
                        <a:t>顺序图、通信图、时间图、交互概况图</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extLst>
                  <a:ext uri="{0D108BD9-81ED-4DB2-BD59-A6C34878D82A}">
                    <a16:rowId xmlns:a16="http://schemas.microsoft.com/office/drawing/2014/main" val="10004"/>
                  </a:ext>
                </a:extLst>
              </a:tr>
              <a:tr h="387350">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pPr algn="ctr"/>
                      <a:r>
                        <a:rPr lang="zh-CN">
                          <a:solidFill>
                            <a:srgbClr val="7B7B7B"/>
                          </a:solidFill>
                        </a:rPr>
                        <a:t>实现图</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tc>
                  <a:txBody>
                    <a:bodyPr/>
                    <a:lstStyle>
                      <a:lvl1pPr marL="0" lvl="0" algn="l" defTabSz="914400">
                        <a:defRPr sz="1800" kern="1200">
                          <a:solidFill>
                            <a:srgbClr val="000000"/>
                          </a:solidFill>
                          <a:latin typeface="Arial"/>
                          <a:ea typeface="微软雅黑"/>
                        </a:defRPr>
                      </a:lvl1pPr>
                      <a:lvl2pPr marL="457200" lvl="1" algn="l" defTabSz="914400">
                        <a:defRPr sz="1800" kern="1200">
                          <a:solidFill>
                            <a:srgbClr val="000000"/>
                          </a:solidFill>
                          <a:latin typeface="Arial"/>
                          <a:ea typeface="微软雅黑"/>
                        </a:defRPr>
                      </a:lvl2pPr>
                      <a:lvl3pPr marL="914400" lvl="2" algn="l" defTabSz="914400">
                        <a:defRPr sz="1800" kern="1200">
                          <a:solidFill>
                            <a:srgbClr val="000000"/>
                          </a:solidFill>
                          <a:latin typeface="Arial"/>
                          <a:ea typeface="微软雅黑"/>
                        </a:defRPr>
                      </a:lvl3pPr>
                      <a:lvl4pPr marL="1371600" lvl="3" algn="l" defTabSz="914400">
                        <a:defRPr sz="1800" kern="1200">
                          <a:solidFill>
                            <a:srgbClr val="000000"/>
                          </a:solidFill>
                          <a:latin typeface="Arial"/>
                          <a:ea typeface="微软雅黑"/>
                        </a:defRPr>
                      </a:lvl4pPr>
                      <a:lvl5pPr marL="1828800" lvl="4" algn="l" defTabSz="914400">
                        <a:defRPr sz="1800" kern="1200">
                          <a:solidFill>
                            <a:srgbClr val="000000"/>
                          </a:solidFill>
                          <a:latin typeface="Arial"/>
                          <a:ea typeface="微软雅黑"/>
                        </a:defRPr>
                      </a:lvl5pPr>
                      <a:lvl6pPr marL="2286000" lvl="5" algn="l" defTabSz="914400">
                        <a:defRPr sz="1800" kern="1200">
                          <a:solidFill>
                            <a:srgbClr val="000000"/>
                          </a:solidFill>
                          <a:latin typeface="Arial"/>
                          <a:ea typeface="微软雅黑"/>
                        </a:defRPr>
                      </a:lvl6pPr>
                      <a:lvl7pPr marL="2743200" lvl="6" algn="l" defTabSz="914400">
                        <a:defRPr sz="1800" kern="1200">
                          <a:solidFill>
                            <a:srgbClr val="000000"/>
                          </a:solidFill>
                          <a:latin typeface="Arial"/>
                          <a:ea typeface="微软雅黑"/>
                        </a:defRPr>
                      </a:lvl7pPr>
                      <a:lvl8pPr marL="3200400" lvl="7" algn="l" defTabSz="914400">
                        <a:defRPr sz="1800" kern="1200">
                          <a:solidFill>
                            <a:srgbClr val="000000"/>
                          </a:solidFill>
                          <a:latin typeface="Arial"/>
                          <a:ea typeface="微软雅黑"/>
                        </a:defRPr>
                      </a:lvl8pPr>
                      <a:lvl9pPr marL="3657600" lvl="8" algn="l" defTabSz="914400">
                        <a:defRPr sz="1800" kern="1200">
                          <a:solidFill>
                            <a:srgbClr val="000000"/>
                          </a:solidFill>
                          <a:latin typeface="Arial"/>
                          <a:ea typeface="微软雅黑"/>
                        </a:defRPr>
                      </a:lvl9pPr>
                    </a:lstStyle>
                    <a:p>
                      <a:r>
                        <a:rPr lang="zh-CN">
                          <a:solidFill>
                            <a:srgbClr val="7B7B7B"/>
                          </a:solidFill>
                        </a:rPr>
                        <a:t>构件图、部署图</a:t>
                      </a:r>
                    </a:p>
                  </a:txBody>
                  <a:tcP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FFFFFF"/>
                    </a:solidFill>
                  </a:tcPr>
                </a:tc>
                <a:extLst>
                  <a:ext uri="{0D108BD9-81ED-4DB2-BD59-A6C34878D82A}">
                    <a16:rowId xmlns:a16="http://schemas.microsoft.com/office/drawing/2014/main" val="10005"/>
                  </a:ext>
                </a:extLst>
              </a:tr>
            </a:tbl>
          </a:graphicData>
        </a:graphic>
      </p:graphicFrame>
      <p:sp>
        <p:nvSpPr>
          <p:cNvPr id="9" name="矩形 10"/>
          <p:cNvSpPr/>
          <p:nvPr/>
        </p:nvSpPr>
        <p:spPr>
          <a:xfrm>
            <a:off x="3344967" y="3702773"/>
            <a:ext cx="5352714" cy="396583"/>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800" b="1">
                <a:solidFill>
                  <a:srgbClr val="000000"/>
                </a:solidFill>
                <a:latin typeface="Arial"/>
                <a:ea typeface="微软雅黑"/>
              </a:rPr>
              <a:t>从应用的角度看，采用面向对象技术设计系统时</a:t>
            </a:r>
          </a:p>
        </p:txBody>
      </p:sp>
      <p:sp>
        <p:nvSpPr>
          <p:cNvPr id="10" name=" 9"/>
          <p:cNvSpPr/>
          <p:nvPr/>
        </p:nvSpPr>
        <p:spPr>
          <a:xfrm>
            <a:off x="2456486" y="4983778"/>
            <a:ext cx="7279156" cy="2577114"/>
          </a:xfrm>
        </p:spPr>
        <p:txBody>
          <a:bodyPr/>
          <a:lstStyle/>
          <a:p>
            <a:pPr marL="0" indent="0">
              <a:buNone/>
            </a:pPr>
            <a:r>
              <a:rPr lang="zh-CN" sz="1600">
                <a:solidFill>
                  <a:srgbClr val="000000"/>
                </a:solidFill>
                <a:latin typeface="Arial"/>
                <a:ea typeface="微软雅黑"/>
              </a:rPr>
              <a:t>      第一步与第二步中建立的模型是</a:t>
            </a:r>
            <a:r>
              <a:rPr lang="zh-CN" sz="1600">
                <a:solidFill>
                  <a:srgbClr val="FF0000"/>
                </a:solidFill>
                <a:latin typeface="Arial"/>
                <a:ea typeface="微软雅黑"/>
              </a:rPr>
              <a:t>静态</a:t>
            </a:r>
            <a:r>
              <a:rPr lang="zh-CN" sz="1600">
                <a:solidFill>
                  <a:srgbClr val="000000"/>
                </a:solidFill>
                <a:latin typeface="Arial"/>
                <a:ea typeface="微软雅黑"/>
              </a:rPr>
              <a:t>的, 包括用例图、类图(包含包)、对象图、构件图和配置图5个图形，</a:t>
            </a:r>
            <a:r>
              <a:rPr lang="zh-CN" sz="1600">
                <a:solidFill>
                  <a:srgbClr val="FF0000"/>
                </a:solidFill>
                <a:latin typeface="Arial"/>
                <a:ea typeface="微软雅黑"/>
              </a:rPr>
              <a:t>是标准建模语言UML的静态建模机制</a:t>
            </a:r>
            <a:r>
              <a:rPr lang="zh-CN" sz="1600">
                <a:solidFill>
                  <a:srgbClr val="000000"/>
                </a:solidFill>
                <a:latin typeface="Arial"/>
                <a:ea typeface="微软雅黑"/>
              </a:rPr>
              <a:t>。</a:t>
            </a:r>
          </a:p>
          <a:p>
            <a:pPr marL="0" indent="0">
              <a:buNone/>
            </a:pPr>
            <a:r>
              <a:rPr lang="zh-CN" sz="1600">
                <a:solidFill>
                  <a:srgbClr val="000000"/>
                </a:solidFill>
                <a:latin typeface="Arial"/>
                <a:ea typeface="微软雅黑"/>
              </a:rPr>
              <a:t>      第三步中所建立的模型可以执行或表示执行时的</a:t>
            </a:r>
            <a:r>
              <a:rPr lang="zh-CN" sz="1600">
                <a:solidFill>
                  <a:srgbClr val="FF0000"/>
                </a:solidFill>
                <a:latin typeface="Arial"/>
                <a:ea typeface="微软雅黑"/>
              </a:rPr>
              <a:t>时序状态</a:t>
            </a:r>
            <a:r>
              <a:rPr lang="zh-CN" sz="1600">
                <a:solidFill>
                  <a:srgbClr val="000000"/>
                </a:solidFill>
                <a:latin typeface="Arial"/>
                <a:ea typeface="微软雅黑"/>
              </a:rPr>
              <a:t>或</a:t>
            </a:r>
            <a:r>
              <a:rPr lang="zh-CN" sz="1600">
                <a:solidFill>
                  <a:srgbClr val="FF0000"/>
                </a:solidFill>
                <a:latin typeface="Arial"/>
                <a:ea typeface="微软雅黑"/>
              </a:rPr>
              <a:t>交互关系</a:t>
            </a:r>
            <a:r>
              <a:rPr lang="zh-CN" sz="1600">
                <a:solidFill>
                  <a:srgbClr val="000000"/>
                </a:solidFill>
                <a:latin typeface="Arial"/>
                <a:ea typeface="微软雅黑"/>
              </a:rPr>
              <a:t>。它包括状态机图、活动图、顺序图和合作图4个图形，</a:t>
            </a:r>
            <a:r>
              <a:rPr lang="zh-CN" sz="1600">
                <a:solidFill>
                  <a:srgbClr val="FF0000"/>
                </a:solidFill>
                <a:latin typeface="Arial"/>
                <a:ea typeface="微软雅黑"/>
              </a:rPr>
              <a:t>是标准建模语言UML的动态建模机制</a:t>
            </a:r>
            <a:r>
              <a:rPr lang="zh-CN" sz="1600">
                <a:solidFill>
                  <a:srgbClr val="000000"/>
                </a:solidFill>
                <a:latin typeface="Arial"/>
                <a:ea typeface="微软雅黑"/>
              </a:rPr>
              <a:t>。</a:t>
            </a:r>
          </a:p>
          <a:p>
            <a:pPr marL="0" indent="0">
              <a:buNone/>
            </a:pPr>
            <a:r>
              <a:rPr lang="zh-CN" sz="1600">
                <a:solidFill>
                  <a:srgbClr val="000000"/>
                </a:solidFill>
                <a:latin typeface="Arial"/>
                <a:ea typeface="微软雅黑"/>
              </a:rPr>
              <a:t>      因此,标准建模语言UML的主要内容也可以归纳为</a:t>
            </a:r>
            <a:r>
              <a:rPr lang="zh-CN" sz="1600">
                <a:solidFill>
                  <a:srgbClr val="FF0000"/>
                </a:solidFill>
                <a:latin typeface="Arial"/>
                <a:ea typeface="微软雅黑"/>
              </a:rPr>
              <a:t>静态建模机制</a:t>
            </a:r>
            <a:r>
              <a:rPr lang="zh-CN" sz="1600">
                <a:solidFill>
                  <a:srgbClr val="000000"/>
                </a:solidFill>
                <a:latin typeface="Arial"/>
                <a:ea typeface="微软雅黑"/>
              </a:rPr>
              <a:t>和</a:t>
            </a:r>
            <a:r>
              <a:rPr lang="zh-CN" sz="1600">
                <a:solidFill>
                  <a:srgbClr val="FF0000"/>
                </a:solidFill>
                <a:latin typeface="Arial"/>
                <a:ea typeface="微软雅黑"/>
              </a:rPr>
              <a:t>动态建模机制</a:t>
            </a:r>
            <a:r>
              <a:rPr lang="zh-CN" sz="1600">
                <a:solidFill>
                  <a:srgbClr val="000000"/>
                </a:solidFill>
                <a:latin typeface="Arial"/>
                <a:ea typeface="微软雅黑"/>
              </a:rPr>
              <a:t>两大类。</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3197" y="2645086"/>
            <a:ext cx="9671101"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a:ea typeface="微软雅黑"/>
              </a:rPr>
              <a:t>Q</a:t>
            </a:r>
            <a:r>
              <a:rPr lang="en-US" altLang="zh-CN" sz="3600" b="1" i="0" strike="noStrike" spc="0" dirty="0">
                <a:solidFill>
                  <a:srgbClr val="404040"/>
                </a:solidFill>
                <a:latin typeface="微软雅黑"/>
                <a:ea typeface="微软雅黑"/>
              </a:rPr>
              <a:t>5</a:t>
            </a:r>
            <a:r>
              <a:rPr lang="en-US" sz="3600" b="1" i="0" strike="noStrike" spc="0" dirty="0">
                <a:solidFill>
                  <a:srgbClr val="404040"/>
                </a:solidFill>
                <a:latin typeface="微软雅黑"/>
                <a:ea typeface="微软雅黑"/>
              </a:rPr>
              <a:t>:什么图是UML中最简单也是最复杂的图？</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02152" y="2925795"/>
            <a:ext cx="2623561" cy="84011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A: 用例图</a:t>
            </a:r>
          </a:p>
          <a:p>
            <a:pPr marL="0" indent="0" algn="l" defTabSz="914400">
              <a:lnSpc>
                <a:spcPct val="120000"/>
              </a:lnSpc>
              <a:spcBef>
                <a:spcPts val="0"/>
              </a:spcBef>
              <a:spcAft>
                <a:spcPts val="0"/>
              </a:spcAft>
              <a:buNone/>
            </a:pPr>
            <a:endParaRPr lang="zh-CN" sz="3600" b="1">
              <a:solidFill>
                <a:srgbClr val="000000"/>
              </a:solidFill>
              <a:latin typeface="Aria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参考资料</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stretch/>
        </p:blipFill>
        <p:spPr>
          <a:xfrm>
            <a:off x="293043" y="565150"/>
            <a:ext cx="1916757" cy="704850"/>
          </a:xfrm>
          <a:prstGeom prst="rect">
            <a:avLst/>
          </a:prstGeom>
        </p:spPr>
      </p:pic>
      <p:sp>
        <p:nvSpPr>
          <p:cNvPr id="7" name="文本框 6"/>
          <p:cNvSpPr txBox="1"/>
          <p:nvPr/>
        </p:nvSpPr>
        <p:spPr>
          <a:xfrm>
            <a:off x="2351243" y="655965"/>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2800" b="1" i="0" strike="noStrike" spc="0">
                <a:solidFill>
                  <a:srgbClr val="404040"/>
                </a:solidFill>
                <a:latin typeface="微软雅黑"/>
                <a:ea typeface="微软雅黑"/>
              </a:rPr>
              <a:t>UML创造者</a:t>
            </a:r>
          </a:p>
        </p:txBody>
      </p:sp>
      <p:pic>
        <p:nvPicPr>
          <p:cNvPr id="8" name="图片 7"/>
          <p:cNvPicPr/>
          <p:nvPr/>
        </p:nvPicPr>
        <p:blipFill>
          <a:blip r:embed="rId4"/>
          <a:stretch/>
        </p:blipFill>
        <p:spPr>
          <a:xfrm>
            <a:off x="4894887" y="2429971"/>
            <a:ext cx="1949693" cy="2437117"/>
          </a:xfrm>
          <a:prstGeom prst="rect">
            <a:avLst/>
          </a:prstGeom>
        </p:spPr>
      </p:pic>
      <p:sp>
        <p:nvSpPr>
          <p:cNvPr id="9" name=" 8"/>
          <p:cNvSpPr/>
          <p:nvPr/>
        </p:nvSpPr>
        <p:spPr>
          <a:xfrm>
            <a:off x="4812755" y="5106198"/>
            <a:ext cx="2267066" cy="440390"/>
          </a:xfrm>
        </p:spPr>
        <p:txBody>
          <a:bodyPr/>
          <a:lstStyle/>
          <a:p>
            <a:endParaRPr/>
          </a:p>
        </p:txBody>
      </p:sp>
      <p:pic>
        <p:nvPicPr>
          <p:cNvPr id="10" name="图片 9"/>
          <p:cNvPicPr/>
          <p:nvPr/>
        </p:nvPicPr>
        <p:blipFill>
          <a:blip r:embed="rId5"/>
          <a:srcRect l="8785" t="-581" r="6442" b="581"/>
          <a:stretch/>
        </p:blipFill>
        <p:spPr>
          <a:xfrm>
            <a:off x="7705260" y="2429971"/>
            <a:ext cx="2049700" cy="2437117"/>
          </a:xfrm>
          <a:prstGeom prst="rect">
            <a:avLst/>
          </a:prstGeom>
        </p:spPr>
      </p:pic>
      <p:pic>
        <p:nvPicPr>
          <p:cNvPr id="11" name="图片 10"/>
          <p:cNvPicPr/>
          <p:nvPr/>
        </p:nvPicPr>
        <p:blipFill>
          <a:blip r:embed="rId6"/>
          <a:srcRect t="12322"/>
          <a:stretch/>
        </p:blipFill>
        <p:spPr>
          <a:xfrm>
            <a:off x="2075016" y="2429971"/>
            <a:ext cx="1972622" cy="2437117"/>
          </a:xfrm>
          <a:prstGeom prst="rect">
            <a:avLst/>
          </a:prstGeom>
        </p:spPr>
      </p:pic>
      <p:sp>
        <p:nvSpPr>
          <p:cNvPr id="12" name=" 11"/>
          <p:cNvSpPr/>
          <p:nvPr/>
        </p:nvSpPr>
        <p:spPr>
          <a:xfrm>
            <a:off x="2211669" y="5131330"/>
            <a:ext cx="1835969" cy="565150"/>
          </a:xfrm>
        </p:spPr>
        <p:txBody>
          <a:bodyPr/>
          <a:lstStyle/>
          <a:p>
            <a:endParaRPr/>
          </a:p>
        </p:txBody>
      </p:sp>
      <p:sp>
        <p:nvSpPr>
          <p:cNvPr id="13" name=" 12"/>
          <p:cNvSpPr/>
          <p:nvPr/>
        </p:nvSpPr>
        <p:spPr>
          <a:xfrm>
            <a:off x="7856061" y="5106198"/>
            <a:ext cx="1898899" cy="412070"/>
          </a:xfrm>
        </p:spPr>
        <p:txBody>
          <a:bodyPr/>
          <a:lstStyle/>
          <a:p>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p:nvPr/>
        </p:nvPicPr>
        <p:blipFill>
          <a:blip r:embed="rId3"/>
          <a:stretch/>
        </p:blipFill>
        <p:spPr>
          <a:xfrm>
            <a:off x="1279669" y="2174085"/>
            <a:ext cx="2489160" cy="2140858"/>
          </a:xfrm>
          <a:prstGeom prst="rect">
            <a:avLst/>
          </a:prstGeom>
        </p:spPr>
      </p:pic>
      <p:sp>
        <p:nvSpPr>
          <p:cNvPr id="4" name="文本框 3"/>
          <p:cNvSpPr txBox="1"/>
          <p:nvPr/>
        </p:nvSpPr>
        <p:spPr>
          <a:xfrm>
            <a:off x="7022264" y="2996864"/>
            <a:ext cx="1778000" cy="330200"/>
          </a:xfrm>
          <a:prstGeom prst="rect">
            <a:avLst/>
          </a:prstGeom>
          <a:ln w="6350">
            <a:prstDash val="solid"/>
          </a:ln>
        </p:spPr>
        <p:txBody>
          <a:bodyPr/>
          <a:lstStyle/>
          <a:p>
            <a:endParaRPr/>
          </a:p>
        </p:txBody>
      </p:sp>
      <p:sp>
        <p:nvSpPr>
          <p:cNvPr id="5" name="文本框 4"/>
          <p:cNvSpPr txBox="1"/>
          <p:nvPr/>
        </p:nvSpPr>
        <p:spPr>
          <a:xfrm>
            <a:off x="4260584" y="2483540"/>
            <a:ext cx="6490308" cy="678423"/>
          </a:xfrm>
          <a:prstGeom prst="rect">
            <a:avLst/>
          </a:prstGeom>
          <a:ln w="6350">
            <a:prstDash val="solid"/>
          </a:ln>
        </p:spPr>
        <p:txBody>
          <a:bodyPr/>
          <a:lstStyle/>
          <a:p>
            <a:r>
              <a:rPr lang="zh-CN"/>
              <a:t>[1]杨弘平, 吕海华, 李波, 史江萍, 代钦.UML2 基础、建模与设计教程[M]北京：清华大学出版社</a:t>
            </a:r>
          </a:p>
        </p:txBody>
      </p:sp>
      <p:sp>
        <p:nvSpPr>
          <p:cNvPr id="6" name="文本框 5"/>
          <p:cNvSpPr txBox="1"/>
          <p:nvPr/>
        </p:nvSpPr>
        <p:spPr>
          <a:xfrm>
            <a:off x="4260584" y="3327064"/>
            <a:ext cx="6541640" cy="678423"/>
          </a:xfrm>
          <a:prstGeom prst="rect">
            <a:avLst/>
          </a:prstGeom>
          <a:ln w="6350">
            <a:prstDash val="solid"/>
          </a:ln>
        </p:spPr>
        <p:txBody>
          <a:bodyPr/>
          <a:lstStyle/>
          <a:p>
            <a:r>
              <a:rPr lang="zh-CN"/>
              <a:t>[2]Grady Booch, James Rumbaugh, Ivar Jacobson.UML用户指南(第2版·修订版)[M]北京：人民邮电出版社</a:t>
            </a:r>
          </a:p>
        </p:txBody>
      </p:sp>
      <p:grpSp>
        <p:nvGrpSpPr>
          <p:cNvPr id="7" name="组合 6"/>
          <p:cNvGrpSpPr/>
          <p:nvPr/>
        </p:nvGrpSpPr>
        <p:grpSpPr>
          <a:xfrm>
            <a:off x="4209142" y="254523"/>
            <a:ext cx="3773716" cy="891582"/>
            <a:chOff x="4209142" y="254523"/>
            <a:chExt cx="3773716" cy="891582"/>
          </a:xfrm>
        </p:grpSpPr>
        <p:pic>
          <p:nvPicPr>
            <p:cNvPr id="8" name="图片 7"/>
            <p:cNvPicPr/>
            <p:nvPr/>
          </p:nvPicPr>
          <p:blipFill>
            <a:blip r:embed="rId4"/>
            <a:stretch/>
          </p:blipFill>
          <p:spPr>
            <a:xfrm>
              <a:off x="4209142" y="254523"/>
              <a:ext cx="3773716" cy="891582"/>
            </a:xfrm>
            <a:prstGeom prst="rect">
              <a:avLst/>
            </a:prstGeom>
          </p:spPr>
        </p:pic>
        <p:sp>
          <p:nvSpPr>
            <p:cNvPr id="9" name="文本框 8"/>
            <p:cNvSpPr txBox="1"/>
            <p:nvPr/>
          </p:nvSpPr>
          <p:spPr>
            <a:xfrm>
              <a:off x="4951848" y="330723"/>
              <a:ext cx="2339103" cy="523220"/>
            </a:xfrm>
            <a:prstGeom prst="rect">
              <a:avLst/>
            </a:prstGeom>
            <a:noFill/>
          </p:spPr>
          <p:txBody>
            <a:bodyPr wrap="none"/>
            <a:lstStyle/>
            <a:p>
              <a:pPr algn="ctr"/>
              <a:r>
                <a:rPr lang="en-US" sz="3600" b="1" i="0" strike="noStrike" spc="0">
                  <a:solidFill>
                    <a:srgbClr val="404040"/>
                  </a:solidFill>
                  <a:latin typeface="微软雅黑"/>
                  <a:ea typeface="微软雅黑"/>
                </a:rPr>
                <a:t>参考资料</a:t>
              </a:r>
            </a:p>
          </p:txBody>
        </p:sp>
      </p:grpSp>
      <p:sp>
        <p:nvSpPr>
          <p:cNvPr id="10" name="文本框 5"/>
          <p:cNvSpPr txBox="1"/>
          <p:nvPr/>
        </p:nvSpPr>
        <p:spPr>
          <a:xfrm>
            <a:off x="4260584" y="4248174"/>
            <a:ext cx="6541640" cy="678423"/>
          </a:xfrm>
          <a:prstGeom prst="rect">
            <a:avLst/>
          </a:prstGeom>
          <a:ln w="6350">
            <a:prstDash val="solid"/>
          </a:ln>
        </p:spPr>
        <p:txBody>
          <a:bodyPr/>
          <a:lstStyle/>
          <a:p>
            <a:r>
              <a:rPr lang="zh-CN"/>
              <a:t>[3]维基百科.</a:t>
            </a:r>
            <a:r>
              <a:rPr lang="zh-CN" sz="1800">
                <a:solidFill>
                  <a:srgbClr val="000000"/>
                </a:solidFill>
                <a:latin typeface="Arial"/>
                <a:ea typeface="微软雅黑"/>
              </a:rPr>
              <a:t>https://en.wikipedia.org/wiki/Wiki[EB/OL]</a:t>
            </a:r>
          </a:p>
        </p:txBody>
      </p:sp>
      <p:sp>
        <p:nvSpPr>
          <p:cNvPr id="11" name="文本框 5"/>
          <p:cNvSpPr txBox="1"/>
          <p:nvPr/>
        </p:nvSpPr>
        <p:spPr>
          <a:xfrm>
            <a:off x="4260584" y="5000064"/>
            <a:ext cx="6541640" cy="678423"/>
          </a:xfrm>
          <a:prstGeom prst="rect">
            <a:avLst/>
          </a:prstGeom>
          <a:ln w="6350">
            <a:prstDash val="solid"/>
          </a:ln>
        </p:spPr>
        <p:txBody>
          <a:bodyPr/>
          <a:lstStyle/>
          <a:p>
            <a:r>
              <a:rPr lang="zh-CN"/>
              <a:t>[4]P</a:t>
            </a:r>
            <a:r>
              <a:rPr lang="zh-CN" sz="1800">
                <a:solidFill>
                  <a:srgbClr val="000000"/>
                </a:solidFill>
                <a:latin typeface="Arial"/>
                <a:ea typeface="微软雅黑"/>
              </a:rPr>
              <a:t>aradigm.www.visual-paradigm.com[EB/OL]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分工及评价</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EF0B7A1-7EC1-8742-AC3D-8DFBC620971E}"/>
              </a:ext>
            </a:extLst>
          </p:cNvPr>
          <p:cNvPicPr>
            <a:picLocks noChangeAspect="1"/>
          </p:cNvPicPr>
          <p:nvPr/>
        </p:nvPicPr>
        <p:blipFill>
          <a:blip r:embed="rId3"/>
          <a:stretch>
            <a:fillRect/>
          </a:stretch>
        </p:blipFill>
        <p:spPr>
          <a:xfrm>
            <a:off x="876300" y="2406650"/>
            <a:ext cx="10439400" cy="20447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2368203" y="1258631"/>
            <a:ext cx="559528" cy="531170"/>
          </a:xfrm>
          <a:custGeom>
            <a:avLst/>
            <a:gdLst/>
            <a:ahLst/>
            <a:cxnLst/>
            <a:rect l="0" t="0" r="r" b="b"/>
            <a:pathLst>
              <a:path w="559528" h="531170">
                <a:moveTo>
                  <a:pt x="549070" y="366324"/>
                </a:moveTo>
                <a:cubicBezTo>
                  <a:pt x="512465" y="337542"/>
                  <a:pt x="423568" y="282593"/>
                  <a:pt x="439256" y="230261"/>
                </a:cubicBezTo>
                <a:cubicBezTo>
                  <a:pt x="454943" y="183162"/>
                  <a:pt x="483704" y="138680"/>
                  <a:pt x="499392" y="91581"/>
                </a:cubicBezTo>
                <a:cubicBezTo>
                  <a:pt x="502006" y="81115"/>
                  <a:pt x="494163" y="70648"/>
                  <a:pt x="483704" y="75881"/>
                </a:cubicBezTo>
                <a:cubicBezTo>
                  <a:pt x="457558" y="83731"/>
                  <a:pt x="428797" y="94198"/>
                  <a:pt x="402651" y="104664"/>
                </a:cubicBezTo>
                <a:cubicBezTo>
                  <a:pt x="381734" y="112514"/>
                  <a:pt x="339900" y="138680"/>
                  <a:pt x="318983" y="136063"/>
                </a:cubicBezTo>
                <a:cubicBezTo>
                  <a:pt x="274535" y="130830"/>
                  <a:pt x="219628" y="39249"/>
                  <a:pt x="190867" y="7850"/>
                </a:cubicBezTo>
                <a:cubicBezTo>
                  <a:pt x="183023" y="0"/>
                  <a:pt x="172565" y="5233"/>
                  <a:pt x="169950" y="15700"/>
                </a:cubicBezTo>
                <a:cubicBezTo>
                  <a:pt x="164721" y="78498"/>
                  <a:pt x="164721" y="138680"/>
                  <a:pt x="172565"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2" y="361091"/>
                  <a:pt x="94126" y="442206"/>
                  <a:pt x="75824" y="478838"/>
                </a:cubicBezTo>
                <a:cubicBezTo>
                  <a:pt x="70595" y="491921"/>
                  <a:pt x="81053" y="502387"/>
                  <a:pt x="94126" y="497154"/>
                </a:cubicBezTo>
                <a:cubicBezTo>
                  <a:pt x="146419" y="468372"/>
                  <a:pt x="198711" y="436972"/>
                  <a:pt x="248389" y="402957"/>
                </a:cubicBezTo>
                <a:cubicBezTo>
                  <a:pt x="261462" y="442206"/>
                  <a:pt x="277149" y="481455"/>
                  <a:pt x="292837" y="520704"/>
                </a:cubicBezTo>
                <a:cubicBezTo>
                  <a:pt x="298066" y="531170"/>
                  <a:pt x="313754" y="525937"/>
                  <a:pt x="316369" y="515470"/>
                </a:cubicBezTo>
                <a:cubicBezTo>
                  <a:pt x="332056" y="465755"/>
                  <a:pt x="347744" y="413423"/>
                  <a:pt x="363432" y="363708"/>
                </a:cubicBezTo>
                <a:cubicBezTo>
                  <a:pt x="423568" y="382024"/>
                  <a:pt x="481089" y="389874"/>
                  <a:pt x="543840" y="389874"/>
                </a:cubicBezTo>
                <a:cubicBezTo>
                  <a:pt x="556913" y="389874"/>
                  <a:pt x="559528" y="371557"/>
                  <a:pt x="549070" y="366324"/>
                </a:cubicBezTo>
                <a:close/>
                <a:moveTo>
                  <a:pt x="447099" y="154379"/>
                </a:moveTo>
                <a:cubicBezTo>
                  <a:pt x="436641" y="146530"/>
                  <a:pt x="426183" y="136063"/>
                  <a:pt x="413109" y="128213"/>
                </a:cubicBezTo>
                <a:cubicBezTo>
                  <a:pt x="431412" y="120364"/>
                  <a:pt x="449714" y="115130"/>
                  <a:pt x="468016" y="107281"/>
                </a:cubicBezTo>
                <a:cubicBezTo>
                  <a:pt x="460173" y="122980"/>
                  <a:pt x="454943" y="138680"/>
                  <a:pt x="447099" y="154379"/>
                </a:cubicBezTo>
                <a:close/>
                <a:moveTo>
                  <a:pt x="376505" y="141296"/>
                </a:moveTo>
                <a:cubicBezTo>
                  <a:pt x="384349" y="138680"/>
                  <a:pt x="394807" y="133447"/>
                  <a:pt x="402651" y="130830"/>
                </a:cubicBezTo>
                <a:cubicBezTo>
                  <a:pt x="415724" y="143913"/>
                  <a:pt x="428797" y="154379"/>
                  <a:pt x="441870" y="167462"/>
                </a:cubicBezTo>
                <a:cubicBezTo>
                  <a:pt x="439256" y="172696"/>
                  <a:pt x="436641" y="180545"/>
                  <a:pt x="434026" y="188395"/>
                </a:cubicBezTo>
                <a:cubicBezTo>
                  <a:pt x="413109" y="175312"/>
                  <a:pt x="392193" y="159613"/>
                  <a:pt x="373890" y="141296"/>
                </a:cubicBezTo>
                <a:cubicBezTo>
                  <a:pt x="376505" y="141296"/>
                  <a:pt x="376505" y="141296"/>
                  <a:pt x="376505" y="141296"/>
                </a:cubicBezTo>
                <a:close/>
                <a:moveTo>
                  <a:pt x="360817" y="146530"/>
                </a:moveTo>
                <a:cubicBezTo>
                  <a:pt x="379119" y="170079"/>
                  <a:pt x="400036" y="188395"/>
                  <a:pt x="426183" y="201478"/>
                </a:cubicBezTo>
                <a:cubicBezTo>
                  <a:pt x="423568" y="209328"/>
                  <a:pt x="418339" y="217178"/>
                  <a:pt x="413109" y="225028"/>
                </a:cubicBezTo>
                <a:cubicBezTo>
                  <a:pt x="402651" y="217178"/>
                  <a:pt x="389578" y="209328"/>
                  <a:pt x="379119" y="198862"/>
                </a:cubicBezTo>
                <a:cubicBezTo>
                  <a:pt x="360817" y="185779"/>
                  <a:pt x="342515" y="172696"/>
                  <a:pt x="326827" y="159613"/>
                </a:cubicBezTo>
                <a:cubicBezTo>
                  <a:pt x="337286" y="156996"/>
                  <a:pt x="350359" y="151763"/>
                  <a:pt x="360817" y="146530"/>
                </a:cubicBezTo>
                <a:close/>
                <a:moveTo>
                  <a:pt x="117658" y="452672"/>
                </a:moveTo>
                <a:cubicBezTo>
                  <a:pt x="125502" y="442206"/>
                  <a:pt x="130731" y="429123"/>
                  <a:pt x="138575"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2" y="429123"/>
                </a:moveTo>
                <a:cubicBezTo>
                  <a:pt x="162106" y="426506"/>
                  <a:pt x="162106" y="423889"/>
                  <a:pt x="159492" y="423889"/>
                </a:cubicBezTo>
                <a:cubicBezTo>
                  <a:pt x="154262" y="418656"/>
                  <a:pt x="149033" y="413423"/>
                  <a:pt x="143804" y="408190"/>
                </a:cubicBezTo>
                <a:cubicBezTo>
                  <a:pt x="146419" y="400340"/>
                  <a:pt x="149033" y="395107"/>
                  <a:pt x="154262" y="387257"/>
                </a:cubicBezTo>
                <a:cubicBezTo>
                  <a:pt x="159492" y="392490"/>
                  <a:pt x="164721" y="397723"/>
                  <a:pt x="172565" y="402957"/>
                </a:cubicBezTo>
                <a:cubicBezTo>
                  <a:pt x="175179" y="408190"/>
                  <a:pt x="180409" y="410806"/>
                  <a:pt x="183023" y="413423"/>
                </a:cubicBezTo>
                <a:cubicBezTo>
                  <a:pt x="175179" y="418656"/>
                  <a:pt x="167335" y="423889"/>
                  <a:pt x="159492" y="429123"/>
                </a:cubicBezTo>
                <a:close/>
                <a:moveTo>
                  <a:pt x="193482" y="408190"/>
                </a:moveTo>
                <a:cubicBezTo>
                  <a:pt x="188252" y="402957"/>
                  <a:pt x="180409" y="400340"/>
                  <a:pt x="175179" y="395107"/>
                </a:cubicBezTo>
                <a:cubicBezTo>
                  <a:pt x="169950" y="389874"/>
                  <a:pt x="162106" y="384640"/>
                  <a:pt x="156877" y="379407"/>
                </a:cubicBezTo>
                <a:cubicBezTo>
                  <a:pt x="162106" y="371557"/>
                  <a:pt x="164721" y="363708"/>
                  <a:pt x="169950" y="355858"/>
                </a:cubicBezTo>
                <a:cubicBezTo>
                  <a:pt x="185638" y="368941"/>
                  <a:pt x="201325" y="382024"/>
                  <a:pt x="219628" y="389874"/>
                </a:cubicBezTo>
                <a:cubicBezTo>
                  <a:pt x="209169" y="397723"/>
                  <a:pt x="201325" y="402957"/>
                  <a:pt x="193482" y="408190"/>
                </a:cubicBezTo>
                <a:close/>
                <a:moveTo>
                  <a:pt x="248389" y="371557"/>
                </a:moveTo>
                <a:cubicBezTo>
                  <a:pt x="240545" y="376791"/>
                  <a:pt x="235316" y="379407"/>
                  <a:pt x="227472" y="384640"/>
                </a:cubicBezTo>
                <a:cubicBezTo>
                  <a:pt x="209169" y="371557"/>
                  <a:pt x="190867" y="358474"/>
                  <a:pt x="175179" y="348008"/>
                </a:cubicBezTo>
                <a:cubicBezTo>
                  <a:pt x="177794" y="342775"/>
                  <a:pt x="177794" y="337542"/>
                  <a:pt x="180409" y="332308"/>
                </a:cubicBezTo>
                <a:cubicBezTo>
                  <a:pt x="183023" y="329692"/>
                  <a:pt x="183023" y="321842"/>
                  <a:pt x="180409" y="316609"/>
                </a:cubicBezTo>
                <a:cubicBezTo>
                  <a:pt x="133345" y="279976"/>
                  <a:pt x="88897" y="240727"/>
                  <a:pt x="47063" y="198862"/>
                </a:cubicBezTo>
                <a:cubicBezTo>
                  <a:pt x="49678" y="198862"/>
                  <a:pt x="52292" y="198862"/>
                  <a:pt x="54907" y="198862"/>
                </a:cubicBezTo>
                <a:cubicBezTo>
                  <a:pt x="120272" y="256427"/>
                  <a:pt x="185638" y="313992"/>
                  <a:pt x="253618" y="368941"/>
                </a:cubicBezTo>
                <a:cubicBezTo>
                  <a:pt x="251003" y="368941"/>
                  <a:pt x="251003" y="368941"/>
                  <a:pt x="248389" y="371557"/>
                </a:cubicBezTo>
                <a:close/>
                <a:moveTo>
                  <a:pt x="303296" y="476221"/>
                </a:moveTo>
                <a:cubicBezTo>
                  <a:pt x="290222" y="444822"/>
                  <a:pt x="279764" y="413423"/>
                  <a:pt x="269306" y="382024"/>
                </a:cubicBezTo>
                <a:cubicBezTo>
                  <a:pt x="284993" y="395107"/>
                  <a:pt x="303296" y="408190"/>
                  <a:pt x="318983" y="421273"/>
                </a:cubicBezTo>
                <a:cubicBezTo>
                  <a:pt x="313754" y="439589"/>
                  <a:pt x="308525" y="457905"/>
                  <a:pt x="303296" y="476221"/>
                </a:cubicBezTo>
                <a:close/>
                <a:moveTo>
                  <a:pt x="324212" y="410806"/>
                </a:moveTo>
                <a:cubicBezTo>
                  <a:pt x="243159" y="337542"/>
                  <a:pt x="156877" y="266893"/>
                  <a:pt x="70595" y="201478"/>
                </a:cubicBezTo>
                <a:cubicBezTo>
                  <a:pt x="81053" y="201478"/>
                  <a:pt x="91512" y="204095"/>
                  <a:pt x="101970" y="206711"/>
                </a:cubicBezTo>
                <a:cubicBezTo>
                  <a:pt x="101970" y="206711"/>
                  <a:pt x="101970" y="206711"/>
                  <a:pt x="101970" y="206711"/>
                </a:cubicBezTo>
                <a:cubicBezTo>
                  <a:pt x="180409" y="266893"/>
                  <a:pt x="253618" y="327075"/>
                  <a:pt x="329442" y="387257"/>
                </a:cubicBezTo>
                <a:cubicBezTo>
                  <a:pt x="326827" y="395107"/>
                  <a:pt x="324212" y="402957"/>
                  <a:pt x="324212" y="410806"/>
                </a:cubicBezTo>
                <a:close/>
                <a:moveTo>
                  <a:pt x="332056" y="376791"/>
                </a:moveTo>
                <a:cubicBezTo>
                  <a:pt x="266691" y="316609"/>
                  <a:pt x="196096" y="261660"/>
                  <a:pt x="125502" y="211945"/>
                </a:cubicBezTo>
                <a:cubicBezTo>
                  <a:pt x="138575" y="214561"/>
                  <a:pt x="154262" y="222411"/>
                  <a:pt x="167335" y="227644"/>
                </a:cubicBezTo>
                <a:cubicBezTo>
                  <a:pt x="177794" y="232877"/>
                  <a:pt x="183023" y="227644"/>
                  <a:pt x="185638" y="219794"/>
                </a:cubicBezTo>
                <a:cubicBezTo>
                  <a:pt x="237930" y="264277"/>
                  <a:pt x="290222" y="306142"/>
                  <a:pt x="342515" y="348008"/>
                </a:cubicBezTo>
                <a:cubicBezTo>
                  <a:pt x="339900" y="358474"/>
                  <a:pt x="337286" y="368941"/>
                  <a:pt x="332056" y="376791"/>
                </a:cubicBezTo>
                <a:close/>
                <a:moveTo>
                  <a:pt x="360817" y="334925"/>
                </a:moveTo>
                <a:cubicBezTo>
                  <a:pt x="355588" y="332308"/>
                  <a:pt x="350359" y="334925"/>
                  <a:pt x="347744" y="337542"/>
                </a:cubicBezTo>
                <a:cubicBezTo>
                  <a:pt x="295452" y="293059"/>
                  <a:pt x="240545"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6" y="327075"/>
                  <a:pt x="410495" y="348008"/>
                </a:cubicBezTo>
                <a:cubicBezTo>
                  <a:pt x="392193" y="345391"/>
                  <a:pt x="376505" y="340158"/>
                  <a:pt x="360817" y="334925"/>
                </a:cubicBezTo>
                <a:close/>
                <a:moveTo>
                  <a:pt x="436641" y="355858"/>
                </a:moveTo>
                <a:cubicBezTo>
                  <a:pt x="439256" y="353241"/>
                  <a:pt x="439256" y="350625"/>
                  <a:pt x="436641" y="348008"/>
                </a:cubicBezTo>
                <a:cubicBezTo>
                  <a:pt x="400036" y="311376"/>
                  <a:pt x="355588" y="285210"/>
                  <a:pt x="316369" y="256427"/>
                </a:cubicBezTo>
                <a:cubicBezTo>
                  <a:pt x="274535" y="222411"/>
                  <a:pt x="230086" y="188395"/>
                  <a:pt x="188252" y="156996"/>
                </a:cubicBezTo>
                <a:cubicBezTo>
                  <a:pt x="188252" y="141296"/>
                  <a:pt x="188252" y="125597"/>
                  <a:pt x="188252" y="112514"/>
                </a:cubicBezTo>
                <a:cubicBezTo>
                  <a:pt x="282379" y="193628"/>
                  <a:pt x="371276" y="277360"/>
                  <a:pt x="465402" y="358474"/>
                </a:cubicBezTo>
                <a:cubicBezTo>
                  <a:pt x="454943" y="358474"/>
                  <a:pt x="447099" y="355858"/>
                  <a:pt x="436641" y="355858"/>
                </a:cubicBezTo>
                <a:close/>
                <a:moveTo>
                  <a:pt x="491548" y="361091"/>
                </a:moveTo>
                <a:cubicBezTo>
                  <a:pt x="397422" y="266893"/>
                  <a:pt x="292837" y="180545"/>
                  <a:pt x="188252" y="96814"/>
                </a:cubicBezTo>
                <a:cubicBezTo>
                  <a:pt x="188252" y="78498"/>
                  <a:pt x="190867" y="60182"/>
                  <a:pt x="190867" y="41866"/>
                </a:cubicBezTo>
                <a:cubicBezTo>
                  <a:pt x="211784" y="65415"/>
                  <a:pt x="232701" y="88964"/>
                  <a:pt x="253618" y="112514"/>
                </a:cubicBezTo>
                <a:cubicBezTo>
                  <a:pt x="264076" y="128213"/>
                  <a:pt x="282379" y="156996"/>
                  <a:pt x="303296" y="162229"/>
                </a:cubicBezTo>
                <a:cubicBezTo>
                  <a:pt x="305910" y="162229"/>
                  <a:pt x="305910" y="162229"/>
                  <a:pt x="308525" y="162229"/>
                </a:cubicBezTo>
                <a:cubicBezTo>
                  <a:pt x="329442" y="177929"/>
                  <a:pt x="350359" y="196245"/>
                  <a:pt x="368661" y="211945"/>
                </a:cubicBezTo>
                <a:cubicBezTo>
                  <a:pt x="381734" y="219794"/>
                  <a:pt x="392193" y="232877"/>
                  <a:pt x="405266" y="240727"/>
                </a:cubicBezTo>
                <a:cubicBezTo>
                  <a:pt x="405266" y="243344"/>
                  <a:pt x="402651" y="245960"/>
                  <a:pt x="402651" y="245960"/>
                </a:cubicBezTo>
                <a:cubicBezTo>
                  <a:pt x="400036" y="251194"/>
                  <a:pt x="400036" y="259043"/>
                  <a:pt x="405266" y="261660"/>
                </a:cubicBezTo>
                <a:cubicBezTo>
                  <a:pt x="436641" y="298293"/>
                  <a:pt x="470631" y="332308"/>
                  <a:pt x="507236" y="363708"/>
                </a:cubicBezTo>
                <a:cubicBezTo>
                  <a:pt x="502006" y="363708"/>
                  <a:pt x="496777" y="361091"/>
                  <a:pt x="491548"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6" name="Freeform 5"/>
          <p:cNvSpPr/>
          <p:nvPr/>
        </p:nvSpPr>
        <p:spPr>
          <a:xfrm>
            <a:off x="5604313" y="1703470"/>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7" name="Freeform 5"/>
          <p:cNvSpPr/>
          <p:nvPr/>
        </p:nvSpPr>
        <p:spPr>
          <a:xfrm>
            <a:off x="5287459" y="3697500"/>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grpSp>
        <p:nvGrpSpPr>
          <p:cNvPr id="21" name="组合 20"/>
          <p:cNvGrpSpPr/>
          <p:nvPr/>
        </p:nvGrpSpPr>
        <p:grpSpPr>
          <a:xfrm>
            <a:off x="1570510" y="1915851"/>
            <a:ext cx="3484090" cy="3026859"/>
            <a:chOff x="1570510" y="1915851"/>
            <a:chExt cx="3484090" cy="3026859"/>
          </a:xfrm>
        </p:grpSpPr>
        <p:pic>
          <p:nvPicPr>
            <p:cNvPr id="16" name="图片 15"/>
            <p:cNvPicPr/>
            <p:nvPr/>
          </p:nvPicPr>
          <p:blipFill>
            <a:blip r:embed="rId3"/>
            <a:stretch/>
          </p:blipFill>
          <p:spPr>
            <a:xfrm>
              <a:off x="1570510" y="1915851"/>
              <a:ext cx="3484090" cy="3026859"/>
            </a:xfrm>
            <a:prstGeom prst="rect">
              <a:avLst/>
            </a:prstGeom>
          </p:spPr>
        </p:pic>
        <p:pic>
          <p:nvPicPr>
            <p:cNvPr id="13" name="图片 12"/>
            <p:cNvPicPr/>
            <p:nvPr/>
          </p:nvPicPr>
          <p:blipFill>
            <a:blip r:embed="rId4"/>
            <a:stretch/>
          </p:blipFill>
          <p:spPr>
            <a:xfrm>
              <a:off x="2358626" y="2277616"/>
              <a:ext cx="1907396" cy="1522213"/>
            </a:xfrm>
            <a:prstGeom prst="rect">
              <a:avLst/>
            </a:prstGeom>
          </p:spPr>
        </p:pic>
      </p:grpSp>
      <p:sp>
        <p:nvSpPr>
          <p:cNvPr id="18" name="文本框 17"/>
          <p:cNvSpPr txBox="1"/>
          <p:nvPr/>
        </p:nvSpPr>
        <p:spPr>
          <a:xfrm>
            <a:off x="6317594" y="2776148"/>
            <a:ext cx="3764300" cy="830997"/>
          </a:xfrm>
          <a:prstGeom prst="rect">
            <a:avLst/>
          </a:prstGeom>
          <a:noFill/>
        </p:spPr>
        <p:txBody>
          <a:bodyPr wrap="none"/>
          <a:lstStyle/>
          <a:p>
            <a:pPr marL="0" indent="0" algn="l" defTabSz="914400">
              <a:lnSpc>
                <a:spcPct val="100000"/>
              </a:lnSpc>
              <a:spcBef>
                <a:spcPts val="0"/>
              </a:spcBef>
              <a:spcAft>
                <a:spcPts val="0"/>
              </a:spcAft>
              <a:buNone/>
            </a:pPr>
            <a:r>
              <a:rPr lang="en-US" sz="4800" b="0" i="0" strike="noStrike" spc="0">
                <a:solidFill>
                  <a:srgbClr val="000000"/>
                </a:solidFill>
                <a:latin typeface="Arial"/>
                <a:ea typeface="迷你简准圆"/>
              </a:rPr>
              <a:t>Q&amp;A</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stretch/>
        </p:blipFill>
        <p:spPr>
          <a:xfrm>
            <a:off x="293043" y="565150"/>
            <a:ext cx="1916757" cy="704850"/>
          </a:xfrm>
          <a:prstGeom prst="rect">
            <a:avLst/>
          </a:prstGeom>
        </p:spPr>
      </p:pic>
      <p:sp>
        <p:nvSpPr>
          <p:cNvPr id="7" name="文本框 6"/>
          <p:cNvSpPr txBox="1"/>
          <p:nvPr/>
        </p:nvSpPr>
        <p:spPr>
          <a:xfrm>
            <a:off x="2351243" y="655965"/>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2800" b="1" i="0" strike="noStrike" spc="0">
                <a:solidFill>
                  <a:srgbClr val="404040"/>
                </a:solidFill>
                <a:latin typeface="微软雅黑"/>
                <a:ea typeface="微软雅黑"/>
              </a:rPr>
              <a:t>UML创造者</a:t>
            </a:r>
          </a:p>
        </p:txBody>
      </p:sp>
      <p:pic>
        <p:nvPicPr>
          <p:cNvPr id="8" name="图片 7"/>
          <p:cNvPicPr/>
          <p:nvPr/>
        </p:nvPicPr>
        <p:blipFill>
          <a:blip r:embed="rId4"/>
          <a:srcRect t="12322"/>
          <a:stretch/>
        </p:blipFill>
        <p:spPr>
          <a:xfrm>
            <a:off x="1223489" y="2152776"/>
            <a:ext cx="2263963" cy="2794928"/>
          </a:xfrm>
          <a:prstGeom prst="rect">
            <a:avLst/>
          </a:prstGeom>
        </p:spPr>
      </p:pic>
      <p:sp>
        <p:nvSpPr>
          <p:cNvPr id="9" name=" 8"/>
          <p:cNvSpPr/>
          <p:nvPr/>
        </p:nvSpPr>
        <p:spPr>
          <a:xfrm>
            <a:off x="1437486" y="5192928"/>
            <a:ext cx="1835969" cy="565150"/>
          </a:xfrm>
        </p:spPr>
        <p:txBody>
          <a:bodyPr/>
          <a:lstStyle/>
          <a:p>
            <a:r>
              <a:rPr lang="zh-CN" b="1"/>
              <a:t>Grady Booch</a:t>
            </a:r>
          </a:p>
        </p:txBody>
      </p:sp>
      <p:sp>
        <p:nvSpPr>
          <p:cNvPr id="10" name="文本框 9"/>
          <p:cNvSpPr txBox="1"/>
          <p:nvPr/>
        </p:nvSpPr>
        <p:spPr>
          <a:xfrm>
            <a:off x="7956512" y="2687408"/>
            <a:ext cx="1778000" cy="330200"/>
          </a:xfrm>
          <a:prstGeom prst="rect">
            <a:avLst/>
          </a:prstGeom>
          <a:ln w="6350">
            <a:prstDash val="solid"/>
          </a:ln>
        </p:spPr>
        <p:txBody>
          <a:bodyPr/>
          <a:lstStyle/>
          <a:p>
            <a:endParaRPr/>
          </a:p>
        </p:txBody>
      </p:sp>
      <p:sp>
        <p:nvSpPr>
          <p:cNvPr id="11" name="文本框 10"/>
          <p:cNvSpPr txBox="1"/>
          <p:nvPr/>
        </p:nvSpPr>
        <p:spPr>
          <a:xfrm>
            <a:off x="6013932" y="2140618"/>
            <a:ext cx="3817080" cy="330200"/>
          </a:xfrm>
          <a:prstGeom prst="rect">
            <a:avLst/>
          </a:prstGeom>
          <a:ln w="6350">
            <a:prstDash val="solid"/>
          </a:ln>
        </p:spPr>
        <p:txBody>
          <a:bodyPr/>
          <a:lstStyle/>
          <a:p>
            <a:pPr marL="304800" indent="-304800">
              <a:buFont typeface="Wingdings" charset="0"/>
              <a:buChar char="l"/>
            </a:pPr>
            <a:r>
              <a:rPr lang="zh-CN" sz="2000"/>
              <a:t>担任Rational公司首席科学家</a:t>
            </a:r>
          </a:p>
        </p:txBody>
      </p:sp>
      <p:sp>
        <p:nvSpPr>
          <p:cNvPr id="12" name="文本框 11"/>
          <p:cNvSpPr txBox="1"/>
          <p:nvPr/>
        </p:nvSpPr>
        <p:spPr>
          <a:xfrm>
            <a:off x="6013932" y="2957834"/>
            <a:ext cx="3817080" cy="330200"/>
          </a:xfrm>
          <a:prstGeom prst="rect">
            <a:avLst/>
          </a:prstGeom>
          <a:ln w="6350">
            <a:prstDash val="solid"/>
          </a:ln>
        </p:spPr>
        <p:txBody>
          <a:bodyPr/>
          <a:lstStyle/>
          <a:p>
            <a:pPr marL="304800" indent="-304800">
              <a:buFont typeface="Wingdings" charset="0"/>
              <a:buChar char="l"/>
            </a:pPr>
            <a:r>
              <a:rPr lang="zh-CN" sz="2000"/>
              <a:t>提出Booch方法</a:t>
            </a:r>
          </a:p>
        </p:txBody>
      </p:sp>
      <p:sp>
        <p:nvSpPr>
          <p:cNvPr id="13" name="文本框 12"/>
          <p:cNvSpPr txBox="1"/>
          <p:nvPr/>
        </p:nvSpPr>
        <p:spPr>
          <a:xfrm>
            <a:off x="6013932" y="4617504"/>
            <a:ext cx="4453601" cy="330200"/>
          </a:xfrm>
          <a:prstGeom prst="rect">
            <a:avLst/>
          </a:prstGeom>
          <a:ln w="6350">
            <a:prstDash val="solid"/>
          </a:ln>
        </p:spPr>
        <p:txBody>
          <a:bodyPr/>
          <a:lstStyle/>
          <a:p>
            <a:pPr marL="304800" indent="-304800">
              <a:buFont typeface="Wingdings" charset="0"/>
              <a:buChar char="l"/>
            </a:pPr>
            <a:r>
              <a:rPr lang="zh-CN" sz="2000"/>
              <a:t>《面向对象的分析、设计和应用》</a:t>
            </a:r>
          </a:p>
        </p:txBody>
      </p:sp>
      <p:sp>
        <p:nvSpPr>
          <p:cNvPr id="14" name="文本框 13"/>
          <p:cNvSpPr txBox="1"/>
          <p:nvPr/>
        </p:nvSpPr>
        <p:spPr>
          <a:xfrm>
            <a:off x="6013932" y="3790131"/>
            <a:ext cx="3817080" cy="330200"/>
          </a:xfrm>
          <a:prstGeom prst="rect">
            <a:avLst/>
          </a:prstGeom>
          <a:ln w="6350">
            <a:prstDash val="solid"/>
          </a:ln>
        </p:spPr>
        <p:txBody>
          <a:bodyPr/>
          <a:lstStyle/>
          <a:p>
            <a:pPr marL="304800" indent="-304800">
              <a:buFont typeface="Wingdings" charset="0"/>
              <a:buChar char="l"/>
            </a:pPr>
            <a:r>
              <a:rPr lang="zh-CN" sz="2000"/>
              <a:t>设计模式最早的倡导者之一</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stretch/>
        </p:blipFill>
        <p:spPr>
          <a:xfrm>
            <a:off x="293043" y="565150"/>
            <a:ext cx="1916757" cy="704850"/>
          </a:xfrm>
          <a:prstGeom prst="rect">
            <a:avLst/>
          </a:prstGeom>
        </p:spPr>
      </p:pic>
      <p:sp>
        <p:nvSpPr>
          <p:cNvPr id="7" name="文本框 6"/>
          <p:cNvSpPr txBox="1"/>
          <p:nvPr/>
        </p:nvSpPr>
        <p:spPr>
          <a:xfrm>
            <a:off x="2351243" y="655965"/>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2800" b="1" i="0" strike="noStrike" spc="0">
                <a:solidFill>
                  <a:srgbClr val="404040"/>
                </a:solidFill>
                <a:latin typeface="微软雅黑"/>
                <a:ea typeface="微软雅黑"/>
              </a:rPr>
              <a:t>UML创造者</a:t>
            </a:r>
          </a:p>
        </p:txBody>
      </p:sp>
      <p:pic>
        <p:nvPicPr>
          <p:cNvPr id="8" name="图片 7"/>
          <p:cNvPicPr/>
          <p:nvPr/>
        </p:nvPicPr>
        <p:blipFill>
          <a:blip r:embed="rId4"/>
          <a:stretch/>
        </p:blipFill>
        <p:spPr>
          <a:xfrm>
            <a:off x="1292664" y="2079019"/>
            <a:ext cx="2388662" cy="2985828"/>
          </a:xfrm>
          <a:prstGeom prst="rect">
            <a:avLst/>
          </a:prstGeom>
        </p:spPr>
      </p:pic>
      <p:sp>
        <p:nvSpPr>
          <p:cNvPr id="9" name=" 8"/>
          <p:cNvSpPr/>
          <p:nvPr/>
        </p:nvSpPr>
        <p:spPr>
          <a:xfrm>
            <a:off x="1414259" y="5304662"/>
            <a:ext cx="2267066" cy="440390"/>
          </a:xfrm>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b="1"/>
              <a:t>James Rumbaugh</a:t>
            </a:r>
          </a:p>
        </p:txBody>
      </p:sp>
      <p:sp>
        <p:nvSpPr>
          <p:cNvPr id="10" name="文本框 9"/>
          <p:cNvSpPr txBox="1"/>
          <p:nvPr/>
        </p:nvSpPr>
        <p:spPr>
          <a:xfrm>
            <a:off x="6013932" y="2140618"/>
            <a:ext cx="3817080" cy="330200"/>
          </a:xfrm>
          <a:prstGeom prst="rect">
            <a:avLst/>
          </a:prstGeom>
          <a:ln w="6350">
            <a:prstDash val="solid"/>
          </a:ln>
        </p:spPr>
        <p:txBody>
          <a:bodyPr/>
          <a:lstStyle/>
          <a:p>
            <a:pPr marL="304800" indent="-304800">
              <a:buFont typeface="Wingdings" charset="0"/>
              <a:buChar char="l"/>
            </a:pPr>
            <a:r>
              <a:rPr lang="zh-CN" sz="2000"/>
              <a:t>Rational公司高级研究员</a:t>
            </a:r>
          </a:p>
        </p:txBody>
      </p:sp>
      <p:sp>
        <p:nvSpPr>
          <p:cNvPr id="11" name="文本框 10"/>
          <p:cNvSpPr txBox="1"/>
          <p:nvPr/>
        </p:nvSpPr>
        <p:spPr>
          <a:xfrm>
            <a:off x="6013932" y="2957834"/>
            <a:ext cx="3817080" cy="330200"/>
          </a:xfrm>
          <a:prstGeom prst="rect">
            <a:avLst/>
          </a:prstGeom>
          <a:ln w="6350">
            <a:prstDash val="solid"/>
          </a:ln>
        </p:spPr>
        <p:txBody>
          <a:bodyPr/>
          <a:lstStyle/>
          <a:p>
            <a:pPr marL="304800" indent="-304800">
              <a:buFont typeface="Wingdings" charset="0"/>
              <a:buChar char="l"/>
            </a:pPr>
            <a:r>
              <a:rPr lang="zh-CN" sz="2000"/>
              <a:t>OMT方法主创人</a:t>
            </a:r>
          </a:p>
        </p:txBody>
      </p:sp>
      <p:sp>
        <p:nvSpPr>
          <p:cNvPr id="12" name="文本框 11"/>
          <p:cNvSpPr txBox="1"/>
          <p:nvPr/>
        </p:nvSpPr>
        <p:spPr>
          <a:xfrm>
            <a:off x="6013932" y="4617504"/>
            <a:ext cx="3817080" cy="330200"/>
          </a:xfrm>
          <a:prstGeom prst="rect">
            <a:avLst/>
          </a:prstGeom>
          <a:ln w="6350">
            <a:prstDash val="solid"/>
          </a:ln>
        </p:spPr>
        <p:txBody>
          <a:bodyPr/>
          <a:lstStyle/>
          <a:p>
            <a:pPr marL="304800" indent="-304800">
              <a:buFont typeface="Wingdings" charset="0"/>
              <a:buChar char="l"/>
            </a:pPr>
            <a:r>
              <a:rPr lang="zh-CN" sz="2000"/>
              <a:t>《面向对象的建模与设计》</a:t>
            </a:r>
          </a:p>
        </p:txBody>
      </p:sp>
      <p:sp>
        <p:nvSpPr>
          <p:cNvPr id="13" name="文本框 12"/>
          <p:cNvSpPr txBox="1"/>
          <p:nvPr/>
        </p:nvSpPr>
        <p:spPr>
          <a:xfrm>
            <a:off x="6013932" y="3790131"/>
            <a:ext cx="3817080" cy="330200"/>
          </a:xfrm>
          <a:prstGeom prst="rect">
            <a:avLst/>
          </a:prstGeom>
          <a:ln w="6350">
            <a:prstDash val="solid"/>
          </a:ln>
        </p:spPr>
        <p:txBody>
          <a:bodyPr/>
          <a:lstStyle/>
          <a:p>
            <a:pPr marL="304800" indent="-304800">
              <a:buFont typeface="Wingdings" charset="0"/>
              <a:buChar char="l"/>
            </a:pPr>
            <a:r>
              <a:rPr lang="zh-CN" sz="2000"/>
              <a:t>面向对象最早的倡导者之一</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stretch/>
        </p:blipFill>
        <p:spPr>
          <a:xfrm>
            <a:off x="293043" y="565150"/>
            <a:ext cx="1916757" cy="704850"/>
          </a:xfrm>
          <a:prstGeom prst="rect">
            <a:avLst/>
          </a:prstGeom>
        </p:spPr>
      </p:pic>
      <p:sp>
        <p:nvSpPr>
          <p:cNvPr id="7" name="文本框 6"/>
          <p:cNvSpPr txBox="1"/>
          <p:nvPr/>
        </p:nvSpPr>
        <p:spPr>
          <a:xfrm>
            <a:off x="2351243" y="655965"/>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sz="2800" b="1" i="0" strike="noStrike" spc="0">
                <a:solidFill>
                  <a:srgbClr val="404040"/>
                </a:solidFill>
                <a:latin typeface="微软雅黑"/>
                <a:ea typeface="微软雅黑"/>
              </a:rPr>
              <a:t>UML创造者</a:t>
            </a:r>
          </a:p>
        </p:txBody>
      </p:sp>
      <p:sp>
        <p:nvSpPr>
          <p:cNvPr id="8" name="文本框 7"/>
          <p:cNvSpPr txBox="1"/>
          <p:nvPr/>
        </p:nvSpPr>
        <p:spPr>
          <a:xfrm>
            <a:off x="6013932" y="2140618"/>
            <a:ext cx="3817080"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04800" indent="-304800">
              <a:buFont typeface="Wingdings" charset="0"/>
              <a:buChar char="l"/>
            </a:pPr>
            <a:r>
              <a:rPr lang="zh-CN" sz="2000"/>
              <a:t>Rational公司副总裁</a:t>
            </a:r>
          </a:p>
        </p:txBody>
      </p:sp>
      <p:sp>
        <p:nvSpPr>
          <p:cNvPr id="9" name="文本框 8"/>
          <p:cNvSpPr txBox="1"/>
          <p:nvPr/>
        </p:nvSpPr>
        <p:spPr>
          <a:xfrm>
            <a:off x="6013932" y="2957834"/>
            <a:ext cx="3817080"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04800" indent="-304800">
              <a:buFont typeface="Wingdings" charset="0"/>
              <a:buChar char="l"/>
            </a:pPr>
            <a:r>
              <a:rPr lang="zh-CN" sz="2000"/>
              <a:t>OOSE方法主创人</a:t>
            </a:r>
          </a:p>
        </p:txBody>
      </p:sp>
      <p:sp>
        <p:nvSpPr>
          <p:cNvPr id="10" name="文本框 9"/>
          <p:cNvSpPr txBox="1"/>
          <p:nvPr/>
        </p:nvSpPr>
        <p:spPr>
          <a:xfrm>
            <a:off x="6013932" y="4617504"/>
            <a:ext cx="4402269"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04800" indent="-304800">
              <a:buFont typeface="Wingdings" charset="0"/>
              <a:buChar char="l"/>
            </a:pPr>
            <a:r>
              <a:rPr lang="zh-CN" sz="2000"/>
              <a:t>《</a:t>
            </a:r>
            <a:r>
              <a:rPr lang="zh-CN" sz="2000" b="0">
                <a:solidFill>
                  <a:srgbClr val="333333"/>
                </a:solidFill>
                <a:highlight>
                  <a:srgbClr val="FFFFFF"/>
                </a:highlight>
                <a:latin typeface="Microsoft YaHei"/>
                <a:ea typeface="Microsoft YaHei"/>
              </a:rPr>
              <a:t>软件工程的本质：SEMAT内核</a:t>
            </a:r>
            <a:r>
              <a:rPr lang="zh-CN" sz="2000"/>
              <a:t>》</a:t>
            </a:r>
          </a:p>
        </p:txBody>
      </p:sp>
      <p:sp>
        <p:nvSpPr>
          <p:cNvPr id="11" name="文本框 10"/>
          <p:cNvSpPr txBox="1"/>
          <p:nvPr/>
        </p:nvSpPr>
        <p:spPr>
          <a:xfrm>
            <a:off x="6013932" y="3790131"/>
            <a:ext cx="4833460" cy="330200"/>
          </a:xfrm>
          <a:prstGeom prst="rect">
            <a:avLst/>
          </a:prstGeom>
          <a:ln w="635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04800" indent="-304800">
              <a:buFont typeface="Wingdings" charset="0"/>
              <a:buChar char="l"/>
            </a:pPr>
            <a:r>
              <a:rPr lang="zh-CN" sz="2000"/>
              <a:t>发明了时序图、用例、协作图</a:t>
            </a:r>
          </a:p>
        </p:txBody>
      </p:sp>
      <p:pic>
        <p:nvPicPr>
          <p:cNvPr id="12" name="图片 11"/>
          <p:cNvPicPr/>
          <p:nvPr/>
        </p:nvPicPr>
        <p:blipFill>
          <a:blip r:embed="rId4"/>
          <a:srcRect l="8785" t="-581" r="6442" b="581"/>
          <a:stretch/>
        </p:blipFill>
        <p:spPr>
          <a:xfrm>
            <a:off x="1251422" y="2183576"/>
            <a:ext cx="2311049" cy="2764128"/>
          </a:xfrm>
          <a:prstGeom prst="rect">
            <a:avLst/>
          </a:prstGeom>
        </p:spPr>
      </p:pic>
      <p:sp>
        <p:nvSpPr>
          <p:cNvPr id="13" name=" 12"/>
          <p:cNvSpPr/>
          <p:nvPr/>
        </p:nvSpPr>
        <p:spPr>
          <a:xfrm>
            <a:off x="1525420" y="5198596"/>
            <a:ext cx="2037050" cy="576333"/>
          </a:xfrm>
        </p:spPr>
        <p:txBody>
          <a:bodyPr/>
          <a:lstStyle/>
          <a:p>
            <a:r>
              <a:rPr lang="zh-CN" b="1"/>
              <a:t>Ivar Jacobson</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3374</Words>
  <Application>Microsoft Macintosh PowerPoint</Application>
  <PresentationFormat>宽屏</PresentationFormat>
  <Paragraphs>274</Paragraphs>
  <Slides>63</Slides>
  <Notes>63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63</vt:i4>
      </vt:variant>
    </vt:vector>
  </HeadingPairs>
  <TitlesOfParts>
    <vt:vector size="70" baseType="lpstr">
      <vt:lpstr>迷你简准圆</vt:lpstr>
      <vt:lpstr>微软雅黑</vt:lpstr>
      <vt:lpstr>微软雅黑</vt:lpstr>
      <vt:lpstr>Hiragino Sans GB</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杨 寒凌</cp:lastModifiedBy>
  <cp:revision>23</cp:revision>
  <dcterms:modified xsi:type="dcterms:W3CDTF">2019-10-10T06:42:30Z</dcterms:modified>
</cp:coreProperties>
</file>