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84" r:id="rId3"/>
    <p:sldId id="453" r:id="rId4"/>
    <p:sldId id="383" r:id="rId5"/>
    <p:sldId id="257" r:id="rId6"/>
    <p:sldId id="258" r:id="rId7"/>
    <p:sldId id="283" r:id="rId8"/>
    <p:sldId id="285" r:id="rId9"/>
    <p:sldId id="385" r:id="rId10"/>
    <p:sldId id="260" r:id="rId11"/>
    <p:sldId id="261" r:id="rId12"/>
    <p:sldId id="321" r:id="rId13"/>
    <p:sldId id="322" r:id="rId14"/>
    <p:sldId id="323" r:id="rId15"/>
    <p:sldId id="324" r:id="rId16"/>
    <p:sldId id="325" r:id="rId17"/>
    <p:sldId id="326" r:id="rId18"/>
    <p:sldId id="451" r:id="rId19"/>
    <p:sldId id="452" r:id="rId20"/>
    <p:sldId id="265" r:id="rId21"/>
    <p:sldId id="454" r:id="rId22"/>
    <p:sldId id="266" r:id="rId23"/>
    <p:sldId id="290" r:id="rId24"/>
    <p:sldId id="291" r:id="rId25"/>
    <p:sldId id="292" r:id="rId26"/>
    <p:sldId id="515" r:id="rId27"/>
    <p:sldId id="517" r:id="rId28"/>
    <p:sldId id="516" r:id="rId29"/>
    <p:sldId id="267" r:id="rId30"/>
    <p:sldId id="268" r:id="rId31"/>
    <p:sldId id="518" r:id="rId32"/>
    <p:sldId id="572" r:id="rId33"/>
    <p:sldId id="297" r:id="rId34"/>
    <p:sldId id="270" r:id="rId35"/>
    <p:sldId id="298" r:id="rId36"/>
    <p:sldId id="276" r:id="rId37"/>
    <p:sldId id="552" r:id="rId38"/>
    <p:sldId id="301" r:id="rId39"/>
    <p:sldId id="277" r:id="rId40"/>
    <p:sldId id="553" r:id="rId41"/>
    <p:sldId id="554" r:id="rId42"/>
    <p:sldId id="304" r:id="rId43"/>
    <p:sldId id="305" r:id="rId44"/>
    <p:sldId id="555" r:id="rId45"/>
    <p:sldId id="556" r:id="rId46"/>
    <p:sldId id="272" r:id="rId47"/>
    <p:sldId id="273" r:id="rId48"/>
    <p:sldId id="557" r:id="rId49"/>
    <p:sldId id="570" r:id="rId50"/>
    <p:sldId id="274" r:id="rId51"/>
    <p:sldId id="307" r:id="rId52"/>
    <p:sldId id="308" r:id="rId53"/>
    <p:sldId id="309" r:id="rId54"/>
    <p:sldId id="275" r:id="rId55"/>
    <p:sldId id="571" r:id="rId56"/>
    <p:sldId id="280" r:id="rId57"/>
    <p:sldId id="600" r:id="rId58"/>
    <p:sldId id="598" r:id="rId59"/>
    <p:sldId id="599" r:id="rId60"/>
    <p:sldId id="601" r:id="rId61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22" autoAdjust="0"/>
  </p:normalViewPr>
  <p:slideViewPr>
    <p:cSldViewPr showGuides="1">
      <p:cViewPr varScale="1">
        <p:scale>
          <a:sx n="61" d="100"/>
          <a:sy n="61" d="100"/>
        </p:scale>
        <p:origin x="1070" y="53"/>
      </p:cViewPr>
      <p:guideLst>
        <p:guide orient="horz" pos="2216"/>
        <p:guide pos="29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6470" eaLnBrk="0" hangingPunct="0">
              <a:defRPr sz="1300"/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 eaLnBrk="0" hangingPunct="0">
              <a:defRPr sz="1300"/>
            </a:lvl1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6470" eaLnBrk="0" hangingPunct="0">
              <a:defRPr sz="1300"/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/>
          <a:p>
            <a:pPr lvl="0" algn="r" defTabSz="967105"/>
            <a:fld id="{9A0DB2DC-4C9A-4742-B13C-FB6460FD3503}" type="slidenum">
              <a:rPr lang="en-US" sz="1300" dirty="0"/>
              <a:t>‹#›</a:t>
            </a:fld>
            <a:endParaRPr 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7373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/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1</a:t>
            </a:fld>
            <a:endParaRPr lang="en-US" sz="1200" dirty="0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14</a:t>
            </a:fld>
            <a:endParaRPr lang="en-US" sz="1200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15</a:t>
            </a:fld>
            <a:endParaRPr lang="en-US" sz="1200" dirty="0"/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16</a:t>
            </a:fld>
            <a:endParaRPr lang="en-US" sz="1200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17</a:t>
            </a:fld>
            <a:endParaRPr lang="en-US" sz="1200" dirty="0"/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1600" kern="1200" dirty="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+mn-cs"/>
              </a:rPr>
              <a:t>relationship  </a:t>
            </a:r>
            <a:r>
              <a:rPr lang="zh-CN" altLang="en-US" sz="1600" kern="1200" dirty="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+mn-cs"/>
              </a:rPr>
              <a:t>用于分割出可重复使用的一系列步骤，因此</a:t>
            </a:r>
            <a:r>
              <a:rPr lang="zh-CN" altLang="en-US" sz="1600" dirty="0">
                <a:ea typeface="+mn-ea"/>
                <a:sym typeface="+mn-ea"/>
              </a:rPr>
              <a:t>可以</a:t>
            </a:r>
            <a:r>
              <a:rPr lang="zh-CN" altLang="en-US" sz="1600" dirty="0">
                <a:solidFill>
                  <a:srgbClr val="FF0000"/>
                </a:solidFill>
                <a:ea typeface="+mn-ea"/>
                <a:sym typeface="+mn-ea"/>
              </a:rPr>
              <a:t>降低基本用例的复杂性</a:t>
            </a:r>
            <a:r>
              <a:rPr lang="zh-CN" altLang="en-US" sz="1600" dirty="0">
                <a:ea typeface="+mn-ea"/>
                <a:sym typeface="+mn-ea"/>
              </a:rPr>
              <a:t>。</a:t>
            </a:r>
          </a:p>
          <a:p>
            <a:pPr eaLnBrk="1" hangingPunct="1"/>
            <a:r>
              <a:rPr lang="zh-CN" altLang="en-US" sz="1200" dirty="0">
                <a:cs typeface="+mn-cs"/>
              </a:rPr>
              <a:t>如果没有包含用例，则基本用例不完整</a:t>
            </a:r>
          </a:p>
          <a:p>
            <a:pPr eaLnBrk="1" hangingPunct="1"/>
            <a:r>
              <a:rPr lang="zh-CN" altLang="en-US" sz="1200" kern="1200" dirty="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+mn-cs"/>
              </a:rPr>
              <a:t>基本用例知道所包含的用例的存在。但是，包含的用例不知道包含它的用例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20</a:t>
            </a:fld>
            <a:endParaRPr lang="en-US" sz="1200" dirty="0"/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强制性的</a:t>
            </a:r>
          </a:p>
        </p:txBody>
      </p:sp>
    </p:spTree>
    <p:extLst>
      <p:ext uri="{BB962C8B-B14F-4D97-AF65-F5344CB8AC3E}">
        <p14:creationId xmlns:p14="http://schemas.microsoft.com/office/powerpoint/2010/main" val="2443150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22</a:t>
            </a:fld>
            <a:endParaRPr lang="en-US" sz="1200" dirty="0"/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en-US" dirty="0"/>
              <a:t>Hashtag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23</a:t>
            </a:fld>
            <a:endParaRPr lang="en-US" sz="1200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en-US" altLang="zh-CN" sz="1600" dirty="0">
                <a:sym typeface="+mn-ea"/>
              </a:rPr>
              <a:t>Both entities “Know About” each other</a:t>
            </a:r>
            <a:r>
              <a:rPr lang="zh-CN" altLang="en-US" sz="1600" dirty="0">
                <a:sym typeface="+mn-ea"/>
              </a:rPr>
              <a:t>意思是两个类可以彼此联系，类</a:t>
            </a:r>
            <a:r>
              <a:rPr lang="en-US" altLang="zh-CN" sz="1600" dirty="0">
                <a:sym typeface="+mn-ea"/>
              </a:rPr>
              <a:t>A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doSomething</a:t>
            </a:r>
            <a:r>
              <a:rPr lang="zh-CN" altLang="en-US" sz="1600" dirty="0">
                <a:sym typeface="+mn-ea"/>
              </a:rPr>
              <a:t>方法用私有域中的</a:t>
            </a:r>
            <a:r>
              <a:rPr lang="en-US" altLang="zh-CN" sz="1600" dirty="0">
                <a:sym typeface="+mn-ea"/>
              </a:rPr>
              <a:t>myB</a:t>
            </a:r>
            <a:r>
              <a:rPr lang="zh-CN" altLang="en-US" sz="1600" dirty="0">
                <a:sym typeface="+mn-ea"/>
              </a:rPr>
              <a:t>调用</a:t>
            </a:r>
            <a:r>
              <a:rPr lang="en-US" altLang="zh-CN" sz="1600" dirty="0">
                <a:sym typeface="+mn-ea"/>
              </a:rPr>
              <a:t>B</a:t>
            </a:r>
            <a:r>
              <a:rPr lang="zh-CN" altLang="en-US" sz="1600" dirty="0">
                <a:sym typeface="+mn-ea"/>
              </a:rPr>
              <a:t>类中的</a:t>
            </a:r>
            <a:r>
              <a:rPr lang="en-US" altLang="zh-CN" sz="1600" dirty="0">
                <a:sym typeface="+mn-ea"/>
              </a:rPr>
              <a:t>Service()</a:t>
            </a:r>
            <a:r>
              <a:rPr lang="zh-CN" altLang="en-US" sz="1600" dirty="0">
                <a:sym typeface="+mn-ea"/>
              </a:rPr>
              <a:t>，类</a:t>
            </a:r>
            <a:r>
              <a:rPr lang="en-US" altLang="zh-CN" sz="1600" dirty="0">
                <a:sym typeface="+mn-ea"/>
              </a:rPr>
              <a:t>B</a:t>
            </a:r>
            <a:r>
              <a:rPr lang="zh-CN" altLang="en-US" sz="1600" dirty="0">
                <a:sym typeface="+mn-ea"/>
              </a:rPr>
              <a:t>也类似的调用。而对于</a:t>
            </a:r>
            <a:r>
              <a:rPr lang="en-US" altLang="zh-CN" sz="1600" dirty="0">
                <a:sym typeface="+mn-ea"/>
              </a:rPr>
              <a:t>Case</a:t>
            </a:r>
            <a:r>
              <a:rPr lang="zh-CN" altLang="en-US" sz="1600" dirty="0">
                <a:sym typeface="+mn-ea"/>
              </a:rPr>
              <a:t>与</a:t>
            </a:r>
            <a:r>
              <a:rPr lang="en-US" altLang="zh-CN" sz="1600" dirty="0">
                <a:sym typeface="+mn-ea"/>
              </a:rPr>
              <a:t>Instance</a:t>
            </a:r>
            <a:r>
              <a:rPr lang="zh-CN" altLang="en-US" sz="1600" dirty="0">
                <a:sym typeface="+mn-ea"/>
              </a:rPr>
              <a:t>来说，给出一个</a:t>
            </a:r>
            <a:r>
              <a:rPr lang="en-US" altLang="zh-CN" sz="1600" dirty="0">
                <a:sym typeface="+mn-ea"/>
              </a:rPr>
              <a:t>Case</a:t>
            </a:r>
            <a:r>
              <a:rPr lang="zh-CN" altLang="en-US" sz="1600" dirty="0">
                <a:sym typeface="+mn-ea"/>
              </a:rPr>
              <a:t>我们应该可以得到他拥有的</a:t>
            </a:r>
            <a:r>
              <a:rPr lang="en-US" altLang="zh-CN" sz="1600" dirty="0">
                <a:sym typeface="+mn-ea"/>
              </a:rPr>
              <a:t>Instance</a:t>
            </a:r>
            <a:r>
              <a:rPr lang="zh-CN" altLang="en-US" sz="1600" dirty="0">
                <a:sym typeface="+mn-ea"/>
              </a:rPr>
              <a:t>，给定</a:t>
            </a:r>
            <a:r>
              <a:rPr lang="en-US" altLang="zh-CN" sz="1600" dirty="0">
                <a:sym typeface="+mn-ea"/>
              </a:rPr>
              <a:t>Instance</a:t>
            </a:r>
            <a:r>
              <a:rPr lang="zh-CN" altLang="en-US" sz="1600" dirty="0">
                <a:sym typeface="+mn-ea"/>
              </a:rPr>
              <a:t>我们也应该可以得到他属于的</a:t>
            </a:r>
            <a:r>
              <a:rPr lang="en-US" altLang="zh-CN" sz="1600" dirty="0">
                <a:sym typeface="+mn-ea"/>
              </a:rPr>
              <a:t>Case</a:t>
            </a:r>
          </a:p>
          <a:p>
            <a:pPr lvl="0"/>
            <a:r>
              <a:rPr lang="en-US" altLang="zh-CN" dirty="0">
                <a:latin typeface="Times New Roman" panose="02020503050405090304" pitchFamily="18" charset="0"/>
              </a:rPr>
              <a:t>For Case and Instance, given a Case, we should get the Instance that he owns, and given the Instance, we should also get the Case that he belongs to.</a:t>
            </a:r>
          </a:p>
          <a:p>
            <a:pPr lvl="0"/>
            <a:r>
              <a:rPr lang="en-US" altLang="zh-CN" dirty="0"/>
              <a:t>invoke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24</a:t>
            </a:fld>
            <a:endParaRPr lang="en-US" sz="1200" dirty="0"/>
          </a:p>
        </p:txBody>
      </p:sp>
      <p:sp>
        <p:nvSpPr>
          <p:cNvPr id="1044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25</a:t>
            </a:fld>
            <a:endParaRPr lang="en-US" sz="1200" dirty="0"/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r>
              <a:rPr lang="zh-CN" altLang="en-US" dirty="0">
                <a:latin typeface="Times New Roman" panose="02020503050405090304" pitchFamily="18" charset="0"/>
              </a:rPr>
              <a:t>聚合描述了</a:t>
            </a:r>
            <a:r>
              <a:rPr lang="en-US" altLang="zh-CN" dirty="0">
                <a:latin typeface="Times New Roman" panose="02020503050405090304" pitchFamily="18" charset="0"/>
              </a:rPr>
              <a:t>“has a”</a:t>
            </a:r>
            <a:r>
              <a:rPr lang="zh-CN" altLang="en-US" dirty="0">
                <a:latin typeface="Times New Roman" panose="02020503050405090304" pitchFamily="18" charset="0"/>
              </a:rPr>
              <a:t>的关系，以项目资料为例聚合被表示为整体的一端用一</a:t>
            </a:r>
          </a:p>
          <a:p>
            <a:r>
              <a:rPr lang="zh-CN" altLang="en-US" dirty="0">
                <a:latin typeface="Times New Roman" panose="02020503050405090304" pitchFamily="18" charset="0"/>
              </a:rPr>
              <a:t>个空心菱形关联</a:t>
            </a:r>
            <a:endParaRPr lang="en-US" altLang="zh-CN" dirty="0">
              <a:latin typeface="Times New Roman" panose="02020503050405090304" pitchFamily="18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打比方的话就是人和公司的关系，公司由人聚合而成。用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UML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表示，是一个空心的框框。</a:t>
            </a:r>
            <a:endParaRPr lang="zh-CN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5</a:t>
            </a:fld>
            <a:endParaRPr lang="en-US" sz="1200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/>
              <a:t>*</a:t>
            </a:r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zh-CN" dirty="0"/>
              <a:t>成员对象的生命周期取决于聚合的生命周期，成员对象对象只属于一个组合对象。聚合不仅控制着成员对象的行为，而且控制着成员对象的创建和撤销。比如说，</a:t>
            </a:r>
            <a:r>
              <a:rPr lang="en-US" altLang="zh-CN" dirty="0"/>
              <a:t>pbcls</a:t>
            </a:r>
            <a:r>
              <a:rPr lang="zh-CN" altLang="en-US" dirty="0"/>
              <a:t>中</a:t>
            </a:r>
            <a:r>
              <a:rPr lang="zh-CN" dirty="0"/>
              <a:t>在创建一个任务时，必须选择该任务所属于的里程碑，而当某一个里程碑被删除时，必须撤销这个里程碑下的所有任务。</a:t>
            </a:r>
            <a:r>
              <a:rPr lang="en-US" altLang="zh-CN" dirty="0"/>
              <a:t> How to distinguish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打比方的话就是人和大脑的关系，人由大脑组合而成，如果人死了，大脑也活不成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anose="02020503050405090304" pitchFamily="18" charset="0"/>
              <a:ea typeface="+mn-ea"/>
              <a:cs typeface="+mn-cs"/>
            </a:endParaRPr>
          </a:p>
          <a:p>
            <a:pPr lv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人和公司的关系，公司由人聚合而成。用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UML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表示，是一个空心的框框</a:t>
            </a:r>
            <a:endParaRPr 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27</a:t>
            </a:fld>
            <a:endParaRPr lang="en-US" sz="1200" dirty="0"/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/>
              <a:t>*</a:t>
            </a:r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zh-CN" dirty="0"/>
              <a:t>继承和面向对象的继承一致，普通用户具有提交任务文档和评价任务的方法，而</a:t>
            </a:r>
            <a:r>
              <a:rPr lang="en-US" altLang="zh-CN" dirty="0"/>
              <a:t>PM</a:t>
            </a:r>
            <a:r>
              <a:rPr lang="zh-CN" altLang="en-US" dirty="0"/>
              <a:t>是普通用户的子类他也具有评价和提交两个方法，但</a:t>
            </a:r>
            <a:r>
              <a:rPr lang="en-US" altLang="zh-CN" dirty="0"/>
              <a:t>PM</a:t>
            </a:r>
            <a:r>
              <a:rPr lang="zh-CN" altLang="en-US" dirty="0"/>
              <a:t>还具有只属于</a:t>
            </a:r>
            <a:r>
              <a:rPr lang="en-US" altLang="zh-CN" dirty="0"/>
              <a:t>PM</a:t>
            </a:r>
            <a:r>
              <a:rPr lang="zh-CN" altLang="en-US" dirty="0"/>
              <a:t>的方法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29</a:t>
            </a:fld>
            <a:endParaRPr lang="en-US" sz="1200" dirty="0"/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rtl="0" fontAlgn="t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The next page will show what he means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30</a:t>
            </a:fld>
            <a:endParaRPr lang="en-US" sz="1200" dirty="0"/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zh-CN" dirty="0"/>
              <a:t>顾客可以知道有哪些订单，订单也知道属于哪个客户，所以是双向关系。</a:t>
            </a:r>
            <a:r>
              <a:rPr lang="en-US" altLang="zh-CN" dirty="0"/>
              <a:t>order has orderdetails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33</a:t>
            </a:fld>
            <a:endParaRPr lang="en-US" sz="1200" dirty="0"/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Here we talk about</a:t>
            </a:r>
            <a:r>
              <a:rPr lang="zh-CN" altLang="en-US" dirty="0"/>
              <a:t>对象图是类图的实例，一个对象图就是系统中的快照。快照：某一时刻的状态。表示对象在交互过程中某一时刻的状态。</a:t>
            </a:r>
            <a:r>
              <a:rPr lang="en-US" altLang="zh-CN" dirty="0"/>
              <a:t>Emphasize on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34</a:t>
            </a:fld>
            <a:endParaRPr lang="en-US" sz="1200" dirty="0"/>
          </a:p>
        </p:txBody>
      </p:sp>
      <p:sp>
        <p:nvSpPr>
          <p:cNvPr id="1136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35</a:t>
            </a:fld>
            <a:endParaRPr lang="en-US" sz="1200" dirty="0"/>
          </a:p>
        </p:txBody>
      </p:sp>
      <p:sp>
        <p:nvSpPr>
          <p:cNvPr id="1146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36</a:t>
            </a:fld>
            <a:endParaRPr lang="en-US" sz="1200" dirty="0"/>
          </a:p>
        </p:txBody>
      </p:sp>
      <p:sp>
        <p:nvSpPr>
          <p:cNvPr id="1187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1" eaLnBrk="1" hangingPunct="1"/>
            <a:r>
              <a:rPr lang="en-US" altLang="zh-CN" dirty="0">
                <a:sym typeface="+mn-ea"/>
              </a:rPr>
              <a:t>Indicates what messages are sent and when</a:t>
            </a:r>
            <a:r>
              <a:rPr lang="zh-CN" altLang="en-US" dirty="0">
                <a:sym typeface="+mn-ea"/>
              </a:rPr>
              <a:t>：指示发送什么消息以及何时发送</a:t>
            </a:r>
          </a:p>
          <a:p>
            <a:pPr lvl="1" eaLnBrk="1" hangingPunct="1"/>
            <a:r>
              <a:rPr lang="en-US" altLang="zh-CN" dirty="0">
                <a:sym typeface="+mn-ea"/>
              </a:rPr>
              <a:t>Time progresses from top to bottom</a:t>
            </a:r>
            <a:r>
              <a:rPr lang="zh-CN" altLang="en-US" dirty="0">
                <a:sym typeface="+mn-ea"/>
              </a:rPr>
              <a:t>：时间从上到下</a:t>
            </a:r>
          </a:p>
          <a:p>
            <a:pPr marL="0" lvl="1" eaLnBrk="1" hangingPunct="1"/>
            <a:r>
              <a:rPr lang="en-US" altLang="zh-CN" dirty="0">
                <a:sym typeface="+mn-ea"/>
              </a:rPr>
              <a:t>          Messages are sent left to right between objects in sequence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/>
          </a:p>
          <a:p>
            <a:pPr lvl="1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Lifeline</a:t>
            </a:r>
            <a:r>
              <a:rPr lang="zh-CN" altLang="en-US" dirty="0">
                <a:sym typeface="+mn-ea"/>
              </a:rPr>
              <a:t>：代表对象在一段时间内的存在</a:t>
            </a:r>
            <a:endParaRPr lang="en-US" dirty="0"/>
          </a:p>
          <a:p>
            <a:pPr lvl="0"/>
            <a:r>
              <a:rPr lang="en-US" dirty="0">
                <a:sym typeface="+mn-ea"/>
              </a:rPr>
              <a:t>Action</a:t>
            </a:r>
            <a:r>
              <a:rPr lang="zh-CN" altLang="en-US" dirty="0">
                <a:sym typeface="+mn-ea"/>
              </a:rPr>
              <a:t>：代表对象执行一项操作的时期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6</a:t>
            </a:fld>
            <a:endParaRPr lang="en-US" sz="1200" dirty="0"/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38</a:t>
            </a:fld>
            <a:endParaRPr lang="en-US" sz="1200" dirty="0"/>
          </a:p>
        </p:txBody>
      </p:sp>
      <p:sp>
        <p:nvSpPr>
          <p:cNvPr id="1208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39</a:t>
            </a:fld>
            <a:endParaRPr lang="en-US" sz="1200" dirty="0"/>
          </a:p>
        </p:txBody>
      </p:sp>
      <p:sp>
        <p:nvSpPr>
          <p:cNvPr id="1239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42</a:t>
            </a:fld>
            <a:endParaRPr lang="en-US" sz="1200" dirty="0"/>
          </a:p>
        </p:txBody>
      </p:sp>
      <p:sp>
        <p:nvSpPr>
          <p:cNvPr id="1249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43</a:t>
            </a:fld>
            <a:endParaRPr lang="en-US" sz="1200" dirty="0"/>
          </a:p>
        </p:txBody>
      </p:sp>
      <p:sp>
        <p:nvSpPr>
          <p:cNvPr id="1259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1" eaLnBrk="1" hangingPunct="1"/>
            <a:r>
              <a:rPr lang="en-US" altLang="zh-CN" sz="2400" dirty="0"/>
              <a:t>Object Links - solid lines between the objects that interact</a:t>
            </a:r>
          </a:p>
          <a:p>
            <a:pPr lvl="1" eaLnBrk="1" hangingPunct="1"/>
            <a:r>
              <a:rPr lang="en-US" altLang="zh-CN" sz="2400" dirty="0"/>
              <a:t>On the links are Messages - arrows with one or more message name that show the direction and names of the messages sent between objects  </a:t>
            </a:r>
          </a:p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46</a:t>
            </a:fld>
            <a:endParaRPr lang="en-US" sz="1200" dirty="0"/>
          </a:p>
        </p:txBody>
      </p:sp>
      <p:sp>
        <p:nvSpPr>
          <p:cNvPr id="1269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47</a:t>
            </a:fld>
            <a:endParaRPr lang="en-US" sz="1200" dirty="0"/>
          </a:p>
        </p:txBody>
      </p:sp>
      <p:sp>
        <p:nvSpPr>
          <p:cNvPr id="1290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States</a:t>
            </a:r>
            <a:r>
              <a:rPr lang="zh-CN" altLang="en-US" sz="2000" dirty="0">
                <a:solidFill>
                  <a:srgbClr val="FF0000"/>
                </a:solidFill>
                <a:ea typeface="+mn-ea"/>
              </a:rPr>
              <a:t>（状态）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Describe what is being processed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Indicated by boxes with rounded corners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Swim lanes</a:t>
            </a:r>
            <a:r>
              <a:rPr lang="zh-CN" altLang="en-US" sz="2000" dirty="0">
                <a:solidFill>
                  <a:srgbClr val="FF0000"/>
                </a:solidFill>
                <a:ea typeface="+mn-ea"/>
              </a:rPr>
              <a:t>（泳道）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Indicates which object is responsible for what activity</a:t>
            </a:r>
            <a:r>
              <a:rPr lang="zh-CN" altLang="en-US" sz="1800" dirty="0">
                <a:ea typeface="+mn-ea"/>
              </a:rPr>
              <a:t>（指示哪个对象负责什么活动）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Branch</a:t>
            </a:r>
            <a:r>
              <a:rPr lang="zh-CN" altLang="en-US" sz="2000" dirty="0">
                <a:solidFill>
                  <a:srgbClr val="FF0000"/>
                </a:solidFill>
                <a:ea typeface="+mn-ea"/>
              </a:rPr>
              <a:t>（分支）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Transition that branch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Indicated by a diamond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Fork</a:t>
            </a:r>
            <a:r>
              <a:rPr lang="zh-CN" altLang="en-US" sz="2000" dirty="0">
                <a:solidFill>
                  <a:srgbClr val="FF0000"/>
                </a:solidFill>
                <a:ea typeface="+mn-ea"/>
              </a:rPr>
              <a:t>（分叉）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Transition forking into parallel activities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Indicated by solid bars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Start and End</a:t>
            </a:r>
          </a:p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Please use the essential elements to complete the activity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346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49</a:t>
            </a:fld>
            <a:endParaRPr lang="en-US" sz="1200" dirty="0"/>
          </a:p>
        </p:txBody>
      </p:sp>
      <p:sp>
        <p:nvSpPr>
          <p:cNvPr id="1300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50</a:t>
            </a:fld>
            <a:endParaRPr lang="en-US" sz="1200" dirty="0"/>
          </a:p>
        </p:txBody>
      </p:sp>
      <p:sp>
        <p:nvSpPr>
          <p:cNvPr id="1300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显示对象的可能状态以及引起状态变化的过渡</a:t>
            </a:r>
          </a:p>
          <a:p>
            <a:pPr lvl="0"/>
            <a:r>
              <a:rPr lang="zh-CN" altLang="en-US" dirty="0"/>
              <a:t>即来电如何更改状态</a:t>
            </a:r>
          </a:p>
          <a:p>
            <a:pPr lvl="0"/>
            <a:r>
              <a:rPr lang="zh-CN" altLang="en-US" dirty="0"/>
              <a:t>符号</a:t>
            </a:r>
          </a:p>
          <a:p>
            <a:pPr lvl="0"/>
            <a:r>
              <a:rPr lang="zh-CN" altLang="en-US" dirty="0"/>
              <a:t>状态是圆角矩形</a:t>
            </a:r>
          </a:p>
          <a:p>
            <a:pPr lvl="0"/>
            <a:r>
              <a:rPr lang="zh-CN" altLang="en-US" dirty="0"/>
              <a:t>过渡是从一种状态到另一种状态的箭头。 触发转换的事件或条件写在箭头旁边。</a:t>
            </a:r>
          </a:p>
          <a:p>
            <a:pPr lvl="0"/>
            <a:r>
              <a:rPr lang="zh-CN" altLang="en-US" dirty="0"/>
              <a:t>如活动图中所示，用圆圈表示的初始状态和最终状态</a:t>
            </a:r>
          </a:p>
          <a:p>
            <a:pPr lvl="0"/>
            <a:r>
              <a:rPr lang="zh-CN" altLang="en-US" dirty="0"/>
              <a:t>最终状态将终止操作； 可能有多个最终状态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51</a:t>
            </a:fld>
            <a:endParaRPr lang="en-US" sz="1200" dirty="0"/>
          </a:p>
        </p:txBody>
      </p:sp>
      <p:sp>
        <p:nvSpPr>
          <p:cNvPr id="1310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在明确定义的瞬间描述对象的一组属性和值的特征在于</a:t>
            </a:r>
          </a:p>
          <a:p>
            <a:pPr lvl="0"/>
            <a:r>
              <a:rPr lang="zh-CN" altLang="en-US" dirty="0"/>
              <a:t>名称</a:t>
            </a:r>
          </a:p>
          <a:p>
            <a:pPr lvl="0"/>
            <a:r>
              <a:rPr lang="zh-CN" altLang="en-US" dirty="0"/>
              <a:t>活动（在州内执行）</a:t>
            </a:r>
          </a:p>
          <a:p>
            <a:pPr lvl="0"/>
            <a:r>
              <a:rPr lang="zh-CN" altLang="en-US" dirty="0"/>
              <a:t>做</a:t>
            </a:r>
            <a:r>
              <a:rPr lang="en-US" altLang="zh-CN" dirty="0"/>
              <a:t>/</a:t>
            </a:r>
            <a:r>
              <a:rPr lang="zh-CN" altLang="en-US" dirty="0"/>
              <a:t>活动</a:t>
            </a:r>
          </a:p>
          <a:p>
            <a:pPr lvl="0"/>
            <a:r>
              <a:rPr lang="zh-CN" altLang="en-US" dirty="0"/>
              <a:t>动作（在状态进入或退出时执行）</a:t>
            </a:r>
          </a:p>
          <a:p>
            <a:pPr lvl="0"/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动作</a:t>
            </a:r>
          </a:p>
          <a:p>
            <a:pPr lvl="0"/>
            <a:r>
              <a:rPr lang="zh-CN" altLang="en-US" dirty="0"/>
              <a:t>退出</a:t>
            </a:r>
            <a:r>
              <a:rPr lang="en-US" altLang="zh-CN" dirty="0"/>
              <a:t>/</a:t>
            </a:r>
            <a:r>
              <a:rPr lang="zh-CN" altLang="en-US" dirty="0"/>
              <a:t>动作</a:t>
            </a:r>
          </a:p>
          <a:p>
            <a:pPr lvl="0"/>
            <a:r>
              <a:rPr lang="zh-CN" altLang="en-US" dirty="0"/>
              <a:t>由于事件而执行的动作</a:t>
            </a:r>
          </a:p>
          <a:p>
            <a:pPr lvl="0"/>
            <a:r>
              <a:rPr lang="zh-CN" altLang="en-US" dirty="0"/>
              <a:t>事件</a:t>
            </a:r>
            <a:r>
              <a:rPr lang="en-US" altLang="zh-CN" dirty="0"/>
              <a:t>[</a:t>
            </a:r>
            <a:r>
              <a:rPr lang="zh-CN" altLang="en-US" dirty="0"/>
              <a:t>条件</a:t>
            </a:r>
            <a:r>
              <a:rPr lang="en-US" altLang="zh-CN" dirty="0"/>
              <a:t>] /</a:t>
            </a:r>
            <a:r>
              <a:rPr lang="zh-CN" altLang="en-US" dirty="0"/>
              <a:t>动作</a:t>
            </a:r>
            <a:r>
              <a:rPr lang="en-US" altLang="zh-CN" dirty="0"/>
              <a:t>^</a:t>
            </a:r>
            <a:r>
              <a:rPr lang="zh-CN" altLang="en-US" dirty="0"/>
              <a:t>发送事件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7</a:t>
            </a:fld>
            <a:endParaRPr lang="en-US" sz="1200" dirty="0"/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52</a:t>
            </a:fld>
            <a:endParaRPr lang="en-US" sz="1200" dirty="0"/>
          </a:p>
        </p:txBody>
      </p:sp>
      <p:sp>
        <p:nvSpPr>
          <p:cNvPr id="1320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1" eaLnBrk="1" hangingPunct="1"/>
            <a:r>
              <a:rPr lang="en-US" altLang="zh-CN" sz="2400" dirty="0"/>
              <a:t>Name</a:t>
            </a:r>
          </a:p>
          <a:p>
            <a:pPr lvl="1" eaLnBrk="1" hangingPunct="1"/>
            <a:r>
              <a:rPr lang="en-US" altLang="zh-CN" sz="2400" dirty="0"/>
              <a:t>Activities (executed inside the state)</a:t>
            </a:r>
          </a:p>
          <a:p>
            <a:pPr lvl="2" eaLnBrk="1" hangingPunct="1"/>
            <a:r>
              <a:rPr lang="en-US" altLang="zh-CN" sz="2000" dirty="0"/>
              <a:t>Do/ activity</a:t>
            </a:r>
          </a:p>
          <a:p>
            <a:pPr lvl="1" eaLnBrk="1" hangingPunct="1"/>
            <a:r>
              <a:rPr lang="en-US" altLang="zh-CN" sz="2400" dirty="0"/>
              <a:t>Actions (executed at state entry or exit)</a:t>
            </a:r>
          </a:p>
          <a:p>
            <a:pPr lvl="2" eaLnBrk="1" hangingPunct="1"/>
            <a:r>
              <a:rPr lang="en-US" altLang="zh-CN" sz="2000" dirty="0"/>
              <a:t>Entry/ action</a:t>
            </a:r>
          </a:p>
          <a:p>
            <a:pPr lvl="2" eaLnBrk="1" hangingPunct="1"/>
            <a:r>
              <a:rPr lang="en-US" altLang="zh-CN" sz="2000" dirty="0"/>
              <a:t>Exit/ action</a:t>
            </a:r>
          </a:p>
          <a:p>
            <a:pPr lvl="1" eaLnBrk="1" hangingPunct="1"/>
            <a:r>
              <a:rPr lang="en-US" altLang="zh-CN" sz="2400" dirty="0"/>
              <a:t>Actions executed due to an event</a:t>
            </a:r>
          </a:p>
          <a:p>
            <a:pPr lvl="2" eaLnBrk="1" hangingPunct="1"/>
            <a:r>
              <a:rPr lang="en-US" altLang="zh-CN" sz="2000" dirty="0"/>
              <a:t>Event [Condition] / Action ^Send Event</a:t>
            </a: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53</a:t>
            </a:fld>
            <a:endParaRPr lang="en-US" sz="1200" dirty="0"/>
          </a:p>
        </p:txBody>
      </p:sp>
      <p:sp>
        <p:nvSpPr>
          <p:cNvPr id="133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Transitions are arrows from one state to another. Events or conditions that trigger transitions are written beside the arrows. </a:t>
            </a:r>
          </a:p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54</a:t>
            </a:fld>
            <a:endParaRPr lang="en-US" sz="1200" dirty="0"/>
          </a:p>
        </p:txBody>
      </p:sp>
      <p:sp>
        <p:nvSpPr>
          <p:cNvPr id="135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Notation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States are rounded rectangles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Transitions are arrows from one state to another. Events or conditions that trigger transitions are written beside the arrows.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Initial and Final States indicated by circles as in the Activity Diagram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Final state terminates the action; may have multiple final states</a:t>
            </a:r>
          </a:p>
          <a:p>
            <a:pPr lvl="2" eaLnBrk="1" hangingPunct="1">
              <a:lnSpc>
                <a:spcPct val="80000"/>
              </a:lnSpc>
            </a:pP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endParaRPr lang="en-US" altLang="zh-CN" sz="2000" dirty="0"/>
          </a:p>
          <a:p>
            <a:pPr eaLnBrk="1" hangingPunct="1"/>
            <a:r>
              <a:rPr lang="en-US" altLang="zh-CN" sz="2800" dirty="0"/>
              <a:t>The set of properties and values describing the object in a well defined instant are characterized by</a:t>
            </a:r>
          </a:p>
          <a:p>
            <a:pPr lvl="1" eaLnBrk="1" hangingPunct="1"/>
            <a:r>
              <a:rPr lang="en-US" altLang="zh-CN" sz="2400" dirty="0"/>
              <a:t>Name</a:t>
            </a:r>
          </a:p>
          <a:p>
            <a:pPr lvl="1" eaLnBrk="1" hangingPunct="1"/>
            <a:r>
              <a:rPr lang="en-US" altLang="zh-CN" sz="2400" dirty="0"/>
              <a:t>Activities (executed inside the state)</a:t>
            </a:r>
          </a:p>
          <a:p>
            <a:pPr lvl="2" eaLnBrk="1" hangingPunct="1"/>
            <a:r>
              <a:rPr lang="en-US" altLang="zh-CN" sz="2000" dirty="0"/>
              <a:t>Do/ activity</a:t>
            </a:r>
          </a:p>
          <a:p>
            <a:pPr lvl="1" eaLnBrk="1" hangingPunct="1"/>
            <a:r>
              <a:rPr lang="en-US" altLang="zh-CN" sz="2400" dirty="0"/>
              <a:t>Actions (executed at state entry or exit)</a:t>
            </a:r>
          </a:p>
          <a:p>
            <a:pPr lvl="2" eaLnBrk="1" hangingPunct="1"/>
            <a:r>
              <a:rPr lang="en-US" altLang="zh-CN" sz="2000" dirty="0"/>
              <a:t>Entry/ action</a:t>
            </a:r>
          </a:p>
          <a:p>
            <a:pPr lvl="2" eaLnBrk="1" hangingPunct="1"/>
            <a:r>
              <a:rPr lang="en-US" altLang="zh-CN" sz="2000" dirty="0"/>
              <a:t>Exit/ action</a:t>
            </a:r>
          </a:p>
          <a:p>
            <a:pPr lvl="1" eaLnBrk="1" hangingPunct="1"/>
            <a:r>
              <a:rPr lang="en-US" altLang="zh-CN" sz="2400" dirty="0"/>
              <a:t>Actions executed due to an event</a:t>
            </a:r>
          </a:p>
          <a:p>
            <a:pPr lvl="2" eaLnBrk="1" hangingPunct="1"/>
            <a:r>
              <a:rPr lang="en-US" altLang="zh-CN" sz="2000" dirty="0"/>
              <a:t>Event [Condition] / Action ^Send Event</a:t>
            </a:r>
          </a:p>
          <a:p>
            <a:pPr lvl="0"/>
            <a:endParaRPr lang="en-US" altLang="zh-CN" dirty="0"/>
          </a:p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55</a:t>
            </a:fld>
            <a:endParaRPr lang="en-US" sz="1200" dirty="0"/>
          </a:p>
        </p:txBody>
      </p:sp>
      <p:sp>
        <p:nvSpPr>
          <p:cNvPr id="145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56</a:t>
            </a:fld>
            <a:endParaRPr lang="en-US" sz="1200" dirty="0"/>
          </a:p>
        </p:txBody>
      </p:sp>
      <p:sp>
        <p:nvSpPr>
          <p:cNvPr id="145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fontAlgn="t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398/5000</a:t>
            </a: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UML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是一种可以独立于开发使用的建模语言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OMG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通过，并为视觉建模选择符号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http://www.omg.org/uml/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创建和修改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UML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图可能会很费力和时间。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有很多工具可以帮助您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工具可帮助保持图表，代码同步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完整软件开发项目的存储库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Microsoft Visio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starUML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+mn-ea"/>
                <a:cs typeface="+mn-cs"/>
              </a:rPr>
              <a:t>创建的示例</a:t>
            </a:r>
          </a:p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8</a:t>
            </a:fld>
            <a:endParaRPr lang="en-US" sz="1200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10</a:t>
            </a:fld>
            <a:endParaRPr lang="en-US" sz="1200" dirty="0"/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Consist of</a:t>
            </a:r>
          </a:p>
          <a:p>
            <a:pPr lvl="0"/>
            <a:r>
              <a:rPr lang="zh-CN" altLang="en-US" dirty="0"/>
              <a:t>用例</a:t>
            </a:r>
          </a:p>
          <a:p>
            <a:pPr lvl="0"/>
            <a:r>
              <a:rPr lang="zh-CN" altLang="en-US" dirty="0"/>
              <a:t>捕获需求（获取需求）</a:t>
            </a:r>
          </a:p>
          <a:p>
            <a:pPr lvl="0"/>
            <a:r>
              <a:rPr lang="zh-CN" altLang="en-US" dirty="0"/>
              <a:t>领域模型</a:t>
            </a:r>
          </a:p>
          <a:p>
            <a:pPr lvl="0"/>
            <a:r>
              <a:rPr lang="zh-CN" altLang="en-US" dirty="0"/>
              <a:t>捕获过程，关键类</a:t>
            </a:r>
          </a:p>
          <a:p>
            <a:pPr lvl="0"/>
            <a:r>
              <a:rPr lang="zh-CN" altLang="en-US" dirty="0"/>
              <a:t>设计模型</a:t>
            </a:r>
          </a:p>
          <a:p>
            <a:pPr lvl="0"/>
            <a:r>
              <a:rPr lang="zh-CN" altLang="en-US" dirty="0"/>
              <a:t>捕获用例和域对象的详细信息和行为</a:t>
            </a:r>
          </a:p>
          <a:p>
            <a:pPr lvl="0"/>
            <a:r>
              <a:rPr lang="zh-CN" altLang="en-US" dirty="0"/>
              <a:t>添加完成工作的类并定义体系结构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11</a:t>
            </a:fld>
            <a:endParaRPr lang="en-US" sz="1200" dirty="0"/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en-US" dirty="0"/>
              <a:t>contain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12</a:t>
            </a:fld>
            <a:endParaRPr lang="en-US" sz="1200" dirty="0"/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r>
              <a:rPr lang="en-US" dirty="0"/>
              <a:t>As we can see from this figure</a:t>
            </a:r>
          </a:p>
          <a:p>
            <a:pPr lvl="0"/>
            <a:r>
              <a:rPr lang="en-US" dirty="0"/>
              <a:t>Next we will describe  actor </a:t>
            </a:r>
            <a:r>
              <a:rPr lang="en-US" dirty="0" err="1"/>
              <a:t>usecase</a:t>
            </a:r>
            <a:r>
              <a:rPr lang="en-US" dirty="0"/>
              <a:t> in detail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  <a:t>13</a:t>
            </a:fld>
            <a:endParaRPr lang="en-US" sz="1200" dirty="0"/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Times New Roman" panose="02020503050405090304" pitchFamily="18" charset="0"/>
              </a:rPr>
              <a:t>‹#›</a:t>
            </a:fld>
            <a:endParaRPr lang="en-US" dirty="0">
              <a:latin typeface="Times New Roman" panose="0202050305040509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50305040509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UML BasicsIIII：</a:t>
            </a:r>
            <a:r>
              <a:rPr lang="zh-CN" altLang="en-US" dirty="0"/>
              <a:t>综合实践和问题解答</a:t>
            </a:r>
          </a:p>
        </p:txBody>
      </p:sp>
      <p:pic>
        <p:nvPicPr>
          <p:cNvPr id="2" name="图片 1" descr="G10_logo无背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115570"/>
            <a:ext cx="1918335" cy="1918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86965" y="4098290"/>
            <a:ext cx="4671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项目成员：郭岳、杨海波、杨寒凌、</a:t>
            </a:r>
          </a:p>
          <a:p>
            <a:r>
              <a:rPr lang="en-US" altLang="zh-CN" sz="2000"/>
              <a:t>	      </a:t>
            </a:r>
            <a:r>
              <a:rPr lang="zh-CN" altLang="en-US" sz="2000"/>
              <a:t>周南、李骏、叶瑶毓</a:t>
            </a:r>
          </a:p>
        </p:txBody>
      </p:sp>
    </p:spTree>
    <p:custDataLst>
      <p:tags r:id="rId1"/>
    </p:custDataLst>
  </p:cSld>
  <p:clrMapOvr>
    <a:masterClrMapping/>
  </p:clrMapOvr>
  <p:transition>
    <p:random/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Basic Modeling Steps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Use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Capture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requirements</a:t>
            </a:r>
            <a:r>
              <a:rPr lang="zh-CN" altLang="en-US" dirty="0">
                <a:ea typeface="宋体" panose="02010600030101010101" pitchFamily="2" charset="-122"/>
              </a:rPr>
              <a:t>（获取需求）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Domain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Capture process, key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Design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Capture details and behaviors of use cases and domain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Add classes that do the work and define the architecture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UML Baseline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685800" y="1641475"/>
            <a:ext cx="8229600" cy="4495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/>
              <a:t>Use Case Diagrams</a:t>
            </a:r>
            <a:r>
              <a:rPr lang="zh-CN" altLang="en-US" sz="2800" dirty="0">
                <a:ea typeface="宋体" panose="02010600030101010101" pitchFamily="2" charset="-122"/>
              </a:rPr>
              <a:t>（用例图）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Class Diagrams</a:t>
            </a:r>
            <a:r>
              <a:rPr lang="zh-CN" altLang="en-US" sz="2800" dirty="0">
                <a:ea typeface="宋体" panose="02010600030101010101" pitchFamily="2" charset="-122"/>
              </a:rPr>
              <a:t>（类图）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Interaction Diagrams</a:t>
            </a:r>
            <a:r>
              <a:rPr lang="zh-CN" altLang="en-US" sz="2800" dirty="0">
                <a:ea typeface="宋体" panose="02010600030101010101" pitchFamily="2" charset="-122"/>
              </a:rPr>
              <a:t>（交互图）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Sequence</a:t>
            </a:r>
            <a:r>
              <a:rPr lang="zh-CN" altLang="en-US" sz="2400" dirty="0">
                <a:ea typeface="宋体" panose="02010600030101010101" pitchFamily="2" charset="-122"/>
              </a:rPr>
              <a:t>（顺序图）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Collaboration</a:t>
            </a:r>
            <a:r>
              <a:rPr lang="zh-CN" altLang="en-US" sz="2400" dirty="0">
                <a:ea typeface="宋体" panose="02010600030101010101" pitchFamily="2" charset="-122"/>
              </a:rPr>
              <a:t>（通信图）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Activity Diagrams</a:t>
            </a:r>
            <a:r>
              <a:rPr lang="zh-CN" altLang="en-US" sz="2800" dirty="0">
                <a:ea typeface="宋体" panose="02010600030101010101" pitchFamily="2" charset="-122"/>
              </a:rPr>
              <a:t>（活动图）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State Transition Diagrams</a:t>
            </a:r>
            <a:r>
              <a:rPr lang="zh-CN" altLang="en-US" sz="2800" dirty="0">
                <a:ea typeface="宋体" panose="02010600030101010101" pitchFamily="2" charset="-122"/>
              </a:rPr>
              <a:t>（状态转换图）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Use Case Diagrams</a:t>
            </a:r>
          </a:p>
        </p:txBody>
      </p:sp>
      <p:sp>
        <p:nvSpPr>
          <p:cNvPr id="20483" name="Rectangle 3"/>
          <p:cNvSpPr>
            <a:spLocks noGrp="1"/>
          </p:cNvSpPr>
          <p:nvPr>
            <p:ph sz="half" idx="2"/>
          </p:nvPr>
        </p:nvSpPr>
        <p:spPr>
          <a:xfrm>
            <a:off x="4672013" y="1845310"/>
            <a:ext cx="4033837" cy="4495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000" dirty="0">
                <a:latin typeface="+mn-lt"/>
                <a:ea typeface="+mn-ea"/>
                <a:cs typeface="+mn-cs"/>
              </a:rPr>
              <a:t>Used during requirements elicitation to represent external behavior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lang="zh-CN" altLang="en-US" sz="1000" dirty="0">
                <a:latin typeface="+mn-lt"/>
                <a:ea typeface="宋体" panose="02010600030101010101" pitchFamily="2" charset="-122"/>
                <a:cs typeface="+mn-cs"/>
              </a:rPr>
              <a:t>在需求获取过程中表示外部行为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altLang="zh-CN" sz="2000" b="1" i="1" dirty="0">
                <a:latin typeface="+mn-lt"/>
                <a:ea typeface="+mn-ea"/>
                <a:cs typeface="+mn-cs"/>
              </a:rPr>
              <a:t>Actors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represent roles, that is,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 type of user of the system</a:t>
            </a:r>
          </a:p>
          <a:p>
            <a:pPr eaLnBrk="1" hangingPunct="1"/>
            <a:r>
              <a:rPr lang="en-US" altLang="zh-CN" sz="2000" b="1" i="1" dirty="0">
                <a:latin typeface="+mn-lt"/>
                <a:ea typeface="+mn-ea"/>
                <a:cs typeface="+mn-cs"/>
              </a:rPr>
              <a:t>Use cases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represent a sequence of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interaction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for a  type of functionality; summary of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scenarios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+mn-cs"/>
              </a:rPr>
              <a:t>（情景）</a:t>
            </a:r>
            <a:endParaRPr lang="en-US" altLang="zh-CN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75" y="2077720"/>
            <a:ext cx="3376295" cy="2950845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Actors</a:t>
            </a:r>
          </a:p>
        </p:txBody>
      </p:sp>
      <p:sp>
        <p:nvSpPr>
          <p:cNvPr id="21507" name="Rectangle 3"/>
          <p:cNvSpPr>
            <a:spLocks noGrp="1"/>
          </p:cNvSpPr>
          <p:nvPr>
            <p:ph sz="half" idx="2"/>
          </p:nvPr>
        </p:nvSpPr>
        <p:spPr>
          <a:xfrm>
            <a:off x="2487613" y="1600200"/>
            <a:ext cx="6199187" cy="4495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+mn-lt"/>
                <a:ea typeface="+mn-ea"/>
                <a:cs typeface="+mn-cs"/>
              </a:rPr>
              <a:t>An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actor</a:t>
            </a:r>
            <a:r>
              <a:rPr lang="en-US" altLang="zh-CN" dirty="0">
                <a:latin typeface="+mn-lt"/>
                <a:ea typeface="+mn-ea"/>
                <a:cs typeface="+mn-cs"/>
              </a:rPr>
              <a:t> models an external entity which communicates with the system:</a:t>
            </a:r>
          </a:p>
          <a:p>
            <a:pPr lvl="1" eaLnBrk="1" hangingPunct="1"/>
            <a:r>
              <a:rPr lang="en-US" altLang="zh-CN" dirty="0">
                <a:latin typeface="+mn-lt"/>
              </a:rPr>
              <a:t>User</a:t>
            </a:r>
          </a:p>
          <a:p>
            <a:pPr lvl="1" eaLnBrk="1" hangingPunct="1"/>
            <a:r>
              <a:rPr lang="en-US" altLang="zh-CN" dirty="0">
                <a:latin typeface="+mn-lt"/>
              </a:rPr>
              <a:t>External system</a:t>
            </a:r>
          </a:p>
          <a:p>
            <a:pPr lvl="1" eaLnBrk="1" hangingPunct="1"/>
            <a:r>
              <a:rPr lang="en-US" altLang="zh-CN" dirty="0">
                <a:latin typeface="+mn-lt"/>
              </a:rPr>
              <a:t>Physical environment</a:t>
            </a:r>
          </a:p>
          <a:p>
            <a:pPr eaLnBrk="1" hangingPunct="1"/>
            <a:r>
              <a:rPr lang="en-US" altLang="zh-CN" dirty="0">
                <a:latin typeface="+mn-lt"/>
                <a:ea typeface="+mn-ea"/>
                <a:cs typeface="+mn-cs"/>
              </a:rPr>
              <a:t>An actor has a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unique name</a:t>
            </a:r>
            <a:r>
              <a:rPr lang="en-US" altLang="zh-CN" dirty="0">
                <a:latin typeface="+mn-lt"/>
                <a:ea typeface="+mn-ea"/>
                <a:cs typeface="+mn-cs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an optional description</a:t>
            </a:r>
            <a:r>
              <a:rPr lang="en-US" altLang="zh-CN" dirty="0"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/>
            <a:r>
              <a:rPr lang="en-US" altLang="zh-CN" dirty="0">
                <a:latin typeface="+mn-lt"/>
                <a:ea typeface="+mn-ea"/>
                <a:cs typeface="+mn-cs"/>
              </a:rPr>
              <a:t>Examples:</a:t>
            </a:r>
          </a:p>
          <a:p>
            <a:pPr lvl="1" eaLnBrk="1" hangingPunct="1"/>
            <a:r>
              <a:rPr lang="en-US" altLang="zh-CN" dirty="0">
                <a:latin typeface="+mn-lt"/>
              </a:rPr>
              <a:t>Learner:PBCLS </a:t>
            </a:r>
            <a:r>
              <a:rPr lang="zh-CN" altLang="en-US" dirty="0">
                <a:latin typeface="+mn-lt"/>
              </a:rPr>
              <a:t>中的学习者</a:t>
            </a:r>
            <a:endParaRPr lang="en-US" altLang="zh-CN" dirty="0">
              <a:latin typeface="+mn-lt"/>
            </a:endParaRPr>
          </a:p>
          <a:p>
            <a:pPr lvl="1" eaLnBrk="1" hangingPunct="1"/>
            <a:r>
              <a:rPr lang="en-US" altLang="zh-CN" dirty="0">
                <a:latin typeface="+mn-lt"/>
              </a:rPr>
              <a:t>GPS satellite: Provides the system with  GPS coordinates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90600"/>
            <a:ext cx="1323975" cy="1824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" y="2814955"/>
            <a:ext cx="1321435" cy="1827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" y="4642485"/>
            <a:ext cx="1487170" cy="1826895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Use Case</a:t>
            </a:r>
          </a:p>
        </p:txBody>
      </p:sp>
      <p:sp>
        <p:nvSpPr>
          <p:cNvPr id="22531" name="Rectangle 3"/>
          <p:cNvSpPr>
            <a:spLocks noGrp="1"/>
          </p:cNvSpPr>
          <p:nvPr>
            <p:ph sz="half" idx="2"/>
          </p:nvPr>
        </p:nvSpPr>
        <p:spPr>
          <a:xfrm>
            <a:off x="3333750" y="1511300"/>
            <a:ext cx="5594350" cy="4495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A use case represents a class of functionality provided by the system as an event flow.</a:t>
            </a:r>
          </a:p>
          <a:p>
            <a:pPr eaLnBrk="1" hangingPunct="1"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A use case consists of: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Unique name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altLang="zh-CN" dirty="0">
                <a:latin typeface="+mn-lt"/>
                <a:ea typeface="+mn-ea"/>
                <a:cs typeface="+mn-cs"/>
              </a:rPr>
              <a:t>Participating actors</a:t>
            </a:r>
          </a:p>
          <a:p>
            <a:pPr eaLnBrk="1" hangingPunct="1"/>
            <a:r>
              <a:rPr lang="en-US" altLang="zh-CN" dirty="0">
                <a:latin typeface="+mn-lt"/>
                <a:ea typeface="+mn-ea"/>
                <a:cs typeface="+mn-cs"/>
              </a:rPr>
              <a:t>Entry conditions</a:t>
            </a:r>
          </a:p>
          <a:p>
            <a:pPr eaLnBrk="1" hangingPunct="1"/>
            <a:r>
              <a:rPr lang="en-US" altLang="zh-CN" dirty="0">
                <a:latin typeface="+mn-lt"/>
                <a:ea typeface="+mn-ea"/>
                <a:cs typeface="+mn-cs"/>
              </a:rPr>
              <a:t>Flow of events</a:t>
            </a:r>
          </a:p>
          <a:p>
            <a:pPr eaLnBrk="1" hangingPunct="1"/>
            <a:r>
              <a:rPr lang="en-US" altLang="zh-CN" dirty="0">
                <a:latin typeface="+mn-lt"/>
                <a:ea typeface="+mn-ea"/>
                <a:cs typeface="+mn-cs"/>
              </a:rPr>
              <a:t>Exit conditions</a:t>
            </a:r>
          </a:p>
          <a:p>
            <a:pPr eaLnBrk="1" hangingPunct="1"/>
            <a:r>
              <a:rPr lang="en-US" altLang="zh-CN" dirty="0">
                <a:latin typeface="+mn-lt"/>
                <a:ea typeface="+mn-ea"/>
                <a:cs typeface="+mn-cs"/>
              </a:rPr>
              <a:t>Special requirements</a:t>
            </a:r>
            <a:endParaRPr lang="en-US" altLang="zh-CN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" y="2809875"/>
            <a:ext cx="2270125" cy="793115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Use Case Diagram: 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495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000" i="1" dirty="0">
                <a:latin typeface="+mn-lt"/>
                <a:ea typeface="+mn-ea"/>
                <a:cs typeface="+mn-cs"/>
              </a:rPr>
              <a:t>Name: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PBCLS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学习者用户登录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en-US" altLang="zh-CN" sz="2000" i="1" dirty="0">
                <a:latin typeface="+mn-lt"/>
                <a:ea typeface="+mn-ea"/>
                <a:cs typeface="+mn-cs"/>
              </a:rPr>
              <a:t>Participating actor: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000" dirty="0">
                <a:latin typeface="Courier" charset="0"/>
                <a:ea typeface="+mn-ea"/>
                <a:cs typeface="+mn-cs"/>
              </a:rPr>
              <a:t>PBCLS</a:t>
            </a:r>
            <a:r>
              <a:rPr lang="zh-CN" altLang="en-US" sz="2000" dirty="0">
                <a:latin typeface="Courier" charset="0"/>
                <a:ea typeface="+mn-ea"/>
                <a:cs typeface="+mn-cs"/>
              </a:rPr>
              <a:t>学习者用户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en-US" altLang="zh-CN" sz="2000" i="1" dirty="0">
                <a:latin typeface="+mn-lt"/>
                <a:ea typeface="+mn-ea"/>
                <a:cs typeface="+mn-cs"/>
              </a:rPr>
              <a:t>Entry condition: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/>
            <a:r>
              <a:rPr lang="zh-CN" altLang="en-US" sz="2000" dirty="0">
                <a:latin typeface="+mn-lt"/>
                <a:ea typeface="+mn-ea"/>
                <a:cs typeface="+mn-cs"/>
              </a:rPr>
              <a:t>学习者用户已下载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app</a:t>
            </a:r>
          </a:p>
          <a:p>
            <a:pPr eaLnBrk="1" hangingPunct="1"/>
            <a:r>
              <a:rPr lang="zh-CN" altLang="en-US" sz="2000" dirty="0">
                <a:latin typeface="Courier" charset="0"/>
                <a:ea typeface="+mn-ea"/>
                <a:cs typeface="+mn-cs"/>
              </a:rPr>
              <a:t>学习者用户希望使用</a:t>
            </a:r>
            <a:r>
              <a:rPr lang="en-US" altLang="zh-CN" sz="2000" dirty="0">
                <a:latin typeface="Courier" charset="0"/>
                <a:ea typeface="+mn-ea"/>
                <a:cs typeface="+mn-cs"/>
              </a:rPr>
              <a:t>app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en-US" altLang="zh-CN" sz="2000" i="1" dirty="0">
                <a:latin typeface="+mn-lt"/>
                <a:ea typeface="+mn-ea"/>
                <a:cs typeface="+mn-cs"/>
              </a:rPr>
              <a:t>Exit condition:</a:t>
            </a:r>
          </a:p>
          <a:p>
            <a:pPr eaLnBrk="1" hangingPunct="1"/>
            <a:r>
              <a:rPr lang="zh-CN" altLang="en-US" sz="2000" dirty="0">
                <a:latin typeface="+mn-lt"/>
                <a:ea typeface="+mn-ea"/>
                <a:cs typeface="+mn-cs"/>
              </a:rPr>
              <a:t>学习者用户登录成功</a:t>
            </a:r>
          </a:p>
        </p:txBody>
      </p:sp>
      <p:sp>
        <p:nvSpPr>
          <p:cNvPr id="23556" name="Rectangle 4"/>
          <p:cNvSpPr>
            <a:spLocks noGrp="1"/>
          </p:cNvSpPr>
          <p:nvPr>
            <p:ph sz="half" idx="2"/>
          </p:nvPr>
        </p:nvSpPr>
        <p:spPr>
          <a:xfrm>
            <a:off x="4652963" y="1600200"/>
            <a:ext cx="4033837" cy="4495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000" i="1" dirty="0">
                <a:latin typeface="+mn-lt"/>
                <a:ea typeface="+mn-ea"/>
                <a:cs typeface="+mn-cs"/>
              </a:rPr>
              <a:t>Event flow: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1. </a:t>
            </a:r>
            <a:r>
              <a:rPr lang="zh-CN" altLang="en-US" sz="2000" dirty="0">
                <a:latin typeface="Courier" charset="0"/>
                <a:ea typeface="+mn-ea"/>
                <a:cs typeface="+mn-cs"/>
              </a:rPr>
              <a:t>学习者用户进入登录页面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2. 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学习者用户输入邮箱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3. </a:t>
            </a:r>
            <a:r>
              <a:rPr lang="zh-CN" altLang="en-US" sz="2000" dirty="0">
                <a:latin typeface="Courier" charset="0"/>
                <a:ea typeface="+mn-ea"/>
                <a:cs typeface="+mn-cs"/>
              </a:rPr>
              <a:t>学习者用户输入密码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4. 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用户点击登录按钮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en-US" altLang="zh-CN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4920615" y="4529138"/>
            <a:ext cx="3032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rgbClr val="FF0000"/>
                </a:solidFill>
                <a:latin typeface="Helvetica" charset="0"/>
              </a:rPr>
              <a:t>Anything</a:t>
            </a:r>
            <a:r>
              <a:rPr lang="en-US" altLang="zh-CN" dirty="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Helvetica" charset="0"/>
              </a:rPr>
              <a:t>missing</a:t>
            </a:r>
            <a:r>
              <a:rPr lang="en-US" altLang="zh-CN" dirty="0">
                <a:solidFill>
                  <a:srgbClr val="FF0000"/>
                </a:solidFill>
                <a:latin typeface="Helvetica" charset="0"/>
              </a:rPr>
              <a:t>?</a:t>
            </a:r>
          </a:p>
        </p:txBody>
      </p:sp>
      <p:sp>
        <p:nvSpPr>
          <p:cNvPr id="23558" name="Text Box 6"/>
          <p:cNvSpPr txBox="1"/>
          <p:nvPr/>
        </p:nvSpPr>
        <p:spPr>
          <a:xfrm>
            <a:off x="4923155" y="5348288"/>
            <a:ext cx="3152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rgbClr val="FF0000"/>
                </a:solidFill>
                <a:latin typeface="Helvetica" charset="0"/>
              </a:rPr>
              <a:t>Exceptional cases!</a:t>
            </a:r>
          </a:p>
        </p:txBody>
      </p:sp>
    </p:spTree>
  </p:cSld>
  <p:clrMapOvr>
    <a:masterClrMapping/>
  </p:clrMapOvr>
  <p:transition>
    <p:rand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sz="4000" i="1" dirty="0">
                <a:latin typeface="Courier" charset="0"/>
              </a:rPr>
              <a:t>&lt;&lt;extends&gt;&gt; </a:t>
            </a:r>
            <a:r>
              <a:rPr lang="en-US" altLang="zh-CN" dirty="0"/>
              <a:t>Relationship</a:t>
            </a:r>
          </a:p>
        </p:txBody>
      </p:sp>
      <p:sp>
        <p:nvSpPr>
          <p:cNvPr id="24579" name="Rectangle 3"/>
          <p:cNvSpPr>
            <a:spLocks noGrp="1"/>
          </p:cNvSpPr>
          <p:nvPr>
            <p:ph sz="half" idx="2"/>
          </p:nvPr>
        </p:nvSpPr>
        <p:spPr>
          <a:xfrm>
            <a:off x="4900930" y="1539240"/>
            <a:ext cx="3975100" cy="4800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1800" dirty="0">
                <a:latin typeface="Courier" charset="0"/>
                <a:ea typeface="+mn-ea"/>
                <a:cs typeface="+mn-cs"/>
              </a:rPr>
              <a:t>&lt;&lt;extends&gt;&gt;</a:t>
            </a:r>
            <a:r>
              <a:rPr lang="zh-CN" altLang="en-US" sz="1800" dirty="0">
                <a:latin typeface="Courier" charset="0"/>
                <a:ea typeface="+mn-ea"/>
                <a:cs typeface="+mn-cs"/>
              </a:rPr>
              <a:t>关系是可选的系统行为，通常代表异常或很少调用的情况。（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000" dirty="0">
                <a:latin typeface="Courier" charset="0"/>
                <a:sym typeface="+mn-ea"/>
              </a:rPr>
              <a:t>&lt;&lt;extends&gt;&gt; 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is relationships optional system behavior,represent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exceptional or seldom invoked cases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.)</a:t>
            </a:r>
            <a:endParaRPr lang="zh-CN" altLang="en-US" sz="20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en-US" altLang="zh-CN" sz="2000" dirty="0">
                <a:latin typeface="+mn-lt"/>
                <a:ea typeface="+mn-ea"/>
                <a:cs typeface="+mn-cs"/>
              </a:rPr>
              <a:t>The exceptional event flows are factored out of the main event flow for clarity.</a:t>
            </a:r>
            <a:r>
              <a:rPr lang="zh-CN" altLang="en-US" sz="1000" dirty="0">
                <a:latin typeface="+mn-lt"/>
                <a:ea typeface="宋体" panose="02010600030101010101" pitchFamily="2" charset="-122"/>
                <a:cs typeface="+mn-cs"/>
              </a:rPr>
              <a:t>（为了清晰起见，将异常事件流从主事件流中分离出来。）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altLang="zh-CN" sz="2000" dirty="0">
                <a:latin typeface="+mn-lt"/>
                <a:ea typeface="+mn-ea"/>
                <a:cs typeface="+mn-cs"/>
              </a:rPr>
              <a:t>Use cases representing exceptional flows can extend more than one use case.</a:t>
            </a:r>
          </a:p>
          <a:p>
            <a:pPr eaLnBrk="1" hangingPunct="1"/>
            <a:r>
              <a:rPr lang="en-US" altLang="zh-CN" sz="2000" dirty="0">
                <a:latin typeface="+mn-lt"/>
                <a:ea typeface="+mn-ea"/>
                <a:cs typeface="+mn-cs"/>
              </a:rPr>
              <a:t>The direction of a </a:t>
            </a:r>
            <a:r>
              <a:rPr lang="en-US" altLang="zh-CN" sz="1800" dirty="0">
                <a:latin typeface="Courier" charset="0"/>
                <a:ea typeface="+mn-ea"/>
                <a:cs typeface="+mn-cs"/>
              </a:rPr>
              <a:t>&lt;&lt;extends&gt;&gt;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relationship is to the extended use case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" y="1725295"/>
            <a:ext cx="5046345" cy="3091180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/>
          </p:cNvSpPr>
          <p:nvPr>
            <p:ph sz="half" idx="2"/>
          </p:nvPr>
        </p:nvSpPr>
        <p:spPr>
          <a:xfrm>
            <a:off x="4475480" y="1513205"/>
            <a:ext cx="3919855" cy="46589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1800" dirty="0">
                <a:latin typeface="Courier" charset="0"/>
                <a:ea typeface="+mn-ea"/>
                <a:cs typeface="+mn-cs"/>
              </a:rPr>
              <a:t>&lt;&lt;includes&gt;&gt;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relationship </a:t>
            </a:r>
            <a:r>
              <a:rPr lang="en-US" altLang="zh-CN" sz="2000" dirty="0"/>
              <a:t>are used to segment a reusable series of steps, thus reducing the complexity of basic use cases.</a:t>
            </a:r>
          </a:p>
          <a:p>
            <a:pPr eaLnBrk="1" hangingPunct="1"/>
            <a:r>
              <a:rPr lang="en-US" altLang="zh-CN" sz="2000" dirty="0"/>
              <a:t>If no use case is included, the basic use case is incomplete</a:t>
            </a:r>
          </a:p>
          <a:p>
            <a:pPr eaLnBrk="1" hangingPunct="1"/>
            <a:r>
              <a:rPr lang="en-US" altLang="zh-CN" sz="2000" dirty="0"/>
              <a:t>Basic use cases know the existence of the contained use cases. However, the included use case is not known 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。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1600" dirty="0">
                <a:latin typeface="+mn-lt"/>
                <a:ea typeface="宋体" panose="02010600030101010101" pitchFamily="2" charset="-122"/>
                <a:cs typeface="+mn-cs"/>
              </a:rPr>
              <a:t>因此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The direction of a </a:t>
            </a:r>
            <a:r>
              <a:rPr lang="en-US" altLang="zh-CN" sz="1800" dirty="0">
                <a:latin typeface="Courier" charset="0"/>
                <a:ea typeface="+mn-ea"/>
                <a:cs typeface="+mn-cs"/>
              </a:rPr>
              <a:t>&lt;&lt;includes&gt;&gt;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relationship is to the using use case (unlike </a:t>
            </a:r>
            <a:r>
              <a:rPr lang="en-US" altLang="zh-CN" sz="2000" dirty="0">
                <a:latin typeface="Courier" charset="0"/>
                <a:ea typeface="+mn-ea"/>
                <a:cs typeface="+mn-cs"/>
              </a:rPr>
              <a:t>&lt;&lt;extends&gt;&gt;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relationships).</a:t>
            </a: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255905" y="14160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</a:defRPr>
            </a:lvl9pPr>
          </a:lstStyle>
          <a:p>
            <a:pPr algn="l" eaLnBrk="1" hangingPunct="1"/>
            <a:r>
              <a:rPr lang="en-US" altLang="zh-CN" dirty="0"/>
              <a:t>The </a:t>
            </a:r>
            <a:r>
              <a:rPr lang="en-US" altLang="zh-CN" sz="4000" i="1" dirty="0">
                <a:latin typeface="Courier" charset="0"/>
              </a:rPr>
              <a:t>&lt;&lt;includes&gt;&gt;</a:t>
            </a:r>
            <a:r>
              <a:rPr lang="en-US" altLang="zh-CN" dirty="0"/>
              <a:t>Relationship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5" y="1726565"/>
            <a:ext cx="3376930" cy="3094990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96595" y="222885"/>
            <a:ext cx="5053965" cy="1203960"/>
          </a:xfrm>
        </p:spPr>
        <p:txBody>
          <a:bodyPr/>
          <a:lstStyle/>
          <a:p>
            <a:r>
              <a:rPr lang="zh-CN" altLang="en-US" sz="2800"/>
              <a:t>连连看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0320" y="1192530"/>
            <a:ext cx="6888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请根据给出的参与者以及用例，补充参与者和用例</a:t>
            </a:r>
          </a:p>
          <a:p>
            <a:r>
              <a:rPr lang="zh-CN" altLang="en-US"/>
              <a:t>之间，用例与用例之间的关系。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05" y="2098675"/>
            <a:ext cx="2415540" cy="374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85" y="3093085"/>
            <a:ext cx="1184910" cy="136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610870"/>
            <a:ext cx="6290310" cy="532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1475" y="835025"/>
            <a:ext cx="5161280" cy="1470025"/>
          </a:xfrm>
        </p:spPr>
        <p:txBody>
          <a:bodyPr/>
          <a:lstStyle/>
          <a:p>
            <a:r>
              <a:rPr lang="en-US" altLang="zh-CN"/>
              <a:t>Contents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4530" y="2305050"/>
            <a:ext cx="6400800" cy="3288665"/>
          </a:xfrm>
        </p:spPr>
        <p:txBody>
          <a:bodyPr/>
          <a:lstStyle/>
          <a:p>
            <a:pPr algn="l"/>
            <a:r>
              <a:rPr lang="en-US" altLang="zh-CN"/>
              <a:t>1. What is UML</a:t>
            </a:r>
            <a:r>
              <a:rPr lang="zh-CN" altLang="en-US">
                <a:ea typeface="宋体" panose="02010600030101010101" pitchFamily="2" charset="-122"/>
              </a:rPr>
              <a:t>？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2. Why use UML</a:t>
            </a:r>
            <a:r>
              <a:rPr lang="zh-CN" altLang="en-US">
                <a:ea typeface="宋体" panose="02010600030101010101" pitchFamily="2" charset="-122"/>
              </a:rPr>
              <a:t>？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3. How to use UML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Class Diagrams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Gives an overview of a system by showing its classes and the relationships among them.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Class diagrams are static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they display what interacts but not what happens when they do interact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Also shows </a:t>
            </a:r>
            <a:r>
              <a:rPr lang="en-US" altLang="zh-CN" dirty="0">
                <a:solidFill>
                  <a:srgbClr val="FF0000"/>
                </a:solidFill>
              </a:rPr>
              <a:t>attributes and operations</a:t>
            </a:r>
            <a:r>
              <a:rPr lang="en-US" altLang="zh-CN" dirty="0"/>
              <a:t> of each class</a:t>
            </a:r>
            <a:r>
              <a:rPr lang="en-US" altLang="zh-CN" sz="1600" dirty="0"/>
              <a:t>(还显示每个类的属性和操作)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Good way to describe the overall architecture of system components</a:t>
            </a:r>
            <a:r>
              <a:rPr lang="en-US" altLang="zh-CN" sz="1600" dirty="0"/>
              <a:t>(描述系统组件整体架构的好方法)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4267200"/>
            <a:ext cx="8229600" cy="16700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 </a:t>
            </a:r>
            <a:r>
              <a:rPr lang="en-US" altLang="zh-CN" sz="2800" b="1" i="1" dirty="0"/>
              <a:t>class</a:t>
            </a:r>
            <a:r>
              <a:rPr lang="en-US" altLang="zh-CN" sz="2800" dirty="0"/>
              <a:t> represent a concept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 class encapsulates state </a:t>
            </a:r>
            <a:r>
              <a:rPr lang="en-US" altLang="zh-CN" sz="2800" b="1" i="1" dirty="0"/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attributes </a:t>
            </a:r>
            <a:r>
              <a:rPr lang="zh-CN" altLang="en-US" sz="2800" b="1" i="1" dirty="0">
                <a:solidFill>
                  <a:srgbClr val="FF0000"/>
                </a:solidFill>
              </a:rPr>
              <a:t>属性</a:t>
            </a:r>
            <a:r>
              <a:rPr lang="en-US" altLang="zh-CN" sz="2800" b="1" i="1" dirty="0"/>
              <a:t>)</a:t>
            </a:r>
            <a:r>
              <a:rPr lang="en-US" altLang="zh-CN" sz="2800" dirty="0"/>
              <a:t> and behavior </a:t>
            </a:r>
            <a:r>
              <a:rPr lang="en-US" altLang="zh-CN" sz="2800" b="1" i="1" dirty="0"/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operations </a:t>
            </a:r>
            <a:r>
              <a:rPr lang="zh-CN" altLang="en-US" sz="2800" b="1" i="1" dirty="0">
                <a:solidFill>
                  <a:srgbClr val="FF0000"/>
                </a:solidFill>
              </a:rPr>
              <a:t>操作</a:t>
            </a:r>
            <a:r>
              <a:rPr lang="en-US" altLang="zh-CN" sz="2800" b="1" i="1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Each attribute has a </a:t>
            </a:r>
            <a:r>
              <a:rPr lang="en-US" altLang="zh-CN" sz="2800" b="1" i="1" dirty="0"/>
              <a:t>type</a:t>
            </a:r>
            <a:r>
              <a:rPr lang="zh-CN" altLang="en-US" sz="2800" b="1" i="1" dirty="0">
                <a:ea typeface="宋体" panose="02010600030101010101" pitchFamily="2" charset="-122"/>
              </a:rPr>
              <a:t>（</a:t>
            </a:r>
            <a:r>
              <a:rPr lang="zh-CN" altLang="en-US" sz="2800" b="1" i="1" dirty="0">
                <a:solidFill>
                  <a:srgbClr val="FF0000"/>
                </a:solidFill>
                <a:ea typeface="宋体" panose="02010600030101010101" pitchFamily="2" charset="-122"/>
              </a:rPr>
              <a:t>类型</a:t>
            </a:r>
            <a:r>
              <a:rPr lang="zh-CN" altLang="en-US" sz="2800" b="1" i="1" dirty="0">
                <a:ea typeface="宋体" panose="02010600030101010101" pitchFamily="2" charset="-122"/>
              </a:rPr>
              <a:t>）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Each operation has a </a:t>
            </a:r>
            <a:r>
              <a:rPr lang="en-US" altLang="zh-CN" sz="2800" b="1" i="1" dirty="0"/>
              <a:t>signature</a:t>
            </a:r>
            <a:r>
              <a:rPr lang="zh-CN" altLang="en-US" sz="2800" b="1" i="1" dirty="0">
                <a:ea typeface="宋体" panose="02010600030101010101" pitchFamily="2" charset="-122"/>
              </a:rPr>
              <a:t>（</a:t>
            </a:r>
            <a:r>
              <a:rPr lang="zh-CN" altLang="en-US" sz="2800" b="1" i="1" dirty="0">
                <a:solidFill>
                  <a:srgbClr val="FF0000"/>
                </a:solidFill>
                <a:ea typeface="宋体" panose="02010600030101010101" pitchFamily="2" charset="-122"/>
              </a:rPr>
              <a:t>签名</a:t>
            </a:r>
            <a:r>
              <a:rPr lang="zh-CN" altLang="en-US" sz="2800" b="1" i="1" dirty="0">
                <a:ea typeface="宋体" panose="02010600030101010101" pitchFamily="2" charset="-122"/>
              </a:rPr>
              <a:t>）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The class name is the only mandatory information.</a:t>
            </a:r>
          </a:p>
        </p:txBody>
      </p:sp>
      <p:sp>
        <p:nvSpPr>
          <p:cNvPr id="30726" name="AutoShape 17"/>
          <p:cNvSpPr/>
          <p:nvPr/>
        </p:nvSpPr>
        <p:spPr>
          <a:xfrm flipH="1">
            <a:off x="1784350" y="553720"/>
            <a:ext cx="1244600" cy="609600"/>
          </a:xfrm>
          <a:prstGeom prst="wedgeRoundRectCallout">
            <a:avLst>
              <a:gd name="adj1" fmla="val -91329"/>
              <a:gd name="adj2" fmla="val 86718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solidFill>
                  <a:srgbClr val="FF0000"/>
                </a:solidFill>
                <a:latin typeface="Helvetica" charset="0"/>
              </a:rPr>
              <a:t>Name</a:t>
            </a:r>
          </a:p>
        </p:txBody>
      </p:sp>
      <p:sp>
        <p:nvSpPr>
          <p:cNvPr id="30727" name="AutoShape 18"/>
          <p:cNvSpPr/>
          <p:nvPr/>
        </p:nvSpPr>
        <p:spPr>
          <a:xfrm flipH="1">
            <a:off x="1485900" y="1905000"/>
            <a:ext cx="1689100" cy="609600"/>
          </a:xfrm>
          <a:prstGeom prst="wedgeRoundRectCallout">
            <a:avLst>
              <a:gd name="adj1" fmla="val -68421"/>
              <a:gd name="adj2" fmla="val 9634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solidFill>
                  <a:srgbClr val="FF0000"/>
                </a:solidFill>
                <a:latin typeface="Helvetica" charset="0"/>
              </a:rPr>
              <a:t>Attributes</a:t>
            </a:r>
          </a:p>
        </p:txBody>
      </p:sp>
      <p:sp>
        <p:nvSpPr>
          <p:cNvPr id="30728" name="AutoShape 19"/>
          <p:cNvSpPr/>
          <p:nvPr/>
        </p:nvSpPr>
        <p:spPr>
          <a:xfrm flipH="1">
            <a:off x="1485900" y="3274060"/>
            <a:ext cx="1689100" cy="609600"/>
          </a:xfrm>
          <a:prstGeom prst="wedgeRoundRectCallout">
            <a:avLst>
              <a:gd name="adj1" fmla="val -72931"/>
              <a:gd name="adj2" fmla="val -59116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solidFill>
                  <a:srgbClr val="FF0000"/>
                </a:solidFill>
                <a:latin typeface="Helvetica" charset="0"/>
              </a:rPr>
              <a:t>Operations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30" y="1163320"/>
            <a:ext cx="1964055" cy="2847340"/>
          </a:xfrm>
          <a:prstGeom prst="rect">
            <a:avLst/>
          </a:prstGeom>
        </p:spPr>
      </p:pic>
      <p:sp>
        <p:nvSpPr>
          <p:cNvPr id="30729" name="AutoShape 20"/>
          <p:cNvSpPr/>
          <p:nvPr/>
        </p:nvSpPr>
        <p:spPr>
          <a:xfrm>
            <a:off x="5598160" y="3552190"/>
            <a:ext cx="1689100" cy="609600"/>
          </a:xfrm>
          <a:prstGeom prst="wedgeRoundRectCallout">
            <a:avLst>
              <a:gd name="adj1" fmla="val -74435"/>
              <a:gd name="adj2" fmla="val -94532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solidFill>
                  <a:srgbClr val="FF0000"/>
                </a:solidFill>
                <a:latin typeface="Helvetica" charset="0"/>
              </a:rPr>
              <a:t>Signature</a:t>
            </a:r>
          </a:p>
        </p:txBody>
      </p:sp>
      <p:sp>
        <p:nvSpPr>
          <p:cNvPr id="14" name="AutoShape 17"/>
          <p:cNvSpPr/>
          <p:nvPr/>
        </p:nvSpPr>
        <p:spPr>
          <a:xfrm>
            <a:off x="5187950" y="1087120"/>
            <a:ext cx="1244600" cy="609600"/>
          </a:xfrm>
          <a:prstGeom prst="wedgeRoundRectCallout">
            <a:avLst>
              <a:gd name="adj1" fmla="val -91329"/>
              <a:gd name="adj2" fmla="val 86718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solidFill>
                  <a:srgbClr val="FF0000"/>
                </a:solidFill>
                <a:latin typeface="Helvetica" charset="0"/>
              </a:rPr>
              <a:t>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UML Class Notation</a:t>
            </a:r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71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A class is a rectangle divided into three parts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Class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Class attributes (i.e. data members, variables)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Class operations (i.e. methods)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Modifiers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Private: -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Public: 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Protected:  #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Static: Underlined  (i.e. shared among all members of the class)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Abstract class:  Name in italics</a:t>
            </a:r>
            <a:r>
              <a:rPr lang="zh-CN" altLang="en-US" sz="2000" dirty="0">
                <a:ea typeface="宋体" panose="02010600030101010101" pitchFamily="2" charset="-122"/>
              </a:rPr>
              <a:t>（斜体）</a:t>
            </a:r>
          </a:p>
        </p:txBody>
      </p:sp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55" y="4750435"/>
            <a:ext cx="2286000" cy="1714500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81225"/>
            <a:ext cx="3695700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/>
              <a:t>Binary Association</a:t>
            </a:r>
            <a:r>
              <a:rPr lang="zh-CN" altLang="en-US" sz="2800" dirty="0">
                <a:ea typeface="宋体" panose="02010600030101010101" pitchFamily="2" charset="-122"/>
              </a:rPr>
              <a:t>（二元关联）</a:t>
            </a:r>
            <a:r>
              <a:rPr lang="en-US" altLang="zh-CN" sz="2800" dirty="0">
                <a:ea typeface="宋体" panose="02010600030101010101" pitchFamily="2" charset="-122"/>
              </a:rPr>
              <a:t>||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Bidirection </a:t>
            </a:r>
            <a:r>
              <a:rPr lang="en-US" altLang="zh-CN" sz="2800" dirty="0">
                <a:sym typeface="+mn-ea"/>
              </a:rPr>
              <a:t>Association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（双向关联）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in textbook</a:t>
            </a:r>
          </a:p>
        </p:txBody>
      </p:sp>
      <p:sp>
        <p:nvSpPr>
          <p:cNvPr id="33796" name="Line 5"/>
          <p:cNvSpPr/>
          <p:nvPr/>
        </p:nvSpPr>
        <p:spPr>
          <a:xfrm flipH="1">
            <a:off x="2133600" y="28956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3797" name="AutoShape 6"/>
          <p:cNvSpPr/>
          <p:nvPr/>
        </p:nvSpPr>
        <p:spPr>
          <a:xfrm>
            <a:off x="1676400" y="3429000"/>
            <a:ext cx="1752600" cy="990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Times New Roman" panose="02020503050405090304" pitchFamily="18" charset="0"/>
            </a:endParaRPr>
          </a:p>
        </p:txBody>
      </p:sp>
      <p:sp>
        <p:nvSpPr>
          <p:cNvPr id="33798" name="Text Box 7"/>
          <p:cNvSpPr txBox="1"/>
          <p:nvPr/>
        </p:nvSpPr>
        <p:spPr>
          <a:xfrm>
            <a:off x="1752600" y="3733800"/>
            <a:ext cx="1524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503050405090304" pitchFamily="18" charset="0"/>
              </a:rPr>
              <a:t>myB.service();</a:t>
            </a:r>
          </a:p>
        </p:txBody>
      </p:sp>
      <p:sp>
        <p:nvSpPr>
          <p:cNvPr id="33799" name="AutoShape 8"/>
          <p:cNvSpPr/>
          <p:nvPr/>
        </p:nvSpPr>
        <p:spPr>
          <a:xfrm>
            <a:off x="5334000" y="3429000"/>
            <a:ext cx="2133600" cy="990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Times New Roman" panose="02020503050405090304" pitchFamily="18" charset="0"/>
            </a:endParaRPr>
          </a:p>
        </p:txBody>
      </p:sp>
      <p:sp>
        <p:nvSpPr>
          <p:cNvPr id="33800" name="Text Box 9"/>
          <p:cNvSpPr txBox="1"/>
          <p:nvPr/>
        </p:nvSpPr>
        <p:spPr>
          <a:xfrm>
            <a:off x="5410200" y="3733800"/>
            <a:ext cx="1981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503050405090304" pitchFamily="18" charset="0"/>
              </a:rPr>
              <a:t>myA.doSomething();</a:t>
            </a:r>
          </a:p>
        </p:txBody>
      </p:sp>
      <p:sp>
        <p:nvSpPr>
          <p:cNvPr id="33801" name="Text Box 10"/>
          <p:cNvSpPr txBox="1"/>
          <p:nvPr/>
        </p:nvSpPr>
        <p:spPr>
          <a:xfrm>
            <a:off x="914400" y="1676400"/>
            <a:ext cx="7499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</a:rPr>
              <a:t>Binary Association: Both entities “Know About” each other</a:t>
            </a:r>
          </a:p>
        </p:txBody>
      </p:sp>
      <p:sp>
        <p:nvSpPr>
          <p:cNvPr id="33802" name="Line 11"/>
          <p:cNvSpPr/>
          <p:nvPr/>
        </p:nvSpPr>
        <p:spPr>
          <a:xfrm>
            <a:off x="5562600" y="3048000"/>
            <a:ext cx="762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5189220"/>
            <a:ext cx="5079365" cy="1143000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/>
              <a:t>Unary Association</a:t>
            </a:r>
            <a:r>
              <a:rPr lang="zh-CN" altLang="en-US" sz="2800" dirty="0">
                <a:ea typeface="宋体" panose="02010600030101010101" pitchFamily="2" charset="-122"/>
              </a:rPr>
              <a:t>（一元关联）</a:t>
            </a:r>
            <a:r>
              <a:rPr lang="en-US" altLang="zh-CN" sz="2800" dirty="0">
                <a:ea typeface="宋体" panose="02010600030101010101" pitchFamily="2" charset="-122"/>
              </a:rPr>
              <a:t>|| Unidirection </a:t>
            </a:r>
            <a:r>
              <a:rPr lang="en-US" altLang="zh-CN" sz="2800" dirty="0">
                <a:sym typeface="+mn-ea"/>
              </a:rPr>
              <a:t>Association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（单向关联）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in textbook</a:t>
            </a:r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13000"/>
            <a:ext cx="427672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Text Box 5"/>
          <p:cNvSpPr txBox="1"/>
          <p:nvPr/>
        </p:nvSpPr>
        <p:spPr>
          <a:xfrm>
            <a:off x="1447800" y="1676400"/>
            <a:ext cx="6059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</a:rPr>
              <a:t>A knows about B, but B knows nothing about A</a:t>
            </a:r>
          </a:p>
        </p:txBody>
      </p:sp>
      <p:sp>
        <p:nvSpPr>
          <p:cNvPr id="34821" name="Line 6"/>
          <p:cNvSpPr/>
          <p:nvPr/>
        </p:nvSpPr>
        <p:spPr>
          <a:xfrm>
            <a:off x="4572000" y="2717800"/>
            <a:ext cx="8382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4822" name="Text Box 7"/>
          <p:cNvSpPr txBox="1"/>
          <p:nvPr/>
        </p:nvSpPr>
        <p:spPr>
          <a:xfrm>
            <a:off x="5165725" y="4054475"/>
            <a:ext cx="3271838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</a:rPr>
              <a:t>Arrow points in direction</a:t>
            </a:r>
          </a:p>
          <a:p>
            <a:r>
              <a:rPr lang="en-US" altLang="zh-CN" dirty="0">
                <a:latin typeface="Times New Roman" panose="02020503050405090304" pitchFamily="18" charset="0"/>
              </a:rPr>
              <a:t>of the dependency</a:t>
            </a:r>
          </a:p>
        </p:txBody>
      </p:sp>
      <p:sp>
        <p:nvSpPr>
          <p:cNvPr id="34823" name="Line 8"/>
          <p:cNvSpPr/>
          <p:nvPr/>
        </p:nvSpPr>
        <p:spPr>
          <a:xfrm flipH="1">
            <a:off x="1981200" y="32512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34824" name="AutoShape 9"/>
          <p:cNvSpPr/>
          <p:nvPr/>
        </p:nvSpPr>
        <p:spPr>
          <a:xfrm>
            <a:off x="1524000" y="3784600"/>
            <a:ext cx="1752600" cy="990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Times New Roman" panose="02020503050405090304" pitchFamily="18" charset="0"/>
            </a:endParaRPr>
          </a:p>
        </p:txBody>
      </p:sp>
      <p:sp>
        <p:nvSpPr>
          <p:cNvPr id="34825" name="Text Box 10"/>
          <p:cNvSpPr txBox="1"/>
          <p:nvPr/>
        </p:nvSpPr>
        <p:spPr>
          <a:xfrm>
            <a:off x="1600200" y="4089400"/>
            <a:ext cx="1524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503050405090304" pitchFamily="18" charset="0"/>
              </a:rPr>
              <a:t>myB.service();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Aggregation</a:t>
            </a:r>
          </a:p>
        </p:txBody>
      </p:sp>
      <p:sp>
        <p:nvSpPr>
          <p:cNvPr id="35844" name="Text Box 5"/>
          <p:cNvSpPr txBox="1"/>
          <p:nvPr/>
        </p:nvSpPr>
        <p:spPr>
          <a:xfrm>
            <a:off x="1566545" y="1384363"/>
            <a:ext cx="6361037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/>
              <a:t>Aggregation describes the relationship of "has a", </a:t>
            </a:r>
          </a:p>
          <a:p>
            <a:r>
              <a:rPr lang="en-US" altLang="zh-CN" dirty="0"/>
              <a:t>using project data as an example</a:t>
            </a: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5848" name="Text Box 9"/>
          <p:cNvSpPr txBox="1"/>
          <p:nvPr/>
        </p:nvSpPr>
        <p:spPr>
          <a:xfrm>
            <a:off x="1371600" y="4876800"/>
            <a:ext cx="7428637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/>
              <a:t>Aggregation is expressed as one end of the whole with one</a:t>
            </a:r>
          </a:p>
          <a:p>
            <a:r>
              <a:rPr lang="en-US" altLang="zh-CN" dirty="0"/>
              <a:t>Hollow diamond association</a:t>
            </a:r>
            <a:endParaRPr lang="en-US" altLang="zh-CN" dirty="0">
              <a:latin typeface="Times New Roman" panose="02020503050405090304" pitchFamily="18" charset="0"/>
            </a:endParaRPr>
          </a:p>
        </p:txBody>
      </p:sp>
      <p:sp>
        <p:nvSpPr>
          <p:cNvPr id="35849" name="Line 13"/>
          <p:cNvSpPr/>
          <p:nvPr/>
        </p:nvSpPr>
        <p:spPr>
          <a:xfrm flipH="1" flipV="1">
            <a:off x="3792220" y="2816225"/>
            <a:ext cx="289560" cy="19113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45" y="2261870"/>
            <a:ext cx="6696075" cy="2163445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Composition</a:t>
            </a:r>
          </a:p>
        </p:txBody>
      </p:sp>
      <p:sp>
        <p:nvSpPr>
          <p:cNvPr id="67587" name="Text Box 6"/>
          <p:cNvSpPr txBox="1"/>
          <p:nvPr/>
        </p:nvSpPr>
        <p:spPr>
          <a:xfrm>
            <a:off x="457200" y="1447800"/>
            <a:ext cx="8335963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en-US" altLang="zh-CN" dirty="0">
                <a:latin typeface="Times New Roman" panose="02020503050405090304" pitchFamily="18" charset="0"/>
              </a:rPr>
              <a:t>Composition is Aggregation with:</a:t>
            </a:r>
          </a:p>
          <a:p>
            <a:pPr indent="0"/>
            <a:r>
              <a:rPr lang="en-US" altLang="zh-CN" dirty="0">
                <a:latin typeface="Times New Roman" panose="02020503050405090304" pitchFamily="18" charset="0"/>
              </a:rPr>
              <a:t>	Lifetime Control (owner controls construction, destruction)</a:t>
            </a:r>
          </a:p>
          <a:p>
            <a:pPr indent="0"/>
            <a:r>
              <a:rPr lang="en-US" altLang="zh-CN" dirty="0">
                <a:latin typeface="Times New Roman" panose="02020503050405090304" pitchFamily="18" charset="0"/>
              </a:rPr>
              <a:t>	Part object may belong to only one whole object</a:t>
            </a:r>
          </a:p>
        </p:txBody>
      </p:sp>
      <p:sp>
        <p:nvSpPr>
          <p:cNvPr id="67588" name="Text Box 7"/>
          <p:cNvSpPr txBox="1"/>
          <p:nvPr/>
        </p:nvSpPr>
        <p:spPr>
          <a:xfrm>
            <a:off x="3429000" y="5181600"/>
            <a:ext cx="291147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latin typeface="Times New Roman" panose="02020503050405090304" pitchFamily="18" charset="0"/>
              </a:rPr>
              <a:t>Filled diamond on side of the Collection</a:t>
            </a:r>
          </a:p>
        </p:txBody>
      </p:sp>
      <p:sp>
        <p:nvSpPr>
          <p:cNvPr id="67589" name="Line 8"/>
          <p:cNvSpPr/>
          <p:nvPr/>
        </p:nvSpPr>
        <p:spPr>
          <a:xfrm flipH="1" flipV="1">
            <a:off x="3930015" y="4076065"/>
            <a:ext cx="231775" cy="118173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30" y="3216910"/>
            <a:ext cx="3826510" cy="123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Association Details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Can assign names to the ends of the association to give further information</a:t>
            </a:r>
          </a:p>
        </p:txBody>
      </p:sp>
      <p:grpSp>
        <p:nvGrpSpPr>
          <p:cNvPr id="39940" name="Group 8"/>
          <p:cNvGrpSpPr>
            <a:grpSpLocks noChangeAspect="1"/>
          </p:cNvGrpSpPr>
          <p:nvPr/>
        </p:nvGrpSpPr>
        <p:grpSpPr>
          <a:xfrm>
            <a:off x="990600" y="3581400"/>
            <a:ext cx="6400800" cy="1582738"/>
            <a:chOff x="624" y="2256"/>
            <a:chExt cx="4032" cy="997"/>
          </a:xfrm>
        </p:grpSpPr>
        <p:sp>
          <p:nvSpPr>
            <p:cNvPr id="39941" name="AutoShape 7"/>
            <p:cNvSpPr>
              <a:spLocks noChangeAspect="1" noTextEdit="1"/>
            </p:cNvSpPr>
            <p:nvPr/>
          </p:nvSpPr>
          <p:spPr>
            <a:xfrm>
              <a:off x="624" y="2256"/>
              <a:ext cx="4032" cy="9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Rectangle 9"/>
            <p:cNvSpPr/>
            <p:nvPr/>
          </p:nvSpPr>
          <p:spPr>
            <a:xfrm>
              <a:off x="2889" y="2890"/>
              <a:ext cx="1751" cy="3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43" name="Rectangle 10"/>
            <p:cNvSpPr/>
            <p:nvPr/>
          </p:nvSpPr>
          <p:spPr>
            <a:xfrm>
              <a:off x="2889" y="2890"/>
              <a:ext cx="1751" cy="346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44" name="Rectangle 11"/>
            <p:cNvSpPr/>
            <p:nvPr/>
          </p:nvSpPr>
          <p:spPr>
            <a:xfrm>
              <a:off x="2901" y="2898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+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45" name="Rectangle 12"/>
            <p:cNvSpPr/>
            <p:nvPr/>
          </p:nvSpPr>
          <p:spPr>
            <a:xfrm>
              <a:off x="2952" y="2898"/>
              <a:ext cx="422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getName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46" name="Rectangle 13"/>
            <p:cNvSpPr/>
            <p:nvPr/>
          </p:nvSpPr>
          <p:spPr>
            <a:xfrm>
              <a:off x="3314" y="2898"/>
              <a:ext cx="18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() :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47" name="Rectangle 14"/>
            <p:cNvSpPr/>
            <p:nvPr/>
          </p:nvSpPr>
          <p:spPr>
            <a:xfrm>
              <a:off x="3449" y="2898"/>
              <a:ext cx="270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string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48" name="Rectangle 15"/>
            <p:cNvSpPr/>
            <p:nvPr/>
          </p:nvSpPr>
          <p:spPr>
            <a:xfrm>
              <a:off x="2901" y="3008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+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49" name="Rectangle 16"/>
            <p:cNvSpPr/>
            <p:nvPr/>
          </p:nvSpPr>
          <p:spPr>
            <a:xfrm>
              <a:off x="2952" y="3008"/>
              <a:ext cx="41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setName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0" name="Rectangle 17"/>
            <p:cNvSpPr/>
            <p:nvPr/>
          </p:nvSpPr>
          <p:spPr>
            <a:xfrm>
              <a:off x="3314" y="3008"/>
              <a:ext cx="10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()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1" name="Rectangle 18"/>
            <p:cNvSpPr/>
            <p:nvPr/>
          </p:nvSpPr>
          <p:spPr>
            <a:xfrm>
              <a:off x="2901" y="311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-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2" name="Rectangle 19"/>
            <p:cNvSpPr/>
            <p:nvPr/>
          </p:nvSpPr>
          <p:spPr>
            <a:xfrm>
              <a:off x="2926" y="3117"/>
              <a:ext cx="717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calcInternalStuff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3" name="Rectangle 20"/>
            <p:cNvSpPr/>
            <p:nvPr/>
          </p:nvSpPr>
          <p:spPr>
            <a:xfrm>
              <a:off x="3576" y="311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(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4" name="Rectangle 21"/>
            <p:cNvSpPr/>
            <p:nvPr/>
          </p:nvSpPr>
          <p:spPr>
            <a:xfrm>
              <a:off x="3601" y="3117"/>
              <a:ext cx="21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in x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5" name="Rectangle 22"/>
            <p:cNvSpPr/>
            <p:nvPr/>
          </p:nvSpPr>
          <p:spPr>
            <a:xfrm>
              <a:off x="3770" y="311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: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6" name="Rectangle 23"/>
            <p:cNvSpPr/>
            <p:nvPr/>
          </p:nvSpPr>
          <p:spPr>
            <a:xfrm>
              <a:off x="3820" y="3117"/>
              <a:ext cx="219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byte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7" name="Rectangle 24"/>
            <p:cNvSpPr/>
            <p:nvPr/>
          </p:nvSpPr>
          <p:spPr>
            <a:xfrm>
              <a:off x="3989" y="311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,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8" name="Rectangle 25"/>
            <p:cNvSpPr/>
            <p:nvPr/>
          </p:nvSpPr>
          <p:spPr>
            <a:xfrm>
              <a:off x="4040" y="3117"/>
              <a:ext cx="21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in y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59" name="Rectangle 26"/>
            <p:cNvSpPr/>
            <p:nvPr/>
          </p:nvSpPr>
          <p:spPr>
            <a:xfrm>
              <a:off x="4208" y="311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: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60" name="Rectangle 27"/>
            <p:cNvSpPr/>
            <p:nvPr/>
          </p:nvSpPr>
          <p:spPr>
            <a:xfrm>
              <a:off x="4259" y="3117"/>
              <a:ext cx="36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decimal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61" name="Rectangle 28"/>
            <p:cNvSpPr/>
            <p:nvPr/>
          </p:nvSpPr>
          <p:spPr>
            <a:xfrm>
              <a:off x="4563" y="311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)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62" name="Rectangle 29"/>
            <p:cNvSpPr/>
            <p:nvPr/>
          </p:nvSpPr>
          <p:spPr>
            <a:xfrm>
              <a:off x="2889" y="2435"/>
              <a:ext cx="1751" cy="4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63" name="Rectangle 30"/>
            <p:cNvSpPr/>
            <p:nvPr/>
          </p:nvSpPr>
          <p:spPr>
            <a:xfrm>
              <a:off x="2889" y="2435"/>
              <a:ext cx="1751" cy="455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64" name="Rectangle 31"/>
            <p:cNvSpPr/>
            <p:nvPr/>
          </p:nvSpPr>
          <p:spPr>
            <a:xfrm>
              <a:off x="2901" y="2442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-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65" name="Rectangle 32"/>
            <p:cNvSpPr/>
            <p:nvPr/>
          </p:nvSpPr>
          <p:spPr>
            <a:xfrm>
              <a:off x="2926" y="2442"/>
              <a:ext cx="32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Name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66" name="Rectangle 33"/>
            <p:cNvSpPr/>
            <p:nvPr/>
          </p:nvSpPr>
          <p:spPr>
            <a:xfrm>
              <a:off x="3196" y="244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: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67" name="Rectangle 34"/>
            <p:cNvSpPr/>
            <p:nvPr/>
          </p:nvSpPr>
          <p:spPr>
            <a:xfrm>
              <a:off x="3247" y="2442"/>
              <a:ext cx="270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string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68" name="Rectangle 35"/>
            <p:cNvSpPr/>
            <p:nvPr/>
          </p:nvSpPr>
          <p:spPr>
            <a:xfrm>
              <a:off x="2901" y="255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+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69" name="Rectangle 36"/>
            <p:cNvSpPr/>
            <p:nvPr/>
          </p:nvSpPr>
          <p:spPr>
            <a:xfrm>
              <a:off x="2952" y="2552"/>
              <a:ext cx="160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ID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0" name="Rectangle 37"/>
            <p:cNvSpPr/>
            <p:nvPr/>
          </p:nvSpPr>
          <p:spPr>
            <a:xfrm>
              <a:off x="3070" y="255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: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1" name="Rectangle 38"/>
            <p:cNvSpPr/>
            <p:nvPr/>
          </p:nvSpPr>
          <p:spPr>
            <a:xfrm>
              <a:off x="3120" y="2552"/>
              <a:ext cx="219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long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2" name="Rectangle 39"/>
            <p:cNvSpPr/>
            <p:nvPr/>
          </p:nvSpPr>
          <p:spPr>
            <a:xfrm>
              <a:off x="2901" y="266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#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3" name="Rectangle 40"/>
            <p:cNvSpPr/>
            <p:nvPr/>
          </p:nvSpPr>
          <p:spPr>
            <a:xfrm>
              <a:off x="2952" y="2662"/>
              <a:ext cx="329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Salary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4" name="Rectangle 41"/>
            <p:cNvSpPr/>
            <p:nvPr/>
          </p:nvSpPr>
          <p:spPr>
            <a:xfrm>
              <a:off x="3230" y="2662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: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5" name="Rectangle 42"/>
            <p:cNvSpPr/>
            <p:nvPr/>
          </p:nvSpPr>
          <p:spPr>
            <a:xfrm>
              <a:off x="3281" y="2662"/>
              <a:ext cx="321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double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6" name="Rectangle 43"/>
            <p:cNvSpPr/>
            <p:nvPr/>
          </p:nvSpPr>
          <p:spPr>
            <a:xfrm>
              <a:off x="2901" y="2771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-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7" name="Rectangle 44"/>
            <p:cNvSpPr/>
            <p:nvPr/>
          </p:nvSpPr>
          <p:spPr>
            <a:xfrm>
              <a:off x="2926" y="2771"/>
              <a:ext cx="278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adfaf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8" name="Rectangle 45"/>
            <p:cNvSpPr/>
            <p:nvPr/>
          </p:nvSpPr>
          <p:spPr>
            <a:xfrm>
              <a:off x="3154" y="2771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: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79" name="Rectangle 46"/>
            <p:cNvSpPr/>
            <p:nvPr/>
          </p:nvSpPr>
          <p:spPr>
            <a:xfrm>
              <a:off x="3205" y="2771"/>
              <a:ext cx="219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bool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80" name="Rectangle 47"/>
            <p:cNvSpPr/>
            <p:nvPr/>
          </p:nvSpPr>
          <p:spPr>
            <a:xfrm>
              <a:off x="2889" y="2273"/>
              <a:ext cx="1751" cy="1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81" name="Rectangle 48"/>
            <p:cNvSpPr/>
            <p:nvPr/>
          </p:nvSpPr>
          <p:spPr>
            <a:xfrm>
              <a:off x="2889" y="2273"/>
              <a:ext cx="1751" cy="162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82" name="Rectangle 49"/>
            <p:cNvSpPr/>
            <p:nvPr/>
          </p:nvSpPr>
          <p:spPr>
            <a:xfrm>
              <a:off x="3551" y="2299"/>
              <a:ext cx="481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0000"/>
                  </a:solidFill>
                  <a:latin typeface="Arial" panose="020B0604020202090204" pitchFamily="34" charset="0"/>
                </a:rPr>
                <a:t>Employee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83" name="Rectangle 50"/>
            <p:cNvSpPr/>
            <p:nvPr/>
          </p:nvSpPr>
          <p:spPr>
            <a:xfrm>
              <a:off x="641" y="2658"/>
              <a:ext cx="1095" cy="14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84" name="Rectangle 51"/>
            <p:cNvSpPr/>
            <p:nvPr/>
          </p:nvSpPr>
          <p:spPr>
            <a:xfrm>
              <a:off x="641" y="2658"/>
              <a:ext cx="1095" cy="142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85" name="Rectangle 52"/>
            <p:cNvSpPr/>
            <p:nvPr/>
          </p:nvSpPr>
          <p:spPr>
            <a:xfrm>
              <a:off x="641" y="2516"/>
              <a:ext cx="1095" cy="14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86" name="Rectangle 53"/>
            <p:cNvSpPr/>
            <p:nvPr/>
          </p:nvSpPr>
          <p:spPr>
            <a:xfrm>
              <a:off x="641" y="2516"/>
              <a:ext cx="1095" cy="142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87" name="Rectangle 54"/>
            <p:cNvSpPr/>
            <p:nvPr/>
          </p:nvSpPr>
          <p:spPr>
            <a:xfrm>
              <a:off x="649" y="252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-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88" name="Rectangle 55"/>
            <p:cNvSpPr/>
            <p:nvPr/>
          </p:nvSpPr>
          <p:spPr>
            <a:xfrm>
              <a:off x="683" y="2527"/>
              <a:ext cx="464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members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89" name="Rectangle 56"/>
            <p:cNvSpPr/>
            <p:nvPr/>
          </p:nvSpPr>
          <p:spPr>
            <a:xfrm>
              <a:off x="1079" y="252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: 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90" name="Rectangle 57"/>
            <p:cNvSpPr/>
            <p:nvPr/>
          </p:nvSpPr>
          <p:spPr>
            <a:xfrm>
              <a:off x="1130" y="2527"/>
              <a:ext cx="455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Employee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91" name="Rectangle 58"/>
            <p:cNvSpPr/>
            <p:nvPr/>
          </p:nvSpPr>
          <p:spPr>
            <a:xfrm>
              <a:off x="641" y="2354"/>
              <a:ext cx="1095" cy="1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92" name="Rectangle 59"/>
            <p:cNvSpPr/>
            <p:nvPr/>
          </p:nvSpPr>
          <p:spPr>
            <a:xfrm>
              <a:off x="641" y="2354"/>
              <a:ext cx="1095" cy="162"/>
            </a:xfrm>
            <a:prstGeom prst="rect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39993" name="Rectangle 60"/>
            <p:cNvSpPr/>
            <p:nvPr/>
          </p:nvSpPr>
          <p:spPr>
            <a:xfrm>
              <a:off x="1071" y="2375"/>
              <a:ext cx="287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0000"/>
                  </a:solidFill>
                  <a:latin typeface="Arial" panose="020B0604020202090204" pitchFamily="34" charset="0"/>
                </a:rPr>
                <a:t>Team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94" name="Rectangle 61"/>
            <p:cNvSpPr/>
            <p:nvPr/>
          </p:nvSpPr>
          <p:spPr>
            <a:xfrm>
              <a:off x="1898" y="2375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-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95" name="Rectangle 62"/>
            <p:cNvSpPr/>
            <p:nvPr/>
          </p:nvSpPr>
          <p:spPr>
            <a:xfrm>
              <a:off x="1931" y="2375"/>
              <a:ext cx="27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chemeClr val="accent2"/>
                  </a:solidFill>
                  <a:latin typeface="Arial" panose="020B0604020202090204" pitchFamily="34" charset="0"/>
                </a:rPr>
                <a:t>group</a:t>
              </a:r>
              <a:endParaRPr lang="en-US" altLang="zh-CN" b="1" dirty="0">
                <a:solidFill>
                  <a:schemeClr val="accent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39996" name="Rectangle 63"/>
            <p:cNvSpPr/>
            <p:nvPr/>
          </p:nvSpPr>
          <p:spPr>
            <a:xfrm>
              <a:off x="1881" y="2687"/>
              <a:ext cx="93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1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97" name="Rectangle 64"/>
            <p:cNvSpPr/>
            <p:nvPr/>
          </p:nvSpPr>
          <p:spPr>
            <a:xfrm>
              <a:off x="2336" y="2527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-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39998" name="Rectangle 65"/>
            <p:cNvSpPr/>
            <p:nvPr/>
          </p:nvSpPr>
          <p:spPr>
            <a:xfrm>
              <a:off x="2370" y="2527"/>
              <a:ext cx="450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chemeClr val="accent2"/>
                  </a:solidFill>
                  <a:latin typeface="Arial" panose="020B0604020202090204" pitchFamily="34" charset="0"/>
                </a:rPr>
                <a:t>individual</a:t>
              </a:r>
              <a:endParaRPr lang="en-US" altLang="zh-CN" b="1" dirty="0">
                <a:solidFill>
                  <a:schemeClr val="accent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39999" name="Rectangle 66"/>
            <p:cNvSpPr/>
            <p:nvPr/>
          </p:nvSpPr>
          <p:spPr>
            <a:xfrm>
              <a:off x="2690" y="2839"/>
              <a:ext cx="76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Arial" panose="020B0604020202090204" pitchFamily="34" charset="0"/>
                </a:rPr>
                <a:t>*</a:t>
              </a:r>
              <a:endParaRPr lang="en-US" altLang="zh-CN" dirty="0">
                <a:latin typeface="Times New Roman" panose="02020503050405090304" pitchFamily="18" charset="0"/>
              </a:endParaRPr>
            </a:p>
          </p:txBody>
        </p:sp>
        <p:sp>
          <p:nvSpPr>
            <p:cNvPr id="40000" name="Line 67"/>
            <p:cNvSpPr/>
            <p:nvPr/>
          </p:nvSpPr>
          <p:spPr>
            <a:xfrm>
              <a:off x="1861" y="2596"/>
              <a:ext cx="1028" cy="159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1" name="Freeform 68"/>
            <p:cNvSpPr/>
            <p:nvPr/>
          </p:nvSpPr>
          <p:spPr>
            <a:xfrm>
              <a:off x="1736" y="2547"/>
              <a:ext cx="125" cy="79"/>
            </a:xfrm>
            <a:custGeom>
              <a:avLst/>
              <a:gdLst>
                <a:gd name="txL" fmla="*/ 0 w 125"/>
                <a:gd name="txT" fmla="*/ 0 h 79"/>
                <a:gd name="txR" fmla="*/ 125 w 125"/>
                <a:gd name="txB" fmla="*/ 79 h 79"/>
              </a:gdLst>
              <a:ahLst/>
              <a:cxnLst>
                <a:cxn ang="0">
                  <a:pos x="57" y="79"/>
                </a:cxn>
                <a:cxn ang="0">
                  <a:pos x="0" y="30"/>
                </a:cxn>
                <a:cxn ang="0">
                  <a:pos x="69" y="0"/>
                </a:cxn>
                <a:cxn ang="0">
                  <a:pos x="125" y="49"/>
                </a:cxn>
                <a:cxn ang="0">
                  <a:pos x="57" y="79"/>
                </a:cxn>
              </a:cxnLst>
              <a:rect l="txL" t="txT" r="txR" b="txB"/>
              <a:pathLst>
                <a:path w="125" h="79">
                  <a:moveTo>
                    <a:pt x="57" y="79"/>
                  </a:moveTo>
                  <a:lnTo>
                    <a:pt x="0" y="30"/>
                  </a:lnTo>
                  <a:lnTo>
                    <a:pt x="69" y="0"/>
                  </a:lnTo>
                  <a:lnTo>
                    <a:pt x="125" y="49"/>
                  </a:lnTo>
                  <a:lnTo>
                    <a:pt x="57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  <p:sp>
          <p:nvSpPr>
            <p:cNvPr id="40002" name="Freeform 69"/>
            <p:cNvSpPr/>
            <p:nvPr/>
          </p:nvSpPr>
          <p:spPr>
            <a:xfrm>
              <a:off x="1736" y="2547"/>
              <a:ext cx="125" cy="79"/>
            </a:xfrm>
            <a:custGeom>
              <a:avLst/>
              <a:gdLst>
                <a:gd name="txL" fmla="*/ 0 w 125"/>
                <a:gd name="txT" fmla="*/ 0 h 79"/>
                <a:gd name="txR" fmla="*/ 125 w 125"/>
                <a:gd name="txB" fmla="*/ 79 h 79"/>
              </a:gdLst>
              <a:ahLst/>
              <a:cxnLst>
                <a:cxn ang="0">
                  <a:pos x="57" y="79"/>
                </a:cxn>
                <a:cxn ang="0">
                  <a:pos x="0" y="30"/>
                </a:cxn>
                <a:cxn ang="0">
                  <a:pos x="69" y="0"/>
                </a:cxn>
                <a:cxn ang="0">
                  <a:pos x="125" y="49"/>
                </a:cxn>
                <a:cxn ang="0">
                  <a:pos x="57" y="79"/>
                </a:cxn>
              </a:cxnLst>
              <a:rect l="txL" t="txT" r="txR" b="txB"/>
              <a:pathLst>
                <a:path w="125" h="79">
                  <a:moveTo>
                    <a:pt x="57" y="79"/>
                  </a:moveTo>
                  <a:lnTo>
                    <a:pt x="0" y="30"/>
                  </a:lnTo>
                  <a:lnTo>
                    <a:pt x="69" y="0"/>
                  </a:lnTo>
                  <a:lnTo>
                    <a:pt x="125" y="49"/>
                  </a:lnTo>
                  <a:lnTo>
                    <a:pt x="57" y="79"/>
                  </a:lnTo>
                  <a:close/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dirty="0"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  <p:transition>
    <p:random/>
    <p:sndAc>
      <p:endSnd/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Inheritance</a:t>
            </a:r>
          </a:p>
        </p:txBody>
      </p:sp>
      <p:sp>
        <p:nvSpPr>
          <p:cNvPr id="69635" name="Rectangle 5"/>
          <p:cNvSpPr/>
          <p:nvPr/>
        </p:nvSpPr>
        <p:spPr>
          <a:xfrm>
            <a:off x="2438400" y="1447800"/>
            <a:ext cx="4046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en-US" altLang="zh-CN" dirty="0">
                <a:latin typeface="Times New Roman" panose="02020503050405090304" pitchFamily="18" charset="0"/>
              </a:rPr>
              <a:t>Standard concept of inheritance</a:t>
            </a:r>
          </a:p>
        </p:txBody>
      </p:sp>
      <p:sp>
        <p:nvSpPr>
          <p:cNvPr id="69636" name="Line 6"/>
          <p:cNvSpPr/>
          <p:nvPr/>
        </p:nvSpPr>
        <p:spPr>
          <a:xfrm flipH="1">
            <a:off x="4481830" y="5367655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69637" name="AutoShape 7"/>
          <p:cNvSpPr/>
          <p:nvPr/>
        </p:nvSpPr>
        <p:spPr>
          <a:xfrm>
            <a:off x="3959225" y="5901055"/>
            <a:ext cx="3145155" cy="866775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dirty="0">
              <a:latin typeface="Times New Roman" panose="02020503050405090304" pitchFamily="18" charset="0"/>
            </a:endParaRPr>
          </a:p>
        </p:txBody>
      </p:sp>
      <p:sp>
        <p:nvSpPr>
          <p:cNvPr id="69638" name="Text Box 8"/>
          <p:cNvSpPr txBox="1"/>
          <p:nvPr/>
        </p:nvSpPr>
        <p:spPr>
          <a:xfrm>
            <a:off x="4035425" y="5968365"/>
            <a:ext cx="29279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spcBef>
                <a:spcPct val="50000"/>
              </a:spcBef>
            </a:pPr>
            <a:r>
              <a:rPr lang="en-US" altLang="zh-CN" sz="1600" dirty="0">
                <a:latin typeface="Times New Roman" panose="02020503050405090304" pitchFamily="18" charset="0"/>
              </a:rPr>
              <a:t>class ProjectManager extends CommonLearner</a:t>
            </a:r>
          </a:p>
          <a:p>
            <a:pPr indent="0">
              <a:spcBef>
                <a:spcPct val="50000"/>
              </a:spcBef>
            </a:pPr>
            <a:r>
              <a:rPr lang="en-US" altLang="zh-CN" sz="1600" dirty="0">
                <a:latin typeface="Times New Roman" panose="02020503050405090304" pitchFamily="18" charset="0"/>
              </a:rPr>
              <a:t>…</a:t>
            </a:r>
          </a:p>
        </p:txBody>
      </p:sp>
      <p:sp>
        <p:nvSpPr>
          <p:cNvPr id="69639" name="Text Box 9"/>
          <p:cNvSpPr txBox="1"/>
          <p:nvPr/>
        </p:nvSpPr>
        <p:spPr>
          <a:xfrm>
            <a:off x="6096000" y="2667000"/>
            <a:ext cx="2911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latin typeface="Times New Roman" panose="02020503050405090304" pitchFamily="18" charset="0"/>
              </a:rPr>
              <a:t>Base Class</a:t>
            </a:r>
          </a:p>
        </p:txBody>
      </p:sp>
      <p:sp>
        <p:nvSpPr>
          <p:cNvPr id="69640" name="Line 10"/>
          <p:cNvSpPr/>
          <p:nvPr/>
        </p:nvSpPr>
        <p:spPr>
          <a:xfrm flipH="1" flipV="1">
            <a:off x="5638800" y="25908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69641" name="Text Box 11"/>
          <p:cNvSpPr txBox="1"/>
          <p:nvPr/>
        </p:nvSpPr>
        <p:spPr>
          <a:xfrm>
            <a:off x="6096000" y="4752975"/>
            <a:ext cx="2911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latin typeface="Times New Roman" panose="02020503050405090304" pitchFamily="18" charset="0"/>
              </a:rPr>
              <a:t>Derived Class</a:t>
            </a:r>
          </a:p>
        </p:txBody>
      </p:sp>
      <p:sp>
        <p:nvSpPr>
          <p:cNvPr id="69642" name="Line 12"/>
          <p:cNvSpPr/>
          <p:nvPr/>
        </p:nvSpPr>
        <p:spPr>
          <a:xfrm flipH="1" flipV="1">
            <a:off x="5714365" y="4752975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90" y="1863725"/>
            <a:ext cx="1819275" cy="3503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UML Multiplicities</a:t>
            </a:r>
          </a:p>
        </p:txBody>
      </p:sp>
      <p:graphicFrame>
        <p:nvGraphicFramePr>
          <p:cNvPr id="18502" name="Group 70"/>
          <p:cNvGraphicFramePr>
            <a:graphicFrameLocks noGrp="1"/>
          </p:cNvGraphicFramePr>
          <p:nvPr>
            <p:ph idx="1"/>
          </p:nvPr>
        </p:nvGraphicFramePr>
        <p:xfrm>
          <a:off x="609600" y="2438400"/>
          <a:ext cx="7848600" cy="324612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Multiplicities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Meaning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0..1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zero or one instance. The notation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n . . 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indicates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to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instances.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0..*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 or 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*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no limit on the number of instances (including none).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exactly one instance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1..*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at least one instance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11" name="Text Box 68"/>
          <p:cNvSpPr txBox="1"/>
          <p:nvPr/>
        </p:nvSpPr>
        <p:spPr>
          <a:xfrm>
            <a:off x="381000" y="1752600"/>
            <a:ext cx="8359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</a:rPr>
              <a:t>Links on associations to specify more details about the relationship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5835" y="2677160"/>
            <a:ext cx="935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Review &amp; </a:t>
            </a:r>
            <a:r>
              <a:rPr lang="en-US" altLang="zh-CN" sz="7200" dirty="0">
                <a:sym typeface="+mn-ea"/>
              </a:rPr>
              <a:t>Practice</a:t>
            </a:r>
            <a:r>
              <a:rPr lang="en-US" altLang="zh-CN" sz="4000"/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4435" y="1409700"/>
            <a:ext cx="20783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GOAL!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/>
          </p:cNvSpPr>
          <p:nvPr>
            <p:ph type="title"/>
          </p:nvPr>
        </p:nvSpPr>
        <p:spPr>
          <a:xfrm>
            <a:off x="-1157469" y="290463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UML Class Example</a:t>
            </a:r>
          </a:p>
        </p:txBody>
      </p:sp>
      <p:pic>
        <p:nvPicPr>
          <p:cNvPr id="38915" name="Picture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2203083"/>
            <a:ext cx="8610600" cy="4267200"/>
          </a:xfrm>
        </p:spPr>
      </p:pic>
      <p:graphicFrame>
        <p:nvGraphicFramePr>
          <p:cNvPr id="5" name="Group 70">
            <a:extLst>
              <a:ext uri="{FF2B5EF4-FFF2-40B4-BE49-F238E27FC236}">
                <a16:creationId xmlns:a16="http://schemas.microsoft.com/office/drawing/2014/main" id="{EE388C22-E7D0-4D01-8761-BF0739C59D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932930"/>
              </p:ext>
            </p:extLst>
          </p:nvPr>
        </p:nvGraphicFramePr>
        <p:xfrm>
          <a:off x="5305062" y="861963"/>
          <a:ext cx="3780790" cy="3474720"/>
        </p:xfrm>
        <a:graphic>
          <a:graphicData uri="http://schemas.openxmlformats.org/drawingml/2006/table">
            <a:tbl>
              <a:tblPr/>
              <a:tblGrid>
                <a:gridCol w="110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4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Multiplicities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Meaning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04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0..1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zero or one instance. The notation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n . . 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indicates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to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instances.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04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0..*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  or 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no limit on the number of instances (including none).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exactly one instance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1..*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</a:rPr>
                        <a:t>at least one instance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  <p:sndAc>
      <p:endSnd/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30860" y="403225"/>
            <a:ext cx="5159375" cy="1470025"/>
          </a:xfrm>
        </p:spPr>
        <p:txBody>
          <a:bodyPr/>
          <a:lstStyle/>
          <a:p>
            <a:r>
              <a:rPr lang="zh-CN" altLang="en-US" sz="3200"/>
              <a:t>人工逆向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9830" y="151193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请根据代码画出类图。</a:t>
            </a:r>
          </a:p>
        </p:txBody>
      </p:sp>
      <p:pic>
        <p:nvPicPr>
          <p:cNvPr id="7" name="图片 6" descr="屏幕快照 2019-12-11 下午9.09.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" y="1972310"/>
            <a:ext cx="7241540" cy="430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5" y="1546860"/>
            <a:ext cx="6280785" cy="244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Object Diagrams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Shows </a:t>
            </a:r>
            <a:r>
              <a:rPr lang="en-US" altLang="zh-CN" dirty="0">
                <a:solidFill>
                  <a:srgbClr val="FF0000"/>
                </a:solidFill>
              </a:rPr>
              <a:t>instances of</a:t>
            </a:r>
            <a:r>
              <a:rPr lang="en-US" altLang="zh-CN" dirty="0"/>
              <a:t> Class Diagrams and links among them</a:t>
            </a:r>
          </a:p>
          <a:p>
            <a:pPr lvl="1" eaLnBrk="1" hangingPunct="1"/>
            <a:r>
              <a:rPr lang="en-US" altLang="zh-CN" dirty="0"/>
              <a:t>An object diagram is a </a:t>
            </a:r>
            <a:r>
              <a:rPr lang="en-US" altLang="zh-CN" dirty="0">
                <a:solidFill>
                  <a:srgbClr val="FF0000"/>
                </a:solidFill>
              </a:rPr>
              <a:t>snapshot</a:t>
            </a:r>
            <a:r>
              <a:rPr lang="en-US" altLang="zh-CN" dirty="0"/>
              <a:t> of the objects in a system</a:t>
            </a:r>
          </a:p>
          <a:p>
            <a:pPr lvl="2" eaLnBrk="1" hangingPunct="1"/>
            <a:r>
              <a:rPr lang="en-US" altLang="zh-CN" dirty="0"/>
              <a:t>Show the object state at a point in time</a:t>
            </a:r>
          </a:p>
          <a:p>
            <a:pPr lvl="2" eaLnBrk="1" hangingPunct="1"/>
            <a:r>
              <a:rPr lang="en-US" altLang="zh-CN" dirty="0"/>
              <a:t>With a selected focus</a:t>
            </a:r>
          </a:p>
          <a:p>
            <a:pPr lvl="3" eaLnBrk="1" hangingPunct="1"/>
            <a:r>
              <a:rPr lang="en-US" altLang="zh-CN" dirty="0"/>
              <a:t>Interactions – Sequence diagram</a:t>
            </a:r>
          </a:p>
          <a:p>
            <a:pPr lvl="3" eaLnBrk="1" hangingPunct="1"/>
            <a:r>
              <a:rPr lang="en-US" altLang="zh-CN" dirty="0"/>
              <a:t>Message passing – Collaboration diagram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Object Diagrams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88300" cy="4495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Format is</a:t>
            </a:r>
          </a:p>
          <a:p>
            <a:pPr lvl="1" eaLnBrk="1" hangingPunct="1"/>
            <a:r>
              <a:rPr lang="en-US" altLang="zh-CN" sz="2400" dirty="0"/>
              <a:t>Instance name : Class name</a:t>
            </a:r>
          </a:p>
          <a:p>
            <a:pPr lvl="1" eaLnBrk="1" hangingPunct="1"/>
            <a:r>
              <a:rPr lang="en-US" altLang="zh-CN" sz="2400" dirty="0"/>
              <a:t>Attributes and Values</a:t>
            </a:r>
          </a:p>
          <a:p>
            <a:pPr lvl="1" eaLnBrk="1" hangingPunct="1"/>
            <a:endParaRPr lang="en-US" altLang="zh-CN" sz="2400" dirty="0"/>
          </a:p>
          <a:p>
            <a:pPr lvl="1" eaLnBrk="1" hangingPunct="1"/>
            <a:r>
              <a:rPr lang="en-US" altLang="zh-CN" sz="2400" dirty="0"/>
              <a:t>Example:</a:t>
            </a:r>
          </a:p>
        </p:txBody>
      </p:sp>
      <p:pic>
        <p:nvPicPr>
          <p:cNvPr id="430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230" y="4267200"/>
            <a:ext cx="4324350" cy="1495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350" y="4611370"/>
            <a:ext cx="2827020" cy="1151255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Objects and Links</a:t>
            </a:r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6067425" cy="434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Text Box 5"/>
          <p:cNvSpPr txBox="1"/>
          <p:nvPr/>
        </p:nvSpPr>
        <p:spPr>
          <a:xfrm>
            <a:off x="1524000" y="6096000"/>
            <a:ext cx="6010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</a:rPr>
              <a:t>Can add association type and also message type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4000" dirty="0"/>
              <a:t>Interaction Diagrams</a:t>
            </a:r>
            <a:r>
              <a:rPr lang="zh-CN" altLang="en-US" sz="4000" dirty="0">
                <a:ea typeface="宋体" panose="02010600030101010101" pitchFamily="2" charset="-122"/>
              </a:rPr>
              <a:t>（交互图）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Interaction diagrams are dynamic  -- they describe how objects collaborate</a:t>
            </a:r>
            <a:r>
              <a:rPr lang="zh-CN" altLang="en-US" dirty="0">
                <a:ea typeface="宋体" panose="02010600030101010101" pitchFamily="2" charset="-122"/>
              </a:rPr>
              <a:t>（协作）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A Sequence Diagram:</a:t>
            </a:r>
          </a:p>
          <a:p>
            <a:pPr lvl="1" eaLnBrk="1" hangingPunct="1"/>
            <a:r>
              <a:rPr lang="en-US" altLang="zh-CN" dirty="0"/>
              <a:t>Indicates what messages are sent and when</a:t>
            </a:r>
          </a:p>
          <a:p>
            <a:pPr lvl="1" eaLnBrk="1" hangingPunct="1"/>
            <a:r>
              <a:rPr lang="en-US" altLang="zh-CN" dirty="0"/>
              <a:t>Time progresses from top to bottom</a:t>
            </a:r>
          </a:p>
          <a:p>
            <a:pPr lvl="1" eaLnBrk="1" hangingPunct="1"/>
            <a:r>
              <a:rPr lang="en-US" altLang="zh-CN" dirty="0"/>
              <a:t>Objects involved are listed left to right</a:t>
            </a:r>
          </a:p>
          <a:p>
            <a:pPr lvl="1" eaLnBrk="1" hangingPunct="1"/>
            <a:r>
              <a:rPr lang="en-US" altLang="zh-CN" dirty="0"/>
              <a:t>Messages are sent left to right between objects in sequence</a:t>
            </a:r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ext Box 7"/>
          <p:cNvSpPr txBox="1"/>
          <p:nvPr/>
        </p:nvSpPr>
        <p:spPr>
          <a:xfrm>
            <a:off x="87630" y="533400"/>
            <a:ext cx="195453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Times New Roman" panose="02020503050405090304" pitchFamily="18" charset="0"/>
              </a:rPr>
              <a:t>Actor from</a:t>
            </a:r>
          </a:p>
          <a:p>
            <a:r>
              <a:rPr lang="en-US" altLang="zh-CN" sz="1800" dirty="0">
                <a:latin typeface="Times New Roman" panose="02020503050405090304" pitchFamily="18" charset="0"/>
              </a:rPr>
              <a:t>Use Case</a:t>
            </a:r>
            <a:r>
              <a:rPr lang="zh-CN" altLang="en-US" sz="1800" dirty="0">
                <a:latin typeface="Times New Roman" panose="02020503050405090304" pitchFamily="18" charset="0"/>
                <a:ea typeface="宋体" panose="02010600030101010101" pitchFamily="2" charset="-122"/>
              </a:rPr>
              <a:t>（角色）</a:t>
            </a:r>
          </a:p>
        </p:txBody>
      </p:sp>
      <p:sp>
        <p:nvSpPr>
          <p:cNvPr id="49156" name="Line 6"/>
          <p:cNvSpPr/>
          <p:nvPr/>
        </p:nvSpPr>
        <p:spPr>
          <a:xfrm>
            <a:off x="1036955" y="1178560"/>
            <a:ext cx="685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9158" name="Line 8"/>
          <p:cNvSpPr/>
          <p:nvPr/>
        </p:nvSpPr>
        <p:spPr>
          <a:xfrm flipH="1">
            <a:off x="6251575" y="1178560"/>
            <a:ext cx="1022350" cy="17526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9159" name="Text Box 9"/>
          <p:cNvSpPr txBox="1"/>
          <p:nvPr/>
        </p:nvSpPr>
        <p:spPr>
          <a:xfrm>
            <a:off x="7273925" y="882650"/>
            <a:ext cx="17957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Times New Roman" panose="02020503050405090304" pitchFamily="18" charset="0"/>
              </a:rPr>
              <a:t>Objects</a:t>
            </a:r>
            <a:r>
              <a:rPr lang="zh-CN" altLang="en-US" sz="1800" dirty="0">
                <a:latin typeface="Times New Roman" panose="02020503050405090304" pitchFamily="18" charset="0"/>
                <a:ea typeface="宋体" panose="02010600030101010101" pitchFamily="2" charset="-122"/>
              </a:rPr>
              <a:t>（对象）</a:t>
            </a:r>
          </a:p>
        </p:txBody>
      </p:sp>
      <p:sp>
        <p:nvSpPr>
          <p:cNvPr id="49164" name="Text Box 14"/>
          <p:cNvSpPr txBox="1"/>
          <p:nvPr/>
        </p:nvSpPr>
        <p:spPr>
          <a:xfrm>
            <a:off x="517525" y="5908675"/>
            <a:ext cx="20497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Times New Roman" panose="02020503050405090304" pitchFamily="18" charset="0"/>
              </a:rPr>
              <a:t>Lifeline</a:t>
            </a:r>
            <a:r>
              <a:rPr lang="zh-CN" altLang="en-US" sz="1800" dirty="0">
                <a:latin typeface="Times New Roman" panose="02020503050405090304" pitchFamily="18" charset="0"/>
                <a:ea typeface="宋体" panose="02010600030101010101" pitchFamily="2" charset="-122"/>
              </a:rPr>
              <a:t>（生命线）</a:t>
            </a:r>
          </a:p>
        </p:txBody>
      </p:sp>
      <p:sp>
        <p:nvSpPr>
          <p:cNvPr id="49165" name="Freeform 15"/>
          <p:cNvSpPr/>
          <p:nvPr/>
        </p:nvSpPr>
        <p:spPr>
          <a:xfrm>
            <a:off x="2110105" y="5527675"/>
            <a:ext cx="457200" cy="381000"/>
          </a:xfrm>
          <a:custGeom>
            <a:avLst/>
            <a:gdLst>
              <a:gd name="txL" fmla="*/ 0 w 288"/>
              <a:gd name="txT" fmla="*/ 0 h 240"/>
              <a:gd name="txR" fmla="*/ 288 w 288"/>
              <a:gd name="txB" fmla="*/ 240 h 240"/>
            </a:gdLst>
            <a:ahLst/>
            <a:cxnLst>
              <a:cxn ang="0">
                <a:pos x="0" y="240"/>
              </a:cxn>
              <a:cxn ang="0">
                <a:pos x="144" y="192"/>
              </a:cxn>
              <a:cxn ang="0">
                <a:pos x="240" y="96"/>
              </a:cxn>
              <a:cxn ang="0">
                <a:pos x="288" y="0"/>
              </a:cxn>
            </a:cxnLst>
            <a:rect l="txL" t="txT" r="txR" b="txB"/>
            <a:pathLst>
              <a:path w="288" h="240">
                <a:moveTo>
                  <a:pt x="0" y="240"/>
                </a:moveTo>
                <a:cubicBezTo>
                  <a:pt x="52" y="228"/>
                  <a:pt x="104" y="216"/>
                  <a:pt x="144" y="192"/>
                </a:cubicBezTo>
                <a:cubicBezTo>
                  <a:pt x="184" y="168"/>
                  <a:pt x="216" y="128"/>
                  <a:pt x="240" y="96"/>
                </a:cubicBezTo>
                <a:cubicBezTo>
                  <a:pt x="264" y="64"/>
                  <a:pt x="276" y="32"/>
                  <a:pt x="28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dirty="0">
              <a:latin typeface="Times New Roman" panose="02020503050405090304" pitchFamily="18" charset="0"/>
            </a:endParaRPr>
          </a:p>
        </p:txBody>
      </p:sp>
      <p:sp>
        <p:nvSpPr>
          <p:cNvPr id="49167" name="Text Box 18"/>
          <p:cNvSpPr txBox="1"/>
          <p:nvPr/>
        </p:nvSpPr>
        <p:spPr>
          <a:xfrm>
            <a:off x="87630" y="3453130"/>
            <a:ext cx="2062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Times New Roman" panose="02020503050405090304" pitchFamily="18" charset="0"/>
              </a:rPr>
              <a:t>Activation</a:t>
            </a:r>
            <a:r>
              <a:rPr lang="zh-CN" altLang="en-US" sz="1800" dirty="0">
                <a:latin typeface="Times New Roman" panose="02020503050405090304" pitchFamily="18" charset="0"/>
                <a:ea typeface="宋体" panose="02010600030101010101" pitchFamily="2" charset="-122"/>
              </a:rPr>
              <a:t>（激活）</a:t>
            </a:r>
          </a:p>
        </p:txBody>
      </p:sp>
      <p:sp>
        <p:nvSpPr>
          <p:cNvPr id="49168" name="AutoShape 19"/>
          <p:cNvSpPr/>
          <p:nvPr/>
        </p:nvSpPr>
        <p:spPr>
          <a:xfrm>
            <a:off x="2133600" y="2553970"/>
            <a:ext cx="304800" cy="1981200"/>
          </a:xfrm>
          <a:prstGeom prst="leftBrace">
            <a:avLst>
              <a:gd name="adj1" fmla="val 54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Times New Roman" panose="02020503050405090304" pitchFamily="18" charset="0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981200" y="1049020"/>
          <a:ext cx="4371340" cy="532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4" imgW="2878455" imgH="3702685" progId="Visio.Drawing.15">
                  <p:embed/>
                </p:oleObj>
              </mc:Choice>
              <mc:Fallback>
                <p:oleObj r:id="rId4" imgW="2878455" imgH="370268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049020"/>
                        <a:ext cx="4371340" cy="532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1037590" y="-192405"/>
            <a:ext cx="7772400" cy="14700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Sequence Diagram</a:t>
            </a:r>
            <a:r>
              <a:rPr lang="zh-CN" altLang="en-US" sz="3600" dirty="0">
                <a:ea typeface="宋体" panose="02010600030101010101" pitchFamily="2" charset="-122"/>
              </a:rPr>
              <a:t>（</a:t>
            </a:r>
            <a:r>
              <a:rPr lang="zh-CN" altLang="en-US" sz="3600" dirty="0">
                <a:ea typeface="宋体" panose="02010600030101010101" pitchFamily="2" charset="-122"/>
                <a:sym typeface="+mn-ea"/>
              </a:rPr>
              <a:t>顺序图</a:t>
            </a:r>
            <a:r>
              <a:rPr lang="zh-CN" altLang="en-US" sz="3600" dirty="0">
                <a:ea typeface="宋体" panose="02010600030101010101" pitchFamily="2" charset="-122"/>
              </a:rPr>
              <a:t>）</a:t>
            </a:r>
            <a:r>
              <a:rPr lang="en-US" altLang="zh-CN" sz="3600" dirty="0"/>
              <a:t> Format</a:t>
            </a:r>
          </a:p>
        </p:txBody>
      </p:sp>
      <p:sp>
        <p:nvSpPr>
          <p:cNvPr id="49166" name="Text Box 16"/>
          <p:cNvSpPr txBox="1"/>
          <p:nvPr/>
        </p:nvSpPr>
        <p:spPr>
          <a:xfrm>
            <a:off x="6251575" y="3329940"/>
            <a:ext cx="2967355" cy="860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503050405090304" pitchFamily="18" charset="0"/>
              </a:rPr>
              <a:t>Calls = Solid Lines</a:t>
            </a:r>
            <a:r>
              <a:rPr lang="zh-CN" altLang="en-US" sz="1600" dirty="0">
                <a:latin typeface="Times New Roman" panose="02020503050405090304" pitchFamily="18" charset="0"/>
                <a:ea typeface="宋体" panose="02010600030101010101" pitchFamily="2" charset="-122"/>
              </a:rPr>
              <a:t>（同步消息）</a:t>
            </a:r>
            <a:endParaRPr lang="en-US" altLang="zh-CN" sz="1600" dirty="0">
              <a:latin typeface="Times New Roman" panose="02020503050405090304" pitchFamily="18" charset="0"/>
            </a:endParaRPr>
          </a:p>
          <a:p>
            <a:r>
              <a:rPr lang="en-US" altLang="zh-CN" sz="1600" dirty="0">
                <a:latin typeface="Times New Roman" panose="02020503050405090304" pitchFamily="18" charset="0"/>
              </a:rPr>
              <a:t>Returns = Dashed Lines</a:t>
            </a:r>
            <a:r>
              <a:rPr lang="zh-CN" altLang="en-US" sz="1600" dirty="0">
                <a:latin typeface="Times New Roman" panose="02020503050405090304" pitchFamily="18" charset="0"/>
                <a:ea typeface="宋体" panose="02010600030101010101" pitchFamily="2" charset="-122"/>
              </a:rPr>
              <a:t>（返回</a:t>
            </a:r>
          </a:p>
          <a:p>
            <a:r>
              <a:rPr lang="zh-CN" altLang="en-US" sz="1600" dirty="0">
                <a:latin typeface="Times New Roman" panose="02020503050405090304" pitchFamily="18" charset="0"/>
                <a:ea typeface="宋体" panose="02010600030101010101" pitchFamily="2" charset="-122"/>
              </a:rPr>
              <a:t>消息</a:t>
            </a:r>
            <a:r>
              <a:rPr lang="zh-CN" altLang="en-US" sz="1800" dirty="0">
                <a:latin typeface="Times New Roman" panose="02020503050405090304" pitchFamily="18" charset="0"/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Sequence Diagram : Create and Destroy</a:t>
            </a:r>
          </a:p>
        </p:txBody>
      </p:sp>
      <p:pic>
        <p:nvPicPr>
          <p:cNvPr id="5017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3362325" cy="352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Text Box 7"/>
          <p:cNvSpPr txBox="1"/>
          <p:nvPr/>
        </p:nvSpPr>
        <p:spPr>
          <a:xfrm>
            <a:off x="4937125" y="4689475"/>
            <a:ext cx="30543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</a:rPr>
              <a:t>Shows Destruction of b</a:t>
            </a:r>
          </a:p>
          <a:p>
            <a:r>
              <a:rPr lang="en-US" altLang="zh-CN" dirty="0">
                <a:latin typeface="Times New Roman" panose="02020503050405090304" pitchFamily="18" charset="0"/>
              </a:rPr>
              <a:t>(and Construction)</a:t>
            </a:r>
          </a:p>
        </p:txBody>
      </p:sp>
      <p:sp>
        <p:nvSpPr>
          <p:cNvPr id="2" name="Text Box 7"/>
          <p:cNvSpPr txBox="1"/>
          <p:nvPr/>
        </p:nvSpPr>
        <p:spPr>
          <a:xfrm>
            <a:off x="4937125" y="2075815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503050405090304" pitchFamily="18" charset="0"/>
              </a:rPr>
              <a:t>发送消息创建对象</a:t>
            </a:r>
          </a:p>
        </p:txBody>
      </p:sp>
      <p:sp>
        <p:nvSpPr>
          <p:cNvPr id="49158" name="Line 8"/>
          <p:cNvSpPr/>
          <p:nvPr/>
        </p:nvSpPr>
        <p:spPr>
          <a:xfrm flipH="1">
            <a:off x="4060825" y="2512695"/>
            <a:ext cx="1022350" cy="17526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ransition>
    <p:random/>
    <p:sndAc>
      <p:endSnd/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Sequence Diagram Example</a:t>
            </a:r>
          </a:p>
        </p:txBody>
      </p:sp>
      <p:sp>
        <p:nvSpPr>
          <p:cNvPr id="53251" name="AutoShape 12" descr="Sequence diagram"/>
          <p:cNvSpPr>
            <a:spLocks noChangeAspect="1"/>
          </p:cNvSpPr>
          <p:nvPr/>
        </p:nvSpPr>
        <p:spPr>
          <a:xfrm>
            <a:off x="168275" y="46038"/>
            <a:ext cx="6667500" cy="3943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dirty="0">
              <a:latin typeface="Times New Roman" panose="02020503050405090304" pitchFamily="18" charset="0"/>
            </a:endParaRPr>
          </a:p>
        </p:txBody>
      </p:sp>
      <p:pic>
        <p:nvPicPr>
          <p:cNvPr id="53252" name="Picture 1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538288"/>
            <a:ext cx="8610600" cy="5091112"/>
          </a:xfrm>
        </p:spPr>
      </p:pic>
      <p:sp>
        <p:nvSpPr>
          <p:cNvPr id="53253" name="Text Box 14"/>
          <p:cNvSpPr txBox="1"/>
          <p:nvPr/>
        </p:nvSpPr>
        <p:spPr>
          <a:xfrm>
            <a:off x="533400" y="990600"/>
            <a:ext cx="2390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</a:rPr>
              <a:t>Hotel Reservation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77110"/>
            <a:ext cx="7772400" cy="1470025"/>
          </a:xfrm>
        </p:spPr>
        <p:txBody>
          <a:bodyPr/>
          <a:lstStyle/>
          <a:p>
            <a:r>
              <a:rPr lang="en-US" altLang="zh-CN"/>
              <a:t>What is UML</a:t>
            </a:r>
            <a:r>
              <a:rPr lang="zh-CN" altLang="en-US"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5035" y="64770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画图题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5035" y="1201420"/>
            <a:ext cx="73787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请根据步骤画出学习者查询</a:t>
            </a:r>
            <a:r>
              <a:rPr lang="en-US" altLang="zh-CN"/>
              <a:t>PBCLS</a:t>
            </a:r>
            <a:r>
              <a:rPr lang="zh-CN" altLang="en-US"/>
              <a:t>系统案例顺序图。</a:t>
            </a:r>
          </a:p>
          <a:p>
            <a:r>
              <a:rPr lang="zh-CN" altLang="en-US"/>
              <a:t>学习者想要查询某个案例</a:t>
            </a:r>
          </a:p>
          <a:p>
            <a:r>
              <a:rPr lang="en-US" altLang="zh-CN"/>
              <a:t>1.</a:t>
            </a:r>
            <a:r>
              <a:rPr lang="zh-CN" altLang="en-US"/>
              <a:t>进入系统探索页面</a:t>
            </a:r>
          </a:p>
          <a:p>
            <a:r>
              <a:rPr lang="en-US" altLang="zh-CN"/>
              <a:t>2.</a:t>
            </a:r>
            <a:r>
              <a:rPr lang="zh-CN" altLang="en-US"/>
              <a:t>输入关键字，查询案例</a:t>
            </a:r>
          </a:p>
          <a:p>
            <a:r>
              <a:rPr lang="en-US" altLang="zh-CN"/>
              <a:t>3.</a:t>
            </a:r>
            <a:r>
              <a:rPr lang="zh-CN" altLang="en-US"/>
              <a:t>页面显示案例案例列表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66190" y="3432810"/>
            <a:ext cx="2044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actor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Learner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6190" y="4061460"/>
            <a:ext cx="763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action</a:t>
            </a:r>
            <a:r>
              <a:rPr lang="zh-CN" altLang="en-US">
                <a:ea typeface="宋体" panose="02010600030101010101" pitchFamily="2" charset="-122"/>
              </a:rPr>
              <a:t>：进入探索页面、查询书籍、返回查询到的结果、</a:t>
            </a:r>
          </a:p>
          <a:p>
            <a:r>
              <a:rPr lang="zh-CN" altLang="en-US">
                <a:ea typeface="宋体" panose="02010600030101010101" pitchFamily="2" charset="-122"/>
              </a:rPr>
              <a:t>              显示列表</a:t>
            </a:r>
          </a:p>
          <a:p>
            <a:r>
              <a:rPr lang="en-US" altLang="zh-CN">
                <a:ea typeface="宋体" panose="02010600030101010101" pitchFamily="2" charset="-122"/>
              </a:rPr>
              <a:t>	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66190" y="5109210"/>
            <a:ext cx="4279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object</a:t>
            </a:r>
            <a:r>
              <a:rPr lang="zh-CN" altLang="en-US">
                <a:ea typeface="宋体" panose="02010600030101010101" pitchFamily="2" charset="-122"/>
              </a:rPr>
              <a:t>：页面、案例、案例列表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1918970" y="741045"/>
          <a:ext cx="5306060" cy="515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3489960" imgH="3715385" progId="Visio.Drawing.15">
                  <p:embed/>
                </p:oleObj>
              </mc:Choice>
              <mc:Fallback>
                <p:oleObj r:id="rId3" imgW="3489960" imgH="371538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8970" y="741045"/>
                        <a:ext cx="5306060" cy="515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Collaboration Diagram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/>
              <a:t>Collaboration Diagrams show similar information to sequence diagrams, except that the vertical sequence is missing. In its place are: </a:t>
            </a:r>
          </a:p>
          <a:p>
            <a:pPr lvl="1" eaLnBrk="1" hangingPunct="1"/>
            <a:r>
              <a:rPr lang="en-US" altLang="zh-CN" sz="2400" dirty="0"/>
              <a:t> Object Links - solid lines between the objects that interact</a:t>
            </a:r>
          </a:p>
          <a:p>
            <a:pPr lvl="1" eaLnBrk="1" hangingPunct="1"/>
            <a:r>
              <a:rPr lang="en-US" altLang="zh-CN" sz="2400" dirty="0"/>
              <a:t>On the links are Messages - arrows with one or more message name that show the direction and names of the messages sent between objects  </a:t>
            </a:r>
          </a:p>
          <a:p>
            <a:pPr eaLnBrk="1" hangingPunct="1"/>
            <a:r>
              <a:rPr lang="en-US" altLang="zh-CN" sz="2800" dirty="0"/>
              <a:t>Emphasis on static links as opposed to sequence in the sequence diagram</a:t>
            </a:r>
            <a:r>
              <a:rPr lang="zh-CN" altLang="en-US" sz="2000" dirty="0">
                <a:ea typeface="宋体" panose="02010600030101010101" pitchFamily="2" charset="-122"/>
              </a:rPr>
              <a:t>（强调静态链接，而不是序列图中的序列）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Collaboration Diagram</a:t>
            </a:r>
          </a:p>
        </p:txBody>
      </p:sp>
      <p:pic>
        <p:nvPicPr>
          <p:cNvPr id="5529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05000"/>
            <a:ext cx="4419600" cy="2790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981200"/>
            <a:ext cx="2838450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  <p:sndAc>
      <p:endSnd/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3790" y="80645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将以下顺序图转化为通信图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2125980" y="1450975"/>
          <a:ext cx="5160010" cy="444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3" imgW="3489960" imgH="3715385" progId="Visio.Drawing.15">
                  <p:embed/>
                </p:oleObj>
              </mc:Choice>
              <mc:Fallback>
                <p:oleObj r:id="rId3" imgW="3489960" imgH="371538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5980" y="1450975"/>
                        <a:ext cx="5160010" cy="444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/>
          <p:nvPr/>
        </p:nvGraphicFramePr>
        <p:xfrm>
          <a:off x="2037715" y="1378585"/>
          <a:ext cx="5253355" cy="410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3" imgW="3509645" imgH="2517775" progId="Visio.Drawing.15">
                  <p:embed/>
                </p:oleObj>
              </mc:Choice>
              <mc:Fallback>
                <p:oleObj r:id="rId3" imgW="3509645" imgH="251777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7715" y="1378585"/>
                        <a:ext cx="5253355" cy="410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Activity Diagrams</a:t>
            </a:r>
          </a:p>
        </p:txBody>
      </p:sp>
      <p:sp>
        <p:nvSpPr>
          <p:cNvPr id="307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599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Fancy flowchart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Displays the flow of activities involved in a single process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States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（状态）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Describe what is being processed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Indicated by boxes with rounded corners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Swim lanes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（泳道）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Indicates which object is responsible for what activity</a:t>
            </a:r>
            <a:r>
              <a:rPr lang="zh-CN" altLang="en-US" sz="1800" dirty="0">
                <a:ea typeface="宋体" panose="02010600030101010101" pitchFamily="2" charset="-122"/>
              </a:rPr>
              <a:t>（指示哪个对象负责什么活动）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Branch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（分支）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Transition that branch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Indicated by a diamond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Fork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（分叉）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Transition forking into parallel activities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Indicated by solid bars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Start and End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graphicFrame>
        <p:nvGraphicFramePr>
          <p:cNvPr id="3074" name="Object 4"/>
          <p:cNvGraphicFramePr/>
          <p:nvPr/>
        </p:nvGraphicFramePr>
        <p:xfrm>
          <a:off x="1447800" y="5956935"/>
          <a:ext cx="2603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4" imgW="271145" imgH="271145" progId="Visio.Drawing.11">
                  <p:embed/>
                </p:oleObj>
              </mc:Choice>
              <mc:Fallback>
                <p:oleObj r:id="rId4" imgW="271145" imgH="271145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5956935"/>
                        <a:ext cx="26035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/>
          <p:nvPr/>
        </p:nvGraphicFramePr>
        <p:xfrm>
          <a:off x="2351405" y="5956935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6" imgW="281305" imgH="281305" progId="Visio.Drawing.11">
                  <p:embed/>
                </p:oleObj>
              </mc:Choice>
              <mc:Fallback>
                <p:oleObj r:id="rId6" imgW="281305" imgH="281305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405" y="5956935"/>
                        <a:ext cx="2667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endSnd/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Activity Diagram Example</a:t>
            </a:r>
          </a:p>
        </p:txBody>
      </p:sp>
      <p:pic>
        <p:nvPicPr>
          <p:cNvPr id="57347" name="Picture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914400"/>
            <a:ext cx="6248400" cy="5897563"/>
          </a:xfrm>
        </p:spPr>
      </p:pic>
    </p:spTree>
  </p:cSld>
  <p:clrMapOvr>
    <a:masterClrMapping/>
  </p:clrMapOvr>
  <p:transition>
    <p:random/>
    <p:sndAc>
      <p:endSnd/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6930" y="960755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请使用活动图的基本元素完成活动图补全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7895" y="1816100"/>
            <a:ext cx="58978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PBCLS</a:t>
            </a:r>
            <a:r>
              <a:rPr lang="zh-CN" altLang="en-US"/>
              <a:t>项目经理对任务的操作</a:t>
            </a:r>
          </a:p>
          <a:p>
            <a:r>
              <a:rPr lang="en-US" altLang="zh-CN"/>
              <a:t>1.</a:t>
            </a:r>
            <a:r>
              <a:rPr lang="zh-CN" altLang="en-US"/>
              <a:t>进入任务总览</a:t>
            </a:r>
          </a:p>
          <a:p>
            <a:r>
              <a:rPr lang="en-US" altLang="zh-CN"/>
              <a:t>2.</a:t>
            </a:r>
            <a:r>
              <a:rPr lang="zh-CN" altLang="en-US"/>
              <a:t>选择任务分配或评价</a:t>
            </a:r>
          </a:p>
          <a:p>
            <a:r>
              <a:rPr lang="en-US" altLang="zh-CN"/>
              <a:t>	3.</a:t>
            </a:r>
            <a:r>
              <a:rPr lang="zh-CN" altLang="en-US"/>
              <a:t>选择任务分配则进入任务分配页面</a:t>
            </a:r>
          </a:p>
          <a:p>
            <a:r>
              <a:rPr lang="en-US" altLang="zh-CN"/>
              <a:t>		1.</a:t>
            </a:r>
            <a:r>
              <a:rPr lang="zh-CN" altLang="en-US"/>
              <a:t>选择分配对象</a:t>
            </a:r>
          </a:p>
          <a:p>
            <a:r>
              <a:rPr lang="en-US" altLang="zh-CN"/>
              <a:t>		2.</a:t>
            </a:r>
            <a:r>
              <a:rPr lang="zh-CN" altLang="en-US"/>
              <a:t>完成退出</a:t>
            </a:r>
          </a:p>
          <a:p>
            <a:r>
              <a:rPr lang="en-US" altLang="zh-CN"/>
              <a:t>	4.</a:t>
            </a:r>
            <a:r>
              <a:rPr lang="zh-CN" altLang="en-US"/>
              <a:t>选择评价进入评价页面</a:t>
            </a:r>
          </a:p>
          <a:p>
            <a:r>
              <a:rPr lang="en-US" altLang="zh-CN"/>
              <a:t>		1.</a:t>
            </a:r>
            <a:r>
              <a:rPr lang="zh-CN" altLang="en-US"/>
              <a:t>若任务已完成则可开始评价</a:t>
            </a:r>
          </a:p>
          <a:p>
            <a:r>
              <a:rPr lang="en-US" altLang="zh-CN"/>
              <a:t>		2.</a:t>
            </a:r>
            <a:r>
              <a:rPr lang="zh-CN" altLang="en-US"/>
              <a:t>若任务未完成则退出</a:t>
            </a:r>
          </a:p>
          <a:p>
            <a:r>
              <a:rPr lang="en-US" altLang="zh-CN"/>
              <a:t>3.</a:t>
            </a:r>
            <a:r>
              <a:rPr lang="zh-CN" altLang="en-US"/>
              <a:t>完成对任务的操作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60" y="483235"/>
            <a:ext cx="3180715" cy="5644515"/>
          </a:xfrm>
          <a:prstGeom prst="rect">
            <a:avLst/>
          </a:prstGeom>
        </p:spPr>
      </p:pic>
      <p:pic>
        <p:nvPicPr>
          <p:cNvPr id="6" name="图片 5" descr="屏幕快照 2019-12-11 下午7.41.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175" y="1987550"/>
            <a:ext cx="914400" cy="241300"/>
          </a:xfrm>
          <a:prstGeom prst="rect">
            <a:avLst/>
          </a:prstGeom>
        </p:spPr>
      </p:pic>
      <p:pic>
        <p:nvPicPr>
          <p:cNvPr id="7" name="图片 6" descr="屏幕快照 2019-12-11 下午7.41.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80" y="3289300"/>
            <a:ext cx="914400" cy="327660"/>
          </a:xfrm>
          <a:prstGeom prst="rect">
            <a:avLst/>
          </a:prstGeom>
        </p:spPr>
      </p:pic>
      <p:pic>
        <p:nvPicPr>
          <p:cNvPr id="8" name="图片 7" descr="屏幕快照 2019-12-11 下午7.41.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12750"/>
            <a:ext cx="914400" cy="289560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What is UML?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/>
              <a:t>nified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odeling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</a:t>
            </a:r>
            <a:r>
              <a:rPr lang="zh-CN" altLang="en-US" dirty="0">
                <a:ea typeface="宋体" panose="02010600030101010101" pitchFamily="2" charset="-122"/>
              </a:rPr>
              <a:t>（统一建模语言）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OMG Standard,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anagement 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Based on work from </a:t>
            </a:r>
            <a:r>
              <a:rPr lang="en-US" altLang="zh-CN" dirty="0">
                <a:solidFill>
                  <a:srgbClr val="FF0000"/>
                </a:solidFill>
              </a:rPr>
              <a:t>Booch, Rumbaugh, Jacobson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UML is a modeling language to express and design documents,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Particularly useful for </a:t>
            </a:r>
            <a:r>
              <a:rPr lang="en-US" altLang="zh-CN" dirty="0">
                <a:solidFill>
                  <a:srgbClr val="FF0000"/>
                </a:solidFill>
              </a:rPr>
              <a:t>OO</a:t>
            </a:r>
            <a:r>
              <a:rPr lang="en-US" altLang="zh-CN" dirty="0"/>
              <a:t>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Not a process, but some have been proposed using UML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Independent of implementation language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State Transition Diagrams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57200" y="1093470"/>
            <a:ext cx="8229600" cy="44958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Shows the possible states of the object and the transitions that cause a change in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i.e. how incoming calls change the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Notation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States are rounded rectangles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Transitions are arrows from one state to another. Events or conditions that trigger transitions are written beside the arrows.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Initial and Final States indicated by circles as in the Activity Diagram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Final state terminates the action; may have multiple final states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State Representation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/>
              <a:t>The set of properties and values describing the object in a well defined instant are characterized by</a:t>
            </a:r>
          </a:p>
          <a:p>
            <a:pPr lvl="1" eaLnBrk="1" hangingPunct="1"/>
            <a:r>
              <a:rPr lang="en-US" altLang="zh-CN" sz="2400" dirty="0"/>
              <a:t>Name</a:t>
            </a:r>
          </a:p>
          <a:p>
            <a:pPr lvl="1" eaLnBrk="1" hangingPunct="1"/>
            <a:r>
              <a:rPr lang="en-US" altLang="zh-CN" sz="2400" dirty="0"/>
              <a:t>Activities (executed inside the state)</a:t>
            </a:r>
          </a:p>
          <a:p>
            <a:pPr lvl="2" eaLnBrk="1" hangingPunct="1"/>
            <a:r>
              <a:rPr lang="en-US" altLang="zh-CN" sz="2000" dirty="0"/>
              <a:t>Do/ activity</a:t>
            </a:r>
          </a:p>
          <a:p>
            <a:pPr lvl="1" eaLnBrk="1" hangingPunct="1"/>
            <a:r>
              <a:rPr lang="en-US" altLang="zh-CN" sz="2400" dirty="0"/>
              <a:t>Actions (executed at state entry or exit)</a:t>
            </a:r>
          </a:p>
          <a:p>
            <a:pPr lvl="2" eaLnBrk="1" hangingPunct="1"/>
            <a:r>
              <a:rPr lang="en-US" altLang="zh-CN" sz="2000" dirty="0"/>
              <a:t>Entry/ action</a:t>
            </a:r>
          </a:p>
          <a:p>
            <a:pPr lvl="2" eaLnBrk="1" hangingPunct="1"/>
            <a:r>
              <a:rPr lang="en-US" altLang="zh-CN" sz="2000" dirty="0"/>
              <a:t>Exit/ action</a:t>
            </a:r>
          </a:p>
          <a:p>
            <a:pPr lvl="1" eaLnBrk="1" hangingPunct="1"/>
            <a:r>
              <a:rPr lang="en-US" altLang="zh-CN" sz="2400" dirty="0"/>
              <a:t>Actions executed due to an event</a:t>
            </a:r>
          </a:p>
          <a:p>
            <a:pPr lvl="2" eaLnBrk="1" hangingPunct="1"/>
            <a:r>
              <a:rPr lang="en-US" altLang="zh-CN" sz="2000" dirty="0"/>
              <a:t>Event [Condition] / Action ^Send Event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Notation for States</a:t>
            </a:r>
          </a:p>
        </p:txBody>
      </p:sp>
      <p:pic>
        <p:nvPicPr>
          <p:cNvPr id="6041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05000"/>
            <a:ext cx="6172200" cy="3849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  <p:sndAc>
      <p:endSnd/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Simple Transition Example</a:t>
            </a:r>
          </a:p>
        </p:txBody>
      </p:sp>
      <p:pic>
        <p:nvPicPr>
          <p:cNvPr id="6144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09800"/>
            <a:ext cx="552450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  <p:sndAc>
      <p:endSnd/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State Transition Example</a:t>
            </a:r>
          </a:p>
        </p:txBody>
      </p:sp>
      <p:pic>
        <p:nvPicPr>
          <p:cNvPr id="63491" name="Picture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1600200"/>
            <a:ext cx="8686800" cy="4570413"/>
          </a:xfrm>
        </p:spPr>
      </p:pic>
      <p:sp>
        <p:nvSpPr>
          <p:cNvPr id="63492" name="Text Box 7"/>
          <p:cNvSpPr txBox="1"/>
          <p:nvPr/>
        </p:nvSpPr>
        <p:spPr>
          <a:xfrm>
            <a:off x="609600" y="1447800"/>
            <a:ext cx="26812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</a:rPr>
              <a:t>Validating PIN/SSN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-674370" y="3937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400" dirty="0"/>
              <a:t>请根据状态转换表画出状态机图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614170" y="1447165"/>
          <a:ext cx="512064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源目标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已开始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已完成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已评价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未开始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到达时间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已开始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提交任务文档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已完成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指导者完成评价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45" y="4492625"/>
            <a:ext cx="6543040" cy="534670"/>
          </a:xfrm>
          <a:prstGeom prst="rect">
            <a:avLst/>
          </a:prstGeom>
        </p:spPr>
      </p:pic>
    </p:spTree>
  </p:cSld>
  <p:clrMapOvr>
    <a:masterClrMapping/>
  </p:clrMapOvr>
  <p:transition>
    <p:rand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Summary and Tools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5105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UML is a modeling language that can be used independent of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Adopted by OMG and notation of choice for visual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http://www.omg.org/uml/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Creating and modifying UML diagrams can be labor and time intensive.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Lots of tools exist to help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Tools help keep diagrams, code in sync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Repository for a complete software development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Examples here created with  Microsoft Visio, starUML</a:t>
            </a:r>
            <a:endParaRPr lang="en-US" altLang="zh-CN" sz="1800" dirty="0"/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9460" y="8724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参考资料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3755" y="1612265"/>
            <a:ext cx="7244080" cy="67818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[1]杨弘平, 吕海华, 李波, 史江萍, 代钦.UML2 基础、建模与设计教程[M]北京：清华大学出版社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3755" y="2455545"/>
            <a:ext cx="7442200" cy="67818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[2]Grady Booch, James Rumbaugh, Ivar Jacobson.UML用户指南(第2版·修订版)[M]北京：人民邮电出版社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0900" y="3268345"/>
            <a:ext cx="7442200" cy="67818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</a:t>
            </a:r>
            <a:r>
              <a:rPr lang="en-US" altLang="zh-CN"/>
              <a:t>3</a:t>
            </a:r>
            <a:r>
              <a:rPr lang="zh-CN"/>
              <a:t>]https://www.cnblogs.com/Harriss/p/10750988.html</a:t>
            </a:r>
            <a:r>
              <a:rPr lang="en-US" altLang="zh-CN"/>
              <a:t>-2019-12-11</a:t>
            </a:r>
            <a:endParaRPr lang="en-US" altLang="zh-CN">
              <a:ea typeface="宋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0900" y="4122420"/>
            <a:ext cx="68573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[4]</a:t>
            </a:r>
            <a:r>
              <a:rPr lang="zh-CN" altLang="en-US"/>
              <a:t>https://blog.csdn.net/u011991249/article/details/52681587  </a:t>
            </a:r>
            <a:r>
              <a:rPr lang="en-US" altLang="zh-CN"/>
              <a:t>2019-12-10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08258"/>
              </p:ext>
            </p:extLst>
          </p:nvPr>
        </p:nvGraphicFramePr>
        <p:xfrm>
          <a:off x="609600" y="1600200"/>
          <a:ext cx="7820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自评（</a:t>
                      </a:r>
                      <a:r>
                        <a:rPr lang="en-US" altLang="zh-CN" dirty="0"/>
                        <a:t>30%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组评（</a:t>
                      </a:r>
                      <a:r>
                        <a:rPr lang="en-US" altLang="zh-CN" dirty="0"/>
                        <a:t>40%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组长评（</a:t>
                      </a:r>
                      <a:r>
                        <a:rPr lang="en-US" altLang="zh-CN" dirty="0"/>
                        <a:t>30%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郭岳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86.18571419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杨海波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28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34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88.57142857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杨寒凌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29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89.14285714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周南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29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90.85714286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李骏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90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叶瑶毓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等线" charset="0"/>
                          <a:cs typeface="等线" charset="0"/>
                        </a:rPr>
                        <a:t>87.42857143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-1"/>
          <p:cNvGraphicFramePr/>
          <p:nvPr/>
        </p:nvGraphicFramePr>
        <p:xfrm>
          <a:off x="457200" y="2473198"/>
          <a:ext cx="8229600" cy="160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24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75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标准项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绩效检查项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郭岳（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PM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杨海波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杨寒凌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周南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李骏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叶瑶毓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权重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1.1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是否按时完成分配任务？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1.2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分配任务是否符合小组规定的格式要求？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1.3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分配任务是否按照评审条目要求完成？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分配任务是否按照软件项目管理以及需求分析要求完成？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分配任务是否按照组长的要求完成？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1.6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分配任务是否及时上传</a:t>
                      </a: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git?</a:t>
                      </a: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上传是否否符合</a:t>
                      </a: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commit</a:t>
                      </a: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要求</a:t>
                      </a: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?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1.7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是否参与小组会议？参与度如何？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均分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29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28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34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31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29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29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zh-CN" altLang="en-US" sz="4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总分合计</a:t>
                      </a: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: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84.57142857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88.57142857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89.14285714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90.85714286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90</a:t>
                      </a:r>
                      <a:endParaRPr lang="zh-CN" altLang="en-US" sz="4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4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85.71428571</a:t>
                      </a:r>
                      <a:endParaRPr lang="zh-CN" altLang="en-US" sz="4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5810" y="14617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绩效评价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Why use UML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Open Standard, Graphical notation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Specifying, visualizing, constructing, and documenting software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Language can be used from general initial design to very specific detailed design across the entire software development lifecycle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Increase understanding/communication of product to customers and developers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Support for diverse application areas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Support for UML in many software packages today (e.g. Rational, plugins for popular IDE’s like NetBeans, Eclipse)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Based upon experience and needs of the user community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03E38-F836-4BE2-A0CF-FCB36EF1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71800"/>
            <a:ext cx="7772400" cy="1143000"/>
          </a:xfrm>
        </p:spPr>
        <p:txBody>
          <a:bodyPr/>
          <a:lstStyle/>
          <a:p>
            <a:r>
              <a:rPr lang="en-US" altLang="zh-CN" dirty="0"/>
              <a:t>Thank U</a:t>
            </a:r>
            <a:br>
              <a:rPr lang="en-US" altLang="zh-CN" dirty="0"/>
            </a:br>
            <a:r>
              <a:rPr lang="en-US" altLang="zh-CN" dirty="0"/>
              <a:t>for your listening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4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  <p:sndAc>
          <p:endSnd/>
        </p:sndAc>
      </p:transition>
    </mc:Choice>
    <mc:Fallback xmlns="">
      <p:transition>
        <p:random/>
        <p:sndAc>
          <p:endSnd/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UML Models, Views, Diagrams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067675" cy="20812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UML is a multi-diagrammatic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Each diagram is a view into a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Diagram presented from the aspect of a particular stakeholder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Provides a partial representation of the system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Is semantically consistent with other views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Example views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29000"/>
            <a:ext cx="5715000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  <p:sndAc>
      <p:endSnd/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Models, Views, Diagrams</a:t>
            </a:r>
          </a:p>
        </p:txBody>
      </p:sp>
      <p:pic>
        <p:nvPicPr>
          <p:cNvPr id="1536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6581775" cy="412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  <p:sndAc>
      <p:endSnd/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How to use UML?</a:t>
            </a:r>
          </a:p>
        </p:txBody>
      </p:sp>
    </p:spTree>
  </p:cSld>
  <p:clrMapOvr>
    <a:masterClrMapping/>
  </p:clrMapOvr>
  <p:transition>
    <p:random/>
    <p:sndAc>
      <p:endSnd/>
    </p:sndAc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3668</Words>
  <Application>Microsoft Office PowerPoint</Application>
  <PresentationFormat>全屏显示(4:3)</PresentationFormat>
  <Paragraphs>723</Paragraphs>
  <Slides>60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Courier</vt:lpstr>
      <vt:lpstr>等线</vt:lpstr>
      <vt:lpstr>Arial</vt:lpstr>
      <vt:lpstr>Helvetica</vt:lpstr>
      <vt:lpstr>Times New Roman</vt:lpstr>
      <vt:lpstr>Default Design</vt:lpstr>
      <vt:lpstr>Microsoft Visio 绘图</vt:lpstr>
      <vt:lpstr>Microsoft Visio 2003-2010 绘图</vt:lpstr>
      <vt:lpstr>UML BasicsIIII：综合实践和问题解答</vt:lpstr>
      <vt:lpstr>Contents</vt:lpstr>
      <vt:lpstr>PowerPoint 演示文稿</vt:lpstr>
      <vt:lpstr>What is UML？</vt:lpstr>
      <vt:lpstr>What is UML?</vt:lpstr>
      <vt:lpstr>Why use UML</vt:lpstr>
      <vt:lpstr>UML Models, Views, Diagrams</vt:lpstr>
      <vt:lpstr>Models, Views, Diagrams</vt:lpstr>
      <vt:lpstr>How to use UML?</vt:lpstr>
      <vt:lpstr>Basic Modeling Steps</vt:lpstr>
      <vt:lpstr>UML Baseline</vt:lpstr>
      <vt:lpstr>Use Case Diagrams</vt:lpstr>
      <vt:lpstr>Actors</vt:lpstr>
      <vt:lpstr>Use Case</vt:lpstr>
      <vt:lpstr>Use Case Diagram: Example</vt:lpstr>
      <vt:lpstr>The &lt;&lt;extends&gt;&gt; Relationship</vt:lpstr>
      <vt:lpstr>PowerPoint 演示文稿</vt:lpstr>
      <vt:lpstr>连连看</vt:lpstr>
      <vt:lpstr>PowerPoint 演示文稿</vt:lpstr>
      <vt:lpstr>Class Diagrams</vt:lpstr>
      <vt:lpstr>PowerPoint 演示文稿</vt:lpstr>
      <vt:lpstr>UML Class Notation</vt:lpstr>
      <vt:lpstr>Binary Association（二元关联）|| Bidirection Association（双向关联）in textbook</vt:lpstr>
      <vt:lpstr>Unary Association（一元关联）|| Unidirection Association（单向关联）in textbook</vt:lpstr>
      <vt:lpstr>Aggregation</vt:lpstr>
      <vt:lpstr>Composition</vt:lpstr>
      <vt:lpstr>Association Details</vt:lpstr>
      <vt:lpstr>Inheritance</vt:lpstr>
      <vt:lpstr>UML Multiplicities</vt:lpstr>
      <vt:lpstr>UML Class Example</vt:lpstr>
      <vt:lpstr>人工逆向</vt:lpstr>
      <vt:lpstr>PowerPoint 演示文稿</vt:lpstr>
      <vt:lpstr>Object Diagrams</vt:lpstr>
      <vt:lpstr>Object Diagrams</vt:lpstr>
      <vt:lpstr>Objects and Links</vt:lpstr>
      <vt:lpstr>Interaction Diagrams（交互图）</vt:lpstr>
      <vt:lpstr>Sequence Diagram（顺序图） Format</vt:lpstr>
      <vt:lpstr>Sequence Diagram : Create and Destroy</vt:lpstr>
      <vt:lpstr>Sequence Diagram Example</vt:lpstr>
      <vt:lpstr>PowerPoint 演示文稿</vt:lpstr>
      <vt:lpstr>PowerPoint 演示文稿</vt:lpstr>
      <vt:lpstr>Collaboration Diagram</vt:lpstr>
      <vt:lpstr>Collaboration Diagram</vt:lpstr>
      <vt:lpstr>PowerPoint 演示文稿</vt:lpstr>
      <vt:lpstr>PowerPoint 演示文稿</vt:lpstr>
      <vt:lpstr>Activity Diagrams</vt:lpstr>
      <vt:lpstr>Activity Diagram Example</vt:lpstr>
      <vt:lpstr>PowerPoint 演示文稿</vt:lpstr>
      <vt:lpstr>PowerPoint 演示文稿</vt:lpstr>
      <vt:lpstr>State Transition Diagrams</vt:lpstr>
      <vt:lpstr>State Representation</vt:lpstr>
      <vt:lpstr>Notation for States</vt:lpstr>
      <vt:lpstr>Simple Transition Example</vt:lpstr>
      <vt:lpstr>State Transition Example</vt:lpstr>
      <vt:lpstr>请根据状态转换表画出状态机图</vt:lpstr>
      <vt:lpstr>Summary and Tools</vt:lpstr>
      <vt:lpstr>PowerPoint 演示文稿</vt:lpstr>
      <vt:lpstr>PowerPoint 演示文稿</vt:lpstr>
      <vt:lpstr>PowerPoint 演示文稿</vt:lpstr>
      <vt:lpstr>Thank U for your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李 骏</cp:lastModifiedBy>
  <cp:revision>87</cp:revision>
  <dcterms:created xsi:type="dcterms:W3CDTF">2019-12-11T15:27:07Z</dcterms:created>
  <dcterms:modified xsi:type="dcterms:W3CDTF">2019-12-12T03:44:36Z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2052-1.8.1.2821</vt:lpwstr>
  </property>
</Properties>
</file>