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여 정문" initials="여정" lastIdx="1" clrIdx="0">
    <p:extLst>
      <p:ext uri="{19B8F6BF-5375-455C-9EA6-DF929625EA0E}">
        <p15:presenceInfo xmlns:p15="http://schemas.microsoft.com/office/powerpoint/2012/main" userId="71422a6d216a6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CB"/>
    <a:srgbClr val="8C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6961" autoAdjust="0"/>
  </p:normalViewPr>
  <p:slideViewPr>
    <p:cSldViewPr snapToGrid="0">
      <p:cViewPr varScale="1">
        <p:scale>
          <a:sx n="66" d="100"/>
          <a:sy n="66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47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1251E-A073-418C-8C08-7B2410845A0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2BFD4-1B57-4B54-897D-C1B836420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2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 </a:t>
            </a:r>
            <a:r>
              <a:rPr lang="ko-KR" altLang="en-US" dirty="0"/>
              <a:t>저는 발표를 맡은 </a:t>
            </a:r>
            <a:r>
              <a:rPr lang="ko-KR" altLang="en-US" dirty="0" err="1"/>
              <a:t>여정문입니다</a:t>
            </a:r>
            <a:r>
              <a:rPr lang="en-US" altLang="ko-KR" dirty="0"/>
              <a:t>. </a:t>
            </a:r>
            <a:r>
              <a:rPr lang="ko-KR" altLang="en-US" dirty="0"/>
              <a:t>저희 조명은 </a:t>
            </a:r>
            <a:r>
              <a:rPr lang="en-US" altLang="ko-KR" dirty="0"/>
              <a:t>‘</a:t>
            </a:r>
            <a:r>
              <a:rPr lang="ko-KR" altLang="en-US" dirty="0" err="1"/>
              <a:t>사남일여</a:t>
            </a:r>
            <a:r>
              <a:rPr lang="en-US" altLang="ko-KR" dirty="0"/>
              <a:t>‘ </a:t>
            </a:r>
            <a:r>
              <a:rPr lang="ko-KR" altLang="en-US" dirty="0"/>
              <a:t>고요</a:t>
            </a:r>
            <a:r>
              <a:rPr lang="en-US" altLang="ko-KR" dirty="0"/>
              <a:t>, </a:t>
            </a:r>
            <a:r>
              <a:rPr lang="ko-KR" altLang="en-US" dirty="0"/>
              <a:t>조원은 강민정</a:t>
            </a:r>
            <a:r>
              <a:rPr lang="en-US" altLang="ko-KR" dirty="0"/>
              <a:t>, </a:t>
            </a:r>
            <a:r>
              <a:rPr lang="ko-KR" altLang="en-US" dirty="0" err="1"/>
              <a:t>김선재</a:t>
            </a:r>
            <a:r>
              <a:rPr lang="en-US" altLang="ko-KR" dirty="0"/>
              <a:t>, </a:t>
            </a:r>
            <a:r>
              <a:rPr lang="ko-KR" altLang="en-US" dirty="0" err="1"/>
              <a:t>방병제</a:t>
            </a:r>
            <a:r>
              <a:rPr lang="en-US" altLang="ko-KR" dirty="0"/>
              <a:t>, </a:t>
            </a:r>
            <a:r>
              <a:rPr lang="ko-KR" altLang="en-US" dirty="0" err="1"/>
              <a:t>여정문</a:t>
            </a:r>
            <a:r>
              <a:rPr lang="en-US" altLang="ko-KR" dirty="0"/>
              <a:t>, </a:t>
            </a:r>
            <a:r>
              <a:rPr lang="ko-KR" altLang="en-US" dirty="0" err="1"/>
              <a:t>이새봄입니다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0">
              <a:lnSpc>
                <a:spcPct val="150000"/>
              </a:lnSpc>
            </a:pPr>
            <a:r>
              <a:rPr lang="ko-KR" altLang="en-US" dirty="0"/>
              <a:t>저희 조가 선정한 주제는 </a:t>
            </a:r>
            <a:r>
              <a:rPr lang="en-US" altLang="ko-KR" dirty="0"/>
              <a:t>‘</a:t>
            </a:r>
            <a:r>
              <a:rPr lang="ko-KR" altLang="en-US" sz="12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국내 </a:t>
            </a:r>
            <a:r>
              <a:rPr lang="ko-KR" altLang="ko-KR" sz="12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사회적 거리두기 단계에 따른 </a:t>
            </a:r>
            <a:r>
              <a:rPr lang="ko-KR" altLang="en-US" sz="12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국민들의 </a:t>
            </a:r>
            <a:r>
              <a:rPr lang="ko-KR" altLang="ko-KR" sz="12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연애에 대한 관심도와</a:t>
            </a:r>
            <a:r>
              <a:rPr lang="en-US" altLang="ko-KR" sz="12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ko-KR" sz="120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넷플릭스</a:t>
            </a:r>
            <a:r>
              <a:rPr lang="ko-KR" altLang="ko-KR" sz="12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로맨스 장르</a:t>
            </a:r>
            <a:r>
              <a:rPr lang="en-US" altLang="ko-KR" sz="12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콘텐츠</a:t>
            </a:r>
            <a:r>
              <a:rPr lang="ko-KR" altLang="ko-KR" sz="12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sz="12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인기도 </a:t>
            </a:r>
            <a:r>
              <a:rPr lang="ko-KR" altLang="ko-KR" sz="12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상관관계 분석</a:t>
            </a:r>
            <a:r>
              <a:rPr lang="en-US" altLang="ko-KR" dirty="0"/>
              <a:t>‘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주제를 선정하게 된 이유는</a:t>
            </a:r>
            <a:r>
              <a:rPr lang="en-US" altLang="ko-KR" dirty="0"/>
              <a:t>, </a:t>
            </a:r>
            <a:r>
              <a:rPr lang="ko-KR" altLang="en-US" dirty="0" err="1"/>
              <a:t>판데믹의</a:t>
            </a:r>
            <a:r>
              <a:rPr lang="ko-KR" altLang="en-US" dirty="0"/>
              <a:t> 장기화로 </a:t>
            </a:r>
            <a:r>
              <a:rPr lang="en-US" altLang="ko-KR" dirty="0"/>
              <a:t>‘</a:t>
            </a:r>
            <a:r>
              <a:rPr lang="ko-KR" altLang="en-US" dirty="0" err="1"/>
              <a:t>애정소속욕구</a:t>
            </a:r>
            <a:r>
              <a:rPr lang="en-US" altLang="ko-KR" dirty="0"/>
              <a:t>＇</a:t>
            </a:r>
            <a:r>
              <a:rPr lang="ko-KR" altLang="en-US" dirty="0"/>
              <a:t>를 충족하기 어려워지면서 이에 대한 관심의 표출이 미디어에서 어떻게 발현되는지 데이터를 통해 분석하고자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분석 내용은 다음과 같습니다</a:t>
            </a:r>
            <a:r>
              <a:rPr lang="en-US" altLang="ko-KR" dirty="0"/>
              <a:t>. </a:t>
            </a:r>
            <a:r>
              <a:rPr lang="ko-KR" altLang="en-US" dirty="0" err="1"/>
              <a:t>넷플릭스</a:t>
            </a:r>
            <a:r>
              <a:rPr lang="ko-KR" altLang="en-US" dirty="0"/>
              <a:t> 내 로맨스 장르 콘텐츠의 시청률 순위 추이</a:t>
            </a:r>
            <a:r>
              <a:rPr lang="en-US" altLang="ko-KR" dirty="0"/>
              <a:t>, </a:t>
            </a:r>
            <a:r>
              <a:rPr lang="ko-KR" altLang="en-US" dirty="0"/>
              <a:t>그리고 구글 검색어 중 </a:t>
            </a:r>
            <a:r>
              <a:rPr lang="en-US" altLang="ko-KR" dirty="0"/>
              <a:t>‘</a:t>
            </a:r>
            <a:r>
              <a:rPr lang="ko-KR" altLang="en-US" dirty="0"/>
              <a:t>연애</a:t>
            </a:r>
            <a:r>
              <a:rPr lang="en-US" altLang="ko-KR" dirty="0"/>
              <a:t>‘</a:t>
            </a:r>
            <a:r>
              <a:rPr lang="ko-KR" altLang="en-US" dirty="0"/>
              <a:t>와 관련된 검색어의 </a:t>
            </a:r>
            <a:r>
              <a:rPr lang="ko-KR" altLang="en-US" dirty="0" err="1"/>
              <a:t>검색률</a:t>
            </a:r>
            <a:r>
              <a:rPr lang="ko-KR" altLang="en-US" dirty="0"/>
              <a:t> 변화 추이입니다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분석에 따른 기대효과는 다음과 같습니다</a:t>
            </a:r>
            <a:r>
              <a:rPr lang="en-US" altLang="ko-KR" dirty="0"/>
              <a:t>. </a:t>
            </a:r>
            <a:r>
              <a:rPr lang="ko-KR" altLang="en-US" dirty="0"/>
              <a:t>사회적 상황이 미디어 콘텐츠 소비에 미치는 영향</a:t>
            </a:r>
            <a:r>
              <a:rPr lang="en-US" altLang="ko-KR" dirty="0"/>
              <a:t>, </a:t>
            </a:r>
            <a:r>
              <a:rPr lang="ko-KR" altLang="en-US" dirty="0"/>
              <a:t>구체적으로는 사회적 거리두기 단계 변화에 따른 인기 장르를 예측할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사회 전반에 </a:t>
            </a:r>
            <a:r>
              <a:rPr lang="ko-KR" altLang="en-US" dirty="0" err="1"/>
              <a:t>팬데믹</a:t>
            </a:r>
            <a:r>
              <a:rPr lang="ko-KR" altLang="en-US" dirty="0"/>
              <a:t> 장기화가 미치는 </a:t>
            </a:r>
            <a:r>
              <a:rPr lang="ko-KR" altLang="en-US" dirty="0" err="1"/>
              <a:t>애정소속욕구의</a:t>
            </a:r>
            <a:r>
              <a:rPr lang="ko-KR" altLang="en-US" dirty="0"/>
              <a:t> 정도를 확인할 수 있고</a:t>
            </a:r>
            <a:r>
              <a:rPr lang="en-US" altLang="ko-KR" dirty="0"/>
              <a:t>, </a:t>
            </a:r>
            <a:r>
              <a:rPr lang="ko-KR" altLang="en-US" dirty="0" err="1"/>
              <a:t>넷플릭스의</a:t>
            </a:r>
            <a:r>
              <a:rPr lang="ko-KR" altLang="en-US" dirty="0"/>
              <a:t> 시기별 국내 인기 장르 또한 파악할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이 프로젝트를 통해 데이터 분석 실력의 향상과 향후 </a:t>
            </a:r>
            <a:r>
              <a:rPr lang="en-US" altLang="ko-KR" dirty="0"/>
              <a:t>IT </a:t>
            </a:r>
            <a:r>
              <a:rPr lang="ko-KR" altLang="en-US" dirty="0"/>
              <a:t>분야의 취직을 기대할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51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분석에 사용할 데이터는 다음과 같습니다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Flixpatrol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ko-KR" altLang="en-US" dirty="0" err="1"/>
              <a:t>넷플릭스</a:t>
            </a:r>
            <a:r>
              <a:rPr lang="ko-KR" altLang="en-US" dirty="0"/>
              <a:t> 및 기타 </a:t>
            </a:r>
            <a:r>
              <a:rPr lang="en-US" altLang="ko-KR" dirty="0"/>
              <a:t>OTT </a:t>
            </a:r>
            <a:r>
              <a:rPr lang="ko-KR" altLang="en-US" dirty="0"/>
              <a:t>서비스 콘텐츠에 대한 통계자료를 제시하는 웹사이트입니다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월별 국내 </a:t>
            </a:r>
            <a:r>
              <a:rPr lang="ko-KR" altLang="en-US" dirty="0" err="1"/>
              <a:t>넷플릭스</a:t>
            </a:r>
            <a:r>
              <a:rPr lang="ko-KR" altLang="en-US" dirty="0"/>
              <a:t> 영화</a:t>
            </a:r>
            <a:r>
              <a:rPr lang="en-US" altLang="ko-KR" dirty="0"/>
              <a:t>/</a:t>
            </a:r>
            <a:r>
              <a:rPr lang="ko-KR" altLang="en-US" dirty="0"/>
              <a:t>드라마 시청률 순위 데이터를 크롤링하여 사용할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이어서 </a:t>
            </a:r>
            <a:r>
              <a:rPr lang="en-US" altLang="ko-KR" dirty="0"/>
              <a:t>Google Trend</a:t>
            </a:r>
            <a:r>
              <a:rPr lang="ko-KR" altLang="en-US" dirty="0"/>
              <a:t>는 원데이터로서</a:t>
            </a:r>
            <a:r>
              <a:rPr lang="en-US" altLang="ko-KR" dirty="0"/>
              <a:t>, </a:t>
            </a:r>
            <a:r>
              <a:rPr lang="ko-KR" altLang="en-US" dirty="0"/>
              <a:t>기간과 검색어에 대한 관심도로 구성된 엑셀 파일입니다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월별 국내 구글 사용자들의 검색어 동향과 </a:t>
            </a:r>
            <a:r>
              <a:rPr lang="ko-KR" altLang="en-US" dirty="0" err="1"/>
              <a:t>도시별</a:t>
            </a:r>
            <a:r>
              <a:rPr lang="ko-KR" altLang="en-US" dirty="0"/>
              <a:t> 관심도를 비교 분석할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7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2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분석에 사용할 도구는 다음과 같습니다</a:t>
            </a:r>
            <a:r>
              <a:rPr lang="en-US" altLang="ko-KR" dirty="0"/>
              <a:t>. </a:t>
            </a:r>
            <a:r>
              <a:rPr lang="ko-KR" altLang="en-US" dirty="0"/>
              <a:t>수집기술 패키지로는 </a:t>
            </a:r>
            <a:r>
              <a:rPr lang="ko-KR" altLang="en-US" dirty="0" err="1"/>
              <a:t>판다스와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en-US" altLang="ko-KR" dirty="0"/>
              <a:t>, </a:t>
            </a:r>
            <a:r>
              <a:rPr lang="ko-KR" altLang="en-US" dirty="0"/>
              <a:t>분석기술 패키지로는 </a:t>
            </a:r>
            <a:r>
              <a:rPr lang="ko-KR" altLang="en-US" dirty="0" err="1"/>
              <a:t>비에스포</a:t>
            </a:r>
            <a:r>
              <a:rPr lang="en-US" altLang="ko-KR" dirty="0"/>
              <a:t>, </a:t>
            </a:r>
            <a:r>
              <a:rPr lang="ko-KR" altLang="en-US" dirty="0" err="1"/>
              <a:t>셀레니움</a:t>
            </a:r>
            <a:r>
              <a:rPr lang="en-US" altLang="ko-KR" dirty="0"/>
              <a:t>, </a:t>
            </a:r>
            <a:r>
              <a:rPr lang="ko-KR" altLang="en-US" dirty="0" err="1"/>
              <a:t>판다스입니다</a:t>
            </a:r>
            <a:r>
              <a:rPr lang="en-US" altLang="ko-KR" dirty="0"/>
              <a:t>. </a:t>
            </a:r>
            <a:r>
              <a:rPr lang="ko-KR" altLang="en-US" dirty="0"/>
              <a:t>시각화 기술 패키지로는 </a:t>
            </a:r>
            <a:r>
              <a:rPr lang="ko-KR" altLang="en-US" dirty="0" err="1"/>
              <a:t>맥플러립과</a:t>
            </a:r>
            <a:r>
              <a:rPr lang="ko-KR" altLang="en-US" dirty="0"/>
              <a:t> </a:t>
            </a:r>
            <a:r>
              <a:rPr lang="ko-KR" altLang="en-US" dirty="0" err="1"/>
              <a:t>씨본</a:t>
            </a:r>
            <a:r>
              <a:rPr lang="en-US" altLang="ko-KR" dirty="0"/>
              <a:t>, </a:t>
            </a:r>
            <a:r>
              <a:rPr lang="en-US" altLang="ko-KR" dirty="0" err="1"/>
              <a:t>py</a:t>
            </a:r>
            <a:r>
              <a:rPr lang="ko-KR" altLang="en-US" dirty="0" err="1"/>
              <a:t>태그클라우드를</a:t>
            </a:r>
            <a:r>
              <a:rPr lang="ko-KR" altLang="en-US" dirty="0"/>
              <a:t>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역할 분담 및 일정입니다</a:t>
            </a:r>
            <a:r>
              <a:rPr lang="en-US" altLang="ko-KR" dirty="0"/>
              <a:t>. </a:t>
            </a: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통계는 강민정님</a:t>
            </a:r>
            <a:r>
              <a:rPr lang="en-US" altLang="ko-KR" dirty="0"/>
              <a:t>, </a:t>
            </a:r>
            <a:r>
              <a:rPr lang="ko-KR" altLang="en-US" dirty="0" err="1"/>
              <a:t>김선재님</a:t>
            </a:r>
            <a:r>
              <a:rPr lang="en-US" altLang="ko-KR" dirty="0"/>
              <a:t>, </a:t>
            </a:r>
            <a:r>
              <a:rPr lang="ko-KR" altLang="en-US" dirty="0" err="1"/>
              <a:t>이새봄님이</a:t>
            </a:r>
            <a:r>
              <a:rPr lang="ko-KR" altLang="en-US" dirty="0"/>
              <a:t> </a:t>
            </a:r>
            <a:r>
              <a:rPr lang="ko-KR" altLang="en-US" dirty="0" err="1"/>
              <a:t>맡아주시기로</a:t>
            </a:r>
            <a:r>
              <a:rPr lang="ko-KR" altLang="en-US" dirty="0"/>
              <a:t> 했고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크롤링은</a:t>
            </a:r>
            <a:r>
              <a:rPr lang="ko-KR" altLang="en-US" dirty="0"/>
              <a:t> 저와 방병제님이 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대략적인 일정으로는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자료 가공 및 정리</a:t>
            </a:r>
            <a:r>
              <a:rPr lang="en-US" altLang="ko-KR" dirty="0"/>
              <a:t>, 8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일부터 </a:t>
            </a:r>
            <a:r>
              <a:rPr lang="en-US" altLang="ko-KR" dirty="0"/>
              <a:t>23</a:t>
            </a:r>
            <a:r>
              <a:rPr lang="ko-KR" altLang="en-US" dirty="0"/>
              <a:t>일까지 데이터 시각화 및 웹 형식 보고서 디자인</a:t>
            </a:r>
            <a:r>
              <a:rPr lang="en-US" altLang="ko-KR" dirty="0"/>
              <a:t>, </a:t>
            </a:r>
            <a:r>
              <a:rPr lang="ko-KR" altLang="en-US" dirty="0"/>
              <a:t>마지막으로 </a:t>
            </a:r>
            <a:r>
              <a:rPr lang="en-US" altLang="ko-KR" dirty="0"/>
              <a:t>24</a:t>
            </a:r>
            <a:r>
              <a:rPr lang="ko-KR" altLang="en-US" dirty="0"/>
              <a:t>일 프로젝트 발표입니다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2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BFD4-1B57-4B54-897D-C1B836420C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5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428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2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7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rends.google.com/trends/explore?date=all&amp;geo=KR" TargetMode="External"/><Relationship Id="rId4" Type="http://schemas.openxmlformats.org/officeDocument/2006/relationships/hyperlink" Target="https://flixpatrol.com/top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C694E-29E6-494D-999D-E880D5EA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716"/>
            <a:ext cx="12192000" cy="529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9F73A21-36ED-49F1-B17A-48768C2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636"/>
            <a:ext cx="12192000" cy="529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CC6D3-6B89-4BB6-9801-077F748C1831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2AF786-B191-41B2-A6EC-9BBBB4434E2A}"/>
              </a:ext>
            </a:extLst>
          </p:cNvPr>
          <p:cNvSpPr txBox="1"/>
          <p:nvPr/>
        </p:nvSpPr>
        <p:spPr>
          <a:xfrm>
            <a:off x="2350653" y="2525704"/>
            <a:ext cx="7490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[KDT] 1</a:t>
            </a:r>
            <a:r>
              <a:rPr lang="ko-KR" altLang="en-US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 프로젝트 주제 발표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2052E6-91B5-4BD8-AF8B-9641307B07B6}"/>
              </a:ext>
            </a:extLst>
          </p:cNvPr>
          <p:cNvSpPr txBox="1"/>
          <p:nvPr/>
        </p:nvSpPr>
        <p:spPr>
          <a:xfrm>
            <a:off x="1612899" y="4535848"/>
            <a:ext cx="896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강민정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김선재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방병제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여정문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400" b="1" dirty="0" err="1">
                <a:solidFill>
                  <a:srgbClr val="8CA5D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이새봄</a:t>
            </a:r>
            <a:endParaRPr lang="ko-KR" altLang="en-US" sz="2400" b="1" dirty="0">
              <a:solidFill>
                <a:srgbClr val="8CA5D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C88848-4582-4863-B0C7-EB88F2A222A0}"/>
              </a:ext>
            </a:extLst>
          </p:cNvPr>
          <p:cNvSpPr txBox="1"/>
          <p:nvPr/>
        </p:nvSpPr>
        <p:spPr>
          <a:xfrm>
            <a:off x="5372100" y="4012628"/>
            <a:ext cx="459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四女一男</a:t>
            </a:r>
          </a:p>
        </p:txBody>
      </p:sp>
    </p:spTree>
    <p:extLst>
      <p:ext uri="{BB962C8B-B14F-4D97-AF65-F5344CB8AC3E}">
        <p14:creationId xmlns:p14="http://schemas.microsoft.com/office/powerpoint/2010/main" val="59836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C694E-29E6-494D-999D-E880D5EA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716"/>
            <a:ext cx="12192000" cy="529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9F73A21-36ED-49F1-B17A-48768C2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636"/>
            <a:ext cx="12192000" cy="529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3B5DA-2B93-44E0-9B27-32F03378F53C}"/>
              </a:ext>
            </a:extLst>
          </p:cNvPr>
          <p:cNvSpPr txBox="1"/>
          <p:nvPr/>
        </p:nvSpPr>
        <p:spPr>
          <a:xfrm>
            <a:off x="685800" y="1188224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CBCB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주제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8997C-B494-40C5-8603-9324A64DF9C8}"/>
              </a:ext>
            </a:extLst>
          </p:cNvPr>
          <p:cNvSpPr txBox="1"/>
          <p:nvPr/>
        </p:nvSpPr>
        <p:spPr>
          <a:xfrm>
            <a:off x="1857375" y="1671684"/>
            <a:ext cx="9105900" cy="113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ko-KR" altLang="en-US" sz="24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국내 </a:t>
            </a:r>
            <a:r>
              <a:rPr lang="ko-KR" altLang="ko-KR" sz="24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사회적 거리두기 단계에 따른 연애에 대한 관심도와</a:t>
            </a:r>
          </a:p>
          <a:p>
            <a:pPr>
              <a:lnSpc>
                <a:spcPct val="150000"/>
              </a:lnSpc>
            </a:pPr>
            <a:r>
              <a:rPr lang="ko-KR" altLang="ko-KR" sz="240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넷플릭스</a:t>
            </a:r>
            <a:r>
              <a:rPr lang="ko-KR" altLang="ko-KR" sz="24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로맨스 장르</a:t>
            </a:r>
            <a:r>
              <a:rPr lang="en-US" altLang="ko-KR" sz="24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4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콘텐츠</a:t>
            </a:r>
            <a:r>
              <a:rPr lang="ko-KR" altLang="ko-KR" sz="24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</a:t>
            </a:r>
            <a:r>
              <a:rPr lang="ko-KR" altLang="en-US" sz="24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인기도 </a:t>
            </a:r>
            <a:r>
              <a:rPr lang="ko-KR" altLang="ko-KR" sz="24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상관관계 분석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10539-C18E-477D-B899-7C59CB88E3F3}"/>
              </a:ext>
            </a:extLst>
          </p:cNvPr>
          <p:cNvSpPr txBox="1"/>
          <p:nvPr/>
        </p:nvSpPr>
        <p:spPr>
          <a:xfrm>
            <a:off x="685800" y="327463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CBCB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주제 선정 이유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48F36-D168-4DF0-BA59-AEC07463C83D}"/>
              </a:ext>
            </a:extLst>
          </p:cNvPr>
          <p:cNvSpPr txBox="1"/>
          <p:nvPr/>
        </p:nvSpPr>
        <p:spPr>
          <a:xfrm>
            <a:off x="1857375" y="3988079"/>
            <a:ext cx="10121900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팬데믹의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장기화로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애정소속욕구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’(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매슬로우의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 욕구 중 하나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충족시키기 어려워지면서 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이에 대한 관심 표출이 미디어 소비에 어떻게 반영되는지 데이터를 통해 분석하고자 함</a:t>
            </a:r>
          </a:p>
        </p:txBody>
      </p:sp>
    </p:spTree>
    <p:extLst>
      <p:ext uri="{BB962C8B-B14F-4D97-AF65-F5344CB8AC3E}">
        <p14:creationId xmlns:p14="http://schemas.microsoft.com/office/powerpoint/2010/main" val="12226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C694E-29E6-494D-999D-E880D5EA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716"/>
            <a:ext cx="12192000" cy="529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9F73A21-36ED-49F1-B17A-48768C2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636"/>
            <a:ext cx="12192000" cy="529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9148F-FC48-40B9-A875-02C28D466961}"/>
              </a:ext>
            </a:extLst>
          </p:cNvPr>
          <p:cNvSpPr txBox="1"/>
          <p:nvPr/>
        </p:nvSpPr>
        <p:spPr>
          <a:xfrm>
            <a:off x="685800" y="93345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CA5D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주요 분석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137B1-1F65-40FD-AF83-0992E68B0EB6}"/>
              </a:ext>
            </a:extLst>
          </p:cNvPr>
          <p:cNvSpPr txBox="1"/>
          <p:nvPr/>
        </p:nvSpPr>
        <p:spPr>
          <a:xfrm>
            <a:off x="714375" y="273891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CA5D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99F99-1C9C-492E-8BB1-CDFD9047BF94}"/>
              </a:ext>
            </a:extLst>
          </p:cNvPr>
          <p:cNvSpPr txBox="1"/>
          <p:nvPr/>
        </p:nvSpPr>
        <p:spPr>
          <a:xfrm>
            <a:off x="2089150" y="1536872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ko-KR" sz="1800" kern="100" dirty="0" err="1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넷플릭스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내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로맨스 장르 콘텐츠의 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시청률 순위 추이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lvl="0" indent="-342900" algn="just" latinLnBrk="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검색어 중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거리두기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연애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</a:t>
            </a:r>
            <a:r>
              <a:rPr lang="ko-KR" altLang="en-US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관련된 검색어의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ko-KR" sz="1800" kern="100" dirty="0" err="1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검색률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변화 추이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79125-38A7-4A33-BB58-DDCAE4B6FFEB}"/>
              </a:ext>
            </a:extLst>
          </p:cNvPr>
          <p:cNvSpPr txBox="1"/>
          <p:nvPr/>
        </p:nvSpPr>
        <p:spPr>
          <a:xfrm>
            <a:off x="2117725" y="3231314"/>
            <a:ext cx="9740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18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사회적 상황이 미디어 콘텐츠 소비에 미치는 영향</a:t>
            </a:r>
            <a:endParaRPr lang="en-US" altLang="ko-KR" sz="1800" kern="100" dirty="0">
              <a:solidFill>
                <a:srgbClr val="0D0D0D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 algn="just" latinLnBrk="0">
              <a:lnSpc>
                <a:spcPct val="150000"/>
              </a:lnSpc>
            </a:pP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ko-KR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사회적 거리두기 단계 변화에 따른 인기 장르 예측 가능</a:t>
            </a:r>
            <a:endParaRPr lang="en-US" altLang="ko-KR" kern="100" dirty="0">
              <a:solidFill>
                <a:srgbClr val="0D0D0D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lvl="0" indent="-342900" algn="just" latinLnBrk="0">
              <a:buFont typeface="맑은 고딕" panose="020B0503020000020004" pitchFamily="50" charset="-127"/>
              <a:buChar char="-"/>
            </a:pPr>
            <a:endParaRPr lang="en-US" altLang="ko-KR" sz="1800" kern="100" dirty="0">
              <a:solidFill>
                <a:srgbClr val="0D0D0D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0" algn="just" latinLnBrk="0"/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 전반에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팬데믹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장기화가 미치는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애정소속욕구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정도 확인 및 분석</a:t>
            </a:r>
            <a:endParaRPr lang="en-US" altLang="ko-KR" kern="100" dirty="0">
              <a:solidFill>
                <a:srgbClr val="0D0D0D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lvl="0" indent="-285750" algn="just" latinLnBrk="0">
              <a:buFontTx/>
              <a:buChar char="-"/>
            </a:pPr>
            <a:endParaRPr lang="en-US" altLang="ko-KR" kern="100" dirty="0">
              <a:solidFill>
                <a:srgbClr val="0D0D0D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0" algn="just" latinLnBrk="0"/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넷플릭스의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시기별 국내 인기 장르 파악 및 분석</a:t>
            </a:r>
            <a:endParaRPr lang="en-US" altLang="ko-KR" kern="100" dirty="0">
              <a:solidFill>
                <a:srgbClr val="0D0D0D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0" algn="just" latinLnBrk="0"/>
            <a:endParaRPr lang="en-US" altLang="ko-KR" kern="100" dirty="0">
              <a:solidFill>
                <a:srgbClr val="0D0D0D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0" algn="just" latinLnBrk="0"/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분석 </a:t>
            </a:r>
            <a:r>
              <a:rPr lang="ko-KR" altLang="en-US" kern="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실력 향상과 향후 </a:t>
            </a:r>
            <a:r>
              <a:rPr lang="en-US" altLang="ko-KR" kern="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IT</a:t>
            </a:r>
            <a:r>
              <a:rPr lang="ko-KR" altLang="en-US" kern="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분야 취직 ☆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C694E-29E6-494D-999D-E880D5EA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716"/>
            <a:ext cx="12192000" cy="529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9F73A21-36ED-49F1-B17A-48768C2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636"/>
            <a:ext cx="12192000" cy="529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7AAAC-54E1-4739-B03E-BBDF271D93EB}"/>
              </a:ext>
            </a:extLst>
          </p:cNvPr>
          <p:cNvSpPr txBox="1"/>
          <p:nvPr/>
        </p:nvSpPr>
        <p:spPr>
          <a:xfrm>
            <a:off x="615950" y="10653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CBCB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 소개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A704E-E802-4318-B1F4-4701532D6CA0}"/>
              </a:ext>
            </a:extLst>
          </p:cNvPr>
          <p:cNvSpPr txBox="1"/>
          <p:nvPr/>
        </p:nvSpPr>
        <p:spPr>
          <a:xfrm>
            <a:off x="1993900" y="1529918"/>
            <a:ext cx="9867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 </a:t>
            </a:r>
            <a:r>
              <a:rPr lang="en-US" altLang="ko-KR" b="1" u="sng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Flixpatrol</a:t>
            </a:r>
            <a:r>
              <a:rPr lang="en-US" altLang="ko-KR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(</a:t>
            </a:r>
            <a:r>
              <a:rPr lang="ko-KR" altLang="en-US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통계자료</a:t>
            </a:r>
            <a:r>
              <a:rPr lang="en-US" altLang="ko-KR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https://flixpatrol.com/top10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월부터 월별 국내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넷플릭스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영화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드라마 시청률 순위 데이터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Google Trend (</a:t>
            </a:r>
            <a:r>
              <a:rPr lang="ko-KR" altLang="en-US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원 데이터</a:t>
            </a:r>
            <a:r>
              <a:rPr lang="en-US" altLang="ko-KR" b="1" u="sng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.xlsx &amp; .csv)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https://trends.google.com/trends/explore?date=all&amp;geo=KR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월부터 월별 국내 구글 사용자들의 검색어 동향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시간 흐름에 따른 관심도 변화 분석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도시별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관심도 비교 분석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9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7AAAC-54E1-4739-B03E-BBDF271D93EB}"/>
              </a:ext>
            </a:extLst>
          </p:cNvPr>
          <p:cNvSpPr txBox="1"/>
          <p:nvPr/>
        </p:nvSpPr>
        <p:spPr>
          <a:xfrm>
            <a:off x="615950" y="10653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CBCB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 소개 및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5AE53-BAAD-4E5B-9A27-A36AACEB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7AAAC-54E1-4739-B03E-BBDF271D93EB}"/>
              </a:ext>
            </a:extLst>
          </p:cNvPr>
          <p:cNvSpPr txBox="1"/>
          <p:nvPr/>
        </p:nvSpPr>
        <p:spPr>
          <a:xfrm>
            <a:off x="615950" y="10653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CBCB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 소개 및 설명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BE24E70-BAEC-4CA1-A2C2-3A5D4F27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2700"/>
            <a:ext cx="1124585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6EF1441-FA7D-46AF-A3A3-A3FD4E3039F3}"/>
              </a:ext>
            </a:extLst>
          </p:cNvPr>
          <p:cNvSpPr/>
          <p:nvPr/>
        </p:nvSpPr>
        <p:spPr>
          <a:xfrm>
            <a:off x="9105900" y="1670050"/>
            <a:ext cx="222250" cy="222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D4C330-D474-4060-8F2C-018222FC2ADF}"/>
              </a:ext>
            </a:extLst>
          </p:cNvPr>
          <p:cNvSpPr/>
          <p:nvPr/>
        </p:nvSpPr>
        <p:spPr>
          <a:xfrm>
            <a:off x="9097434" y="4057661"/>
            <a:ext cx="222250" cy="222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6BAAF7-CC93-4D69-A82C-9D77076612D0}"/>
              </a:ext>
            </a:extLst>
          </p:cNvPr>
          <p:cNvSpPr/>
          <p:nvPr/>
        </p:nvSpPr>
        <p:spPr>
          <a:xfrm>
            <a:off x="7981198" y="2058276"/>
            <a:ext cx="1106130" cy="4645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 버튼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DE226-0F65-4FA1-BF69-48A575305B51}"/>
              </a:ext>
            </a:extLst>
          </p:cNvPr>
          <p:cNvCxnSpPr>
            <a:cxnSpLocks/>
          </p:cNvCxnSpPr>
          <p:nvPr/>
        </p:nvCxnSpPr>
        <p:spPr>
          <a:xfrm flipV="1">
            <a:off x="8689940" y="1826296"/>
            <a:ext cx="415960" cy="219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1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C694E-29E6-494D-999D-E880D5EA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716"/>
            <a:ext cx="12192000" cy="529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9F73A21-36ED-49F1-B17A-48768C2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636"/>
            <a:ext cx="12192000" cy="529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7AAAC-54E1-4739-B03E-BBDF271D93EB}"/>
              </a:ext>
            </a:extLst>
          </p:cNvPr>
          <p:cNvSpPr txBox="1"/>
          <p:nvPr/>
        </p:nvSpPr>
        <p:spPr>
          <a:xfrm>
            <a:off x="558800" y="114042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8CBCB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프로젝트 수행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A704E-E802-4318-B1F4-4701532D6CA0}"/>
              </a:ext>
            </a:extLst>
          </p:cNvPr>
          <p:cNvSpPr txBox="1"/>
          <p:nvPr/>
        </p:nvSpPr>
        <p:spPr>
          <a:xfrm>
            <a:off x="1603375" y="1918000"/>
            <a:ext cx="9867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수집기술 패키지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pandas</a:t>
            </a:r>
            <a:endParaRPr lang="ko-KR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</a:t>
            </a: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numpy</a:t>
            </a:r>
            <a:endParaRPr lang="en-US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ko-KR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분석기술 패키지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bs4</a:t>
            </a:r>
            <a:endParaRPr lang="ko-KR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selenium</a:t>
            </a:r>
            <a:endParaRPr lang="ko-KR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pandas</a:t>
            </a:r>
          </a:p>
          <a:p>
            <a:pPr algn="just"/>
            <a:endParaRPr lang="ko-KR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AC065-8A7A-4AD8-B7BA-BBE6C40A2FDE}"/>
              </a:ext>
            </a:extLst>
          </p:cNvPr>
          <p:cNvSpPr txBox="1"/>
          <p:nvPr/>
        </p:nvSpPr>
        <p:spPr>
          <a:xfrm>
            <a:off x="5949950" y="1918000"/>
            <a:ext cx="4638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ko-KR" sz="18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시각화 기술 패키지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matplotlib, seaborn : </a:t>
            </a:r>
            <a:r>
              <a:rPr lang="ko-KR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그래프 생성</a:t>
            </a:r>
            <a:endParaRPr lang="ko-KR" altLang="ko-KR" sz="18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1800" dirty="0" err="1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pytagcloud</a:t>
            </a:r>
            <a:r>
              <a:rPr lang="en-US" altLang="ko-KR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워드 클라우드 그림 생성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• </a:t>
            </a:r>
            <a:r>
              <a:rPr lang="en-US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folium : </a:t>
            </a:r>
            <a:r>
              <a:rPr lang="ko-KR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지도</a:t>
            </a:r>
            <a:r>
              <a:rPr lang="en-US" altLang="ko-KR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C694E-29E6-494D-999D-E880D5EA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716"/>
            <a:ext cx="12192000" cy="529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9F73A21-36ED-49F1-B17A-48768C2B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636"/>
            <a:ext cx="12192000" cy="529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7AAAC-54E1-4739-B03E-BBDF271D93EB}"/>
              </a:ext>
            </a:extLst>
          </p:cNvPr>
          <p:cNvSpPr txBox="1"/>
          <p:nvPr/>
        </p:nvSpPr>
        <p:spPr>
          <a:xfrm>
            <a:off x="558800" y="114042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CA5D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▶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역할 분담 및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A704E-E802-4318-B1F4-4701532D6CA0}"/>
              </a:ext>
            </a:extLst>
          </p:cNvPr>
          <p:cNvSpPr txBox="1"/>
          <p:nvPr/>
        </p:nvSpPr>
        <p:spPr>
          <a:xfrm>
            <a:off x="2035175" y="2034847"/>
            <a:ext cx="3495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ko-KR" sz="18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역할분담</a:t>
            </a: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ko-KR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</a:t>
            </a: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수집</a:t>
            </a: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전처리</a:t>
            </a: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통계</a:t>
            </a:r>
            <a:endParaRPr lang="en-US" altLang="ko-KR" kern="100" dirty="0">
              <a:solidFill>
                <a:srgbClr val="0D0D0D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: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강민정</a:t>
            </a: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김선재</a:t>
            </a:r>
            <a:r>
              <a:rPr lang="en-US" altLang="ko-KR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이새봄</a:t>
            </a:r>
            <a:endParaRPr lang="ko-KR" altLang="ko-KR" kern="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ko-KR" altLang="en-US" kern="100" dirty="0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 </a:t>
            </a:r>
            <a:r>
              <a:rPr lang="ko-KR" altLang="en-US" kern="100" dirty="0" err="1">
                <a:solidFill>
                  <a:srgbClr val="0D0D0D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크롤링</a:t>
            </a:r>
            <a:endParaRPr lang="en-US" altLang="ko-KR" kern="100" dirty="0">
              <a:solidFill>
                <a:srgbClr val="0D0D0D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: </a:t>
            </a:r>
            <a:r>
              <a:rPr lang="ko-KR" altLang="en-US" sz="1800" kern="100" dirty="0" err="1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방병제</a:t>
            </a: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800" kern="100" dirty="0" err="1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여정문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/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8949-DA4D-4059-86A4-0D286F6D8ED1}"/>
              </a:ext>
            </a:extLst>
          </p:cNvPr>
          <p:cNvSpPr txBox="1"/>
          <p:nvPr/>
        </p:nvSpPr>
        <p:spPr>
          <a:xfrm>
            <a:off x="5759450" y="2034847"/>
            <a:ext cx="558482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1800" kern="10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일정</a:t>
            </a:r>
            <a:endParaRPr lang="en-US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8/9 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수립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8/15 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 가공 및 정리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8/16~8/23 </a:t>
            </a:r>
            <a:r>
              <a:rPr lang="ko-KR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시각화 및 웹 형식 보고서 디자인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• </a:t>
            </a:r>
            <a:r>
              <a:rPr lang="en-US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8/24 </a:t>
            </a:r>
            <a:r>
              <a:rPr lang="ko-KR" altLang="ko-KR" sz="18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발표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just" latinLnBrk="0"/>
            <a:r>
              <a:rPr lang="en-US" altLang="ko-KR" sz="1800" kern="100" dirty="0">
                <a:solidFill>
                  <a:srgbClr val="0D0D0D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endParaRPr lang="ko-KR" altLang="ko-KR" sz="1800" kern="10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79D4A6-1394-4F99-B9A2-D49213527D2F}"/>
              </a:ext>
            </a:extLst>
          </p:cNvPr>
          <p:cNvCxnSpPr>
            <a:cxnSpLocks/>
          </p:cNvCxnSpPr>
          <p:nvPr/>
        </p:nvCxnSpPr>
        <p:spPr>
          <a:xfrm>
            <a:off x="5267325" y="2034847"/>
            <a:ext cx="0" cy="291815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1A281-226F-4351-B870-91236D69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3" y="399570"/>
            <a:ext cx="11187493" cy="6037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28949-DA4D-4059-86A4-0D286F6D8ED1}"/>
              </a:ext>
            </a:extLst>
          </p:cNvPr>
          <p:cNvSpPr txBox="1"/>
          <p:nvPr/>
        </p:nvSpPr>
        <p:spPr>
          <a:xfrm>
            <a:off x="761999" y="3244734"/>
            <a:ext cx="10668000" cy="1042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algn="ctr" latinLnBrk="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9200" spc="-50" dirty="0">
                <a:solidFill>
                  <a:schemeClr val="bg1"/>
                </a:solidFill>
                <a:latin typeface="Broadway" panose="04040905080B02020502" pitchFamily="82" charset="0"/>
                <a:ea typeface="+mj-ea"/>
                <a:cs typeface="+mj-cs"/>
              </a:rPr>
              <a:t>T	H	A	N	K	Y	O	U</a:t>
            </a:r>
          </a:p>
          <a:p>
            <a:pPr algn="ctr" latinLnBrk="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0" spc="-50" dirty="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4400" spc="-50" dirty="0">
                <a:latin typeface="+mj-lt"/>
                <a:ea typeface="+mj-ea"/>
                <a:cs typeface="+mj-cs"/>
              </a:rPr>
              <a:t>🥰</a:t>
            </a:r>
            <a:endParaRPr lang="en-US" altLang="ko-KR" sz="14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550772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F3920"/>
      </a:dk2>
      <a:lt2>
        <a:srgbClr val="E3E8E2"/>
      </a:lt2>
      <a:accent1>
        <a:srgbClr val="C093C5"/>
      </a:accent1>
      <a:accent2>
        <a:srgbClr val="BA7FA6"/>
      </a:accent2>
      <a:accent3>
        <a:srgbClr val="C696A2"/>
      </a:accent3>
      <a:accent4>
        <a:srgbClr val="BA887F"/>
      </a:accent4>
      <a:accent5>
        <a:srgbClr val="B9A07D"/>
      </a:accent5>
      <a:accent6>
        <a:srgbClr val="A7A672"/>
      </a:accent6>
      <a:hlink>
        <a:srgbClr val="5B8E56"/>
      </a:hlink>
      <a:folHlink>
        <a:srgbClr val="7F7F7F"/>
      </a:folHlink>
    </a:clrScheme>
    <a:fontScheme name="Custom 16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712</Words>
  <Application>Microsoft Office PowerPoint</Application>
  <PresentationFormat>와이드스크린</PresentationFormat>
  <Paragraphs>86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Malgun Gothic Semilight</vt:lpstr>
      <vt:lpstr>Microsoft GothicNeo</vt:lpstr>
      <vt:lpstr>Malgun Gothic</vt:lpstr>
      <vt:lpstr>Malgun Gothic</vt:lpstr>
      <vt:lpstr>Arial</vt:lpstr>
      <vt:lpstr>Avenir Next LT Pro</vt:lpstr>
      <vt:lpstr>Broadway</vt:lpstr>
      <vt:lpstr>PrismaticVTI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 정문</dc:creator>
  <cp:lastModifiedBy>여 정문</cp:lastModifiedBy>
  <cp:revision>9</cp:revision>
  <dcterms:created xsi:type="dcterms:W3CDTF">2021-08-09T08:10:36Z</dcterms:created>
  <dcterms:modified xsi:type="dcterms:W3CDTF">2021-08-10T07:53:01Z</dcterms:modified>
</cp:coreProperties>
</file>