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3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5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6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14" r:id="rId2"/>
    <p:sldId id="267" r:id="rId3"/>
    <p:sldId id="352" r:id="rId4"/>
    <p:sldId id="335" r:id="rId5"/>
    <p:sldId id="344" r:id="rId6"/>
    <p:sldId id="336" r:id="rId7"/>
    <p:sldId id="338" r:id="rId8"/>
    <p:sldId id="326" r:id="rId9"/>
    <p:sldId id="375" r:id="rId10"/>
    <p:sldId id="367" r:id="rId11"/>
    <p:sldId id="376" r:id="rId12"/>
    <p:sldId id="353" r:id="rId13"/>
    <p:sldId id="351" r:id="rId14"/>
    <p:sldId id="354" r:id="rId15"/>
    <p:sldId id="365" r:id="rId16"/>
    <p:sldId id="366" r:id="rId17"/>
    <p:sldId id="357" r:id="rId18"/>
    <p:sldId id="31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6">
          <p15:clr>
            <a:srgbClr val="A4A3A4"/>
          </p15:clr>
        </p15:guide>
        <p15:guide id="2" pos="7197">
          <p15:clr>
            <a:srgbClr val="A4A3A4"/>
          </p15:clr>
        </p15:guide>
        <p15:guide id="3" pos="4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" initials="B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68E71"/>
    <a:srgbClr val="2E75B6"/>
    <a:srgbClr val="00B050"/>
    <a:srgbClr val="ECE5CB"/>
    <a:srgbClr val="A0B391"/>
    <a:srgbClr val="FFF5D8"/>
    <a:srgbClr val="FFF5D6"/>
    <a:srgbClr val="368E72"/>
    <a:srgbClr val="ECE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6" autoAdjust="0"/>
    <p:restoredTop sz="95313" autoAdjust="0"/>
  </p:normalViewPr>
  <p:slideViewPr>
    <p:cSldViewPr showGuides="1">
      <p:cViewPr varScale="1">
        <p:scale>
          <a:sx n="63" d="100"/>
          <a:sy n="63" d="100"/>
        </p:scale>
        <p:origin x="1012" y="48"/>
      </p:cViewPr>
      <p:guideLst>
        <p:guide orient="horz" pos="2866"/>
        <p:guide pos="7197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5EF35-85AC-4C07-A962-8A52BC33C64A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442ED-A1A8-4F8F-82DC-A711EEEB3C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442ED-A1A8-4F8F-82DC-A711EEEB3CC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442ED-A1A8-4F8F-82DC-A711EEEB3CC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442ED-A1A8-4F8F-82DC-A711EEEB3CC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442ED-A1A8-4F8F-82DC-A711EEEB3CC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442ED-A1A8-4F8F-82DC-A711EEEB3CC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442ED-A1A8-4F8F-82DC-A711EEEB3CC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442ED-A1A8-4F8F-82DC-A711EEEB3CC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442ED-A1A8-4F8F-82DC-A711EEEB3CC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442ED-A1A8-4F8F-82DC-A711EEEB3CC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442ED-A1A8-4F8F-82DC-A711EEEB3CC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442ED-A1A8-4F8F-82DC-A711EEEB3CC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442ED-A1A8-4F8F-82DC-A711EEEB3CC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442ED-A1A8-4F8F-82DC-A711EEEB3CC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442ED-A1A8-4F8F-82DC-A711EEEB3CC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442ED-A1A8-4F8F-82DC-A711EEEB3CC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442ED-A1A8-4F8F-82DC-A711EEEB3CC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442ED-A1A8-4F8F-82DC-A711EEEB3CC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442ED-A1A8-4F8F-82DC-A711EEEB3CC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16BA-220B-4462-91CC-593CE5A9A9E4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E447-FE56-419E-8B7D-ACBE0E5CC8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16BA-220B-4462-91CC-593CE5A9A9E4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E447-FE56-419E-8B7D-ACBE0E5CC8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16BA-220B-4462-91CC-593CE5A9A9E4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E447-FE56-419E-8B7D-ACBE0E5CC8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16BA-220B-4462-91CC-593CE5A9A9E4}" type="datetimeFigureOut">
              <a:rPr lang="zh-CN" altLang="en-US" smtClean="0"/>
              <a:t>2020/8/26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E447-FE56-419E-8B7D-ACBE0E5CC8B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16BA-220B-4462-91CC-593CE5A9A9E4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E447-FE56-419E-8B7D-ACBE0E5CC8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16BA-220B-4462-91CC-593CE5A9A9E4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E447-FE56-419E-8B7D-ACBE0E5CC8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16BA-220B-4462-91CC-593CE5A9A9E4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E447-FE56-419E-8B7D-ACBE0E5CC8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16BA-220B-4462-91CC-593CE5A9A9E4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E447-FE56-419E-8B7D-ACBE0E5CC8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16BA-220B-4462-91CC-593CE5A9A9E4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E447-FE56-419E-8B7D-ACBE0E5CC8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16BA-220B-4462-91CC-593CE5A9A9E4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E447-FE56-419E-8B7D-ACBE0E5CC8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16BA-220B-4462-91CC-593CE5A9A9E4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E447-FE56-419E-8B7D-ACBE0E5CC8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华文黑体" panose="02010600040101010101" charset="-122"/>
                <a:ea typeface="华文黑体" panose="02010600040101010101" charset="-122"/>
              </a:defRPr>
            </a:lvl1pPr>
          </a:lstStyle>
          <a:p>
            <a:fld id="{122116BA-220B-4462-91CC-593CE5A9A9E4}" type="datetimeFigureOut">
              <a:rPr lang="zh-CN" altLang="en-US" smtClean="0"/>
              <a:t>2020/8/26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华文黑体" panose="02010600040101010101" charset="-122"/>
                <a:ea typeface="华文黑体" panose="0201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华文黑体" panose="02010600040101010101" charset="-122"/>
                <a:ea typeface="华文黑体" panose="02010600040101010101" charset="-122"/>
              </a:defRPr>
            </a:lvl1pPr>
          </a:lstStyle>
          <a:p>
            <a:fld id="{024BE447-FE56-419E-8B7D-ACBE0E5CC8B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华文黑体" panose="02010600040101010101" charset="-122"/>
          <a:ea typeface="华文黑体" panose="0201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华文黑体" panose="02010600040101010101" charset="-122"/>
          <a:ea typeface="华文黑体" panose="0201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华文黑体" panose="02010600040101010101" charset="-122"/>
          <a:ea typeface="华文黑体" panose="0201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华文黑体" panose="02010600040101010101" charset="-122"/>
          <a:ea typeface="华文黑体" panose="0201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华文黑体" panose="02010600040101010101" charset="-122"/>
          <a:ea typeface="华文黑体" panose="0201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华文黑体" panose="02010600040101010101" charset="-122"/>
          <a:ea typeface="华文黑体" panose="0201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3.png"/><Relationship Id="rId5" Type="http://schemas.openxmlformats.org/officeDocument/2006/relationships/tags" Target="../tags/tag41.xml"/><Relationship Id="rId10" Type="http://schemas.openxmlformats.org/officeDocument/2006/relationships/notesSlide" Target="../notesSlides/notesSlide14.xml"/><Relationship Id="rId4" Type="http://schemas.openxmlformats.org/officeDocument/2006/relationships/tags" Target="../tags/tag40.xml"/><Relationship Id="rId9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image" Target="../media/image3.png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image" Target="../media/image3.png"/><Relationship Id="rId10" Type="http://schemas.openxmlformats.org/officeDocument/2006/relationships/tags" Target="../tags/tag66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3.png"/><Relationship Id="rId5" Type="http://schemas.openxmlformats.org/officeDocument/2006/relationships/tags" Target="../tags/tag73.xml"/><Relationship Id="rId10" Type="http://schemas.openxmlformats.org/officeDocument/2006/relationships/notesSlide" Target="../notesSlides/notesSlide17.xml"/><Relationship Id="rId4" Type="http://schemas.openxmlformats.org/officeDocument/2006/relationships/tags" Target="../tags/tag72.xml"/><Relationship Id="rId9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5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3.png"/><Relationship Id="rId5" Type="http://schemas.openxmlformats.org/officeDocument/2006/relationships/tags" Target="../tags/tag14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3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2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6140" y="314494"/>
            <a:ext cx="417646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1200" dirty="0">
              <a:solidFill>
                <a:srgbClr val="E7D4AD"/>
              </a:solidFill>
              <a:latin typeface="OPPOSans" pitchFamily="18" charset="-122"/>
              <a:ea typeface="OPPOSans" pitchFamily="18" charset="-122"/>
              <a:cs typeface="OPPOSans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60496" y="602716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200" dirty="0">
                <a:solidFill>
                  <a:srgbClr val="E7D4AD"/>
                </a:solidFill>
                <a:latin typeface="OPPOSans" pitchFamily="18" charset="-122"/>
                <a:ea typeface="OPPOSans" pitchFamily="18" charset="-122"/>
                <a:cs typeface="OPPOSans" pitchFamily="18" charset="-122"/>
              </a:rPr>
              <a:t>2020</a:t>
            </a:r>
            <a:endParaRPr kumimoji="1" lang="zh-CN" altLang="en-US" sz="1200" dirty="0">
              <a:solidFill>
                <a:srgbClr val="E7D4AD"/>
              </a:solidFill>
              <a:latin typeface="OPPOSans" pitchFamily="18" charset="-122"/>
              <a:ea typeface="OPPOSans" pitchFamily="18" charset="-122"/>
              <a:cs typeface="OPPOSans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26150" y="3462655"/>
            <a:ext cx="464058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600" spc="300" dirty="0">
                <a:solidFill>
                  <a:srgbClr val="ECE4C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Black" charset="0"/>
                <a:sym typeface="+mn-ea"/>
              </a:rPr>
              <a:t>管理者角色转变分享</a:t>
            </a:r>
          </a:p>
          <a:p>
            <a:pPr algn="r"/>
            <a:r>
              <a:rPr lang="en-US" altLang="zh-CN" sz="2400" spc="300" dirty="0">
                <a:solidFill>
                  <a:srgbClr val="ECE4C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Black" charset="0"/>
                <a:sym typeface="+mn-ea"/>
              </a:rPr>
              <a:t>——</a:t>
            </a:r>
            <a:r>
              <a:rPr lang="zh-CN" altLang="en-US" sz="2400" spc="300" dirty="0">
                <a:solidFill>
                  <a:srgbClr val="ECE4C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Black" charset="0"/>
                <a:sym typeface="+mn-ea"/>
              </a:rPr>
              <a:t>管理者应该做的事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1264285" y="911860"/>
            <a:ext cx="1467485" cy="0"/>
          </a:xfrm>
          <a:prstGeom prst="line">
            <a:avLst/>
          </a:prstGeom>
          <a:ln w="19050">
            <a:solidFill>
              <a:srgbClr val="0CA6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116632"/>
            <a:ext cx="1013088" cy="4339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64285" y="116840"/>
            <a:ext cx="212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US" altLang="zh-CN" sz="3600" b="1" dirty="0">
                <a:solidFill>
                  <a:srgbClr val="368E71"/>
                </a:solidFill>
                <a:latin typeface="+mj-ea"/>
                <a:ea typeface="+mj-ea"/>
                <a:sym typeface="+mn-ea"/>
              </a:rPr>
              <a:t>4. </a:t>
            </a:r>
            <a:r>
              <a:rPr lang="zh-CN" altLang="en-US" sz="3600" b="1" dirty="0">
                <a:solidFill>
                  <a:srgbClr val="368E71"/>
                </a:solidFill>
                <a:latin typeface="+mj-ea"/>
                <a:ea typeface="+mj-ea"/>
                <a:sym typeface="+mn-ea"/>
              </a:rPr>
              <a:t>评估人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91285" y="1058545"/>
            <a:ext cx="7543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90204" pitchFamily="34" charset="0"/>
              <a:buChar char="•"/>
            </a:pPr>
            <a:endParaRPr lang="zh-CN" altLang="en-US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endParaRPr lang="zh-CN" altLang="en-US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1410325" y="3068960"/>
            <a:ext cx="2084070" cy="835025"/>
          </a:xfrm>
          <a:prstGeom prst="rect">
            <a:avLst/>
          </a:prstGeom>
          <a:solidFill>
            <a:srgbClr val="368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indent="0">
              <a:buNone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自下而上的自评</a:t>
            </a:r>
            <a:endParaRPr lang="zh-CN" altLang="en-US" sz="2000" b="1" spc="300">
              <a:solidFill>
                <a:schemeClr val="lt1"/>
              </a:solidFill>
              <a:latin typeface="Arial" panose="020B0604020202090204" pitchFamily="34" charset="0"/>
              <a:ea typeface="微软雅黑" panose="020B0503020204020204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9043660" y="3068960"/>
            <a:ext cx="2084070" cy="8350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>
                <a:solidFill>
                  <a:schemeClr val="lt1"/>
                </a:solidFill>
                <a:latin typeface="Arial" panose="020B0604020202090204" pitchFamily="34" charset="0"/>
                <a:ea typeface="微软雅黑" panose="020B0503020204020204" charset="-122"/>
                <a:cs typeface="+mj-cs"/>
                <a:sym typeface="Arial" panose="020B0604020202090204" pitchFamily="34" charset="0"/>
              </a:rPr>
              <a:t>面对面沟通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964930" y="3068960"/>
            <a:ext cx="4671695" cy="834390"/>
            <a:chOff x="6260" y="4138"/>
            <a:chExt cx="7357" cy="1314"/>
          </a:xfrm>
        </p:grpSpPr>
        <p:sp>
          <p:nvSpPr>
            <p:cNvPr id="11" name="矩形 10"/>
            <p:cNvSpPr/>
            <p:nvPr>
              <p:custDataLst>
                <p:tags r:id="rId3"/>
              </p:custDataLst>
            </p:nvPr>
          </p:nvSpPr>
          <p:spPr>
            <a:xfrm>
              <a:off x="8248" y="4138"/>
              <a:ext cx="3282" cy="13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dirty="0">
                  <a:latin typeface="+mj-ea"/>
                  <a:ea typeface="+mj-ea"/>
                  <a:sym typeface="+mn-ea"/>
                </a:rPr>
                <a:t>自上而下的</a:t>
              </a:r>
              <a:r>
                <a:rPr lang="en-US" altLang="zh-CN" sz="2000" dirty="0">
                  <a:latin typeface="+mj-ea"/>
                  <a:ea typeface="+mj-ea"/>
                  <a:sym typeface="+mn-ea"/>
                </a:rPr>
                <a:t>leader</a:t>
              </a:r>
              <a:r>
                <a:rPr lang="zh-CN" altLang="en-US" sz="2000" dirty="0">
                  <a:latin typeface="+mj-ea"/>
                  <a:ea typeface="+mj-ea"/>
                  <a:sym typeface="+mn-ea"/>
                </a:rPr>
                <a:t>评分</a:t>
              </a: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6260" y="4285"/>
              <a:ext cx="1247" cy="1021"/>
            </a:xfrm>
            <a:prstGeom prst="rightArrow">
              <a:avLst/>
            </a:prstGeom>
            <a:noFill/>
            <a:ln w="57150">
              <a:solidFill>
                <a:srgbClr val="368E7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68E7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12371" y="4285"/>
              <a:ext cx="1247" cy="1021"/>
            </a:xfrm>
            <a:prstGeom prst="rightArrow">
              <a:avLst/>
            </a:prstGeom>
            <a:noFill/>
            <a:ln w="57150">
              <a:solidFill>
                <a:srgbClr val="368E7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68E7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meng\Desktop\500820659.jpg50082065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342846" y="2388999"/>
            <a:ext cx="5476240" cy="3650992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50800" dist="38100" dir="2700000" algn="tl" rotWithShape="0">
              <a:srgbClr val="0CA678">
                <a:alpha val="40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1016635" y="1117600"/>
            <a:ext cx="7189470" cy="3948430"/>
          </a:xfrm>
          <a:prstGeom prst="rect">
            <a:avLst/>
          </a:prstGeom>
          <a:solidFill>
            <a:srgbClr val="0CA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6355" y="2033247"/>
            <a:ext cx="43052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dirty="0">
                <a:solidFill>
                  <a:schemeClr val="bg1"/>
                </a:solidFill>
                <a:latin typeface="华文黑体" panose="02010600040101010101" charset="-122"/>
                <a:ea typeface="华文黑体" panose="02010600040101010101" charset="-122"/>
              </a:rPr>
              <a:t>分享时间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544320" y="2808605"/>
            <a:ext cx="2003425" cy="279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116632"/>
            <a:ext cx="1013088" cy="43395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81200" y="3502025"/>
            <a:ext cx="374523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怎么去管理团队中的人</a:t>
            </a:r>
          </a:p>
          <a:p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管理人的过程中的心得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5400" y="0"/>
            <a:ext cx="5400599" cy="6858000"/>
          </a:xfrm>
          <a:prstGeom prst="rect">
            <a:avLst/>
          </a:prstGeom>
          <a:solidFill>
            <a:srgbClr val="0CA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44310" y="1157582"/>
            <a:ext cx="43052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dirty="0">
                <a:solidFill>
                  <a:schemeClr val="bg1"/>
                </a:solidFill>
                <a:latin typeface="华文黑体" panose="02010600040101010101" charset="-122"/>
                <a:ea typeface="华文黑体" panose="02010600040101010101" charset="-122"/>
              </a:rPr>
              <a:t>事（业务目标）</a:t>
            </a:r>
            <a:endParaRPr lang="zh-CN" altLang="en-US" sz="3200" dirty="0">
              <a:solidFill>
                <a:schemeClr val="bg1"/>
              </a:solidFill>
              <a:latin typeface="华文黑体" panose="02010600040101010101" charset="-122"/>
              <a:ea typeface="华文黑体" panose="02010600040101010101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600002" y="2325960"/>
            <a:ext cx="66966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C:\Users\meng\Desktop\500820659.jpg50082065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342846" y="2388999"/>
            <a:ext cx="5476240" cy="3650992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50800" dist="38100" dir="2700000" algn="tl" rotWithShape="0">
              <a:srgbClr val="0CA678">
                <a:alpha val="40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116632"/>
            <a:ext cx="1013088" cy="4339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83385" y="2685415"/>
            <a:ext cx="2186305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定目标</a:t>
            </a: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做计划</a:t>
            </a: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追过程</a:t>
            </a: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拿结果</a:t>
            </a: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给评价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1264285" y="911860"/>
            <a:ext cx="1467485" cy="0"/>
          </a:xfrm>
          <a:prstGeom prst="line">
            <a:avLst/>
          </a:prstGeom>
          <a:ln w="19050">
            <a:solidFill>
              <a:srgbClr val="0CA6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116632"/>
            <a:ext cx="1013088" cy="4339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64285" y="116840"/>
            <a:ext cx="1668780" cy="811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3600" b="1" spc="300" dirty="0">
                <a:solidFill>
                  <a:srgbClr val="368E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定目标</a:t>
            </a:r>
            <a:endParaRPr lang="zh-CN" altLang="en-US" sz="3600" b="1" spc="300" dirty="0">
              <a:solidFill>
                <a:srgbClr val="368E71"/>
              </a:solidFill>
              <a:latin typeface="微软雅黑" panose="020B0503020204020204" charset="-122"/>
              <a:ea typeface="微软雅黑" panose="020B0503020204020204" charset="-122"/>
              <a:cs typeface="+mj-ea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1881158" y="2000240"/>
            <a:ext cx="8496300" cy="1524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140743" y="2142444"/>
            <a:ext cx="7910515" cy="36933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自上而下 </a:t>
            </a:r>
            <a:r>
              <a:rPr lang="en-US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- </a:t>
            </a: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公司目标解读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140585" y="2425700"/>
            <a:ext cx="7910830" cy="93186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分解目标和任务：</a:t>
            </a:r>
            <a:r>
              <a:rPr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FC</a:t>
            </a:r>
            <a:r>
              <a:rPr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拆解 </a:t>
            </a:r>
            <a:r>
              <a:rPr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- </a:t>
            </a:r>
            <a:r>
              <a:rPr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年度、季度、月度；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共同看见，关键行动 （各区域，各部门，各产品线，各产品，新品规划）</a:t>
            </a: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1844674" y="1969734"/>
            <a:ext cx="107922" cy="1530703"/>
          </a:xfrm>
          <a:prstGeom prst="rect">
            <a:avLst/>
          </a:prstGeom>
          <a:solidFill>
            <a:srgbClr val="368E71"/>
          </a:solidFill>
          <a:ln>
            <a:solidFill>
              <a:srgbClr val="368E71"/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47850" y="4060825"/>
            <a:ext cx="8499475" cy="1797050"/>
            <a:chOff x="2895" y="7695"/>
            <a:chExt cx="13385" cy="2830"/>
          </a:xfrm>
        </p:grpSpPr>
        <p:sp>
          <p:nvSpPr>
            <p:cNvPr id="23" name="矩形 22"/>
            <p:cNvSpPr/>
            <p:nvPr>
              <p:custDataLst>
                <p:tags r:id="rId5"/>
              </p:custDataLst>
            </p:nvPr>
          </p:nvSpPr>
          <p:spPr>
            <a:xfrm>
              <a:off x="2900" y="7705"/>
              <a:ext cx="13380" cy="2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rgbClr val="BD374A">
                <a:shade val="50000"/>
              </a:srgbClr>
            </a:lnRef>
            <a:fillRef idx="1">
              <a:srgbClr val="BD374A"/>
            </a:fillRef>
            <a:effectRef idx="0">
              <a:srgbClr val="BD374A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895" y="7695"/>
              <a:ext cx="12608" cy="2830"/>
              <a:chOff x="2895" y="7695"/>
              <a:chExt cx="12608" cy="2830"/>
            </a:xfrm>
          </p:grpSpPr>
          <p:sp>
            <p:nvSpPr>
              <p:cNvPr id="24" name="矩形 23"/>
              <p:cNvSpPr/>
              <p:nvPr>
                <p:custDataLst>
                  <p:tags r:id="rId6"/>
                </p:custDataLst>
              </p:nvPr>
            </p:nvSpPr>
            <p:spPr>
              <a:xfrm>
                <a:off x="2895" y="7695"/>
                <a:ext cx="165" cy="283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rgbClr val="BD374A">
                  <a:shade val="50000"/>
                </a:srgbClr>
              </a:lnRef>
              <a:fillRef idx="1">
                <a:srgbClr val="BD374A"/>
              </a:fillRef>
              <a:effectRef idx="0">
                <a:srgbClr val="BD374A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90204" pitchFamily="34" charset="0"/>
                  <a:ea typeface="微软雅黑" panose="020B050302020402020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247" y="7753"/>
                <a:ext cx="12256" cy="1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 algn="l">
                  <a:lnSpc>
                    <a:spcPct val="150000"/>
                  </a:lnSpc>
                </a:pPr>
                <a:r>
                  <a:rPr lang="zh-CN" altLang="en-US" b="1" dirty="0">
                    <a:latin typeface="+mj-ea"/>
                    <a:ea typeface="+mj-ea"/>
                    <a:cs typeface="+mj-ea"/>
                  </a:rPr>
                  <a:t>季度绩效分享：</a:t>
                </a:r>
              </a:p>
              <a:p>
                <a:pPr marL="0" lvl="1" algn="l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Arial" panose="020B0604020202090204" pitchFamily="34" charset="0"/>
                    <a:ea typeface="微软雅黑" panose="020B0503020204020204" charset="-122"/>
                    <a:sym typeface="Arial" panose="020B0604020202090204" pitchFamily="34" charset="0"/>
                  </a:rPr>
                  <a:t>固定销售额利润额项</a:t>
                </a:r>
                <a:r>
                  <a:rPr lang="en-US" altLang="zh-CN" sz="1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Arial" panose="020B0604020202090204" pitchFamily="34" charset="0"/>
                    <a:ea typeface="微软雅黑" panose="020B0503020204020204" charset="-122"/>
                    <a:sym typeface="Arial" panose="020B0604020202090204" pitchFamily="34" charset="0"/>
                  </a:rPr>
                  <a:t>+</a:t>
                </a:r>
                <a:r>
                  <a:rPr lang="zh-CN" altLang="en-US" sz="1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Arial" panose="020B0604020202090204" pitchFamily="34" charset="0"/>
                    <a:ea typeface="微软雅黑" panose="020B0503020204020204" charset="-122"/>
                    <a:sym typeface="Arial" panose="020B0604020202090204" pitchFamily="34" charset="0"/>
                  </a:rPr>
                  <a:t>综合指标项</a:t>
                </a:r>
                <a:r>
                  <a:rPr lang="en-US" altLang="zh-CN" sz="1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Arial" panose="020B0604020202090204" pitchFamily="34" charset="0"/>
                    <a:ea typeface="微软雅黑" panose="020B0503020204020204" charset="-122"/>
                    <a:sym typeface="Arial" panose="020B0604020202090204" pitchFamily="34" charset="0"/>
                  </a:rPr>
                  <a:t>+</a:t>
                </a:r>
                <a:r>
                  <a:rPr lang="zh-CN" altLang="en-US" sz="1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Arial" panose="020B0604020202090204" pitchFamily="34" charset="0"/>
                    <a:ea typeface="微软雅黑" panose="020B0503020204020204" charset="-122"/>
                    <a:sym typeface="Arial" panose="020B0604020202090204" pitchFamily="34" charset="0"/>
                  </a:rPr>
                  <a:t>价值观项（非固定）</a:t>
                </a:r>
                <a:endParaRPr lang="zh-CN" altLang="en-US" sz="1000" dirty="0">
                  <a:latin typeface="+mj-ea"/>
                  <a:ea typeface="+mj-ea"/>
                  <a:cs typeface="+mj-ea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1264285" y="911860"/>
            <a:ext cx="1467485" cy="0"/>
          </a:xfrm>
          <a:prstGeom prst="line">
            <a:avLst/>
          </a:prstGeom>
          <a:ln w="19050">
            <a:solidFill>
              <a:srgbClr val="0CA6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116632"/>
            <a:ext cx="1013088" cy="4339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64285" y="116840"/>
            <a:ext cx="1668780" cy="811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3600" b="1" spc="300" dirty="0">
                <a:solidFill>
                  <a:srgbClr val="009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做计划</a:t>
            </a:r>
            <a:endParaRPr lang="zh-CN" altLang="en-US" sz="3600" b="1" spc="3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j-ea"/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4675" y="1969770"/>
            <a:ext cx="8499475" cy="1710690"/>
            <a:chOff x="2905" y="3102"/>
            <a:chExt cx="13385" cy="1714"/>
          </a:xfrm>
        </p:grpSpPr>
        <p:sp>
          <p:nvSpPr>
            <p:cNvPr id="7" name="矩形 6"/>
            <p:cNvSpPr/>
            <p:nvPr>
              <p:custDataLst>
                <p:tags r:id="rId5"/>
              </p:custDataLst>
            </p:nvPr>
          </p:nvSpPr>
          <p:spPr>
            <a:xfrm>
              <a:off x="2910" y="3112"/>
              <a:ext cx="13380" cy="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rgbClr val="BD374A">
                <a:shade val="50000"/>
              </a:srgbClr>
            </a:lnRef>
            <a:fillRef idx="1">
              <a:srgbClr val="BD374A"/>
            </a:fillRef>
            <a:effectRef idx="0">
              <a:srgbClr val="BD374A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6"/>
              </p:custDataLst>
            </p:nvPr>
          </p:nvSpPr>
          <p:spPr>
            <a:xfrm>
              <a:off x="3371" y="3112"/>
              <a:ext cx="12458" cy="582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>
              <a:normAutofit/>
            </a:bodyPr>
            <a:lstStyle/>
            <a:p>
              <a:r>
                <a:rPr lang="zh-CN" altLang="en-US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Arial" panose="020B0604020202090204" pitchFamily="34" charset="0"/>
                  <a:ea typeface="微软雅黑" panose="020B0503020204020204" charset="-122"/>
                  <a:sym typeface="Arial" panose="020B0604020202090204" pitchFamily="34" charset="0"/>
                </a:rPr>
                <a:t>行动计划输出</a:t>
              </a:r>
            </a:p>
          </p:txBody>
        </p:sp>
        <p:sp>
          <p:nvSpPr>
            <p:cNvPr id="9" name="文本框 8"/>
            <p:cNvSpPr txBox="1"/>
            <p:nvPr>
              <p:custDataLst>
                <p:tags r:id="rId7"/>
              </p:custDataLst>
            </p:nvPr>
          </p:nvSpPr>
          <p:spPr>
            <a:xfrm>
              <a:off x="3371" y="3522"/>
              <a:ext cx="12458" cy="1156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>
              <a:norm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zh-CN" altLang="en-US" sz="1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Arial" panose="020B0604020202090204" pitchFamily="34" charset="0"/>
                  <a:ea typeface="微软雅黑" panose="020B0503020204020204" charset="-122"/>
                  <a:sym typeface="Arial" panose="020B0604020202090204" pitchFamily="34" charset="0"/>
                </a:rPr>
                <a:t>目标共识后，自下而上制定行动计划 </a:t>
              </a:r>
            </a:p>
            <a:p>
              <a:pPr marL="742950" lvl="1" indent="-285750">
                <a:lnSpc>
                  <a:spcPct val="150000"/>
                </a:lnSpc>
                <a:buFont typeface="Wingdings" panose="05000000000000000000" charset="0"/>
                <a:buChar char=""/>
              </a:pPr>
              <a:r>
                <a:rPr lang="zh-CN" altLang="en-US" sz="1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Arial" panose="020B0604020202090204" pitchFamily="34" charset="0"/>
                  <a:ea typeface="微软雅黑" panose="020B0503020204020204" charset="-122"/>
                  <a:sym typeface="Arial" panose="020B0604020202090204" pitchFamily="34" charset="0"/>
                </a:rPr>
                <a:t>关键行动计划（关键行动计划描述、工作占比、计划完成时间、责任人）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zh-CN" altLang="en-US" sz="1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Arial" panose="020B0604020202090204" pitchFamily="34" charset="0"/>
                  <a:ea typeface="微软雅黑" panose="020B0503020204020204" charset="-122"/>
                  <a:sym typeface="Arial" panose="020B0604020202090204" pitchFamily="34" charset="0"/>
                </a:rPr>
                <a:t>个人行动计划逐渐拆解，拆分到季度、月度、周；</a:t>
              </a:r>
            </a:p>
          </p:txBody>
        </p:sp>
        <p:sp>
          <p:nvSpPr>
            <p:cNvPr id="10" name="矩形 9"/>
            <p:cNvSpPr/>
            <p:nvPr>
              <p:custDataLst>
                <p:tags r:id="rId8"/>
              </p:custDataLst>
            </p:nvPr>
          </p:nvSpPr>
          <p:spPr>
            <a:xfrm>
              <a:off x="2905" y="3102"/>
              <a:ext cx="128" cy="1714"/>
            </a:xfrm>
            <a:prstGeom prst="rect">
              <a:avLst/>
            </a:prstGeom>
            <a:solidFill>
              <a:srgbClr val="368E71"/>
            </a:solidFill>
            <a:ln>
              <a:solidFill>
                <a:srgbClr val="368E71"/>
              </a:solidFill>
            </a:ln>
          </p:spPr>
          <p:style>
            <a:lnRef idx="2">
              <a:srgbClr val="BD374A">
                <a:shade val="50000"/>
              </a:srgbClr>
            </a:lnRef>
            <a:fillRef idx="1">
              <a:srgbClr val="BD374A"/>
            </a:fillRef>
            <a:effectRef idx="0">
              <a:srgbClr val="BD374A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844675" y="4265294"/>
            <a:ext cx="8499475" cy="1521159"/>
            <a:chOff x="2905" y="5274"/>
            <a:chExt cx="13385" cy="1714"/>
          </a:xfrm>
        </p:grpSpPr>
        <p:sp>
          <p:nvSpPr>
            <p:cNvPr id="11" name="矩形 10"/>
            <p:cNvSpPr/>
            <p:nvPr>
              <p:custDataLst>
                <p:tags r:id="rId1"/>
              </p:custDataLst>
            </p:nvPr>
          </p:nvSpPr>
          <p:spPr>
            <a:xfrm>
              <a:off x="2910" y="5284"/>
              <a:ext cx="13380" cy="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rgbClr val="BD374A">
                <a:shade val="50000"/>
              </a:srgbClr>
            </a:lnRef>
            <a:fillRef idx="1">
              <a:srgbClr val="BD374A"/>
            </a:fillRef>
            <a:effectRef idx="0">
              <a:srgbClr val="BD374A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2905" y="5274"/>
              <a:ext cx="12924" cy="1714"/>
              <a:chOff x="2905" y="5274"/>
              <a:chExt cx="12924" cy="1714"/>
            </a:xfrm>
          </p:grpSpPr>
          <p:sp>
            <p:nvSpPr>
              <p:cNvPr id="12" name="文本框 11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3371" y="5546"/>
                <a:ext cx="12458" cy="58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ctr" anchorCtr="0">
                <a:normAutofit/>
              </a:bodyPr>
              <a:lstStyle/>
              <a:p>
                <a:r>
                  <a:rPr lang="zh-CN" altLang="en-US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Arial" panose="020B0604020202090204" pitchFamily="34" charset="0"/>
                    <a:ea typeface="微软雅黑" panose="020B0503020204020204" charset="-122"/>
                    <a:sym typeface="Arial" panose="020B0604020202090204" pitchFamily="34" charset="0"/>
                  </a:rPr>
                  <a:t>计划的可实施性</a:t>
                </a:r>
              </a:p>
            </p:txBody>
          </p:sp>
          <p:sp>
            <p:nvSpPr>
              <p:cNvPr id="13" name="文本框 12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371" y="5993"/>
                <a:ext cx="12458" cy="98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ctr" anchorCtr="0">
                <a:normAutofit/>
              </a:bodyPr>
              <a:lstStyle/>
              <a:p>
                <a:pPr marL="285750" lvl="0" indent="-285750" algn="l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lang="zh-CN" altLang="en-US" sz="1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Arial" panose="020B0604020202090204" pitchFamily="34" charset="0"/>
                    <a:ea typeface="微软雅黑" panose="020B0503020204020204" charset="-122"/>
                    <a:sym typeface="Arial" panose="020B0604020202090204" pitchFamily="34" charset="0"/>
                  </a:rPr>
                  <a:t>量化目标 </a:t>
                </a:r>
                <a:r>
                  <a:rPr lang="en-US" altLang="zh-CN" sz="1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Arial" panose="020B0604020202090204" pitchFamily="34" charset="0"/>
                    <a:ea typeface="微软雅黑" panose="020B0503020204020204" charset="-122"/>
                    <a:sym typeface="Arial" panose="020B0604020202090204" pitchFamily="34" charset="0"/>
                  </a:rPr>
                  <a:t>- </a:t>
                </a:r>
                <a:r>
                  <a:rPr lang="zh-CN" altLang="en-US" sz="1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Arial" panose="020B0604020202090204" pitchFamily="34" charset="0"/>
                    <a:ea typeface="微软雅黑" panose="020B0503020204020204" charset="-122"/>
                    <a:sym typeface="Arial" panose="020B0604020202090204" pitchFamily="34" charset="0"/>
                  </a:rPr>
                  <a:t>如：季度销售额目标和利润率目标的数值是多少。需完成的目标</a:t>
                </a:r>
              </a:p>
              <a:p>
                <a:pPr marL="285750" lvl="0" indent="-285750" algn="l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lang="zh-CN" altLang="en-US" sz="1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Arial" panose="020B0604020202090204" pitchFamily="34" charset="0"/>
                    <a:ea typeface="微软雅黑" panose="020B0503020204020204" charset="-122"/>
                    <a:sym typeface="Arial" panose="020B0604020202090204" pitchFamily="34" charset="0"/>
                  </a:rPr>
                  <a:t>通过</a:t>
                </a:r>
                <a:r>
                  <a:rPr lang="zh-CN" altLang="en-US" sz="1400" dirty="0">
                    <a:solidFill>
                      <a:srgbClr val="368E71"/>
                    </a:solidFill>
                    <a:latin typeface="Arial" panose="020B0604020202090204" pitchFamily="34" charset="0"/>
                    <a:ea typeface="微软雅黑" panose="020B0503020204020204" charset="-122"/>
                    <a:sym typeface="Arial" panose="020B0604020202090204" pitchFamily="34" charset="0"/>
                  </a:rPr>
                  <a:t>分析</a:t>
                </a:r>
                <a:r>
                  <a:rPr lang="zh-CN" altLang="en-US" sz="1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Arial" panose="020B0604020202090204" pitchFamily="34" charset="0"/>
                    <a:ea typeface="微软雅黑" panose="020B0503020204020204" charset="-122"/>
                    <a:sym typeface="Arial" panose="020B0604020202090204" pitchFamily="34" charset="0"/>
                  </a:rPr>
                  <a:t>制定</a:t>
                </a:r>
                <a:r>
                  <a:rPr lang="zh-CN" altLang="en-US" sz="1400" dirty="0">
                    <a:solidFill>
                      <a:srgbClr val="368E71"/>
                    </a:solidFill>
                    <a:latin typeface="Arial" panose="020B0604020202090204" pitchFamily="34" charset="0"/>
                    <a:ea typeface="微软雅黑" panose="020B0503020204020204" charset="-122"/>
                    <a:sym typeface="Arial" panose="020B0604020202090204" pitchFamily="34" charset="0"/>
                  </a:rPr>
                  <a:t>策略</a:t>
                </a:r>
                <a:r>
                  <a:rPr lang="zh-CN" altLang="en-US" sz="1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Arial" panose="020B0604020202090204" pitchFamily="34" charset="0"/>
                    <a:ea typeface="微软雅黑" panose="020B0503020204020204" charset="-122"/>
                    <a:sym typeface="Arial" panose="020B0604020202090204" pitchFamily="34" charset="0"/>
                  </a:rPr>
                  <a:t>，在给出</a:t>
                </a:r>
                <a:r>
                  <a:rPr lang="zh-CN" altLang="en-US" sz="1400" dirty="0">
                    <a:solidFill>
                      <a:srgbClr val="368E71"/>
                    </a:solidFill>
                    <a:latin typeface="Arial" panose="020B0604020202090204" pitchFamily="34" charset="0"/>
                    <a:ea typeface="微软雅黑" panose="020B0503020204020204" charset="-122"/>
                    <a:sym typeface="Arial" panose="020B0604020202090204" pitchFamily="34" charset="0"/>
                  </a:rPr>
                  <a:t>行动计划</a:t>
                </a:r>
              </a:p>
            </p:txBody>
          </p:sp>
          <p:sp>
            <p:nvSpPr>
              <p:cNvPr id="14" name="矩形 13"/>
              <p:cNvSpPr/>
              <p:nvPr>
                <p:custDataLst>
                  <p:tags r:id="rId4"/>
                </p:custDataLst>
              </p:nvPr>
            </p:nvSpPr>
            <p:spPr>
              <a:xfrm>
                <a:off x="2905" y="5274"/>
                <a:ext cx="128" cy="17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rgbClr val="BD374A">
                  <a:shade val="50000"/>
                </a:srgbClr>
              </a:lnRef>
              <a:fillRef idx="1">
                <a:srgbClr val="BD374A"/>
              </a:fillRef>
              <a:effectRef idx="0">
                <a:srgbClr val="BD374A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90204" pitchFamily="34" charset="0"/>
                  <a:ea typeface="微软雅黑" panose="020B0503020204020204" charset="-122"/>
                  <a:sym typeface="Arial" panose="020B060402020209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1264285" y="911860"/>
            <a:ext cx="1467485" cy="0"/>
          </a:xfrm>
          <a:prstGeom prst="line">
            <a:avLst/>
          </a:prstGeom>
          <a:ln w="19050">
            <a:solidFill>
              <a:srgbClr val="0CA6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116632"/>
            <a:ext cx="1013088" cy="4339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64285" y="116840"/>
            <a:ext cx="1670685" cy="811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3600" b="1" spc="300" dirty="0">
                <a:solidFill>
                  <a:srgbClr val="009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追过程</a:t>
            </a:r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1881158" y="1500174"/>
            <a:ext cx="8496300" cy="13100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166910" y="1643050"/>
            <a:ext cx="7910515" cy="36933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目标沟通机制</a:t>
            </a: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166910" y="2071678"/>
            <a:ext cx="7910830" cy="717548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强调行动计划的完成情况（完成的经验总结；未完成的原因分析）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个体一对一沟通； 复盘目标合理性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1809720" y="1500174"/>
            <a:ext cx="71438" cy="1285884"/>
          </a:xfrm>
          <a:prstGeom prst="rect">
            <a:avLst/>
          </a:prstGeom>
          <a:solidFill>
            <a:srgbClr val="368E71"/>
          </a:solidFill>
          <a:ln>
            <a:solidFill>
              <a:srgbClr val="368E71"/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1847850" y="3143248"/>
            <a:ext cx="8496300" cy="12874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2095472" y="3286124"/>
            <a:ext cx="7910515" cy="36933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目标跟进工具</a:t>
            </a: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2140585" y="3714752"/>
            <a:ext cx="7910830" cy="716913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marL="285750" lvl="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周会 </a:t>
            </a:r>
            <a:r>
              <a:rPr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/ </a:t>
            </a:r>
            <a:r>
              <a:rPr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月会 ：团队内部会议、开放式会议跨部门沟通； 通过会议的方式互相学习，主持人轮流设定，提升每个人的主人翁意识 和 组织能力</a:t>
            </a:r>
          </a:p>
        </p:txBody>
      </p:sp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1809720" y="3143248"/>
            <a:ext cx="71438" cy="12858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9"/>
            </p:custDataLst>
          </p:nvPr>
        </p:nvSpPr>
        <p:spPr>
          <a:xfrm>
            <a:off x="1847850" y="4727551"/>
            <a:ext cx="8496300" cy="12732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2095472" y="4857760"/>
            <a:ext cx="7910515" cy="36933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过程进度管控</a:t>
            </a: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2140585" y="5286388"/>
            <a:ext cx="7910830" cy="571503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销售额和利润数据管理和分析，对偏差进行调整。明确接下来要做的事情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持续跟进，树立仪式感。（借假修真）</a:t>
            </a:r>
          </a:p>
        </p:txBody>
      </p:sp>
      <p:sp>
        <p:nvSpPr>
          <p:cNvPr id="19" name="矩形 18"/>
          <p:cNvSpPr/>
          <p:nvPr>
            <p:custDataLst>
              <p:tags r:id="rId12"/>
            </p:custDataLst>
          </p:nvPr>
        </p:nvSpPr>
        <p:spPr>
          <a:xfrm>
            <a:off x="1809720" y="4714884"/>
            <a:ext cx="71438" cy="1285884"/>
          </a:xfrm>
          <a:prstGeom prst="rect">
            <a:avLst/>
          </a:prstGeom>
          <a:solidFill>
            <a:srgbClr val="368E71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1264285" y="911860"/>
            <a:ext cx="1467485" cy="0"/>
          </a:xfrm>
          <a:prstGeom prst="line">
            <a:avLst/>
          </a:prstGeom>
          <a:ln w="19050">
            <a:solidFill>
              <a:srgbClr val="0CA6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116632"/>
            <a:ext cx="1013088" cy="4339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64285" y="116840"/>
            <a:ext cx="1670685" cy="811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3600" b="1" spc="300" dirty="0">
                <a:solidFill>
                  <a:srgbClr val="009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拿结果</a:t>
            </a:r>
            <a:endParaRPr lang="zh-CN" altLang="en-US" sz="3600" b="1" spc="3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j-ea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1809720" y="1285860"/>
            <a:ext cx="8496300" cy="12652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095472" y="1357298"/>
            <a:ext cx="7910515" cy="36933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结果导向</a:t>
            </a: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166910" y="1857364"/>
            <a:ext cx="7910830" cy="63182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目标完成情况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行动计划达成情况</a:t>
            </a:r>
            <a:endParaRPr lang="en-US" altLang="zh-CN" sz="1400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1738282" y="1285860"/>
            <a:ext cx="71438" cy="1285884"/>
          </a:xfrm>
          <a:prstGeom prst="rect">
            <a:avLst/>
          </a:prstGeom>
          <a:solidFill>
            <a:srgbClr val="368E71"/>
          </a:solidFill>
          <a:ln>
            <a:solidFill>
              <a:srgbClr val="368E71"/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1809720" y="2928934"/>
            <a:ext cx="8496300" cy="12874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2166910" y="3000372"/>
            <a:ext cx="7910515" cy="36933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如何帮助员工拿结果</a:t>
            </a: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2166910" y="3429000"/>
            <a:ext cx="7910830" cy="76898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spc="15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每个月进行达成进度分享，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spc="15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识别问题， 重新根据达成情况调整行动目标</a:t>
            </a:r>
          </a:p>
        </p:txBody>
      </p:sp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1738282" y="2928934"/>
            <a:ext cx="71438" cy="12858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9"/>
            </p:custDataLst>
          </p:nvPr>
        </p:nvSpPr>
        <p:spPr>
          <a:xfrm>
            <a:off x="1847850" y="4727551"/>
            <a:ext cx="8496300" cy="12732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2095472" y="4786322"/>
            <a:ext cx="7910515" cy="36933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结果反馈</a:t>
            </a: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2166910" y="5214950"/>
            <a:ext cx="7910830" cy="64960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marL="285750" lvl="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spc="150" dirty="0"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通过结果反馈这件事儿形成对自己工作的总结复盘（技能知识分享</a:t>
            </a:r>
            <a:r>
              <a:rPr lang="en-US" altLang="zh-CN" sz="1400" spc="150" dirty="0"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/</a:t>
            </a:r>
            <a:r>
              <a:rPr lang="zh-CN" altLang="en-US" sz="1400" spc="150" dirty="0"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读书分享</a:t>
            </a:r>
            <a:r>
              <a:rPr lang="en-US" altLang="zh-CN" sz="1400" spc="150" dirty="0"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etc.</a:t>
            </a:r>
            <a:r>
              <a:rPr lang="zh-CN" altLang="en-US" sz="1400" spc="150" dirty="0"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）</a:t>
            </a:r>
          </a:p>
          <a:p>
            <a:pPr marL="285750" lvl="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spc="150" dirty="0"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能让每个人参与点评，提出意见</a:t>
            </a:r>
          </a:p>
        </p:txBody>
      </p:sp>
      <p:sp>
        <p:nvSpPr>
          <p:cNvPr id="19" name="矩形 18"/>
          <p:cNvSpPr/>
          <p:nvPr>
            <p:custDataLst>
              <p:tags r:id="rId12"/>
            </p:custDataLst>
          </p:nvPr>
        </p:nvSpPr>
        <p:spPr>
          <a:xfrm>
            <a:off x="1809720" y="4714884"/>
            <a:ext cx="71438" cy="1285884"/>
          </a:xfrm>
          <a:prstGeom prst="rect">
            <a:avLst/>
          </a:prstGeom>
          <a:solidFill>
            <a:srgbClr val="368E71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1264285" y="911860"/>
            <a:ext cx="1467485" cy="0"/>
          </a:xfrm>
          <a:prstGeom prst="line">
            <a:avLst/>
          </a:prstGeom>
          <a:ln w="19050">
            <a:solidFill>
              <a:srgbClr val="0CA6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116632"/>
            <a:ext cx="1013088" cy="4339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64285" y="116840"/>
            <a:ext cx="1668780" cy="811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3600" b="1" spc="300" dirty="0">
                <a:solidFill>
                  <a:srgbClr val="368E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给评价</a:t>
            </a:r>
            <a:endParaRPr lang="zh-CN" altLang="en-US" sz="3600" b="1" spc="300" dirty="0">
              <a:solidFill>
                <a:srgbClr val="368E71"/>
              </a:solidFill>
              <a:latin typeface="微软雅黑" panose="020B0503020204020204" charset="-122"/>
              <a:ea typeface="微软雅黑" panose="020B0503020204020204" charset="-122"/>
              <a:cs typeface="+mj-ea"/>
              <a:sym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264285" y="911860"/>
            <a:ext cx="1467485" cy="0"/>
          </a:xfrm>
          <a:prstGeom prst="line">
            <a:avLst/>
          </a:prstGeom>
          <a:ln w="19050">
            <a:solidFill>
              <a:srgbClr val="0CA6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116632"/>
            <a:ext cx="1013088" cy="433951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264285" y="116840"/>
            <a:ext cx="1668780" cy="811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3600" b="1" spc="300" dirty="0">
                <a:solidFill>
                  <a:srgbClr val="368E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给评价</a:t>
            </a:r>
            <a:endParaRPr lang="zh-CN" altLang="en-US" sz="3600" b="1" spc="300" dirty="0">
              <a:solidFill>
                <a:srgbClr val="368E71"/>
              </a:solidFill>
              <a:latin typeface="微软雅黑" panose="020B0503020204020204" charset="-122"/>
              <a:ea typeface="微软雅黑" panose="020B0503020204020204" charset="-122"/>
              <a:cs typeface="+mj-ea"/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52530" y="4714884"/>
            <a:ext cx="8499475" cy="1088390"/>
            <a:chOff x="2905" y="8339"/>
            <a:chExt cx="13385" cy="1714"/>
          </a:xfrm>
        </p:grpSpPr>
        <p:sp>
          <p:nvSpPr>
            <p:cNvPr id="32" name="矩形 31"/>
            <p:cNvSpPr/>
            <p:nvPr>
              <p:custDataLst>
                <p:tags r:id="rId5"/>
              </p:custDataLst>
            </p:nvPr>
          </p:nvSpPr>
          <p:spPr>
            <a:xfrm>
              <a:off x="2910" y="8349"/>
              <a:ext cx="13380" cy="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rgbClr val="BD374A">
                <a:shade val="50000"/>
              </a:srgbClr>
            </a:lnRef>
            <a:fillRef idx="1">
              <a:srgbClr val="BD374A"/>
            </a:fillRef>
            <a:effectRef idx="0">
              <a:srgbClr val="BD374A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>
              <p:custDataLst>
                <p:tags r:id="rId6"/>
              </p:custDataLst>
            </p:nvPr>
          </p:nvSpPr>
          <p:spPr>
            <a:xfrm>
              <a:off x="3371" y="8565"/>
              <a:ext cx="12458" cy="582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>
              <a:normAutofit/>
            </a:bodyPr>
            <a:lstStyle/>
            <a:p>
              <a:r>
                <a:rPr lang="zh-CN" altLang="en-US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Arial" panose="020B0604020202090204" pitchFamily="34" charset="0"/>
                  <a:ea typeface="微软雅黑" panose="020B0503020204020204" charset="-122"/>
                  <a:sym typeface="Arial" panose="020B0604020202090204" pitchFamily="34" charset="0"/>
                </a:rPr>
                <a:t>双向沟通</a:t>
              </a:r>
            </a:p>
          </p:txBody>
        </p:sp>
        <p:sp>
          <p:nvSpPr>
            <p:cNvPr id="34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3371" y="9019"/>
              <a:ext cx="12458" cy="1023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>
              <a:normAutofit/>
            </a:bodyPr>
            <a:lstStyle/>
            <a:p>
              <a:pPr lvl="0" indent="0" algn="l">
                <a:lnSpc>
                  <a:spcPct val="120000"/>
                </a:lnSpc>
                <a:buNone/>
              </a:pPr>
              <a:r>
                <a:rPr lang="zh-CN" altLang="en-US" sz="1400" spc="150" dirty="0">
                  <a:latin typeface="微软雅黑" panose="020B0503020204020204" charset="-122"/>
                  <a:ea typeface="微软雅黑" panose="020B0503020204020204" charset="-122"/>
                  <a:sym typeface="Arial" panose="020B0604020202090204" pitchFamily="34" charset="0"/>
                </a:rPr>
                <a:t>对评价结果进行双向的沟通。按照绩效评定规则进行</a:t>
              </a:r>
              <a:r>
                <a:rPr lang="en-US" altLang="zh-CN" sz="1400" spc="150" dirty="0">
                  <a:latin typeface="微软雅黑" panose="020B0503020204020204" charset="-122"/>
                  <a:ea typeface="微软雅黑" panose="020B0503020204020204" charset="-122"/>
                  <a:sym typeface="Arial" panose="020B0604020202090204" pitchFamily="34" charset="0"/>
                </a:rPr>
                <a:t>review</a:t>
              </a:r>
            </a:p>
          </p:txBody>
        </p:sp>
        <p:sp>
          <p:nvSpPr>
            <p:cNvPr id="35" name="矩形 34"/>
            <p:cNvSpPr/>
            <p:nvPr>
              <p:custDataLst>
                <p:tags r:id="rId8"/>
              </p:custDataLst>
            </p:nvPr>
          </p:nvSpPr>
          <p:spPr>
            <a:xfrm>
              <a:off x="2905" y="8339"/>
              <a:ext cx="128" cy="17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rgbClr val="BD374A">
                <a:shade val="50000"/>
              </a:srgbClr>
            </a:lnRef>
            <a:fillRef idx="1">
              <a:srgbClr val="BD374A"/>
            </a:fillRef>
            <a:effectRef idx="0">
              <a:srgbClr val="BD374A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452531" y="1285972"/>
            <a:ext cx="8593141" cy="2858019"/>
            <a:chOff x="2905" y="5123"/>
            <a:chExt cx="13381" cy="2500"/>
          </a:xfrm>
        </p:grpSpPr>
        <p:sp>
          <p:nvSpPr>
            <p:cNvPr id="11" name="矩形 10"/>
            <p:cNvSpPr/>
            <p:nvPr>
              <p:custDataLst>
                <p:tags r:id="rId1"/>
              </p:custDataLst>
            </p:nvPr>
          </p:nvSpPr>
          <p:spPr>
            <a:xfrm>
              <a:off x="2905" y="5123"/>
              <a:ext cx="13381" cy="2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rgbClr val="BD374A">
                <a:shade val="50000"/>
              </a:srgbClr>
            </a:lnRef>
            <a:fillRef idx="1">
              <a:srgbClr val="BD374A"/>
            </a:fillRef>
            <a:effectRef idx="0">
              <a:srgbClr val="BD374A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2"/>
              </p:custDataLst>
            </p:nvPr>
          </p:nvSpPr>
          <p:spPr>
            <a:xfrm>
              <a:off x="2905" y="5123"/>
              <a:ext cx="111" cy="2500"/>
            </a:xfrm>
            <a:prstGeom prst="rect">
              <a:avLst/>
            </a:prstGeom>
            <a:solidFill>
              <a:srgbClr val="368E71"/>
            </a:solidFill>
            <a:ln>
              <a:noFill/>
            </a:ln>
          </p:spPr>
          <p:style>
            <a:lnRef idx="2">
              <a:srgbClr val="BD374A">
                <a:shade val="50000"/>
              </a:srgbClr>
            </a:lnRef>
            <a:fillRef idx="1">
              <a:srgbClr val="BD374A"/>
            </a:fillRef>
            <a:effectRef idx="0">
              <a:srgbClr val="BD374A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>
              <p:custDataLst>
                <p:tags r:id="rId3"/>
              </p:custDataLst>
            </p:nvPr>
          </p:nvSpPr>
          <p:spPr>
            <a:xfrm>
              <a:off x="3239" y="5248"/>
              <a:ext cx="12590" cy="375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>
              <a:normAutofit/>
            </a:bodyPr>
            <a:lstStyle/>
            <a:p>
              <a:r>
                <a:rPr lang="zh-CN" altLang="en-US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Arial" panose="020B0604020202090204" pitchFamily="34" charset="0"/>
                  <a:ea typeface="微软雅黑" panose="020B0503020204020204" charset="-122"/>
                  <a:sym typeface="Arial" panose="020B0604020202090204" pitchFamily="34" charset="0"/>
                </a:rPr>
                <a:t>季度绩效评价</a:t>
              </a:r>
            </a:p>
          </p:txBody>
        </p:sp>
        <p:sp>
          <p:nvSpPr>
            <p:cNvPr id="49" name="文本框 48"/>
            <p:cNvSpPr txBox="1"/>
            <p:nvPr>
              <p:custDataLst>
                <p:tags r:id="rId4"/>
              </p:custDataLst>
            </p:nvPr>
          </p:nvSpPr>
          <p:spPr>
            <a:xfrm>
              <a:off x="3371" y="5685"/>
              <a:ext cx="12694" cy="1751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>
              <a:normAutofit fontScale="97500"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zh-CN" altLang="en-US" sz="1400" spc="15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评分标准（定性 </a:t>
              </a:r>
              <a:r>
                <a:rPr lang="en-US" altLang="zh-CN" sz="1400" spc="15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&amp; </a:t>
              </a:r>
              <a:r>
                <a:rPr lang="zh-CN" altLang="en-US" sz="1400" spc="15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定量） </a:t>
              </a:r>
              <a:r>
                <a:rPr lang="en-US" altLang="zh-CN" sz="1400" spc="15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- </a:t>
              </a:r>
            </a:p>
            <a:p>
              <a:pPr marL="742950" lvl="1" indent="-285750">
                <a:lnSpc>
                  <a:spcPct val="150000"/>
                </a:lnSpc>
                <a:buFont typeface="Wingdings" panose="05000000000000000000" charset="0"/>
                <a:buChar char=""/>
              </a:pPr>
              <a:r>
                <a:rPr lang="zh-CN" altLang="en-US" sz="1400" spc="15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定量：根据财务数据进行评分；</a:t>
              </a:r>
            </a:p>
            <a:p>
              <a:pPr marL="742950" lvl="1" indent="-285750">
                <a:lnSpc>
                  <a:spcPct val="150000"/>
                </a:lnSpc>
                <a:buFont typeface="Wingdings" panose="05000000000000000000" charset="0"/>
                <a:buChar char=""/>
              </a:pPr>
              <a:r>
                <a:rPr lang="zh-CN" altLang="en-US" sz="1400" spc="15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定性：根据各项实际完成情况</a:t>
              </a:r>
            </a:p>
            <a:p>
              <a:pPr marL="1200150" lvl="2" indent="-285750">
                <a:lnSpc>
                  <a:spcPct val="150000"/>
                </a:lnSpc>
                <a:buFont typeface="Wingdings" panose="05000000000000000000" charset="0"/>
                <a:buChar char=""/>
              </a:pPr>
              <a:r>
                <a:rPr lang="en-US" altLang="zh-CN" sz="1400" spc="15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</a:t>
              </a:r>
              <a:r>
                <a:rPr lang="zh-CN" altLang="en-US" sz="1400" spc="15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：优秀，合格，不合格等级制评分；</a:t>
              </a:r>
            </a:p>
            <a:p>
              <a:pPr marL="1200150" lvl="2" indent="-285750">
                <a:lnSpc>
                  <a:spcPct val="150000"/>
                </a:lnSpc>
                <a:buFont typeface="Wingdings" panose="05000000000000000000" charset="0"/>
                <a:buChar char=""/>
              </a:pPr>
              <a:r>
                <a:rPr lang="en-US" altLang="zh-CN" sz="1400" spc="15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B</a:t>
              </a:r>
              <a:r>
                <a:rPr lang="zh-CN" altLang="en-US" sz="1400" spc="15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：归位一类的目标按照各项按照实际完成情况得分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zh-CN" altLang="en-US" sz="1400" spc="15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绩效自评 </a:t>
              </a:r>
              <a:r>
                <a:rPr lang="en-US" altLang="zh-CN" sz="1400" spc="15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&amp; leader</a:t>
              </a:r>
              <a:r>
                <a:rPr lang="zh-CN" altLang="en-US" sz="1400" spc="15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评估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F6"/>
          <p:cNvPicPr>
            <a:picLocks noChangeAspect="1"/>
          </p:cNvPicPr>
          <p:nvPr/>
        </p:nvPicPr>
        <p:blipFill>
          <a:blip r:embed="rId3"/>
          <a:srcRect t="33952"/>
          <a:stretch>
            <a:fillRect/>
          </a:stretch>
        </p:blipFill>
        <p:spPr>
          <a:xfrm>
            <a:off x="-4445" y="235585"/>
            <a:ext cx="6298565" cy="664337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887210" y="2668270"/>
            <a:ext cx="4718685" cy="3184221"/>
            <a:chOff x="2919" y="3912"/>
            <a:chExt cx="6193" cy="3809"/>
          </a:xfrm>
        </p:grpSpPr>
        <p:sp>
          <p:nvSpPr>
            <p:cNvPr id="7" name="文本框 6"/>
            <p:cNvSpPr txBox="1"/>
            <p:nvPr/>
          </p:nvSpPr>
          <p:spPr>
            <a:xfrm>
              <a:off x="3076" y="5202"/>
              <a:ext cx="6036" cy="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CA678"/>
                  </a:solidFill>
                  <a:latin typeface="华文黑体" panose="02010600040101010101" charset="-122"/>
                  <a:ea typeface="华文黑体" panose="02010600040101010101" charset="-122"/>
                </a:rPr>
                <a:t>THANK YOU FOR YOUR WATCHING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919" y="3912"/>
              <a:ext cx="6145" cy="1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sz="5400" dirty="0">
                  <a:solidFill>
                    <a:srgbClr val="0CA678"/>
                  </a:solidFill>
                  <a:latin typeface="+mj-ea"/>
                  <a:ea typeface="+mj-ea"/>
                </a:rPr>
                <a:t>感谢您的观看</a:t>
              </a: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6281" y="7244"/>
              <a:ext cx="2831" cy="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sz="2000" dirty="0" err="1">
                <a:solidFill>
                  <a:srgbClr val="3F434F"/>
                </a:solidFill>
                <a:latin typeface="+mn-ea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116632"/>
            <a:ext cx="1013088" cy="433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32304" y="0"/>
            <a:ext cx="3359696" cy="6858000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842192" y="0"/>
            <a:ext cx="1790311" cy="6858000"/>
          </a:xfrm>
          <a:prstGeom prst="rect">
            <a:avLst/>
          </a:prstGeom>
          <a:solidFill>
            <a:srgbClr val="0CA67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PA_矩形 106"/>
          <p:cNvSpPr/>
          <p:nvPr>
            <p:custDataLst>
              <p:tags r:id="rId1"/>
            </p:custDataLst>
          </p:nvPr>
        </p:nvSpPr>
        <p:spPr>
          <a:xfrm flipH="1">
            <a:off x="1131975" y="2384845"/>
            <a:ext cx="528459" cy="483061"/>
          </a:xfrm>
          <a:prstGeom prst="rect">
            <a:avLst/>
          </a:prstGeom>
          <a:solidFill>
            <a:srgbClr val="0CA67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ea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000" b="0" i="0" u="none" strike="noStrike" kern="0" cap="none" spc="600" normalizeH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华文黑体" panose="02010600040101010101" charset="-122"/>
              <a:ea typeface="华文黑体" panose="02010600040101010101" charset="-122"/>
              <a:cs typeface="+mn-cs"/>
            </a:endParaRPr>
          </a:p>
        </p:txBody>
      </p:sp>
      <p:sp>
        <p:nvSpPr>
          <p:cNvPr id="111" name="PA_矩形 106"/>
          <p:cNvSpPr/>
          <p:nvPr>
            <p:custDataLst>
              <p:tags r:id="rId2"/>
            </p:custDataLst>
          </p:nvPr>
        </p:nvSpPr>
        <p:spPr>
          <a:xfrm flipH="1">
            <a:off x="-2" y="1391149"/>
            <a:ext cx="528459" cy="3252519"/>
          </a:xfrm>
          <a:prstGeom prst="rect">
            <a:avLst/>
          </a:prstGeom>
          <a:solidFill>
            <a:srgbClr val="0CA67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ea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000" b="0" i="0" u="none" strike="noStrike" kern="0" cap="none" spc="600" normalizeH="0" noProof="0" dirty="0">
              <a:ln>
                <a:noFill/>
              </a:ln>
              <a:solidFill>
                <a:srgbClr val="0CA678"/>
              </a:solidFill>
              <a:effectLst/>
              <a:uLnTx/>
              <a:uFillTx/>
              <a:latin typeface="华文黑体" panose="02010600040101010101" charset="-122"/>
              <a:ea typeface="华文黑体" panose="02010600040101010101" charset="-122"/>
              <a:cs typeface="+mn-cs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9345914" y="908720"/>
            <a:ext cx="923330" cy="41044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CONTENTS</a:t>
            </a:r>
            <a:endParaRPr lang="zh-CN" altLang="en-US" sz="48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2" name="TextBox 40"/>
          <p:cNvSpPr txBox="1"/>
          <p:nvPr/>
        </p:nvSpPr>
        <p:spPr>
          <a:xfrm>
            <a:off x="2037940" y="2396275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spc="300" dirty="0">
                <a:solidFill>
                  <a:schemeClr val="tx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Black" charset="0"/>
              </a:rPr>
              <a:t>人（梯队培养）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16632"/>
            <a:ext cx="1013088" cy="433951"/>
          </a:xfrm>
          <a:prstGeom prst="rect">
            <a:avLst/>
          </a:prstGeom>
        </p:spPr>
      </p:pic>
      <p:sp>
        <p:nvSpPr>
          <p:cNvPr id="2" name="PA_矩形 106"/>
          <p:cNvSpPr/>
          <p:nvPr>
            <p:custDataLst>
              <p:tags r:id="rId3"/>
            </p:custDataLst>
          </p:nvPr>
        </p:nvSpPr>
        <p:spPr>
          <a:xfrm flipH="1">
            <a:off x="1131975" y="3187485"/>
            <a:ext cx="528459" cy="483061"/>
          </a:xfrm>
          <a:prstGeom prst="rect">
            <a:avLst/>
          </a:prstGeom>
          <a:solidFill>
            <a:srgbClr val="0CA67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ea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000" b="0" i="0" u="none" strike="noStrike" kern="0" cap="none" spc="600" normalizeH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华文黑体" panose="02010600040101010101" charset="-122"/>
              <a:ea typeface="华文黑体" panose="02010600040101010101" charset="-122"/>
              <a:cs typeface="+mn-cs"/>
            </a:endParaRPr>
          </a:p>
        </p:txBody>
      </p:sp>
      <p:sp>
        <p:nvSpPr>
          <p:cNvPr id="5" name="TextBox 40"/>
          <p:cNvSpPr txBox="1"/>
          <p:nvPr/>
        </p:nvSpPr>
        <p:spPr>
          <a:xfrm>
            <a:off x="2037940" y="3198915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spc="300" dirty="0">
                <a:solidFill>
                  <a:schemeClr val="tx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Black" charset="0"/>
              </a:rPr>
              <a:t>事（业务目标）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ldLvl="0" animBg="1"/>
      <p:bldP spid="111" grpId="0" bldLvl="0" animBg="1"/>
      <p:bldP spid="123" grpId="0"/>
      <p:bldP spid="142" grpId="0"/>
      <p:bldP spid="2" grpId="0" bldLvl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5400" y="0"/>
            <a:ext cx="5400599" cy="6858000"/>
          </a:xfrm>
          <a:prstGeom prst="rect">
            <a:avLst/>
          </a:prstGeom>
          <a:solidFill>
            <a:srgbClr val="0CA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00190" y="1326492"/>
            <a:ext cx="43052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黑体" panose="02010600040101010101" charset="-122"/>
                <a:ea typeface="华文黑体" panose="02010600040101010101" charset="-122"/>
              </a:rPr>
              <a:t>人 </a:t>
            </a:r>
            <a:r>
              <a:rPr lang="en-US" altLang="zh-CN" sz="3200" dirty="0">
                <a:solidFill>
                  <a:schemeClr val="bg1"/>
                </a:solidFill>
                <a:latin typeface="华文黑体" panose="02010600040101010101" charset="-122"/>
                <a:ea typeface="华文黑体" panose="02010600040101010101" charset="-122"/>
              </a:rPr>
              <a:t>(</a:t>
            </a:r>
            <a:r>
              <a:rPr lang="zh-CN" altLang="en-US" sz="3200" dirty="0">
                <a:solidFill>
                  <a:schemeClr val="bg1"/>
                </a:solidFill>
                <a:latin typeface="华文黑体" panose="02010600040101010101" charset="-122"/>
                <a:ea typeface="华文黑体" panose="02010600040101010101" charset="-122"/>
              </a:rPr>
              <a:t>梯队培养</a:t>
            </a:r>
            <a:r>
              <a:rPr lang="en-US" altLang="zh-CN" sz="3200" dirty="0">
                <a:solidFill>
                  <a:schemeClr val="bg1"/>
                </a:solidFill>
                <a:latin typeface="华文黑体" panose="02010600040101010101" charset="-122"/>
                <a:ea typeface="华文黑体" panose="02010600040101010101" charset="-122"/>
              </a:rPr>
              <a:t>)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600002" y="2325960"/>
            <a:ext cx="66966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C:\Users\meng\Desktop\500820659.jpg50082065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342846" y="2388999"/>
            <a:ext cx="5476240" cy="3650992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50800" dist="38100" dir="2700000" algn="tl" rotWithShape="0">
              <a:srgbClr val="0CA678">
                <a:alpha val="40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116632"/>
            <a:ext cx="1013088" cy="4339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12265" y="2525395"/>
            <a:ext cx="20697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选好正确的人</a:t>
            </a: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用对人</a:t>
            </a: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培养人</a:t>
            </a: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评估人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1264285" y="911860"/>
            <a:ext cx="1467485" cy="0"/>
          </a:xfrm>
          <a:prstGeom prst="line">
            <a:avLst/>
          </a:prstGeom>
          <a:ln w="19050">
            <a:solidFill>
              <a:srgbClr val="0CA6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116632"/>
            <a:ext cx="1013088" cy="4339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64285" y="116840"/>
            <a:ext cx="3509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US" altLang="zh-CN" sz="3600" b="1" dirty="0">
                <a:solidFill>
                  <a:srgbClr val="368E71"/>
                </a:solidFill>
                <a:latin typeface="+mj-ea"/>
                <a:ea typeface="+mj-ea"/>
                <a:sym typeface="+mn-ea"/>
              </a:rPr>
              <a:t>1. </a:t>
            </a:r>
            <a:r>
              <a:rPr lang="zh-CN" altLang="en-US" sz="3600" b="1" dirty="0">
                <a:solidFill>
                  <a:srgbClr val="368E71"/>
                </a:solidFill>
                <a:latin typeface="+mj-ea"/>
                <a:ea typeface="+mj-ea"/>
                <a:sym typeface="+mn-ea"/>
              </a:rPr>
              <a:t>选好正确的人</a:t>
            </a: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401545" y="1563997"/>
            <a:ext cx="2645761" cy="831464"/>
          </a:xfrm>
          <a:prstGeom prst="rect">
            <a:avLst/>
          </a:prstGeom>
          <a:solidFill>
            <a:srgbClr val="009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>
              <a:lnSpc>
                <a:spcPct val="120000"/>
              </a:lnSpc>
            </a:pPr>
            <a:endParaRPr lang="zh-CN" altLang="en-US" sz="2000" b="1" dirty="0">
              <a:latin typeface="+mj-ea"/>
              <a:ea typeface="+mj-ea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3200" b="1" dirty="0">
                <a:latin typeface="+mj-ea"/>
                <a:ea typeface="+mj-ea"/>
                <a:sym typeface="+mn-ea"/>
              </a:rPr>
              <a:t>招人</a:t>
            </a:r>
          </a:p>
          <a:p>
            <a:pPr algn="ctr">
              <a:lnSpc>
                <a:spcPct val="120000"/>
              </a:lnSpc>
            </a:pPr>
            <a:endParaRPr lang="zh-CN" altLang="en-US" sz="2000" b="1" spc="300" dirty="0">
              <a:solidFill>
                <a:schemeClr val="lt1"/>
              </a:solidFill>
              <a:latin typeface="Arial" panose="020B0604020202090204" pitchFamily="34" charset="0"/>
              <a:ea typeface="微软雅黑" panose="020B0503020204020204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239520" y="1405255"/>
            <a:ext cx="1317064" cy="122601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1">
            <a:normAutofit fontScale="80000" lnSpcReduction="2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8000" b="1" spc="300" dirty="0">
                <a:solidFill>
                  <a:srgbClr val="368E71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01</a:t>
            </a: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1807210" y="2713355"/>
            <a:ext cx="3240405" cy="3672840"/>
          </a:xfrm>
          <a:prstGeom prst="rect">
            <a:avLst/>
          </a:prstGeom>
        </p:spPr>
        <p:txBody>
          <a:bodyPr wrap="square" lIns="91440" tIns="45720" rIns="91440" bIns="45720"/>
          <a:lstStyle/>
          <a:p>
            <a:pPr lvl="1" indent="0" algn="l">
              <a:buFont typeface="+mj-lt"/>
              <a:buNone/>
            </a:pPr>
            <a:endParaRPr lang="zh-CN" altLang="en-US" sz="1600" dirty="0">
              <a:latin typeface="+mj-ea"/>
              <a:ea typeface="+mj-ea"/>
              <a:sym typeface="+mn-ea"/>
            </a:endParaRP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+mj-ea"/>
                <a:ea typeface="+mj-ea"/>
                <a:sym typeface="+mn-ea"/>
              </a:rPr>
              <a:t>要招到合适的人（用人时流下的泪，都是招聘时脑子里进的水）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+mj-ea"/>
                <a:ea typeface="+mj-ea"/>
                <a:sym typeface="+mn-ea"/>
              </a:rPr>
              <a:t>和团队的匹配度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+mj-ea"/>
                <a:ea typeface="+mj-ea"/>
                <a:sym typeface="+mn-ea"/>
              </a:rPr>
              <a:t>Star </a:t>
            </a:r>
            <a:r>
              <a:rPr lang="zh-CN" altLang="en-US" sz="1600" dirty="0">
                <a:latin typeface="+mj-ea"/>
                <a:ea typeface="+mj-ea"/>
                <a:sym typeface="+mn-ea"/>
              </a:rPr>
              <a:t>面试法则</a:t>
            </a:r>
            <a:r>
              <a:rPr lang="en-US" altLang="zh-CN" sz="1600" dirty="0">
                <a:latin typeface="+mj-ea"/>
                <a:ea typeface="+mj-ea"/>
                <a:sym typeface="+mn-ea"/>
              </a:rPr>
              <a:t>-</a:t>
            </a:r>
            <a:r>
              <a:rPr lang="en-US" altLang="zh-CN" sz="1200" dirty="0">
                <a:latin typeface="+mj-ea"/>
                <a:ea typeface="+mj-ea"/>
                <a:sym typeface="+mn-ea"/>
              </a:rPr>
              <a:t>情境(situation)、目标（target）、行动(action)、结果(result)四项的缩写。</a:t>
            </a: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7808290" y="1498909"/>
            <a:ext cx="2794145" cy="8965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endParaRPr lang="zh-CN" altLang="en-US" sz="2000" dirty="0">
              <a:latin typeface="+mj-ea"/>
              <a:ea typeface="+mj-ea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800" dirty="0">
                <a:latin typeface="+mj-ea"/>
                <a:ea typeface="+mj-ea"/>
                <a:sym typeface="+mn-ea"/>
              </a:rPr>
              <a:t>招人是谁的事儿？</a:t>
            </a:r>
          </a:p>
          <a:p>
            <a:pPr algn="ctr">
              <a:lnSpc>
                <a:spcPct val="120000"/>
              </a:lnSpc>
            </a:pPr>
            <a:endParaRPr lang="zh-CN" altLang="en-US" sz="2000" b="1" spc="300" dirty="0">
              <a:solidFill>
                <a:schemeClr val="lt1"/>
              </a:solidFill>
              <a:latin typeface="Arial" panose="020B0604020202090204" pitchFamily="34" charset="0"/>
              <a:ea typeface="微软雅黑" panose="020B0503020204020204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6520424" y="1405255"/>
            <a:ext cx="1317064" cy="122601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1">
            <a:normAutofit fontScale="80000" lnSpcReduction="2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8000" b="1" spc="300" dirty="0">
                <a:solidFill>
                  <a:schemeClr val="accent5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02</a:t>
            </a: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7308224" y="2784793"/>
            <a:ext cx="3857652" cy="2071702"/>
          </a:xfrm>
          <a:prstGeom prst="rect">
            <a:avLst/>
          </a:prstGeom>
        </p:spPr>
        <p:txBody>
          <a:bodyPr wrap="square" lIns="91440" tIns="45720" rIns="91440" bIns="45720"/>
          <a:lstStyle/>
          <a:p>
            <a:pPr marL="800100" lvl="1" indent="-342900" algn="l">
              <a:buFont typeface="+mj-lt"/>
              <a:buAutoNum type="arabicPeriod"/>
            </a:pPr>
            <a:endParaRPr lang="en-US" altLang="zh-CN" sz="1400" dirty="0">
              <a:latin typeface="+mj-ea"/>
              <a:ea typeface="+mj-ea"/>
              <a:sym typeface="+mn-ea"/>
            </a:endParaRP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+mj-ea"/>
                <a:ea typeface="+mj-ea"/>
                <a:sym typeface="+mn-ea"/>
              </a:rPr>
              <a:t>HR &amp; </a:t>
            </a:r>
            <a:r>
              <a:rPr lang="zh-CN" altLang="en-US" sz="1600" dirty="0">
                <a:latin typeface="+mj-ea"/>
                <a:ea typeface="+mj-ea"/>
                <a:sym typeface="+mn-ea"/>
              </a:rPr>
              <a:t>用人部门的基本标准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+mj-ea"/>
                <a:ea typeface="+mj-ea"/>
                <a:sym typeface="+mn-ea"/>
              </a:rPr>
              <a:t>最终的决定还是由用人部门来做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+mj-ea"/>
                <a:ea typeface="+mj-ea"/>
                <a:sym typeface="+mn-ea"/>
              </a:rPr>
              <a:t>来了之后做什么？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+mj-ea"/>
                <a:ea typeface="+mj-ea"/>
                <a:sym typeface="+mn-ea"/>
              </a:rPr>
              <a:t>定位是什么？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+mj-ea"/>
                <a:ea typeface="+mj-ea"/>
                <a:sym typeface="+mn-ea"/>
              </a:rPr>
              <a:t>由谁进行带教</a:t>
            </a:r>
          </a:p>
          <a:p>
            <a:pPr marL="285750" indent="-285750" algn="l">
              <a:buFont typeface="Arial" panose="020B0604020202090204" pitchFamily="34" charset="0"/>
              <a:buNone/>
            </a:pPr>
            <a:endParaRPr lang="zh-CN" altLang="en-US" sz="1400" dirty="0">
              <a:latin typeface="+mj-ea"/>
              <a:ea typeface="+mj-ea"/>
              <a:sym typeface="+mn-ea"/>
            </a:endParaRPr>
          </a:p>
          <a:p>
            <a:pPr algn="ctr">
              <a:lnSpc>
                <a:spcPct val="120000"/>
              </a:lnSpc>
            </a:pPr>
            <a:endParaRPr lang="zh-CN" altLang="en-US" sz="1400" spc="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1264285" y="911860"/>
            <a:ext cx="1467485" cy="0"/>
          </a:xfrm>
          <a:prstGeom prst="line">
            <a:avLst/>
          </a:prstGeom>
          <a:ln w="19050">
            <a:solidFill>
              <a:srgbClr val="0CA6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116632"/>
            <a:ext cx="1013088" cy="4339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64285" y="116840"/>
            <a:ext cx="33362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US" altLang="zh-CN" sz="3600" b="1" dirty="0">
                <a:solidFill>
                  <a:srgbClr val="368E71"/>
                </a:solidFill>
                <a:latin typeface="+mj-ea"/>
                <a:ea typeface="+mj-ea"/>
                <a:sym typeface="+mn-ea"/>
              </a:rPr>
              <a:t>1.</a:t>
            </a:r>
            <a:r>
              <a:rPr lang="zh-CN" altLang="en-US" sz="3600" b="1" dirty="0">
                <a:solidFill>
                  <a:srgbClr val="368E71"/>
                </a:solidFill>
                <a:latin typeface="+mj-ea"/>
                <a:ea typeface="+mj-ea"/>
                <a:sym typeface="+mn-ea"/>
              </a:rPr>
              <a:t>选好正确的人</a:t>
            </a:r>
            <a:endParaRPr lang="zh-CN" altLang="en-US" sz="3600" b="1" dirty="0">
              <a:solidFill>
                <a:srgbClr val="368E71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pic>
        <p:nvPicPr>
          <p:cNvPr id="6" name="图形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screen"/>
          <a:stretch>
            <a:fillRect/>
          </a:stretch>
        </p:blipFill>
        <p:spPr>
          <a:xfrm rot="10800000">
            <a:off x="11198225" y="2786058"/>
            <a:ext cx="993775" cy="852805"/>
          </a:xfrm>
          <a:prstGeom prst="rect">
            <a:avLst/>
          </a:prstGeom>
        </p:spPr>
      </p:pic>
      <p:pic>
        <p:nvPicPr>
          <p:cNvPr id="7" name="图形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screen"/>
          <a:stretch>
            <a:fillRect/>
          </a:stretch>
        </p:blipFill>
        <p:spPr>
          <a:xfrm>
            <a:off x="1445260" y="2788920"/>
            <a:ext cx="993775" cy="85280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330450" y="1433195"/>
            <a:ext cx="1887220" cy="756285"/>
          </a:xfrm>
          <a:prstGeom prst="rect">
            <a:avLst/>
          </a:prstGeom>
          <a:noFill/>
          <a:ln w="57150">
            <a:solidFill>
              <a:srgbClr val="368E71"/>
            </a:solidFill>
          </a:ln>
        </p:spPr>
        <p:txBody>
          <a:bodyPr wrap="square" rtlCol="0" anchor="ctr" anchorCtr="0"/>
          <a:lstStyle/>
          <a:p>
            <a:pPr indent="0">
              <a:buNone/>
            </a:pPr>
            <a:r>
              <a:rPr lang="zh-CN" altLang="en-US" sz="2800" b="1" dirty="0">
                <a:solidFill>
                  <a:srgbClr val="368E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二面作业</a:t>
            </a:r>
            <a:endParaRPr lang="zh-CN" altLang="en-US" sz="2800" b="1" spc="600" dirty="0">
              <a:solidFill>
                <a:srgbClr val="368E7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737995" y="2571750"/>
            <a:ext cx="3100070" cy="105981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marL="800100" lvl="1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PO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市场分析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CX -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差评分析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6609080" y="1433195"/>
            <a:ext cx="3273134" cy="732790"/>
          </a:xfrm>
          <a:prstGeom prst="rect">
            <a:avLst/>
          </a:prstGeom>
          <a:noFill/>
          <a:ln w="57150">
            <a:solidFill>
              <a:srgbClr val="2E75B6"/>
            </a:solidFill>
          </a:ln>
        </p:spPr>
        <p:txBody>
          <a:bodyPr wrap="square" rtlCol="0" anchor="ctr" anchorCtr="0">
            <a:normAutofit fontScale="95000"/>
          </a:bodyPr>
          <a:lstStyle/>
          <a:p>
            <a:pPr indent="0">
              <a:buNone/>
            </a:pPr>
            <a:r>
              <a:rPr lang="zh-CN" altLang="en-US" sz="3110" b="1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面试录用表分享</a:t>
            </a:r>
            <a:endParaRPr lang="zh-CN" altLang="en-US" sz="3110" b="1" spc="600" dirty="0">
              <a:solidFill>
                <a:srgbClr val="2E75B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6096000" y="2320925"/>
            <a:ext cx="5072098" cy="1679579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742950" lvl="1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不同岗位的评估维度 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PO&amp;CX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根据胜任力模型去进行面试评估维度的调整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HR &amp; leader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的双面评估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>
            <a:off x="6096000" y="2971800"/>
            <a:ext cx="0" cy="1473200"/>
          </a:xfrm>
          <a:prstGeom prst="line">
            <a:avLst/>
          </a:prstGeom>
          <a:ln w="12700">
            <a:solidFill>
              <a:srgbClr val="FFFFFF">
                <a:lumMod val="85000"/>
              </a:srgbClr>
            </a:solidFill>
            <a:prstDash val="dash"/>
          </a:ln>
        </p:spPr>
        <p:style>
          <a:lnRef idx="1">
            <a:srgbClr val="EBEBEB"/>
          </a:lnRef>
          <a:fillRef idx="0">
            <a:srgbClr val="EBEBEB"/>
          </a:fillRef>
          <a:effectRef idx="0">
            <a:srgbClr val="EBEBEB"/>
          </a:effectRef>
          <a:fontRef idx="minor">
            <a:srgbClr val="3C3C41"/>
          </a:fontRef>
        </p:style>
      </p:cxn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2330450" y="1433195"/>
            <a:ext cx="1887220" cy="756285"/>
          </a:xfrm>
          <a:prstGeom prst="rect">
            <a:avLst/>
          </a:prstGeom>
          <a:noFill/>
          <a:ln w="57150">
            <a:solidFill>
              <a:srgbClr val="368E71"/>
            </a:solidFill>
          </a:ln>
        </p:spPr>
        <p:txBody>
          <a:bodyPr wrap="square" rtlCol="0" anchor="ctr" anchorCtr="0"/>
          <a:lstStyle/>
          <a:p>
            <a:pPr indent="0">
              <a:buNone/>
            </a:pPr>
            <a:r>
              <a:rPr lang="zh-CN" altLang="en-US" sz="2800" b="1" dirty="0">
                <a:solidFill>
                  <a:srgbClr val="368E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二面作业</a:t>
            </a:r>
            <a:endParaRPr lang="zh-CN" altLang="en-US" sz="2800" b="1" spc="600" dirty="0">
              <a:solidFill>
                <a:srgbClr val="368E7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1264285" y="911860"/>
            <a:ext cx="1467485" cy="0"/>
          </a:xfrm>
          <a:prstGeom prst="line">
            <a:avLst/>
          </a:prstGeom>
          <a:ln w="19050">
            <a:solidFill>
              <a:srgbClr val="0CA6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116632"/>
            <a:ext cx="1013088" cy="4339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64285" y="116840"/>
            <a:ext cx="212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US" altLang="zh-CN" sz="3600" b="1" dirty="0">
                <a:solidFill>
                  <a:srgbClr val="368E71"/>
                </a:solidFill>
                <a:latin typeface="+mj-ea"/>
                <a:ea typeface="+mj-ea"/>
                <a:sym typeface="+mn-ea"/>
              </a:rPr>
              <a:t>2. </a:t>
            </a:r>
            <a:r>
              <a:rPr lang="zh-CN" altLang="en-US" sz="3600" b="1" dirty="0">
                <a:solidFill>
                  <a:srgbClr val="368E71"/>
                </a:solidFill>
                <a:latin typeface="+mj-ea"/>
                <a:ea typeface="+mj-ea"/>
                <a:sym typeface="+mn-ea"/>
              </a:rPr>
              <a:t>用对人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264285" y="1149350"/>
            <a:ext cx="364109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PO 晋升通道的多样化</a:t>
            </a:r>
          </a:p>
          <a:p>
            <a:pPr marL="457200" indent="-4572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个人意愿的挖掘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2322195"/>
            <a:ext cx="6284595" cy="3743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1264285" y="911860"/>
            <a:ext cx="1467485" cy="0"/>
          </a:xfrm>
          <a:prstGeom prst="line">
            <a:avLst/>
          </a:prstGeom>
          <a:ln w="19050">
            <a:solidFill>
              <a:srgbClr val="0CA6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116632"/>
            <a:ext cx="1013088" cy="4339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64285" y="116840"/>
            <a:ext cx="212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US" altLang="zh-CN" sz="3600" b="1" dirty="0">
                <a:solidFill>
                  <a:srgbClr val="368E71"/>
                </a:solidFill>
                <a:latin typeface="+mj-ea"/>
                <a:ea typeface="+mj-ea"/>
                <a:sym typeface="+mn-ea"/>
              </a:rPr>
              <a:t>3. </a:t>
            </a:r>
            <a:r>
              <a:rPr lang="zh-CN" altLang="en-US" sz="3600" b="1" dirty="0">
                <a:solidFill>
                  <a:srgbClr val="368E71"/>
                </a:solidFill>
                <a:latin typeface="+mj-ea"/>
                <a:ea typeface="+mj-ea"/>
                <a:sym typeface="+mn-ea"/>
              </a:rPr>
              <a:t>培养人</a:t>
            </a: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864995" y="2627630"/>
            <a:ext cx="2084070" cy="835025"/>
          </a:xfrm>
          <a:prstGeom prst="rect">
            <a:avLst/>
          </a:prstGeom>
          <a:solidFill>
            <a:srgbClr val="368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latin typeface="+mj-ea"/>
                <a:ea typeface="+mj-ea"/>
                <a:sym typeface="+mn-ea"/>
              </a:rPr>
              <a:t>新人培养计划</a:t>
            </a:r>
            <a:endParaRPr lang="zh-CN" altLang="en-US" sz="2000" b="1" spc="300" dirty="0">
              <a:solidFill>
                <a:schemeClr val="lt1"/>
              </a:solidFill>
              <a:latin typeface="Arial" panose="020B0604020202090204" pitchFamily="34" charset="0"/>
              <a:ea typeface="微软雅黑" panose="020B0503020204020204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92760" y="2429510"/>
            <a:ext cx="1322705" cy="1231265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1">
            <a:normAutofit fontScale="80000" lnSpcReduction="1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8000" b="1" spc="300" dirty="0">
                <a:solidFill>
                  <a:srgbClr val="368E71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01</a:t>
            </a: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492760" y="3679190"/>
            <a:ext cx="3456305" cy="2250140"/>
          </a:xfrm>
          <a:prstGeom prst="rect">
            <a:avLst/>
          </a:prstGeom>
        </p:spPr>
        <p:txBody>
          <a:bodyPr wrap="square" lIns="91440" tIns="45720" rIns="91440" bIns="45720">
            <a:normAutofit fontScale="47500" lnSpcReduction="20000"/>
          </a:bodyPr>
          <a:lstStyle/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400" dirty="0">
                <a:latin typeface="+mj-ea"/>
                <a:ea typeface="+mj-ea"/>
                <a:sym typeface="+mn-ea"/>
              </a:rPr>
              <a:t>月度入职培养计划表</a:t>
            </a:r>
          </a:p>
          <a:p>
            <a:pPr marL="1200150" lvl="2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400" dirty="0">
                <a:latin typeface="+mj-ea"/>
                <a:ea typeface="+mj-ea"/>
                <a:sym typeface="+mn-ea"/>
              </a:rPr>
              <a:t>工作日志汇报</a:t>
            </a:r>
          </a:p>
          <a:p>
            <a:pPr marL="1200150" lvl="2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400" dirty="0">
                <a:latin typeface="+mj-ea"/>
                <a:ea typeface="+mj-ea"/>
                <a:sym typeface="+mn-ea"/>
              </a:rPr>
              <a:t>周计划 </a:t>
            </a:r>
            <a:r>
              <a:rPr lang="en-US" altLang="zh-CN" sz="3400" dirty="0">
                <a:latin typeface="+mj-ea"/>
                <a:ea typeface="+mj-ea"/>
                <a:sym typeface="+mn-ea"/>
              </a:rPr>
              <a:t>&amp; </a:t>
            </a:r>
            <a:r>
              <a:rPr lang="zh-CN" altLang="en-US" sz="3400" dirty="0">
                <a:latin typeface="+mj-ea"/>
                <a:ea typeface="+mj-ea"/>
                <a:sym typeface="+mn-ea"/>
              </a:rPr>
              <a:t>周总结</a:t>
            </a:r>
          </a:p>
          <a:p>
            <a:pPr marL="1200150" lvl="2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400" dirty="0">
                <a:latin typeface="+mj-ea"/>
                <a:ea typeface="+mj-ea"/>
                <a:sym typeface="+mn-ea"/>
              </a:rPr>
              <a:t>月度复盘＋总结</a:t>
            </a:r>
          </a:p>
          <a:p>
            <a:pPr marL="1200150" lvl="2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3400" dirty="0">
              <a:latin typeface="+mj-ea"/>
              <a:ea typeface="+mj-ea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季度绩效目标 </a:t>
            </a:r>
            <a:r>
              <a:rPr lang="en-US" altLang="zh-CN" sz="3400" dirty="0">
                <a:latin typeface="+mj-ea"/>
                <a:ea typeface="+mj-ea"/>
                <a:sym typeface="+mn-ea"/>
              </a:rPr>
              <a:t>&amp; </a:t>
            </a:r>
            <a:r>
              <a:rPr lang="zh-CN" altLang="en-US" sz="3400" dirty="0">
                <a:latin typeface="+mj-ea"/>
                <a:ea typeface="+mj-ea"/>
                <a:sym typeface="+mn-ea"/>
              </a:rPr>
              <a:t>行动计划</a:t>
            </a:r>
          </a:p>
          <a:p>
            <a:pPr lvl="1" indent="0">
              <a:buFont typeface="Arial" panose="020B0604020202090204" pitchFamily="34" charset="0"/>
              <a:buNone/>
            </a:pPr>
            <a:endParaRPr lang="zh-CN" altLang="en-US" sz="1400" spc="15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5681980" y="2627630"/>
            <a:ext cx="2084070" cy="835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2000" dirty="0">
              <a:latin typeface="+mj-ea"/>
              <a:ea typeface="+mj-ea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dirty="0">
                <a:latin typeface="+mj-ea"/>
                <a:ea typeface="+mj-ea"/>
                <a:sym typeface="+mn-ea"/>
              </a:rPr>
              <a:t>一对一导师</a:t>
            </a:r>
          </a:p>
          <a:p>
            <a:pPr algn="ctr">
              <a:lnSpc>
                <a:spcPct val="120000"/>
              </a:lnSpc>
            </a:pPr>
            <a:endParaRPr lang="zh-CN" altLang="en-US" sz="2000" b="1" spc="300" dirty="0">
              <a:solidFill>
                <a:schemeClr val="lt1"/>
              </a:solidFill>
              <a:latin typeface="Arial" panose="020B0604020202090204" pitchFamily="34" charset="0"/>
              <a:ea typeface="微软雅黑" panose="020B0503020204020204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4309110" y="2429510"/>
            <a:ext cx="1322705" cy="1231265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1">
            <a:normAutofit fontScale="80000" lnSpcReduction="1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8000" b="1" spc="300" dirty="0">
                <a:solidFill>
                  <a:srgbClr val="2E75B6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02</a:t>
            </a:r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4309110" y="3679190"/>
            <a:ext cx="3456305" cy="2107264"/>
          </a:xfrm>
          <a:prstGeom prst="rect">
            <a:avLst/>
          </a:prstGeom>
        </p:spPr>
        <p:txBody>
          <a:bodyPr wrap="square" lIns="91440" tIns="45720" rIns="91440" bIns="45720">
            <a:norm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+mj-ea"/>
                <a:ea typeface="+mj-ea"/>
                <a:sym typeface="+mn-ea"/>
              </a:rPr>
              <a:t>技能辅导</a:t>
            </a: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+mj-ea"/>
                <a:ea typeface="+mj-ea"/>
                <a:sym typeface="+mn-ea"/>
              </a:rPr>
              <a:t>工作习惯培养</a:t>
            </a: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90204" pitchFamily="34" charset="0"/>
              </a:rPr>
              <a:t>不断根据胜任力的匹配了解新人的动态变化，并提出提升的行动计划</a:t>
            </a:r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9498330" y="2627630"/>
            <a:ext cx="2084070" cy="8350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latin typeface="+mj-ea"/>
                <a:ea typeface="+mj-ea"/>
                <a:sym typeface="+mn-ea"/>
              </a:rPr>
              <a:t>培训课程</a:t>
            </a:r>
            <a:endParaRPr lang="zh-CN" altLang="en-US" sz="2000" b="1" spc="300" dirty="0">
              <a:solidFill>
                <a:schemeClr val="lt1"/>
              </a:solidFill>
              <a:latin typeface="Arial" panose="020B0604020202090204" pitchFamily="34" charset="0"/>
              <a:ea typeface="微软雅黑" panose="020B0503020204020204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8126095" y="2429510"/>
            <a:ext cx="1322705" cy="1231265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1">
            <a:normAutofit fontScale="80000" lnSpcReduction="1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8000" b="1" spc="300" dirty="0">
                <a:solidFill>
                  <a:schemeClr val="accent3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03</a:t>
            </a:r>
          </a:p>
        </p:txBody>
      </p:sp>
      <p:sp>
        <p:nvSpPr>
          <p:cNvPr id="20" name="矩形 19"/>
          <p:cNvSpPr/>
          <p:nvPr>
            <p:custDataLst>
              <p:tags r:id="rId9"/>
            </p:custDataLst>
          </p:nvPr>
        </p:nvSpPr>
        <p:spPr>
          <a:xfrm>
            <a:off x="8126095" y="3679190"/>
            <a:ext cx="3756383" cy="1678636"/>
          </a:xfrm>
          <a:prstGeom prst="rect">
            <a:avLst/>
          </a:prstGeom>
        </p:spPr>
        <p:txBody>
          <a:bodyPr wrap="square" lIns="91440" tIns="45720" rIns="91440" bIns="45720">
            <a:normAutofit/>
          </a:bodyPr>
          <a:lstStyle/>
          <a:p>
            <a:pPr marL="742950" lvl="1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+mj-ea"/>
                <a:ea typeface="+mj-ea"/>
                <a:sym typeface="+mn-ea"/>
              </a:rPr>
              <a:t>    价值观宣导</a:t>
            </a:r>
          </a:p>
          <a:p>
            <a:pPr marL="742950" lvl="1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+mj-ea"/>
                <a:ea typeface="+mj-ea"/>
                <a:sym typeface="+mn-ea"/>
              </a:rPr>
              <a:t>    基本技能</a:t>
            </a:r>
          </a:p>
          <a:p>
            <a:pPr marL="742950" lvl="1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+mj-ea"/>
                <a:ea typeface="+mj-ea"/>
                <a:sym typeface="+mn-ea"/>
              </a:rPr>
              <a:t>    课程后的培训作业 </a:t>
            </a:r>
            <a:r>
              <a:rPr lang="en-US" altLang="zh-CN" sz="1600" dirty="0">
                <a:latin typeface="+mj-ea"/>
                <a:ea typeface="+mj-ea"/>
                <a:sym typeface="+mn-ea"/>
              </a:rPr>
              <a:t>&amp; </a:t>
            </a:r>
            <a:r>
              <a:rPr lang="zh-CN" altLang="en-US" sz="1600" dirty="0">
                <a:latin typeface="+mj-ea"/>
                <a:ea typeface="+mj-ea"/>
                <a:sym typeface="+mn-ea"/>
              </a:rPr>
              <a:t>考试</a:t>
            </a:r>
          </a:p>
          <a:p>
            <a:pPr algn="ctr">
              <a:lnSpc>
                <a:spcPct val="120000"/>
              </a:lnSpc>
            </a:pPr>
            <a:endParaRPr lang="zh-CN" altLang="en-US" sz="1600" spc="15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1264285" y="911860"/>
            <a:ext cx="1467485" cy="0"/>
          </a:xfrm>
          <a:prstGeom prst="line">
            <a:avLst/>
          </a:prstGeom>
          <a:ln w="19050">
            <a:solidFill>
              <a:srgbClr val="0CA6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116632"/>
            <a:ext cx="1013088" cy="4339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64285" y="116840"/>
            <a:ext cx="19627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US" altLang="zh-CN" sz="3600" b="1" dirty="0">
                <a:solidFill>
                  <a:srgbClr val="368E71"/>
                </a:solidFill>
                <a:latin typeface="+mj-ea"/>
                <a:ea typeface="+mj-ea"/>
                <a:sym typeface="+mn-ea"/>
              </a:rPr>
              <a:t>4.</a:t>
            </a:r>
            <a:r>
              <a:rPr lang="zh-CN" altLang="en-US" sz="3600" b="1" dirty="0">
                <a:solidFill>
                  <a:srgbClr val="368E71"/>
                </a:solidFill>
                <a:latin typeface="+mj-ea"/>
                <a:ea typeface="+mj-ea"/>
                <a:sym typeface="+mn-ea"/>
              </a:rPr>
              <a:t>评估人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81092" y="928670"/>
            <a:ext cx="1710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rgbClr val="368E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胜任力模型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1285" y="1058545"/>
            <a:ext cx="7543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90204" pitchFamily="34" charset="0"/>
              <a:buChar char="•"/>
            </a:pPr>
            <a:endParaRPr lang="zh-CN" altLang="en-US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endParaRPr lang="zh-CN" altLang="en-US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25" name="表格 24"/>
          <p:cNvGraphicFramePr/>
          <p:nvPr>
            <p:custDataLst>
              <p:tags r:id="rId1"/>
            </p:custDataLst>
          </p:nvPr>
        </p:nvGraphicFramePr>
        <p:xfrm>
          <a:off x="1470024" y="1971040"/>
          <a:ext cx="9046557" cy="2878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0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41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岗位专业能力（各职级有不同需求）</a:t>
                      </a:r>
                      <a:r>
                        <a:rPr lang="en-US" altLang="zh-CN" sz="16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-- </a:t>
                      </a:r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共</a:t>
                      </a:r>
                      <a:r>
                        <a:rPr lang="en-US" altLang="zh-CN" sz="16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16</a:t>
                      </a:r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项</a:t>
                      </a:r>
                    </a:p>
                  </a:txBody>
                  <a:tcPr>
                    <a:solidFill>
                      <a:srgbClr val="368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岗位通用能力</a:t>
                      </a:r>
                      <a:r>
                        <a:rPr lang="en-US" altLang="zh-CN" sz="16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--3</a:t>
                      </a:r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项</a:t>
                      </a:r>
                    </a:p>
                  </a:txBody>
                  <a:tcPr>
                    <a:solidFill>
                      <a:srgbClr val="368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价值观（全体人员统一标准）</a:t>
                      </a:r>
                      <a:r>
                        <a:rPr lang="en-US" altLang="zh-CN" sz="16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--5</a:t>
                      </a:r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项</a:t>
                      </a:r>
                    </a:p>
                  </a:txBody>
                  <a:tcPr>
                    <a:solidFill>
                      <a:srgbClr val="368E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5339"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90204" pitchFamily="34" charset="0"/>
                        <a:buAutoNum type="arabicPeriod"/>
                      </a:pPr>
                      <a:r>
                        <a:rPr lang="en-US" altLang="zh-CN" sz="1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运营知识（Amazon）</a:t>
                      </a:r>
                      <a:endParaRPr lang="en-US" altLang="zh-CN" sz="14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90204" pitchFamily="34" charset="0"/>
                        <a:buAutoNum type="arabicPeriod"/>
                      </a:pPr>
                      <a:r>
                        <a:rPr lang="en-US" altLang="zh-CN" sz="1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线上运营策略制定及应用能力</a:t>
                      </a:r>
                      <a:endParaRPr lang="en-US" altLang="zh-CN" sz="14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90204" pitchFamily="34" charset="0"/>
                        <a:buAutoNum type="arabicPeriod"/>
                      </a:pPr>
                      <a:r>
                        <a:rPr lang="en-US" altLang="zh-CN" sz="1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数据挖掘和分析能力</a:t>
                      </a:r>
                      <a:endParaRPr lang="en-US" altLang="zh-CN" sz="14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90204" pitchFamily="34" charset="0"/>
                        <a:buAutoNum type="arabicPeriod"/>
                      </a:pPr>
                      <a:r>
                        <a:rPr lang="en-US" altLang="zh-CN" sz="1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产品理解能力</a:t>
                      </a:r>
                      <a:endParaRPr lang="en-US" altLang="zh-CN" sz="14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90204" pitchFamily="34" charset="0"/>
                        <a:buAutoNum type="arabicPeriod"/>
                      </a:pPr>
                      <a:r>
                        <a:rPr lang="en-US" altLang="zh-CN" sz="1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经营思维能力（Amazon等）</a:t>
                      </a:r>
                      <a:endParaRPr lang="en-US" altLang="zh-CN" sz="14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90204" pitchFamily="34" charset="0"/>
                        <a:buAutoNum type="arabicPeriod"/>
                      </a:pPr>
                      <a:r>
                        <a:rPr lang="en-US" altLang="zh-CN" sz="1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技能传递能力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抗压能力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结果导向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自驱学习能力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积极主动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正直诚信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责任心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团结协作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客户导向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1264285" y="911860"/>
            <a:ext cx="1467485" cy="0"/>
          </a:xfrm>
          <a:prstGeom prst="line">
            <a:avLst/>
          </a:prstGeom>
          <a:ln w="19050">
            <a:solidFill>
              <a:srgbClr val="0CA6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116632"/>
            <a:ext cx="1013088" cy="4339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64285" y="116840"/>
            <a:ext cx="19627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US" altLang="zh-CN" sz="3600" b="1" dirty="0">
                <a:solidFill>
                  <a:srgbClr val="368E71"/>
                </a:solidFill>
                <a:latin typeface="+mj-ea"/>
                <a:ea typeface="+mj-ea"/>
                <a:sym typeface="+mn-ea"/>
              </a:rPr>
              <a:t>4.</a:t>
            </a:r>
            <a:r>
              <a:rPr lang="zh-CN" altLang="en-US" sz="3600" b="1" dirty="0">
                <a:solidFill>
                  <a:srgbClr val="368E71"/>
                </a:solidFill>
                <a:latin typeface="+mj-ea"/>
                <a:ea typeface="+mj-ea"/>
                <a:sym typeface="+mn-ea"/>
              </a:rPr>
              <a:t>评估人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64285" y="1058545"/>
            <a:ext cx="103346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rgbClr val="368E71"/>
                </a:solidFill>
                <a:latin typeface="+mj-ea"/>
                <a:ea typeface="+mj-ea"/>
              </a:rPr>
              <a:t>各职能能力项要求等级：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77CAA2-6AD0-4A91-961A-8BCFD177C078}"/>
              </a:ext>
            </a:extLst>
          </p:cNvPr>
          <p:cNvSpPr txBox="1"/>
          <p:nvPr/>
        </p:nvSpPr>
        <p:spPr>
          <a:xfrm>
            <a:off x="2423592" y="299695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具体内容由</a:t>
            </a: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HR</a:t>
            </a: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与部门共同协商制定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5431_8*i*5"/>
  <p:tag name="KSO_WM_TEMPLATE_CATEGORY" val="custom"/>
  <p:tag name="KSO_WM_TEMPLATE_INDEX" val="20205431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5431_8*i*4"/>
  <p:tag name="KSO_WM_TEMPLATE_CATEGORY" val="custom"/>
  <p:tag name="KSO_WM_TEMPLATE_INDEX" val="20205431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5431_8*h_a*1_1"/>
  <p:tag name="KSO_WM_TEMPLATE_CATEGORY" val="custom"/>
  <p:tag name="KSO_WM_TEMPLATE_INDEX" val="20205431"/>
  <p:tag name="KSO_WM_UNIT_LAYERLEVEL" val="1_1"/>
  <p:tag name="KSO_WM_TAG_VERSION" val="1.0"/>
  <p:tag name="KSO_WM_BEAUTIFY_FLAG" val="#wm#"/>
  <p:tag name="KSO_WM_UNIT_ISNUMDGMTITLE" val="0"/>
  <p:tag name="KSO_WM_UNIT_PRESET_TEXT" val="输入标题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5431_8*h_f*1_1"/>
  <p:tag name="KSO_WM_TEMPLATE_CATEGORY" val="custom"/>
  <p:tag name="KSO_WM_TEMPLATE_INDEX" val="20205431"/>
  <p:tag name="KSO_WM_UNIT_LAYERLEVEL" val="1_1"/>
  <p:tag name="KSO_WM_TAG_VERSION" val="1.0"/>
  <p:tag name="KSO_WM_BEAUTIFY_FLAG" val="#wm#"/>
  <p:tag name="KSO_WM_UNIT_PRESET_TEXT" val="点击输入正文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custom20205431_8*h_a*2_1"/>
  <p:tag name="KSO_WM_TEMPLATE_CATEGORY" val="custom"/>
  <p:tag name="KSO_WM_TEMPLATE_INDEX" val="20205431"/>
  <p:tag name="KSO_WM_UNIT_LAYERLEVEL" val="1_1"/>
  <p:tag name="KSO_WM_TAG_VERSION" val="1.0"/>
  <p:tag name="KSO_WM_BEAUTIFY_FLAG" val="#wm#"/>
  <p:tag name="KSO_WM_UNIT_ISNUMDGMTITLE" val="0"/>
  <p:tag name="KSO_WM_UNIT_PRESET_TEXT" val="输入标题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custom20205431_8*h_f*2_1"/>
  <p:tag name="KSO_WM_TEMPLATE_CATEGORY" val="custom"/>
  <p:tag name="KSO_WM_TEMPLATE_INDEX" val="20205431"/>
  <p:tag name="KSO_WM_UNIT_LAYERLEVEL" val="1_1"/>
  <p:tag name="KSO_WM_TAG_VERSION" val="1.0"/>
  <p:tag name="KSO_WM_BEAUTIFY_FLAG" val="#wm#"/>
  <p:tag name="KSO_WM_UNIT_PRESET_TEXT" val="点击输入正文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5431_8*i*1"/>
  <p:tag name="KSO_WM_TEMPLATE_CATEGORY" val="custom"/>
  <p:tag name="KSO_WM_TEMPLATE_INDEX" val="20205431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5431_8*h_a*1_1"/>
  <p:tag name="KSO_WM_TEMPLATE_CATEGORY" val="custom"/>
  <p:tag name="KSO_WM_TEMPLATE_INDEX" val="20205431"/>
  <p:tag name="KSO_WM_UNIT_LAYERLEVEL" val="1_1"/>
  <p:tag name="KSO_WM_TAG_VERSION" val="1.0"/>
  <p:tag name="KSO_WM_BEAUTIFY_FLAG" val="#wm#"/>
  <p:tag name="KSO_WM_UNIT_ISNUMDGMTITLE" val="0"/>
  <p:tag name="KSO_WM_UNIT_PRESET_TEXT" val="输入标题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5431_13*l_h_a*1_1_1"/>
  <p:tag name="KSO_WM_TEMPLATE_CATEGORY" val="custom"/>
  <p:tag name="KSO_WM_TEMPLATE_INDEX" val="2020543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ISNUMDGMTITLE" val="0"/>
  <p:tag name="KSO_WM_UNIT_PRESET_TEXT" val="添加标题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1_1"/>
  <p:tag name="KSO_WM_UNIT_ID" val="custom20205431_13*l_h_i*1_1_1"/>
  <p:tag name="KSO_WM_TEMPLATE_CATEGORY" val="custom"/>
  <p:tag name="KSO_WM_TEMPLATE_INDEX" val="2020543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5431_13*l_h_f*1_1_1"/>
  <p:tag name="KSO_WM_TEMPLATE_CATEGORY" val="custom"/>
  <p:tag name="KSO_WM_TEMPLATE_INDEX" val="2020543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PRESET_TEXT" val="单击此处添加文本具体内容，简明扼要的阐述您的观点。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5431_13*l_h_a*1_2_1"/>
  <p:tag name="KSO_WM_TEMPLATE_CATEGORY" val="custom"/>
  <p:tag name="KSO_WM_TEMPLATE_INDEX" val="2020543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  <p:tag name="KSO_WM_UNIT_ISNUMDGMTITLE" val="0"/>
  <p:tag name="KSO_WM_UNIT_PRESET_TEXT" val="添加标题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2_1"/>
  <p:tag name="KSO_WM_UNIT_ID" val="custom20205431_13*l_h_i*1_2_1"/>
  <p:tag name="KSO_WM_TEMPLATE_CATEGORY" val="custom"/>
  <p:tag name="KSO_WM_TEMPLATE_INDEX" val="20205431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5431_13*l_h_f*1_2_1"/>
  <p:tag name="KSO_WM_TEMPLATE_CATEGORY" val="custom"/>
  <p:tag name="KSO_WM_TEMPLATE_INDEX" val="2020543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PRESET_TEXT" val="单击此处添加文本具体内容，简明扼要的阐述您的观点。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3_1"/>
  <p:tag name="KSO_WM_UNIT_ID" val="custom20205431_13*l_h_a*1_3_1"/>
  <p:tag name="KSO_WM_TEMPLATE_CATEGORY" val="custom"/>
  <p:tag name="KSO_WM_TEMPLATE_INDEX" val="2020543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  <p:tag name="KSO_WM_UNIT_ISNUMDGMTITLE" val="0"/>
  <p:tag name="KSO_WM_UNIT_PRESET_TEXT" val="添加标题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3_1"/>
  <p:tag name="KSO_WM_UNIT_ID" val="custom20205431_13*l_h_i*1_3_1"/>
  <p:tag name="KSO_WM_TEMPLATE_CATEGORY" val="custom"/>
  <p:tag name="KSO_WM_TEMPLATE_INDEX" val="20205431"/>
  <p:tag name="KSO_WM_UNIT_LAYERLEVEL" val="1_1_1"/>
  <p:tag name="KSO_WM_TAG_VERSION" val="1.0"/>
  <p:tag name="KSO_WM_BEAUTIFY_FLAG" val="#wm#"/>
  <p:tag name="KSO_WM_UNIT_TEXT_FILL_FORE_SCHEMECOLOR_INDEX" val="7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3_1"/>
  <p:tag name="KSO_WM_UNIT_ID" val="custom20205431_13*l_h_f*1_3_1"/>
  <p:tag name="KSO_WM_TEMPLATE_CATEGORY" val="custom"/>
  <p:tag name="KSO_WM_TEMPLATE_INDEX" val="2020543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PRESET_TEXT" val="单击此处添加文本具体内容，简明扼要的阐述您的观点。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78e77f2-b03a-4d4a-802b-692bc9417006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5431_13*l_h_a*1_1_1"/>
  <p:tag name="KSO_WM_TEMPLATE_CATEGORY" val="custom"/>
  <p:tag name="KSO_WM_TEMPLATE_INDEX" val="2020543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ISNUMDGMTITLE" val="0"/>
  <p:tag name="KSO_WM_UNIT_PRESET_TEXT" val="添加标题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3_1"/>
  <p:tag name="KSO_WM_UNIT_ID" val="custom20205431_13*l_h_a*1_3_1"/>
  <p:tag name="KSO_WM_TEMPLATE_CATEGORY" val="custom"/>
  <p:tag name="KSO_WM_TEMPLATE_INDEX" val="2020543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  <p:tag name="KSO_WM_UNIT_ISNUMDGMTITLE" val="0"/>
  <p:tag name="KSO_WM_UNIT_PRESET_TEXT" val="添加标题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5431_13*l_h_a*1_2_1"/>
  <p:tag name="KSO_WM_TEMPLATE_CATEGORY" val="custom"/>
  <p:tag name="KSO_WM_TEMPLATE_INDEX" val="2020543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  <p:tag name="KSO_WM_UNIT_ISNUMDGMTITLE" val="0"/>
  <p:tag name="KSO_WM_UNIT_PRESET_TEXT" val="添加标题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ID" val="custom20205430_14*h_i*1_1"/>
  <p:tag name="KSO_WM_TEMPLATE_CATEGORY" val="custom"/>
  <p:tag name="KSO_WM_TEMPLATE_INDEX" val="20205430"/>
  <p:tag name="KSO_WM_UNIT_LAYERLEVEL" val="1_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5430_14*h_a*1_1"/>
  <p:tag name="KSO_WM_TEMPLATE_CATEGORY" val="custom"/>
  <p:tag name="KSO_WM_TEMPLATE_INDEX" val="20205430"/>
  <p:tag name="KSO_WM_UNIT_LAYERLEVEL" val="1_1"/>
  <p:tag name="KSO_WM_TAG_VERSION" val="1.0"/>
  <p:tag name="KSO_WM_BEAUTIFY_FLAG" val="#wm#"/>
  <p:tag name="KSO_WM_UNIT_ISNUMDGMTITLE" val="0"/>
  <p:tag name="KSO_WM_UNIT_PRESET_TEXT" val="添加标题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5430_14*h_f*1_1"/>
  <p:tag name="KSO_WM_TEMPLATE_CATEGORY" val="custom"/>
  <p:tag name="KSO_WM_TEMPLATE_INDEX" val="20205430"/>
  <p:tag name="KSO_WM_UNIT_LAYERLEVEL" val="1_1"/>
  <p:tag name="KSO_WM_TAG_VERSION" val="1.0"/>
  <p:tag name="KSO_WM_BEAUTIFY_FLAG" val="#wm#"/>
  <p:tag name="KSO_WM_UNIT_PRESET_TEXT" val="单击此处添加文本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ID" val="custom20205430_14*h_i*1_2"/>
  <p:tag name="KSO_WM_TEMPLATE_CATEGORY" val="custom"/>
  <p:tag name="KSO_WM_TEMPLATE_INDEX" val="20205430"/>
  <p:tag name="KSO_WM_UNIT_LAYERLEVEL" val="1_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ID" val="custom20205430_14*h_i*1_1"/>
  <p:tag name="KSO_WM_TEMPLATE_CATEGORY" val="custom"/>
  <p:tag name="KSO_WM_TEMPLATE_INDEX" val="20205430"/>
  <p:tag name="KSO_WM_UNIT_LAYERLEVEL" val="1_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ID" val="custom20205430_14*h_i*1_2"/>
  <p:tag name="KSO_WM_TEMPLATE_CATEGORY" val="custom"/>
  <p:tag name="KSO_WM_TEMPLATE_INDEX" val="20205430"/>
  <p:tag name="KSO_WM_UNIT_LAYERLEVEL" val="1_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custom20205430_14*h_i*2_1"/>
  <p:tag name="KSO_WM_TEMPLATE_CATEGORY" val="custom"/>
  <p:tag name="KSO_WM_TEMPLATE_INDEX" val="20205430"/>
  <p:tag name="KSO_WM_UNIT_LAYERLEVEL" val="1_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custom20205430_14*h_a*2_1"/>
  <p:tag name="KSO_WM_TEMPLATE_CATEGORY" val="custom"/>
  <p:tag name="KSO_WM_TEMPLATE_INDEX" val="20205430"/>
  <p:tag name="KSO_WM_UNIT_LAYERLEVEL" val="1_1"/>
  <p:tag name="KSO_WM_TAG_VERSION" val="1.0"/>
  <p:tag name="KSO_WM_BEAUTIFY_FLAG" val="#wm#"/>
  <p:tag name="KSO_WM_UNIT_ISNUMDGMTITLE" val="0"/>
  <p:tag name="KSO_WM_UNIT_PRESET_TEXT" val="添加标题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custom20205430_14*h_f*2_1"/>
  <p:tag name="KSO_WM_TEMPLATE_CATEGORY" val="custom"/>
  <p:tag name="KSO_WM_TEMPLATE_INDEX" val="20205430"/>
  <p:tag name="KSO_WM_UNIT_LAYERLEVEL" val="1_1"/>
  <p:tag name="KSO_WM_TAG_VERSION" val="1.0"/>
  <p:tag name="KSO_WM_BEAUTIFY_FLAG" val="#wm#"/>
  <p:tag name="KSO_WM_UNIT_PRESET_TEXT" val="单击此处添加文本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5431_12*l_h_a*1_1_1"/>
  <p:tag name="KSO_WM_TEMPLATE_CATEGORY" val="custom"/>
  <p:tag name="KSO_WM_TEMPLATE_INDEX" val="2020543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ISNUMDGMTITLE" val="0"/>
  <p:tag name="KSO_WM_UNIT_PRESET_TEXT" val="添加标题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2"/>
  <p:tag name="KSO_WM_UNIT_ID" val="custom20205430_14*h_i*2_2"/>
  <p:tag name="KSO_WM_TEMPLATE_CATEGORY" val="custom"/>
  <p:tag name="KSO_WM_TEMPLATE_INDEX" val="20205430"/>
  <p:tag name="KSO_WM_UNIT_LAYERLEVEL" val="1_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ID" val="custom20205430_14*h_i*1_1"/>
  <p:tag name="KSO_WM_TEMPLATE_CATEGORY" val="custom"/>
  <p:tag name="KSO_WM_TEMPLATE_INDEX" val="20205430"/>
  <p:tag name="KSO_WM_UNIT_LAYERLEVEL" val="1_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5430_14*h_a*1_1"/>
  <p:tag name="KSO_WM_TEMPLATE_CATEGORY" val="custom"/>
  <p:tag name="KSO_WM_TEMPLATE_INDEX" val="20205430"/>
  <p:tag name="KSO_WM_UNIT_LAYERLEVEL" val="1_1"/>
  <p:tag name="KSO_WM_TAG_VERSION" val="1.0"/>
  <p:tag name="KSO_WM_BEAUTIFY_FLAG" val="#wm#"/>
  <p:tag name="KSO_WM_UNIT_ISNUMDGMTITLE" val="0"/>
  <p:tag name="KSO_WM_UNIT_PRESET_TEXT" val="添加标题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5430_14*h_f*1_1"/>
  <p:tag name="KSO_WM_TEMPLATE_CATEGORY" val="custom"/>
  <p:tag name="KSO_WM_TEMPLATE_INDEX" val="20205430"/>
  <p:tag name="KSO_WM_UNIT_LAYERLEVEL" val="1_1"/>
  <p:tag name="KSO_WM_TAG_VERSION" val="1.0"/>
  <p:tag name="KSO_WM_BEAUTIFY_FLAG" val="#wm#"/>
  <p:tag name="KSO_WM_UNIT_PRESET_TEXT" val="单击此处添加文本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ID" val="custom20205430_14*h_i*1_2"/>
  <p:tag name="KSO_WM_TEMPLATE_CATEGORY" val="custom"/>
  <p:tag name="KSO_WM_TEMPLATE_INDEX" val="20205430"/>
  <p:tag name="KSO_WM_UNIT_LAYERLEVEL" val="1_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ID" val="custom20205430_14*h_i*1_1"/>
  <p:tag name="KSO_WM_TEMPLATE_CATEGORY" val="custom"/>
  <p:tag name="KSO_WM_TEMPLATE_INDEX" val="20205430"/>
  <p:tag name="KSO_WM_UNIT_LAYERLEVEL" val="1_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5430_14*h_a*1_1"/>
  <p:tag name="KSO_WM_TEMPLATE_CATEGORY" val="custom"/>
  <p:tag name="KSO_WM_TEMPLATE_INDEX" val="20205430"/>
  <p:tag name="KSO_WM_UNIT_LAYERLEVEL" val="1_1"/>
  <p:tag name="KSO_WM_TAG_VERSION" val="1.0"/>
  <p:tag name="KSO_WM_BEAUTIFY_FLAG" val="#wm#"/>
  <p:tag name="KSO_WM_UNIT_ISNUMDGMTITLE" val="0"/>
  <p:tag name="KSO_WM_UNIT_PRESET_TEXT" val="添加标题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5430_14*h_f*1_1"/>
  <p:tag name="KSO_WM_TEMPLATE_CATEGORY" val="custom"/>
  <p:tag name="KSO_WM_TEMPLATE_INDEX" val="20205430"/>
  <p:tag name="KSO_WM_UNIT_LAYERLEVEL" val="1_1"/>
  <p:tag name="KSO_WM_TAG_VERSION" val="1.0"/>
  <p:tag name="KSO_WM_BEAUTIFY_FLAG" val="#wm#"/>
  <p:tag name="KSO_WM_UNIT_PRESET_TEXT" val="单击此处添加文本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ID" val="custom20205430_14*h_i*1_2"/>
  <p:tag name="KSO_WM_TEMPLATE_CATEGORY" val="custom"/>
  <p:tag name="KSO_WM_TEMPLATE_INDEX" val="20205430"/>
  <p:tag name="KSO_WM_UNIT_LAYERLEVEL" val="1_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custom20205430_14*h_i*2_1"/>
  <p:tag name="KSO_WM_TEMPLATE_CATEGORY" val="custom"/>
  <p:tag name="KSO_WM_TEMPLATE_INDEX" val="20205430"/>
  <p:tag name="KSO_WM_UNIT_LAYERLEVEL" val="1_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1_1"/>
  <p:tag name="KSO_WM_UNIT_ID" val="custom20205431_12*l_h_i*1_1_1"/>
  <p:tag name="KSO_WM_TEMPLATE_CATEGORY" val="custom"/>
  <p:tag name="KSO_WM_TEMPLATE_INDEX" val="2020543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custom20205430_14*h_a*2_1"/>
  <p:tag name="KSO_WM_TEMPLATE_CATEGORY" val="custom"/>
  <p:tag name="KSO_WM_TEMPLATE_INDEX" val="20205430"/>
  <p:tag name="KSO_WM_UNIT_LAYERLEVEL" val="1_1"/>
  <p:tag name="KSO_WM_TAG_VERSION" val="1.0"/>
  <p:tag name="KSO_WM_BEAUTIFY_FLAG" val="#wm#"/>
  <p:tag name="KSO_WM_UNIT_ISNUMDGMTITLE" val="0"/>
  <p:tag name="KSO_WM_UNIT_PRESET_TEXT" val="添加标题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custom20205430_14*h_f*2_1"/>
  <p:tag name="KSO_WM_TEMPLATE_CATEGORY" val="custom"/>
  <p:tag name="KSO_WM_TEMPLATE_INDEX" val="20205430"/>
  <p:tag name="KSO_WM_UNIT_LAYERLEVEL" val="1_1"/>
  <p:tag name="KSO_WM_TAG_VERSION" val="1.0"/>
  <p:tag name="KSO_WM_BEAUTIFY_FLAG" val="#wm#"/>
  <p:tag name="KSO_WM_UNIT_PRESET_TEXT" val="单击此处添加文本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2"/>
  <p:tag name="KSO_WM_UNIT_ID" val="custom20205430_14*h_i*2_2"/>
  <p:tag name="KSO_WM_TEMPLATE_CATEGORY" val="custom"/>
  <p:tag name="KSO_WM_TEMPLATE_INDEX" val="20205430"/>
  <p:tag name="KSO_WM_UNIT_LAYERLEVEL" val="1_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3_1"/>
  <p:tag name="KSO_WM_UNIT_ID" val="custom20205430_14*h_i*3_1"/>
  <p:tag name="KSO_WM_TEMPLATE_CATEGORY" val="custom"/>
  <p:tag name="KSO_WM_TEMPLATE_INDEX" val="20205430"/>
  <p:tag name="KSO_WM_UNIT_LAYERLEVEL" val="1_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3_1"/>
  <p:tag name="KSO_WM_UNIT_ID" val="custom20205430_14*h_a*3_1"/>
  <p:tag name="KSO_WM_TEMPLATE_CATEGORY" val="custom"/>
  <p:tag name="KSO_WM_TEMPLATE_INDEX" val="20205430"/>
  <p:tag name="KSO_WM_UNIT_LAYERLEVEL" val="1_1"/>
  <p:tag name="KSO_WM_TAG_VERSION" val="1.0"/>
  <p:tag name="KSO_WM_BEAUTIFY_FLAG" val="#wm#"/>
  <p:tag name="KSO_WM_UNIT_ISNUMDGMTITLE" val="0"/>
  <p:tag name="KSO_WM_UNIT_PRESET_TEXT" val="添加标题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3_1"/>
  <p:tag name="KSO_WM_UNIT_ID" val="custom20205430_14*h_f*3_1"/>
  <p:tag name="KSO_WM_TEMPLATE_CATEGORY" val="custom"/>
  <p:tag name="KSO_WM_TEMPLATE_INDEX" val="20205430"/>
  <p:tag name="KSO_WM_UNIT_LAYERLEVEL" val="1_1"/>
  <p:tag name="KSO_WM_TAG_VERSION" val="1.0"/>
  <p:tag name="KSO_WM_BEAUTIFY_FLAG" val="#wm#"/>
  <p:tag name="KSO_WM_UNIT_PRESET_TEXT" val="单击此处添加文本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3_2"/>
  <p:tag name="KSO_WM_UNIT_ID" val="custom20205430_14*h_i*3_2"/>
  <p:tag name="KSO_WM_TEMPLATE_CATEGORY" val="custom"/>
  <p:tag name="KSO_WM_TEMPLATE_INDEX" val="20205430"/>
  <p:tag name="KSO_WM_UNIT_LAYERLEVEL" val="1_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ID" val="custom20205430_14*h_i*1_1"/>
  <p:tag name="KSO_WM_TEMPLATE_CATEGORY" val="custom"/>
  <p:tag name="KSO_WM_TEMPLATE_INDEX" val="20205430"/>
  <p:tag name="KSO_WM_UNIT_LAYERLEVEL" val="1_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5430_14*h_a*1_1"/>
  <p:tag name="KSO_WM_TEMPLATE_CATEGORY" val="custom"/>
  <p:tag name="KSO_WM_TEMPLATE_INDEX" val="20205430"/>
  <p:tag name="KSO_WM_UNIT_LAYERLEVEL" val="1_1"/>
  <p:tag name="KSO_WM_TAG_VERSION" val="1.0"/>
  <p:tag name="KSO_WM_BEAUTIFY_FLAG" val="#wm#"/>
  <p:tag name="KSO_WM_UNIT_ISNUMDGMTITLE" val="0"/>
  <p:tag name="KSO_WM_UNIT_PRESET_TEXT" val="添加标题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5430_14*h_f*1_1"/>
  <p:tag name="KSO_WM_TEMPLATE_CATEGORY" val="custom"/>
  <p:tag name="KSO_WM_TEMPLATE_INDEX" val="20205430"/>
  <p:tag name="KSO_WM_UNIT_LAYERLEVEL" val="1_1"/>
  <p:tag name="KSO_WM_TAG_VERSION" val="1.0"/>
  <p:tag name="KSO_WM_BEAUTIFY_FLAG" val="#wm#"/>
  <p:tag name="KSO_WM_UNIT_PRESET_TEXT" val="单击此处添加文本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5431_12*l_h_f*1_1_1"/>
  <p:tag name="KSO_WM_TEMPLATE_CATEGORY" val="custom"/>
  <p:tag name="KSO_WM_TEMPLATE_INDEX" val="2020543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PRESET_TEXT" val="单击此处添加文本具体内容，简明扼要的阐述您的观点。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ID" val="custom20205430_14*h_i*1_2"/>
  <p:tag name="KSO_WM_TEMPLATE_CATEGORY" val="custom"/>
  <p:tag name="KSO_WM_TEMPLATE_INDEX" val="20205430"/>
  <p:tag name="KSO_WM_UNIT_LAYERLEVEL" val="1_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custom20205430_14*h_i*2_1"/>
  <p:tag name="KSO_WM_TEMPLATE_CATEGORY" val="custom"/>
  <p:tag name="KSO_WM_TEMPLATE_INDEX" val="20205430"/>
  <p:tag name="KSO_WM_UNIT_LAYERLEVEL" val="1_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custom20205430_14*h_a*2_1"/>
  <p:tag name="KSO_WM_TEMPLATE_CATEGORY" val="custom"/>
  <p:tag name="KSO_WM_TEMPLATE_INDEX" val="20205430"/>
  <p:tag name="KSO_WM_UNIT_LAYERLEVEL" val="1_1"/>
  <p:tag name="KSO_WM_TAG_VERSION" val="1.0"/>
  <p:tag name="KSO_WM_BEAUTIFY_FLAG" val="#wm#"/>
  <p:tag name="KSO_WM_UNIT_ISNUMDGMTITLE" val="0"/>
  <p:tag name="KSO_WM_UNIT_PRESET_TEXT" val="添加标题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custom20205430_14*h_f*2_1"/>
  <p:tag name="KSO_WM_TEMPLATE_CATEGORY" val="custom"/>
  <p:tag name="KSO_WM_TEMPLATE_INDEX" val="20205430"/>
  <p:tag name="KSO_WM_UNIT_LAYERLEVEL" val="1_1"/>
  <p:tag name="KSO_WM_TAG_VERSION" val="1.0"/>
  <p:tag name="KSO_WM_BEAUTIFY_FLAG" val="#wm#"/>
  <p:tag name="KSO_WM_UNIT_PRESET_TEXT" val="单击此处添加文本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2"/>
  <p:tag name="KSO_WM_UNIT_ID" val="custom20205430_14*h_i*2_2"/>
  <p:tag name="KSO_WM_TEMPLATE_CATEGORY" val="custom"/>
  <p:tag name="KSO_WM_TEMPLATE_INDEX" val="20205430"/>
  <p:tag name="KSO_WM_UNIT_LAYERLEVEL" val="1_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3_1"/>
  <p:tag name="KSO_WM_UNIT_ID" val="custom20205430_14*h_i*3_1"/>
  <p:tag name="KSO_WM_TEMPLATE_CATEGORY" val="custom"/>
  <p:tag name="KSO_WM_TEMPLATE_INDEX" val="20205430"/>
  <p:tag name="KSO_WM_UNIT_LAYERLEVEL" val="1_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3_1"/>
  <p:tag name="KSO_WM_UNIT_ID" val="custom20205430_14*h_a*3_1"/>
  <p:tag name="KSO_WM_TEMPLATE_CATEGORY" val="custom"/>
  <p:tag name="KSO_WM_TEMPLATE_INDEX" val="20205430"/>
  <p:tag name="KSO_WM_UNIT_LAYERLEVEL" val="1_1"/>
  <p:tag name="KSO_WM_TAG_VERSION" val="1.0"/>
  <p:tag name="KSO_WM_BEAUTIFY_FLAG" val="#wm#"/>
  <p:tag name="KSO_WM_UNIT_ISNUMDGMTITLE" val="0"/>
  <p:tag name="KSO_WM_UNIT_PRESET_TEXT" val="添加标题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3_1"/>
  <p:tag name="KSO_WM_UNIT_ID" val="custom20205430_14*h_f*3_1"/>
  <p:tag name="KSO_WM_TEMPLATE_CATEGORY" val="custom"/>
  <p:tag name="KSO_WM_TEMPLATE_INDEX" val="20205430"/>
  <p:tag name="KSO_WM_UNIT_LAYERLEVEL" val="1_1"/>
  <p:tag name="KSO_WM_TAG_VERSION" val="1.0"/>
  <p:tag name="KSO_WM_BEAUTIFY_FLAG" val="#wm#"/>
  <p:tag name="KSO_WM_UNIT_PRESET_TEXT" val="单击此处添加文本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3_2"/>
  <p:tag name="KSO_WM_UNIT_ID" val="custom20205430_14*h_i*3_2"/>
  <p:tag name="KSO_WM_TEMPLATE_CATEGORY" val="custom"/>
  <p:tag name="KSO_WM_TEMPLATE_INDEX" val="20205430"/>
  <p:tag name="KSO_WM_UNIT_LAYERLEVEL" val="1_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custom20205430_14*h_i*2_1"/>
  <p:tag name="KSO_WM_TEMPLATE_CATEGORY" val="custom"/>
  <p:tag name="KSO_WM_TEMPLATE_INDEX" val="20205430"/>
  <p:tag name="KSO_WM_UNIT_LAYERLEVEL" val="1_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5431_12*l_h_a*1_2_1"/>
  <p:tag name="KSO_WM_TEMPLATE_CATEGORY" val="custom"/>
  <p:tag name="KSO_WM_TEMPLATE_INDEX" val="2020543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  <p:tag name="KSO_WM_UNIT_ISNUMDGMTITLE" val="0"/>
  <p:tag name="KSO_WM_UNIT_PRESET_TEXT" val="添加标题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2"/>
  <p:tag name="KSO_WM_UNIT_ID" val="custom20205430_14*h_i*2_2"/>
  <p:tag name="KSO_WM_TEMPLATE_CATEGORY" val="custom"/>
  <p:tag name="KSO_WM_TEMPLATE_INDEX" val="20205430"/>
  <p:tag name="KSO_WM_UNIT_LAYERLEVEL" val="1_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custom20205430_14*h_a*2_1"/>
  <p:tag name="KSO_WM_TEMPLATE_CATEGORY" val="custom"/>
  <p:tag name="KSO_WM_TEMPLATE_INDEX" val="20205430"/>
  <p:tag name="KSO_WM_UNIT_LAYERLEVEL" val="1_1"/>
  <p:tag name="KSO_WM_TAG_VERSION" val="1.0"/>
  <p:tag name="KSO_WM_BEAUTIFY_FLAG" val="#wm#"/>
  <p:tag name="KSO_WM_UNIT_ISNUMDGMTITLE" val="0"/>
  <p:tag name="KSO_WM_UNIT_PRESET_TEXT" val="添加标题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custom20205430_14*h_f*2_1"/>
  <p:tag name="KSO_WM_TEMPLATE_CATEGORY" val="custom"/>
  <p:tag name="KSO_WM_TEMPLATE_INDEX" val="20205430"/>
  <p:tag name="KSO_WM_UNIT_LAYERLEVEL" val="1_1"/>
  <p:tag name="KSO_WM_TAG_VERSION" val="1.0"/>
  <p:tag name="KSO_WM_BEAUTIFY_FLAG" val="#wm#"/>
  <p:tag name="KSO_WM_UNIT_PRESET_TEXT" val="单击此处添加文本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3_1"/>
  <p:tag name="KSO_WM_UNIT_ID" val="custom20205430_14*h_i*3_1"/>
  <p:tag name="KSO_WM_TEMPLATE_CATEGORY" val="custom"/>
  <p:tag name="KSO_WM_TEMPLATE_INDEX" val="20205430"/>
  <p:tag name="KSO_WM_UNIT_LAYERLEVEL" val="1_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3_1"/>
  <p:tag name="KSO_WM_UNIT_ID" val="custom20205430_14*h_a*3_1"/>
  <p:tag name="KSO_WM_TEMPLATE_CATEGORY" val="custom"/>
  <p:tag name="KSO_WM_TEMPLATE_INDEX" val="20205430"/>
  <p:tag name="KSO_WM_UNIT_LAYERLEVEL" val="1_1"/>
  <p:tag name="KSO_WM_TAG_VERSION" val="1.0"/>
  <p:tag name="KSO_WM_BEAUTIFY_FLAG" val="#wm#"/>
  <p:tag name="KSO_WM_UNIT_ISNUMDGMTITLE" val="0"/>
  <p:tag name="KSO_WM_UNIT_PRESET_TEXT" val="添加标题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3_1"/>
  <p:tag name="KSO_WM_UNIT_ID" val="custom20205430_14*h_f*3_1"/>
  <p:tag name="KSO_WM_TEMPLATE_CATEGORY" val="custom"/>
  <p:tag name="KSO_WM_TEMPLATE_INDEX" val="20205430"/>
  <p:tag name="KSO_WM_UNIT_LAYERLEVEL" val="1_1"/>
  <p:tag name="KSO_WM_TAG_VERSION" val="1.0"/>
  <p:tag name="KSO_WM_BEAUTIFY_FLAG" val="#wm#"/>
  <p:tag name="KSO_WM_UNIT_PRESET_TEXT" val="单击此处添加文本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3_2"/>
  <p:tag name="KSO_WM_UNIT_ID" val="custom20205430_14*h_i*3_2"/>
  <p:tag name="KSO_WM_TEMPLATE_CATEGORY" val="custom"/>
  <p:tag name="KSO_WM_TEMPLATE_INDEX" val="20205430"/>
  <p:tag name="KSO_WM_UNIT_LAYERLEVEL" val="1_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2_1"/>
  <p:tag name="KSO_WM_UNIT_ID" val="custom20205431_12*l_h_i*1_2_1"/>
  <p:tag name="KSO_WM_TEMPLATE_CATEGORY" val="custom"/>
  <p:tag name="KSO_WM_TEMPLATE_INDEX" val="20205431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5431_12*l_h_f*1_2_1"/>
  <p:tag name="KSO_WM_TEMPLATE_CATEGORY" val="custom"/>
  <p:tag name="KSO_WM_TEMPLATE_INDEX" val="2020543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PRESET_TEXT" val="单击此处添加文本具体内容，简明扼要的阐述您的观点。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Arial"/>
        <a:ea typeface="微软雅黑"/>
        <a:cs typeface=""/>
      </a:majorFont>
      <a:minorFont>
        <a:latin typeface="Arial Unicode MS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600" dirty="0" smtClean="0">
            <a:latin typeface="幼圆" panose="02010509060101010101" pitchFamily="49" charset="-122"/>
            <a:ea typeface="幼圆" panose="020105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828</Words>
  <Application>Microsoft Office PowerPoint</Application>
  <PresentationFormat>宽屏</PresentationFormat>
  <Paragraphs>159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 Unicode MS</vt:lpstr>
      <vt:lpstr>OPPOSans</vt:lpstr>
      <vt:lpstr>等线</vt:lpstr>
      <vt:lpstr>华文黑体</vt:lpstr>
      <vt:lpstr>思源黑体 CN Light</vt:lpstr>
      <vt:lpstr>思源黑体 CN Medium</vt:lpstr>
      <vt:lpstr>微软雅黑</vt:lpstr>
      <vt:lpstr>幼圆</vt:lpstr>
      <vt:lpstr>Arial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244</dc:title>
  <dc:creator>Ben</dc:creator>
  <cp:lastModifiedBy>8615123216494</cp:lastModifiedBy>
  <cp:revision>1049</cp:revision>
  <dcterms:created xsi:type="dcterms:W3CDTF">2020-08-14T18:11:53Z</dcterms:created>
  <dcterms:modified xsi:type="dcterms:W3CDTF">2020-08-26T04:59:10Z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