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350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362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3" r:id="rId29"/>
    <p:sldId id="368" r:id="rId30"/>
    <p:sldId id="526" r:id="rId31"/>
    <p:sldId id="527" r:id="rId32"/>
    <p:sldId id="528" r:id="rId33"/>
    <p:sldId id="529" r:id="rId34"/>
    <p:sldId id="530" r:id="rId35"/>
    <p:sldId id="372" r:id="rId36"/>
    <p:sldId id="531" r:id="rId37"/>
    <p:sldId id="31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F5F7"/>
    <a:srgbClr val="F2F2F2"/>
    <a:srgbClr val="CFD5EA"/>
    <a:srgbClr val="BFBFB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/>
    <p:restoredTop sz="84621"/>
  </p:normalViewPr>
  <p:slideViewPr>
    <p:cSldViewPr snapToGrid="0" snapToObjects="1">
      <p:cViewPr varScale="1">
        <p:scale>
          <a:sx n="110" d="100"/>
          <a:sy n="110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2A05-4618-4B5D-AD35-840FB14F2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067FA-E736-4151-B888-6DC3AAE681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分：部门总结，部门规划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5" Type="http://schemas.openxmlformats.org/officeDocument/2006/relationships/image" Target="../media/image7.svg"/><Relationship Id="rId14" Type="http://schemas.openxmlformats.org/officeDocument/2006/relationships/image" Target="../media/image7.png"/><Relationship Id="rId13" Type="http://schemas.openxmlformats.org/officeDocument/2006/relationships/image" Target="../media/image6.svg"/><Relationship Id="rId12" Type="http://schemas.openxmlformats.org/officeDocument/2006/relationships/image" Target="../media/image6.png"/><Relationship Id="rId11" Type="http://schemas.openxmlformats.org/officeDocument/2006/relationships/image" Target="../media/image5.svg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5" Type="http://schemas.openxmlformats.org/officeDocument/2006/relationships/image" Target="../media/image7.svg"/><Relationship Id="rId14" Type="http://schemas.openxmlformats.org/officeDocument/2006/relationships/image" Target="../media/image7.png"/><Relationship Id="rId13" Type="http://schemas.openxmlformats.org/officeDocument/2006/relationships/image" Target="../media/image6.svg"/><Relationship Id="rId12" Type="http://schemas.openxmlformats.org/officeDocument/2006/relationships/image" Target="../media/image6.png"/><Relationship Id="rId11" Type="http://schemas.openxmlformats.org/officeDocument/2006/relationships/image" Target="../media/image5.svg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ŝľïḍè"/>
          <p:cNvSpPr/>
          <p:nvPr userDrawn="1"/>
        </p:nvSpPr>
        <p:spPr>
          <a:xfrm>
            <a:off x="0" y="-23814"/>
            <a:ext cx="12191999" cy="6881814"/>
          </a:xfrm>
          <a:prstGeom prst="rect">
            <a:avLst/>
          </a:prstGeom>
          <a:solidFill>
            <a:srgbClr val="E9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24"/>
          <p:cNvSpPr>
            <a:spLocks noGrp="1"/>
          </p:cNvSpPr>
          <p:nvPr>
            <p:ph type="ctrTitle" hasCustomPrompt="1"/>
          </p:nvPr>
        </p:nvSpPr>
        <p:spPr>
          <a:xfrm>
            <a:off x="1220929" y="3115030"/>
            <a:ext cx="4757705" cy="424732"/>
          </a:xfrm>
        </p:spPr>
        <p:txBody>
          <a:bodyPr wrap="square" anchor="t">
            <a:sp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  <a:endParaRPr lang="en-US" altLang="zh-CN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6876653" y="6109859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  <a:endParaRPr lang="en-US" altLang="zh-CN" dirty="0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5978634" y="684115"/>
            <a:ext cx="6213365" cy="5606403"/>
            <a:chOff x="5908399" y="124719"/>
            <a:chExt cx="6213365" cy="5606403"/>
          </a:xfrm>
        </p:grpSpPr>
        <p:pic>
          <p:nvPicPr>
            <p:cNvPr id="30" name="图形 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0804" y="4511768"/>
              <a:ext cx="1428750" cy="828675"/>
            </a:xfrm>
            <a:prstGeom prst="rect">
              <a:avLst/>
            </a:prstGeom>
          </p:spPr>
        </p:pic>
        <p:pic>
          <p:nvPicPr>
            <p:cNvPr id="26" name="图形 25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0933" y="1188270"/>
              <a:ext cx="1428750" cy="82867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8399" y="3031879"/>
              <a:ext cx="657225" cy="381000"/>
            </a:xfrm>
            <a:prstGeom prst="rect">
              <a:avLst/>
            </a:prstGeom>
          </p:spPr>
        </p:pic>
        <p:pic>
          <p:nvPicPr>
            <p:cNvPr id="32" name="图形 31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83177" y="2152236"/>
              <a:ext cx="657225" cy="381000"/>
            </a:xfrm>
            <a:prstGeom prst="rect">
              <a:avLst/>
            </a:prstGeom>
          </p:spPr>
        </p:pic>
        <p:pic>
          <p:nvPicPr>
            <p:cNvPr id="34" name="图形 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76833" y="2546893"/>
              <a:ext cx="306780" cy="381001"/>
            </a:xfrm>
            <a:prstGeom prst="rect">
              <a:avLst/>
            </a:prstGeom>
          </p:spPr>
        </p:pic>
        <p:pic>
          <p:nvPicPr>
            <p:cNvPr id="36" name="图形 35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00754" y="124719"/>
              <a:ext cx="3895725" cy="4255835"/>
            </a:xfrm>
            <a:prstGeom prst="rect">
              <a:avLst/>
            </a:prstGeom>
          </p:spPr>
        </p:pic>
        <p:pic>
          <p:nvPicPr>
            <p:cNvPr id="38" name="图形 37"/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63494" y="3405197"/>
              <a:ext cx="981075" cy="1419225"/>
            </a:xfrm>
            <a:prstGeom prst="rect">
              <a:avLst/>
            </a:prstGeom>
          </p:spPr>
        </p:pic>
        <p:pic>
          <p:nvPicPr>
            <p:cNvPr id="39" name="Graphic 37_1"/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621251" y="1017601"/>
              <a:ext cx="981075" cy="141922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933" y="2786036"/>
              <a:ext cx="4230831" cy="29450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ïSliďê"/>
          <p:cNvSpPr/>
          <p:nvPr userDrawn="1"/>
        </p:nvSpPr>
        <p:spPr>
          <a:xfrm>
            <a:off x="0" y="-23814"/>
            <a:ext cx="12191999" cy="6881813"/>
          </a:xfrm>
          <a:prstGeom prst="rect">
            <a:avLst/>
          </a:prstGeom>
          <a:solidFill>
            <a:srgbClr val="E9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5978634" y="684115"/>
            <a:ext cx="6213365" cy="5606403"/>
            <a:chOff x="5908399" y="124719"/>
            <a:chExt cx="6213365" cy="5606403"/>
          </a:xfrm>
        </p:grpSpPr>
        <p:pic>
          <p:nvPicPr>
            <p:cNvPr id="13" name="图形 1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0804" y="4511768"/>
              <a:ext cx="1428750" cy="828675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0933" y="1188270"/>
              <a:ext cx="1428750" cy="828675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8399" y="3031879"/>
              <a:ext cx="657225" cy="381000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83177" y="2152236"/>
              <a:ext cx="657225" cy="381000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76833" y="2546893"/>
              <a:ext cx="306780" cy="381001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00754" y="124719"/>
              <a:ext cx="3895725" cy="4255835"/>
            </a:xfrm>
            <a:prstGeom prst="rect">
              <a:avLst/>
            </a:prstGeom>
          </p:spPr>
        </p:pic>
        <p:pic>
          <p:nvPicPr>
            <p:cNvPr id="19" name="图形 18"/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63494" y="3405197"/>
              <a:ext cx="981075" cy="1419225"/>
            </a:xfrm>
            <a:prstGeom prst="rect">
              <a:avLst/>
            </a:prstGeom>
          </p:spPr>
        </p:pic>
        <p:pic>
          <p:nvPicPr>
            <p:cNvPr id="20" name="Graphic 37_1"/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621251" y="1017601"/>
              <a:ext cx="981075" cy="141922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933" y="2786036"/>
              <a:ext cx="4230831" cy="2945086"/>
            </a:xfrm>
            <a:prstGeom prst="rect">
              <a:avLst/>
            </a:prstGeom>
          </p:spPr>
        </p:pic>
      </p:grpSp>
      <p:sp>
        <p:nvSpPr>
          <p:cNvPr id="11" name="iṡ1iďé"/>
          <p:cNvSpPr/>
          <p:nvPr userDrawn="1"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50679"/>
            <a:ext cx="3577064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8943278" y="6050679"/>
            <a:ext cx="2581971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  <a:endParaRPr lang="en-US" altLang="zh-CN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3" hasCustomPrompt="1"/>
          </p:nvPr>
        </p:nvSpPr>
        <p:spPr>
          <a:xfrm>
            <a:off x="1622195" y="3683650"/>
            <a:ext cx="4356436" cy="561885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for watching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05875" y="396240"/>
            <a:ext cx="2743200" cy="365125"/>
          </a:xfrm>
        </p:spPr>
        <p:txBody>
          <a:bodyPr anchor="ctr" anchorCtr="0"/>
          <a:lstStyle>
            <a:lvl1pPr algn="r">
              <a:defRPr sz="10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42925" y="363561"/>
            <a:ext cx="108000" cy="360000"/>
          </a:xfrm>
          <a:prstGeom prst="rect">
            <a:avLst/>
          </a:prstGeom>
          <a:solidFill>
            <a:srgbClr val="00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543560" y="1134110"/>
            <a:ext cx="11105515" cy="1109345"/>
          </a:xfrm>
        </p:spPr>
        <p:txBody>
          <a:bodyPr/>
          <a:lstStyle>
            <a:lvl1pPr marL="0" indent="0">
              <a:buNone/>
              <a:defRPr sz="1600" b="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half" idx="13"/>
          </p:nvPr>
        </p:nvSpPr>
        <p:spPr>
          <a:xfrm>
            <a:off x="542925" y="2554605"/>
            <a:ext cx="3205480" cy="3961130"/>
          </a:xfrm>
        </p:spPr>
        <p:txBody>
          <a:bodyPr/>
          <a:lstStyle>
            <a:lvl1pPr marL="0" indent="0">
              <a:buNone/>
              <a:defRPr sz="1600" b="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92644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0" y="238125"/>
            <a:ext cx="542925" cy="688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769620" y="330200"/>
            <a:ext cx="2518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ḻ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íṡḻïde"/>
          <p:cNvSpPr txBox="1"/>
          <p:nvPr/>
        </p:nvSpPr>
        <p:spPr>
          <a:xfrm>
            <a:off x="1128078" y="2658649"/>
            <a:ext cx="4570413" cy="7571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accent1"/>
                </a:solidFill>
              </a:rPr>
              <a:t>云和大数据部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4080510" y="4076700"/>
            <a:ext cx="1504950" cy="653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 err="1">
                <a:solidFill>
                  <a:schemeClr val="dk1">
                    <a:lumMod val="85000"/>
                    <a:lumOff val="15000"/>
                  </a:schemeClr>
                </a:solidFill>
              </a:rPr>
              <a:t>Tadonis</a:t>
            </a:r>
            <a:endParaRPr lang="en-US" altLang="zh-CN" sz="1800" b="1" dirty="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dk1">
                    <a:lumMod val="85000"/>
                    <a:lumOff val="15000"/>
                  </a:schemeClr>
                </a:solidFill>
              </a:rPr>
              <a:t>2022-2-28</a:t>
            </a:r>
            <a:endParaRPr lang="en-US" altLang="zh-CN" sz="1800" b="1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图片 19" descr="vesync-logo-hea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476885"/>
            <a:ext cx="1012825" cy="481965"/>
          </a:xfrm>
          <a:prstGeom prst="rect">
            <a:avLst/>
          </a:prstGeom>
        </p:spPr>
      </p:pic>
      <p:sp>
        <p:nvSpPr>
          <p:cNvPr id="5" name="íṡḻïde"/>
          <p:cNvSpPr txBox="1"/>
          <p:nvPr/>
        </p:nvSpPr>
        <p:spPr>
          <a:xfrm>
            <a:off x="1128078" y="1819814"/>
            <a:ext cx="4570413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</a:rPr>
              <a:t>互联网事业部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68325" y="4895850"/>
            <a:ext cx="10384155" cy="98615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大数据：项目和业务成果（精准化营销）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27505"/>
            <a:ext cx="10384155" cy="275336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660400" y="2199640"/>
            <a:ext cx="88023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主要应用场景：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1、圈选目标用户发送EDM：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①浏览过加湿器商详页但未下单用户：给用户推送加湿器相关邮件，提醒用户商品库存即将不足，尽快下单；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②加入了购物车但未付费用户：给用户发送邮件，提醒用户及时支付，提升订单转化率；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③近30天新增但未下单用户：给用户发送Core400S或Classic300S等热卖单品的广告邮件，引导用户浏览商详页。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2、圈选目标用户发送Push：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①3天内活跃厨电用户：发送push，引导用户进入圣诞活动专题页；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②最近30天访问过菜谱板块：发送push，引导用户进入感恩节活动专题页；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③黑五已下单但未支付：发送push，提醒用户及时支付，提升订单转化率；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90695" y="1627505"/>
            <a:ext cx="1903095" cy="410845"/>
            <a:chOff x="6945" y="2717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目标用户圈选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90695" y="4895850"/>
            <a:ext cx="1903095" cy="410845"/>
            <a:chOff x="6945" y="2717"/>
            <a:chExt cx="2997" cy="647"/>
          </a:xfrm>
        </p:grpSpPr>
        <p:sp>
          <p:nvSpPr>
            <p:cNvPr id="17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个性化算法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30"/>
          <p:cNvSpPr txBox="1"/>
          <p:nvPr/>
        </p:nvSpPr>
        <p:spPr>
          <a:xfrm>
            <a:off x="660400" y="5505450"/>
            <a:ext cx="8802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"/>
            </a:pPr>
            <a:r>
              <a:rPr lang="en-US" sz="1200" dirty="0">
                <a:sym typeface="+mn-ea"/>
              </a:rPr>
              <a:t>完成用户特征</a:t>
            </a:r>
            <a:r>
              <a:rPr lang="zh-CN" altLang="en-US" sz="1200" dirty="0">
                <a:sym typeface="+mn-ea"/>
              </a:rPr>
              <a:t>、商品特征建模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47185" y="1627505"/>
            <a:ext cx="7560945" cy="497649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大数据：技术和架构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27505"/>
            <a:ext cx="3298825" cy="497713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720090" y="2228215"/>
            <a:ext cx="2997200" cy="282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1.提高数据呈现的及时性、实时性，确保业务方能够及时快速方便获取数据；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2.构建多样化的数据分析模型，满足不同场景下数据分析的需求；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基于用户基础信息、行为、业务偏好、活动参与情况等，构建丰富的用户标签体系。根据营销活动的需求，基于用户标签，圈选目标用户群，实现精准化营销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66190" y="1618615"/>
            <a:ext cx="1903095" cy="410845"/>
            <a:chOff x="6945" y="2717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研发思路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Table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322445" y="2164715"/>
          <a:ext cx="6241793" cy="402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86"/>
                <a:gridCol w="5285407"/>
              </a:tblGrid>
              <a:tr h="3702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ja-JP" sz="14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ja-JP" sz="14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ja-JP" sz="14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简介</a:t>
                      </a:r>
                      <a:endParaRPr lang="zh-CN" altLang="ja-JP" sz="14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</a:tr>
              <a:tr h="81459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大数据平台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spark、hadoop、hive、Sqoop、dolphinSchedule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等技术，搭建了支撑海量数据存储的数据仓库，海量数据计算的分布式计算平台，支撑商城、运营、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IoT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等数据的采集、存储、分析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；</a:t>
                      </a:r>
                      <a:endParaRPr lang="en-US" altLang="zh-CN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支撑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TB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级数据存储，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GB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级别的分布式计算，平稳支撑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2021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年大数据的业务需求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</a:tr>
              <a:tr h="708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BI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zh-CN" altLang="en-US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提供更加人性化、美观的可视化图表，方便业务方进行深入对比和分析；</a:t>
                      </a:r>
                      <a:endParaRPr lang="en-US" altLang="zh-CN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r>
                        <a:rPr lang="en-US" altLang="zh-CN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zh-CN" altLang="en-US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提供实时的数据看板，方便业务方及时了解业务走向，并调整运营策略；</a:t>
                      </a:r>
                      <a:endParaRPr lang="en-US" altLang="zh-CN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r>
                        <a:rPr lang="en-US" altLang="zh-CN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</a:t>
                      </a:r>
                      <a:r>
                        <a:rPr lang="zh-CN" altLang="en-US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提高大数据开发效率，从而提高数据需求响应能力；</a:t>
                      </a:r>
                      <a:endParaRPr lang="zh-CN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</a:tr>
              <a:tr h="47652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邮件报表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zh-CN" altLang="en-US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通过邮件，能够随时随地通过邮件查看关键数据和指标</a:t>
                      </a:r>
                      <a:endParaRPr lang="en-US" altLang="zh-CN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r>
                        <a:rPr lang="en-US" altLang="zh-CN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zh-CN" altLang="en-US" sz="1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为业务方提供复杂、定制化的数据和初步分析报告</a:t>
                      </a:r>
                      <a:endParaRPr 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</a:tr>
              <a:tr h="117501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用户行为数据分析平台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（基于神策系统）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通过用户行为数据分析，使用各种模型，分析优化业务场景的核心流程，提升各项业务指标。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主要支撑的分析模型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漏斗分析、留存分析、归因分析、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事件分析、分布分析、路径分析、归因分析、属性分析、热力分析、用户路径分析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8575" marR="28575" marT="19050" marB="19050" anchor="ctr"/>
                </a:tc>
              </a:tr>
              <a:tr h="4773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用户分群数据服务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（基于神策系统）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通过用户标签和用户行为的组合，面向指定业务场景，生成用户分群。如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EDM、push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等人群选择；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分析特定人群用户行为，找出规律，提升业务指标。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612" marR="6612" marT="4408" marB="4408"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791325" y="1627505"/>
            <a:ext cx="1903095" cy="410845"/>
            <a:chOff x="6945" y="2717"/>
            <a:chExt cx="2997" cy="647"/>
          </a:xfrm>
        </p:grpSpPr>
        <p:sp>
          <p:nvSpPr>
            <p:cNvPr id="7" name="Round Same Side Corner Rectangle 5"/>
            <p:cNvSpPr/>
            <p:nvPr>
              <p:custDataLst>
                <p:tags r:id="rId3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关键项目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568325" y="3576320"/>
            <a:ext cx="5520690" cy="292671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76275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平台和技术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16075"/>
            <a:ext cx="5520690" cy="17538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568325" y="2207260"/>
            <a:ext cx="5109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协同法务，进行整改，提高技术和信息的安全合规性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完善云平台的用户数据管理流程、账号和权限变更审批流程，并在AWS、jumpserver、yearning、pharos、kibana等系统上进行应用；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对用户敏感数据进行了查询脱敏、日志脱敏处理，提升用户隐私保护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12535" y="1607185"/>
            <a:ext cx="5321300" cy="489521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676275" y="4138295"/>
            <a:ext cx="51327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提前预研，支撑业务和架构的发展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基于Dubbo的同可用区优先的负载均衡技术，减少服务跨区调用，从而降低请求的时延和减少流量费用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基于Docker、K8s的容器化和容器集群管理技术，通过容器化，降低云服务成本、提高运维效率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敏感信息识别算法：自动识别ugc内容（如社区、商品评论等）中的敏感信息，提高运营效率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云端视频编码、转码和存储技术：支撑菜谱、IPC等包含视频的业务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物模型技术：通过对设备建模，提高设备开发标准化，从而提高开发效率，缩短开发周期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专利：</a:t>
            </a: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13个专利，超额30%完成</a:t>
            </a:r>
            <a:endParaRPr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36800" y="1618615"/>
            <a:ext cx="1903095" cy="410845"/>
            <a:chOff x="6945" y="2717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数据合规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8135" y="1619250"/>
            <a:ext cx="1903095" cy="410845"/>
            <a:chOff x="6945" y="2717"/>
            <a:chExt cx="2997" cy="647"/>
          </a:xfrm>
        </p:grpSpPr>
        <p:sp>
          <p:nvSpPr>
            <p:cNvPr id="16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基础业务平台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30"/>
          <p:cNvSpPr txBox="1"/>
          <p:nvPr/>
        </p:nvSpPr>
        <p:spPr>
          <a:xfrm>
            <a:off x="6430645" y="2207260"/>
            <a:ext cx="510921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提供基础业务服务，减少重复造轮子，提高业务开发的效率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邮件服务，为业务平台平台提供统一邮件发送服务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推送服务，为业务平台提供统一、高性能推送服务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用户服务，为业务平台提供用户鉴权和授权服务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Oauth2服务，实现快速的第三方相互授权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统一认证服务，对接IT的用户认证系统，实现不同后台统一账号和密码认证，目前已经在Pharos、云PMS系统上应用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权限和审核服务：统一的用户服务、流程服务和权限管理服务，为商城后台管理、运营后台管理等提供权限和审核服务，目前已经完成Pharos系统试用；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分布式定时任务调度服务，实现定时任务平台化管理，提升定时任务高可用性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336800" y="3578860"/>
            <a:ext cx="1903095" cy="410845"/>
            <a:chOff x="6945" y="2717"/>
            <a:chExt cx="2997" cy="647"/>
          </a:xfrm>
        </p:grpSpPr>
        <p:sp>
          <p:nvSpPr>
            <p:cNvPr id="23" name="Round Same Side Corner Rectangle 5"/>
            <p:cNvSpPr/>
            <p:nvPr>
              <p:custDataLst>
                <p:tags r:id="rId3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新技术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568325" y="4184650"/>
            <a:ext cx="10578465" cy="246951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68325" y="1530350"/>
            <a:ext cx="10578465" cy="246951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76275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平台和技术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1"/>
          <p:cNvGraphicFramePr/>
          <p:nvPr>
            <p:custDataLst>
              <p:tags r:id="rId1"/>
            </p:custDataLst>
          </p:nvPr>
        </p:nvGraphicFramePr>
        <p:xfrm>
          <a:off x="1263650" y="1626870"/>
          <a:ext cx="9051290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7985125"/>
              </a:tblGrid>
              <a:tr h="3162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ja-JP" sz="12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ja-JP" sz="12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ja-JP" sz="12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简介</a:t>
                      </a:r>
                      <a:endParaRPr lang="zh-CN" altLang="ja-JP" sz="12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</a:tr>
              <a:tr h="557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pharos</a:t>
                      </a:r>
                      <a:r>
                        <a:rPr lang="ja-JP" altLang="en-US" sz="1000">
                          <a:solidFill>
                            <a:srgbClr val="333333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</a:t>
                      </a:r>
                      <a:endParaRPr lang="ja-JP" altLang="en-US" sz="1000">
                        <a:solidFill>
                          <a:srgbClr val="333333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个信息查询功能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为技术支持、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CX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提供信息查询渠道，减轻开发的工作，也提高了数据访问的安全性；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增加警报跟踪处理功能规范了警报处理流程，确保警报的闭环；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 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mysql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慢日志统计与展示功能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MySQL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慢日志统计，开发可以快速发现有问题的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mysql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语句。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</a:tr>
              <a:tr h="4686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消息链路追踪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实现云端项目分布式链路消息追踪，实现快速异常、慢请求定位，使</a:t>
                      </a:r>
                      <a:r>
                        <a:rPr lang="ja-JP" alt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云端问题日志的查询效率从分钟级别减少到秒级别；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可分析慢请求数量与分布，提供优化决策能力；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</a:tr>
              <a:tr h="643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API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管理平台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实现云开发、云测试、前端、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APP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之间接口对接的统一规范，在规范性和研发效率上都得到了统一的管理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；</a:t>
                      </a:r>
                      <a:endParaRPr lang="en-US" altLang="zh-CN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在接口变更通知、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Mock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等方面，改变了传统的工作协作方式，效率和质量都得到极大提升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；</a:t>
                      </a:r>
                      <a:endParaRPr lang="en-US" altLang="zh-CN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增加代码自动生成功能，不但提高了代码的规范性，每个接口可以节约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分钟以上的编码时间；</a:t>
                      </a:r>
                      <a:endParaRPr lang="en-US" altLang="ja-JP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fontAlgn="ctr"/>
                      <a:endParaRPr lang="en-US" altLang="ja-JP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</a:tr>
              <a:tr h="28956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代码质量管理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CICD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中引进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SonarQube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作为代码质量管控工具，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从纯粹代码的角度，提高了代码的安全性、代码的质量和代码的可维护性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。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263650" y="4251960"/>
          <a:ext cx="9050655" cy="233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/>
                <a:gridCol w="7973695"/>
              </a:tblGrid>
              <a:tr h="37655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ja-JP" sz="12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ja-JP" sz="12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ja-JP" sz="12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简介</a:t>
                      </a:r>
                      <a:endParaRPr lang="zh-CN" altLang="ja-JP" sz="12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</a:tr>
              <a:tr h="3346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成本优化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利用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gp3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磁盘、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arm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架构，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saving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plan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2021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年相比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年，在设备从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183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万增长到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277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万的情况下，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IoT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的服务端总成本维持在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22.3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万美元，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单设备成本下降到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0.08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美元，同比下降了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35%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endParaRPr lang="ja-JP" altLang="en-US" sz="100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</a:tr>
              <a:tr h="4851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容器化一期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1.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完成了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CI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环境容器化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，实现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运维效率提升：一键服务回滚、配置文件修改一键部署、秒级服务部署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容器化知识沉淀：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余篇技术文档，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次技术培训；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</a:tr>
              <a:tr h="8039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运维平台优化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MDB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建设一期：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完成基础资源的集中展示和管理，减少跨账号管理资源的繁琐，提升运维资源管理效率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完成主要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DNS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管理的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集成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，增加操作日志审计，提升运维操作的准确性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部署上线流程优化：完成测试环境部署自助化，集成测试和通知，开发、测试全流程自助，提高团队协作效率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fontAlgn="ctr"/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</a:tr>
              <a:tr h="3346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健康检查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措施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：完成业务平台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上模块的健康检查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，和监控系统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openfalcon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钉钉的对接，实现健康是巡检和实施告警</a:t>
                      </a:r>
                      <a:b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好处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提升线上的稳定性；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对于测试环境，可以确保测试过程中环境的健康情况，减少不必要的问题排查；</a:t>
                      </a:r>
                      <a:endParaRPr lang="en-US" altLang="ja-JP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 rot="16200000">
            <a:off x="-177800" y="2641600"/>
            <a:ext cx="1903095" cy="410845"/>
            <a:chOff x="6945" y="2717"/>
            <a:chExt cx="2997" cy="647"/>
          </a:xfrm>
        </p:grpSpPr>
        <p:sp>
          <p:nvSpPr>
            <p:cNvPr id="6" name="Round Same Side Corner Rectangle 5"/>
            <p:cNvSpPr/>
            <p:nvPr>
              <p:custDataLst>
                <p:tags r:id="rId3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5400000">
              <a:off x="8171" y="2096"/>
              <a:ext cx="547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开发效能工具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16200000">
            <a:off x="-177800" y="5103495"/>
            <a:ext cx="1903095" cy="410845"/>
            <a:chOff x="6945" y="2717"/>
            <a:chExt cx="2997" cy="647"/>
          </a:xfrm>
        </p:grpSpPr>
        <p:sp>
          <p:nvSpPr>
            <p:cNvPr id="15" name="Round Same Side Corner Rectangle 5"/>
            <p:cNvSpPr/>
            <p:nvPr>
              <p:custDataLst>
                <p:tags r:id="rId4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 rot="5400000">
              <a:off x="8170" y="2387"/>
              <a:ext cx="54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运维平台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444500" y="1031240"/>
            <a:ext cx="11303000" cy="5553075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11585543" y="6448327"/>
            <a:ext cx="329938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B6F228-91C8-4A8E-B28A-F5EBAF4B74FF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2644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238125"/>
            <a:ext cx="542925" cy="688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4" y="1291526"/>
            <a:ext cx="10044590" cy="48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676275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2021年云平台架构演进</a:t>
            </a:r>
            <a:endParaRPr dirty="0"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1251191" y="264760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26" name="椭圆 25"/>
          <p:cNvSpPr/>
          <p:nvPr>
            <p:custDataLst>
              <p:tags r:id="rId2"/>
            </p:custDataLst>
          </p:nvPr>
        </p:nvSpPr>
        <p:spPr>
          <a:xfrm>
            <a:off x="1251191" y="445105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35" name="椭圆 34"/>
          <p:cNvSpPr/>
          <p:nvPr>
            <p:custDataLst>
              <p:tags r:id="rId3"/>
            </p:custDataLst>
          </p:nvPr>
        </p:nvSpPr>
        <p:spPr>
          <a:xfrm>
            <a:off x="6699491" y="2647604"/>
            <a:ext cx="914400" cy="914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38" name="椭圆 37"/>
          <p:cNvSpPr/>
          <p:nvPr>
            <p:custDataLst>
              <p:tags r:id="rId4"/>
            </p:custDataLst>
          </p:nvPr>
        </p:nvSpPr>
        <p:spPr>
          <a:xfrm>
            <a:off x="6699491" y="445105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04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2475585" y="2647604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2021年业务总结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2475585" y="4451052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团队管理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923885" y="4451052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个人成长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7923885" y="2647604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2022年业务规划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</a:t>
            </a:r>
            <a:endParaRPr lang="zh-CN" altLang="en-US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2022年规划思路</a:t>
            </a:r>
            <a:endParaRPr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10899140" cy="56388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6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通过硬件+软件+内容的一体化服务，为用户打造健康美好生活</a:t>
            </a:r>
            <a:endParaRPr sz="16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68325" y="1891665"/>
            <a:ext cx="2502535" cy="450405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01商城</a:t>
            </a:r>
            <a:r>
              <a:rPr lang="zh-CN" alt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、运营和</a:t>
            </a:r>
            <a:r>
              <a:rPr lang="en-US" altLang="zh-CN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Wellness</a:t>
            </a:r>
            <a:endParaRPr lang="en-US" altLang="zh-CN" sz="1200" b="1" spc="150" dirty="0">
              <a:solidFill>
                <a:srgbClr val="008F8B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sz="1200" b="1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97250" y="1893570"/>
            <a:ext cx="2502535" cy="449961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 </a:t>
            </a:r>
            <a:r>
              <a:rPr lang="en-US" altLang="zh-CN" sz="1200" b="1" spc="15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IoT</a:t>
            </a:r>
            <a:r>
              <a:rPr lang="ja-JP" altLang="en-US" sz="1200" b="1" spc="15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和生态</a:t>
            </a:r>
            <a:endParaRPr lang="ja-JP" altLang="en-US" sz="1200" b="1" spc="15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ja-JP" altLang="en-US" sz="1200" b="1" spc="15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055100" y="1890395"/>
            <a:ext cx="2413000" cy="450596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b="1" spc="15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平台和技术</a:t>
            </a:r>
            <a:endParaRPr lang="zh-CN" altLang="en-US" sz="1200" b="1" spc="150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sz="1200" b="1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spcAft>
                <a:spcPts val="400"/>
              </a:spcAft>
              <a:buClr>
                <a:schemeClr val="accent1"/>
              </a:buClr>
            </a:pPr>
            <a:endParaRPr lang="en-US" altLang="ja-JP" sz="1200" spc="150" dirty="0">
              <a:solidFill>
                <a:schemeClr val="tx1">
                  <a:alpha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ts val="1800"/>
              </a:lnSpc>
              <a:spcAft>
                <a:spcPts val="400"/>
              </a:spcAft>
              <a:buClr>
                <a:schemeClr val="accent1"/>
              </a:buClr>
              <a:buNone/>
            </a:pPr>
            <a:endParaRPr lang="en-US" altLang="zh-CN" sz="1200" spc="150" dirty="0">
              <a:solidFill>
                <a:schemeClr val="tx1">
                  <a:alpha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9"/>
          <p:cNvSpPr>
            <a:spLocks noGrp="1"/>
          </p:cNvSpPr>
          <p:nvPr/>
        </p:nvSpPr>
        <p:spPr>
          <a:xfrm>
            <a:off x="8905875" y="396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圆角矩形 30"/>
          <p:cNvSpPr/>
          <p:nvPr/>
        </p:nvSpPr>
        <p:spPr>
          <a:xfrm>
            <a:off x="6226175" y="1889125"/>
            <a:ext cx="2502535" cy="450850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b="1" spc="15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大数据和算法</a:t>
            </a:r>
            <a:endParaRPr lang="zh-CN" altLang="en-US" sz="1200" b="1" spc="15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sz="1200" b="1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7" name="文本框 30"/>
          <p:cNvSpPr txBox="1"/>
          <p:nvPr/>
        </p:nvSpPr>
        <p:spPr>
          <a:xfrm>
            <a:off x="757555" y="2552700"/>
            <a:ext cx="2123440" cy="18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敏捷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Wellness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支持快速迭代，让业务试错探索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商城通过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安全可靠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业务涉及金钱，确保可靠性，防止不必要的损失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30"/>
          <p:cNvSpPr txBox="1"/>
          <p:nvPr/>
        </p:nvSpPr>
        <p:spPr>
          <a:xfrm>
            <a:off x="3586480" y="2552700"/>
            <a:ext cx="2123440" cy="340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开放平台化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1.标准化设计，缩短单品开发周期和成本，支撑公司智能产品开发和迭代，加速生态建设；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2.提高平台竞争力，助力生态建设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支撑千万级设备和用户的接入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稳定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维持云服务的平稳运行，确保用户体验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30"/>
          <p:cNvSpPr txBox="1"/>
          <p:nvPr/>
        </p:nvSpPr>
        <p:spPr>
          <a:xfrm>
            <a:off x="6415405" y="2552700"/>
            <a:ext cx="212344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数据驱动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1.AB测试，帮助业务更好评估营销活动的优劣</a:t>
            </a:r>
            <a:endParaRPr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2.建设数据预测和预警体系，帮助业务更好的业务规划和风险识别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3.通过业务场景专题分析，为业务方提供运营、产品优化策略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精准营销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1.营销活动目标用户群圈选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2.广告和内容的个性化推荐</a:t>
            </a:r>
            <a:endParaRPr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30"/>
          <p:cNvSpPr txBox="1"/>
          <p:nvPr/>
        </p:nvSpPr>
        <p:spPr>
          <a:xfrm>
            <a:off x="9193530" y="2552700"/>
            <a:ext cx="2123440" cy="252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安全合规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协同法务，解决数据跨境传输合规、信息管理安全认证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技术支撑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提前预研，支撑业务和架构的发展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研发效能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1.业务平台和运维平台优化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2.效能指标管理和提升</a:t>
            </a:r>
            <a:endParaRPr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商城运营和wellness：关键项目和业务目标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1975" y="1718310"/>
            <a:ext cx="2235835" cy="470789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0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615315" y="1718945"/>
            <a:ext cx="212280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Q1</a:t>
            </a:r>
            <a:r>
              <a:rPr lang="zh-CN" altLang="en-US" sz="1200" dirty="0">
                <a:solidFill>
                  <a:schemeClr val="tx1"/>
                </a:solidFill>
              </a:rPr>
              <a:t>季度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问卷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菜谱标签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Meal plan上线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Q2</a:t>
            </a:r>
            <a:r>
              <a:rPr lang="zh-CN" altLang="en-US" sz="1200" dirty="0">
                <a:solidFill>
                  <a:schemeClr val="tx1"/>
                </a:solidFill>
              </a:rPr>
              <a:t>季度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数据月报/周报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食材扫描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睡眠数据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食谱排行榜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热点内容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食材内容科普贴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KOL入住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 dirty="0">
                <a:sym typeface="+mn-ea"/>
              </a:rPr>
              <a:t>Q3</a:t>
            </a:r>
            <a:r>
              <a:rPr lang="zh-CN" altLang="en-US" sz="1200" dirty="0">
                <a:sym typeface="+mn-ea"/>
              </a:rPr>
              <a:t>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心率血氧血压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特殊菜谱（疾病）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热点/时节菜谱推荐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KOC打赏与激励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 dirty="0">
                <a:sym typeface="+mn-ea"/>
              </a:rPr>
              <a:t>Q4</a:t>
            </a:r>
            <a:r>
              <a:rPr lang="zh-CN" altLang="en-US" sz="1200" dirty="0">
                <a:sym typeface="+mn-ea"/>
              </a:rPr>
              <a:t>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菜谱食材一键采购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语音搜索，控制翻页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付费饮食计划，付费课程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直播课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331960" y="1701165"/>
            <a:ext cx="2301240" cy="470408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0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文本框 30"/>
          <p:cNvSpPr txBox="1"/>
          <p:nvPr/>
        </p:nvSpPr>
        <p:spPr>
          <a:xfrm>
            <a:off x="9466580" y="1750060"/>
            <a:ext cx="216662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ym typeface="+mn-ea"/>
              </a:rPr>
              <a:t>Q1</a:t>
            </a:r>
            <a:r>
              <a:rPr lang="zh-CN" altLang="en-US" sz="1200" dirty="0">
                <a:sym typeface="+mn-ea"/>
              </a:rPr>
              <a:t>季度</a:t>
            </a:r>
            <a:r>
              <a:rPr lang="en-US" altLang="zh-CN" sz="1200" dirty="0">
                <a:sym typeface="+mn-ea"/>
              </a:rPr>
              <a:t>: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社区圈子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个人主页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等级，勋章体系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ym typeface="+mn-ea"/>
              </a:rPr>
              <a:t>Q2</a:t>
            </a:r>
            <a:r>
              <a:rPr lang="zh-CN" altLang="en-US" sz="1200" dirty="0">
                <a:sym typeface="+mn-ea"/>
              </a:rPr>
              <a:t>季度</a:t>
            </a:r>
            <a:r>
              <a:rPr lang="en-US" altLang="zh-CN" sz="1200" dirty="0">
                <a:sym typeface="+mn-ea"/>
              </a:rPr>
              <a:t>: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健康方案服务专区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厨师、营养师等专业人士互动、提供咨询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支持短视频，测评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活跃用户排名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打卡日历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Q3</a:t>
            </a:r>
            <a:r>
              <a:rPr lang="zh-CN" altLang="en-US" sz="1200" dirty="0">
                <a:solidFill>
                  <a:schemeClr val="tx1"/>
                </a:solidFill>
              </a:rPr>
              <a:t>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发布课程，发布愿望清单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圈子、信息流全文搜索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好友管理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UGC广场</a:t>
            </a:r>
            <a:endParaRPr lang="zh-CN" altLang="en-US" sz="1200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Q4</a:t>
            </a:r>
            <a:r>
              <a:rPr lang="zh-CN" altLang="en-US" sz="1200" dirty="0">
                <a:solidFill>
                  <a:schemeClr val="tx1"/>
                </a:solidFill>
              </a:rPr>
              <a:t>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社区支持抽奖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圈子互动，支持打赏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49905" y="1701165"/>
            <a:ext cx="1711325" cy="184721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0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文本框 30"/>
          <p:cNvSpPr txBox="1"/>
          <p:nvPr/>
        </p:nvSpPr>
        <p:spPr>
          <a:xfrm>
            <a:off x="3102610" y="1750060"/>
            <a:ext cx="1489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Q1</a:t>
            </a:r>
            <a:r>
              <a:rPr lang="zh-CN" altLang="en-US" sz="1200" dirty="0">
                <a:solidFill>
                  <a:schemeClr val="tx1"/>
                </a:solidFill>
              </a:rPr>
              <a:t>季度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积分瓜分、成长体系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Q2</a:t>
            </a:r>
            <a:r>
              <a:rPr lang="zh-CN" altLang="en-US" sz="1200" dirty="0">
                <a:solidFill>
                  <a:schemeClr val="tx1"/>
                </a:solidFill>
              </a:rPr>
              <a:t>季度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会员等级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 dirty="0">
                <a:sym typeface="+mn-ea"/>
              </a:rPr>
              <a:t>Q3</a:t>
            </a:r>
            <a:r>
              <a:rPr lang="zh-CN" altLang="en-US" sz="1200" dirty="0">
                <a:sym typeface="+mn-ea"/>
              </a:rPr>
              <a:t>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ym typeface="+mn-ea"/>
              </a:rPr>
              <a:t>会员权益丰富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895850" y="1718310"/>
            <a:ext cx="4182110" cy="181800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0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4948555" y="1751330"/>
            <a:ext cx="1489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Q1</a:t>
            </a:r>
            <a:r>
              <a:rPr lang="zh-CN" altLang="en-US" sz="1200" dirty="0">
                <a:solidFill>
                  <a:schemeClr val="tx1"/>
                </a:solidFill>
              </a:rPr>
              <a:t>季度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预售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众筹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物流信息展示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Q2</a:t>
            </a:r>
            <a:r>
              <a:rPr lang="zh-CN" altLang="en-US" sz="1200" dirty="0">
                <a:solidFill>
                  <a:schemeClr val="tx1"/>
                </a:solidFill>
              </a:rPr>
              <a:t>季度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拼团购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场景化解决方案专区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" name="文本框 30"/>
          <p:cNvSpPr txBox="1"/>
          <p:nvPr/>
        </p:nvSpPr>
        <p:spPr>
          <a:xfrm>
            <a:off x="6753860" y="1751330"/>
            <a:ext cx="2166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Q3</a:t>
            </a:r>
            <a:r>
              <a:rPr lang="zh-CN" altLang="en-US" sz="1200" dirty="0">
                <a:solidFill>
                  <a:schemeClr val="tx1"/>
                </a:solidFill>
              </a:rPr>
              <a:t>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测评专区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AR产品展示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库存报警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Q4</a:t>
            </a:r>
            <a:r>
              <a:rPr lang="zh-CN" altLang="en-US" sz="1200" dirty="0">
                <a:solidFill>
                  <a:schemeClr val="tx1"/>
                </a:solidFill>
              </a:rPr>
              <a:t>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付费会员权益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多语言站商城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风控中心（防作弊和刷单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49905" y="3869055"/>
            <a:ext cx="6028055" cy="25368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0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52695" y="3990340"/>
            <a:ext cx="1956435" cy="36449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1"/>
          <a:lstStyle/>
          <a:p>
            <a:pPr indent="0" algn="ctr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6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业务成果目标</a:t>
            </a:r>
            <a:endParaRPr lang="zh-CN" altLang="en-US" sz="1600" b="1" spc="150" dirty="0">
              <a:solidFill>
                <a:srgbClr val="4472C4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30"/>
          <p:cNvSpPr txBox="1"/>
          <p:nvPr/>
        </p:nvSpPr>
        <p:spPr>
          <a:xfrm>
            <a:off x="3616960" y="4428490"/>
            <a:ext cx="36582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en-US" altLang="ja-JP" sz="1400" dirty="0">
                <a:solidFill>
                  <a:schemeClr val="accent1"/>
                </a:solidFill>
              </a:rPr>
              <a:t>Wellness</a:t>
            </a:r>
            <a:r>
              <a:rPr lang="ja-JP" altLang="en-US" sz="1400">
                <a:solidFill>
                  <a:schemeClr val="accent1"/>
                </a:solidFill>
              </a:rPr>
              <a:t>用户占</a:t>
            </a:r>
            <a:r>
              <a:rPr sz="1400" dirty="0">
                <a:solidFill>
                  <a:schemeClr val="accent1"/>
                </a:solidFill>
              </a:rPr>
              <a:t>App美区活跃用户50%</a:t>
            </a:r>
            <a:endParaRPr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sz="1400" dirty="0">
                <a:solidFill>
                  <a:schemeClr val="accent1"/>
                </a:solidFill>
              </a:rPr>
              <a:t>发帖数量超过5W</a:t>
            </a:r>
            <a:endParaRPr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sz="1400" dirty="0" err="1">
                <a:solidFill>
                  <a:schemeClr val="accent1"/>
                </a:solidFill>
                <a:sym typeface="+mn-ea"/>
              </a:rPr>
              <a:t>商城销售额</a:t>
            </a:r>
            <a:r>
              <a:rPr lang="en-US" altLang="zh-CN" sz="1400" dirty="0">
                <a:solidFill>
                  <a:schemeClr val="accent1"/>
                </a:solidFill>
                <a:sym typeface="+mn-ea"/>
              </a:rPr>
              <a:t>:</a:t>
            </a:r>
            <a:r>
              <a:rPr lang="zh-CN" altLang="en-US" sz="1400" dirty="0">
                <a:solidFill>
                  <a:schemeClr val="accent1"/>
                </a:solidFill>
                <a:sym typeface="+mn-ea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sym typeface="+mn-ea"/>
              </a:rPr>
              <a:t>400</a:t>
            </a:r>
            <a:r>
              <a:rPr lang="zh-CN" altLang="en-US" sz="1400" dirty="0">
                <a:solidFill>
                  <a:schemeClr val="accent1"/>
                </a:solidFill>
                <a:sym typeface="+mn-ea"/>
              </a:rPr>
              <a:t>万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sz="1400" dirty="0">
                <a:solidFill>
                  <a:schemeClr val="accent1"/>
                </a:solidFill>
                <a:sym typeface="+mn-ea"/>
              </a:rPr>
              <a:t>用户数量</a:t>
            </a:r>
            <a:r>
              <a:rPr lang="zh-CN" altLang="en-US" sz="1400" dirty="0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 sz="1400" dirty="0">
                <a:solidFill>
                  <a:schemeClr val="accent1"/>
                </a:solidFill>
                <a:sym typeface="+mn-ea"/>
              </a:rPr>
              <a:t>248.6</a:t>
            </a:r>
            <a:r>
              <a:rPr lang="zh-CN" altLang="en-US" sz="1400" dirty="0">
                <a:solidFill>
                  <a:schemeClr val="accent1"/>
                </a:solidFill>
                <a:sym typeface="+mn-ea"/>
              </a:rPr>
              <a:t>万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400" dirty="0">
                <a:solidFill>
                  <a:schemeClr val="accent1"/>
                </a:solidFill>
                <a:sym typeface="+mn-ea"/>
              </a:rPr>
              <a:t>拉新数量：</a:t>
            </a:r>
            <a:r>
              <a:rPr lang="en-US" altLang="zh-CN" sz="1400" dirty="0">
                <a:solidFill>
                  <a:schemeClr val="accent1"/>
                </a:solidFill>
                <a:sym typeface="+mn-ea"/>
              </a:rPr>
              <a:t>4.2</a:t>
            </a:r>
            <a:r>
              <a:rPr lang="zh-CN" altLang="en-US" sz="1400" dirty="0">
                <a:solidFill>
                  <a:schemeClr val="accent1"/>
                </a:solidFill>
                <a:sym typeface="+mn-ea"/>
              </a:rPr>
              <a:t>万</a:t>
            </a:r>
            <a:endParaRPr sz="1400" dirty="0">
              <a:solidFill>
                <a:schemeClr val="accent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85620" y="1719321"/>
            <a:ext cx="886460" cy="245212"/>
            <a:chOff x="6945" y="2697"/>
            <a:chExt cx="2997" cy="742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697"/>
              <a:ext cx="2399" cy="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Wellness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92220" y="1710431"/>
            <a:ext cx="886460" cy="245212"/>
            <a:chOff x="6945" y="2697"/>
            <a:chExt cx="2997" cy="742"/>
          </a:xfrm>
        </p:grpSpPr>
        <p:sp>
          <p:nvSpPr>
            <p:cNvPr id="12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44" y="2697"/>
              <a:ext cx="2399" cy="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用户运营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91805" y="1725671"/>
            <a:ext cx="886460" cy="245212"/>
            <a:chOff x="6945" y="2697"/>
            <a:chExt cx="2997" cy="742"/>
          </a:xfrm>
        </p:grpSpPr>
        <p:sp>
          <p:nvSpPr>
            <p:cNvPr id="15" name="Round Same Side Corner Rectangle 5"/>
            <p:cNvSpPr/>
            <p:nvPr>
              <p:custDataLst>
                <p:tags r:id="rId3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44" y="2697"/>
              <a:ext cx="2399" cy="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商城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631805" y="1700906"/>
            <a:ext cx="886460" cy="245212"/>
            <a:chOff x="6945" y="2697"/>
            <a:chExt cx="2997" cy="742"/>
          </a:xfrm>
        </p:grpSpPr>
        <p:sp>
          <p:nvSpPr>
            <p:cNvPr id="26" name="Round Same Side Corner Rectangle 5"/>
            <p:cNvSpPr/>
            <p:nvPr>
              <p:custDataLst>
                <p:tags r:id="rId4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44" y="2697"/>
              <a:ext cx="2399" cy="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社区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商城运营和wellness技术和业务架构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16075"/>
            <a:ext cx="5520690" cy="389191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568325" y="2362200"/>
            <a:ext cx="510921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后台组件化：优惠券适用判定，订单优惠金额计算、积分任务等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模块化：增加operationActivity模块，专门负责后续活动的业务, 解耦不同业务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商城云服务接口SDK：自动生成接口前端SDK，在前端上应用，提高开发效率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商城和wellness架构优化，提高开发和迭代的效率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模块职责梳理，解决模块功能不单一，如商品信息模块，耦合了商品导入导出等功能；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业务功能梳理，解决功能不内聚的问题，如对于订单金额计算功能，运营活动等，抽取独立模块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12535" y="1607185"/>
            <a:ext cx="5321300" cy="390080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6323330" y="2362200"/>
            <a:ext cx="5132705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增加前端运行异常监控，提高前端的稳定性和可靠性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新增运营业务数据校验和半自动化修补功能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搭建风控系统，检查异常用户，实现黑名单功能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V="1">
            <a:off x="568325" y="1616075"/>
            <a:ext cx="1408430" cy="527685"/>
          </a:xfrm>
          <a:prstGeom prst="rt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8165" y="1658620"/>
            <a:ext cx="624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敏捷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flipV="1">
            <a:off x="6323330" y="1616075"/>
            <a:ext cx="1408430" cy="527685"/>
          </a:xfrm>
          <a:prstGeom prst="rt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92850" y="1617980"/>
            <a:ext cx="1153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安全可靠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IoT和生态：项目和业务</a:t>
            </a:r>
            <a:r>
              <a:rPr lang="en-US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规划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97250" y="2750185"/>
            <a:ext cx="2502535" cy="36461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0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圆角矩形 30"/>
          <p:cNvSpPr/>
          <p:nvPr/>
        </p:nvSpPr>
        <p:spPr>
          <a:xfrm>
            <a:off x="6226175" y="2745740"/>
            <a:ext cx="4514215" cy="36544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97250" y="1697355"/>
            <a:ext cx="2502535" cy="82359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30"/>
          <p:cNvSpPr/>
          <p:nvPr/>
        </p:nvSpPr>
        <p:spPr>
          <a:xfrm>
            <a:off x="6226175" y="1695450"/>
            <a:ext cx="4513580" cy="82423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7" name="文本框 30"/>
          <p:cNvSpPr txBox="1"/>
          <p:nvPr/>
        </p:nvSpPr>
        <p:spPr>
          <a:xfrm>
            <a:off x="3475373" y="2835250"/>
            <a:ext cx="2346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新品开发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Etekcity：3个新品，24次迭代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Levoit：10个单品，38次迭代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Corsori：12个单品，25次（新品类压力锅 食物探针 咖啡机。 视频烤箱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r>
              <a:rPr lang="zh-CN" altLang="en-US" sz="1200" dirty="0"/>
              <a:t>功能迭代：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产品论坛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在线客服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FAQ&amp;留言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括产品论坛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在线客服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FAQ&amp;留言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自动配网等</a:t>
            </a:r>
            <a:endParaRPr lang="zh-CN" altLang="en-US" sz="1200" dirty="0"/>
          </a:p>
        </p:txBody>
      </p:sp>
      <p:sp>
        <p:nvSpPr>
          <p:cNvPr id="188" name="文本框 32"/>
          <p:cNvSpPr txBox="1"/>
          <p:nvPr/>
        </p:nvSpPr>
        <p:spPr>
          <a:xfrm>
            <a:off x="6320790" y="2835275"/>
            <a:ext cx="15544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Q1季度: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氛围灯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智能插座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智能手表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智能跳绳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Q2季度：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心率计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室内摄像头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智能灯串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智能筒灯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智能灯丝灯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智能开关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智能哑铃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室外摄像头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8325" y="1704340"/>
            <a:ext cx="1610995" cy="8140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1"/>
          <a:lstStyle/>
          <a:p>
            <a:pPr indent="0" algn="ctr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业务规划</a:t>
            </a:r>
            <a:endParaRPr lang="zh-CN" altLang="en-US" sz="1400" b="1" spc="150" dirty="0">
              <a:solidFill>
                <a:srgbClr val="4472C4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8325" y="2745740"/>
            <a:ext cx="1610995" cy="36544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1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项目规划</a:t>
            </a:r>
            <a:endParaRPr lang="zh-CN" altLang="en-US" sz="1400" b="1" spc="150" dirty="0">
              <a:solidFill>
                <a:srgbClr val="4472C4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407285" y="2031365"/>
            <a:ext cx="762000" cy="160020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415540" y="4492625"/>
            <a:ext cx="762000" cy="160020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01965" y="6381115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</a:rPr>
              <a:t>生态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14495" y="6400165"/>
            <a:ext cx="885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accent1"/>
                </a:solidFill>
              </a:rPr>
              <a:t>IoT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3422033" y="1772895"/>
            <a:ext cx="234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用户量：</a:t>
            </a:r>
            <a:r>
              <a:rPr lang="en-US" altLang="zh-CN" sz="1200" dirty="0"/>
              <a:t>450</a:t>
            </a:r>
            <a:r>
              <a:rPr lang="zh-CN" altLang="en-US" sz="1200" dirty="0"/>
              <a:t>万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设备量：支撑千万级别设备接入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30"/>
          <p:cNvSpPr txBox="1"/>
          <p:nvPr/>
        </p:nvSpPr>
        <p:spPr>
          <a:xfrm>
            <a:off x="6226193" y="1784960"/>
            <a:ext cx="234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r>
              <a:rPr lang="zh-CN" altLang="en-US" sz="1200" dirty="0"/>
              <a:t>家合作伙伴超过</a:t>
            </a:r>
            <a:r>
              <a:rPr lang="en-US" altLang="zh-CN" sz="1200" dirty="0"/>
              <a:t>20</a:t>
            </a:r>
            <a:r>
              <a:rPr lang="zh-CN" altLang="en-US" sz="1200" dirty="0"/>
              <a:t>万美元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文本框 32"/>
          <p:cNvSpPr txBox="1"/>
          <p:nvPr/>
        </p:nvSpPr>
        <p:spPr>
          <a:xfrm>
            <a:off x="8572500" y="2835275"/>
            <a:ext cx="15544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Q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en-US" sz="1200" dirty="0">
                <a:solidFill>
                  <a:schemeClr val="tx1"/>
                </a:solidFill>
              </a:rPr>
              <a:t>季度: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体温计 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血压计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血氧仪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可视门铃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智能调光器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智能温控器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智能水杯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智能门锁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吸顶灯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Q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季度：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扫地机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睡眠监测带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安防传感器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万能红外遥控器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智能魔镜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1251191" y="2647604"/>
            <a:ext cx="914400" cy="914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26" name="椭圆 25"/>
          <p:cNvSpPr/>
          <p:nvPr>
            <p:custDataLst>
              <p:tags r:id="rId2"/>
            </p:custDataLst>
          </p:nvPr>
        </p:nvSpPr>
        <p:spPr>
          <a:xfrm>
            <a:off x="1251191" y="445105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35" name="椭圆 34"/>
          <p:cNvSpPr/>
          <p:nvPr>
            <p:custDataLst>
              <p:tags r:id="rId3"/>
            </p:custDataLst>
          </p:nvPr>
        </p:nvSpPr>
        <p:spPr>
          <a:xfrm>
            <a:off x="6699491" y="264760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38" name="椭圆 37"/>
          <p:cNvSpPr/>
          <p:nvPr>
            <p:custDataLst>
              <p:tags r:id="rId4"/>
            </p:custDataLst>
          </p:nvPr>
        </p:nvSpPr>
        <p:spPr>
          <a:xfrm>
            <a:off x="6699491" y="445105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04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2475585" y="2647604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2021年部门总结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2475585" y="4451052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团队管理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923885" y="4451052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个人成长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7923885" y="2647604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2022年部门规划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</a:t>
            </a:r>
            <a:endParaRPr lang="zh-CN" altLang="en-US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IoT、生态技术和业务架构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774190"/>
            <a:ext cx="2495550" cy="376555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755015" y="2742565"/>
            <a:ext cx="219900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建设IoT基础平台和业务平台，进一步对IoT业务进行解耦，提高平台扩展性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02970" y="1787525"/>
            <a:ext cx="1903095" cy="410845"/>
            <a:chOff x="6945" y="2717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IoT平台化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3352165" y="1774190"/>
            <a:ext cx="2495550" cy="376555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30"/>
          <p:cNvSpPr txBox="1"/>
          <p:nvPr/>
        </p:nvSpPr>
        <p:spPr>
          <a:xfrm>
            <a:off x="3538855" y="2742565"/>
            <a:ext cx="219900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物模型在新单品、第三方开发等上的应用；老单品物模型改造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86810" y="1787525"/>
            <a:ext cx="1903095" cy="410845"/>
            <a:chOff x="6945" y="2717"/>
            <a:chExt cx="2997" cy="647"/>
          </a:xfrm>
        </p:grpSpPr>
        <p:sp>
          <p:nvSpPr>
            <p:cNvPr id="24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物模型推广和应用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6081395" y="1774190"/>
            <a:ext cx="2495550" cy="376555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30"/>
          <p:cNvSpPr txBox="1"/>
          <p:nvPr/>
        </p:nvSpPr>
        <p:spPr>
          <a:xfrm>
            <a:off x="6268085" y="2742565"/>
            <a:ext cx="219900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实现和app的长连接，实现关键消息（如设备状态变化）实时推送，提高服务治理，降低服务端压力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16040" y="1787525"/>
            <a:ext cx="1903095" cy="410845"/>
            <a:chOff x="6945" y="2717"/>
            <a:chExt cx="2997" cy="647"/>
          </a:xfrm>
        </p:grpSpPr>
        <p:sp>
          <p:nvSpPr>
            <p:cNvPr id="29" name="Round Same Side Corner Rectangle 5"/>
            <p:cNvSpPr/>
            <p:nvPr>
              <p:custDataLst>
                <p:tags r:id="rId3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app长连接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8919845" y="1760855"/>
            <a:ext cx="2495550" cy="376555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0"/>
          <p:cNvSpPr txBox="1"/>
          <p:nvPr/>
        </p:nvSpPr>
        <p:spPr>
          <a:xfrm>
            <a:off x="9106535" y="2729230"/>
            <a:ext cx="219900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建设IoT基础平台和业务平台，进一步对IoT业务进行解耦，提高平台扩展性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254490" y="1774190"/>
            <a:ext cx="1903095" cy="410845"/>
            <a:chOff x="6945" y="2717"/>
            <a:chExt cx="2997" cy="647"/>
          </a:xfrm>
        </p:grpSpPr>
        <p:sp>
          <p:nvSpPr>
            <p:cNvPr id="35" name="Round Same Side Corner Rectangle 5"/>
            <p:cNvSpPr/>
            <p:nvPr>
              <p:custDataLst>
                <p:tags r:id="rId4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IoT平台化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810625" y="1760855"/>
            <a:ext cx="2495550" cy="376555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30"/>
          <p:cNvSpPr txBox="1"/>
          <p:nvPr/>
        </p:nvSpPr>
        <p:spPr>
          <a:xfrm>
            <a:off x="8997315" y="2729230"/>
            <a:ext cx="2199005" cy="206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1.重构CID同步任务、用Java重写产测管理系统，减少上线步骤提高系统的稳定性，统一设备接入模块降低系统复杂度减少维护成本；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2.产测功能开发配置化，最终实现产测设备无代码开发，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提高开发效率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，缩短开发周期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145270" y="1774190"/>
            <a:ext cx="1903095" cy="410845"/>
            <a:chOff x="6945" y="2717"/>
            <a:chExt cx="2997" cy="647"/>
          </a:xfrm>
        </p:grpSpPr>
        <p:sp>
          <p:nvSpPr>
            <p:cNvPr id="40" name="Round Same Side Corner Rectangle 5"/>
            <p:cNvSpPr/>
            <p:nvPr>
              <p:custDataLst>
                <p:tags r:id="rId5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产测系统重构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大数据规划：数据驱动</a:t>
            </a:r>
            <a:endParaRPr lang="zh-CN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97355"/>
            <a:ext cx="5236845" cy="136334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775970" y="2229485"/>
            <a:ext cx="482282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8月：商城活动落地页产品设计ab方案测试；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9月：dashboard饮食、运动流程ab方案测试；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10月：社区发帖流程ab方案测试。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50110" y="1711325"/>
            <a:ext cx="1903095" cy="410845"/>
            <a:chOff x="6945" y="2696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696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AB</a:t>
              </a:r>
              <a:r>
                <a:rPr lang="zh-CN" altLang="en-US" sz="1200">
                  <a:solidFill>
                    <a:schemeClr val="bg1"/>
                  </a:solidFill>
                </a:rPr>
                <a:t>测试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6081395" y="1697355"/>
            <a:ext cx="5650230" cy="136334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30"/>
          <p:cNvSpPr txBox="1"/>
          <p:nvPr/>
        </p:nvSpPr>
        <p:spPr>
          <a:xfrm>
            <a:off x="6289040" y="2229485"/>
            <a:ext cx="4822190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7月：商城数据指标定义、查询、监测、异常报警、变化分析；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8月：wellness数据指标定义、查询、监测、异常报警、变化分析；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9月：app常规数据指标定义、查询、监测、异常报警、变化分析。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922260" y="1697355"/>
            <a:ext cx="1903095" cy="410845"/>
            <a:chOff x="6945" y="2717"/>
            <a:chExt cx="2997" cy="647"/>
          </a:xfrm>
        </p:grpSpPr>
        <p:sp>
          <p:nvSpPr>
            <p:cNvPr id="29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数据预测和监控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68960" y="3287395"/>
            <a:ext cx="5236845" cy="33159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775970" y="3823970"/>
            <a:ext cx="4823460" cy="208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饮食板块数据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用户运营核心看板（新增用户、活跃用户、积分和会员、内容和社区日活、月活、app人均使用时长）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社区运营核心看板（发帖数、日活跃、活跃时长）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wellness运营核心看板（新增用户、活跃用户、人均使用时长）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商城运营核心看板（订单金额、转化率、复购率）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EDM数据看板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商城运营个人数据看板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开放平台后台数据分析平台（仪表盘、用户画像）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50745" y="3301365"/>
            <a:ext cx="1903095" cy="410845"/>
            <a:chOff x="6945" y="2696"/>
            <a:chExt cx="2997" cy="647"/>
          </a:xfrm>
        </p:grpSpPr>
        <p:sp>
          <p:nvSpPr>
            <p:cNvPr id="6" name="Round Same Side Corner Rectangle 5"/>
            <p:cNvSpPr/>
            <p:nvPr>
              <p:custDataLst>
                <p:tags r:id="rId3"/>
              </p:custDataLst>
            </p:nvPr>
          </p:nvSpPr>
          <p:spPr>
            <a:xfrm rot="10800000">
              <a:off x="6945" y="2696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数据指标体系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6082030" y="3287395"/>
            <a:ext cx="5649595" cy="33159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30"/>
          <p:cNvSpPr txBox="1"/>
          <p:nvPr/>
        </p:nvSpPr>
        <p:spPr>
          <a:xfrm>
            <a:off x="6290310" y="3823970"/>
            <a:ext cx="237680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积分数据分析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沉默用户和流失用户召回分析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菜谱节日促活数据分析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各模块对销售的贡献分析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Q2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社区节日（复活节、父亲节、母亲节）数据分析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食物排行榜数据分析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会员日/周年庆数据分析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Prime Day数据分析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22260" y="3287395"/>
            <a:ext cx="1903095" cy="410845"/>
            <a:chOff x="6945" y="2717"/>
            <a:chExt cx="2997" cy="647"/>
          </a:xfrm>
        </p:grpSpPr>
        <p:sp>
          <p:nvSpPr>
            <p:cNvPr id="12" name="Round Same Side Corner Rectangle 5"/>
            <p:cNvSpPr/>
            <p:nvPr>
              <p:custDataLst>
                <p:tags r:id="rId4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专题分析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30"/>
          <p:cNvSpPr txBox="1"/>
          <p:nvPr/>
        </p:nvSpPr>
        <p:spPr>
          <a:xfrm>
            <a:off x="8890000" y="3832225"/>
            <a:ext cx="2633980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Q3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社区节日（国庆节、劳动节）数据分析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付费食谱数据分析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Q4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社区节日（万圣节、感恩节和圣诞节）数据分析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黑五网一数据分析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圣诞节数据分析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大数据规划：个性化推荐</a:t>
            </a:r>
            <a:endParaRPr lang="zh-CN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16075"/>
            <a:ext cx="5520690" cy="396684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568960" y="2231390"/>
            <a:ext cx="510921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根据用户信息、用户历史行为、商品特性、商品销售、运营活动等信息，对用户进行商品个性化推荐，提高商品点击率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12535" y="1616075"/>
            <a:ext cx="5321300" cy="396621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6312535" y="2231390"/>
            <a:ext cx="513270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根据用户信息、用户历史行为、内容标签等，对用户进行菜谱、运动课程等内容的智能推荐，提高点击率和用户体验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71700" y="1617345"/>
            <a:ext cx="1903095" cy="410845"/>
            <a:chOff x="6945" y="2696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696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商城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22260" y="1626870"/>
            <a:ext cx="1903095" cy="410845"/>
            <a:chOff x="6945" y="2717"/>
            <a:chExt cx="2997" cy="647"/>
          </a:xfrm>
        </p:grpSpPr>
        <p:sp>
          <p:nvSpPr>
            <p:cNvPr id="29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Wellness</a:t>
              </a:r>
              <a:endParaRPr lang="en-US" altLang="zh-CN" sz="1200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30"/>
          <p:cNvSpPr txBox="1"/>
          <p:nvPr/>
        </p:nvSpPr>
        <p:spPr>
          <a:xfrm>
            <a:off x="1658620" y="4535805"/>
            <a:ext cx="292862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EDM：点击率从2%提高到3%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Banner：点击率从3%提高到5%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商品推荐：点击率从5%提高7%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30"/>
          <p:cNvSpPr txBox="1"/>
          <p:nvPr/>
        </p:nvSpPr>
        <p:spPr>
          <a:xfrm>
            <a:off x="7816850" y="4535805"/>
            <a:ext cx="244157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菜谱：点击率达到5%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帖子：点击率达到5%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964815" y="3211195"/>
            <a:ext cx="317500" cy="1048385"/>
          </a:xfrm>
          <a:prstGeom prst="downArrow">
            <a:avLst/>
          </a:prstGeom>
          <a:noFill/>
          <a:ln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714740" y="3211195"/>
            <a:ext cx="317500" cy="1048385"/>
          </a:xfrm>
          <a:prstGeom prst="downArrow">
            <a:avLst/>
          </a:prstGeom>
          <a:noFill/>
          <a:ln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76275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大数据规划：</a:t>
            </a: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平台和技术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1"/>
          <p:cNvGraphicFramePr/>
          <p:nvPr>
            <p:custDataLst>
              <p:tags r:id="rId1"/>
            </p:custDataLst>
          </p:nvPr>
        </p:nvGraphicFramePr>
        <p:xfrm>
          <a:off x="2332355" y="2015490"/>
          <a:ext cx="8637905" cy="227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89"/>
                <a:gridCol w="7104316"/>
              </a:tblGrid>
              <a:tr h="3162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ja-JP" sz="12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ja-JP" sz="12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ja-JP" sz="12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简介</a:t>
                      </a:r>
                      <a:endParaRPr lang="zh-CN" altLang="ja-JP" sz="12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58" marR="7958" marT="5305" marB="5305" anchor="ctr"/>
                </a:tc>
              </a:tr>
              <a:tr h="5575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自研用户画像平台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ja-JP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提供更灵活精准的画像数据，支撑个性化推荐与智能运营平台的建设与运行</a:t>
                      </a:r>
                      <a:b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en-US" altLang="ja-JP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为替换神策系统做准备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</a:tr>
              <a:tr h="41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AB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测试系统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借助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A/B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测试来实现产品的迭代、优化产品设计和运营策略，改善算法效果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</a:tr>
              <a:tr h="527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数据指标管理系统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建立统一的指标管理中心，清晰的描绘数据指标从口径、来源、计算、存储、应用的全过程，为经营决策提供底层支撑。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</a:tr>
              <a:tr h="4565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智能运营平台</a:t>
                      </a:r>
                      <a:endParaRPr lang="zh-CN" altLang="en-US" sz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集活动创建、执行、管理、反馈、迭代为一体的自动化运营平台，能够通过用户行为、属性、标签等数据筛选受众，实现目标人群的精准触达，提升关键指标和运营效率。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332355" y="4502785"/>
          <a:ext cx="8637905" cy="203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89"/>
                <a:gridCol w="7104316"/>
              </a:tblGrid>
              <a:tr h="37655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ja-JP" sz="12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ja-JP" sz="12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ja-JP" sz="120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简介</a:t>
                      </a:r>
                      <a:endParaRPr lang="zh-CN" altLang="ja-JP" sz="120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247" marR="4247" marT="2831" marB="2831" anchor="ctr"/>
                </a:tc>
              </a:tr>
              <a:tr h="5727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大数据集群优化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完善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Hadoop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集群基础监控，引入可视化管理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UI，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提升集群的稳定性与可维护性</a:t>
                      </a:r>
                      <a:b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en-US" altLang="ja-JP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调研并引入数据质量监控组件与数据安全管理框架，减少数据质量问题产生，提升数据的安全性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8575" marR="28575" marT="19050" marB="19050" anchor="ctr"/>
                </a:tc>
              </a:tr>
              <a:tr h="527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数据服务性能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引入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OLAP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计算引擎，将数据计算与查询能力从秒级提升到毫秒级，为用户画像平台与推荐系统提供高性能的数据服务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8575" marR="28575" marT="19050" marB="19050" anchor="ctr"/>
                </a:tc>
              </a:tr>
              <a:tr h="56070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数据实时性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636" marR="12636" marT="8424" marB="842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引入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Flink</a:t>
                      </a:r>
                      <a:r>
                        <a:rPr lang="ja-JP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实时计算引擎，有效提升数据的实时性，将实时任务的实时性由秒级提升到毫秒级，提供数据大屏等功能</a:t>
                      </a:r>
                      <a:endParaRPr lang="ja-JP" altLang="en-US" sz="12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68325" y="2016125"/>
            <a:ext cx="1434465" cy="2272030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大数据业务支撑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325" y="4502785"/>
            <a:ext cx="1434465" cy="2037715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提高数据实时性、正确性，性能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8325" y="1525905"/>
            <a:ext cx="7629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支撑大数据业务，不断提高数据实时性、正确性，性能。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平台和技术（数据合规和新技术）</a:t>
            </a:r>
            <a:endParaRPr lang="zh-CN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969135"/>
            <a:ext cx="10389870" cy="162369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775970" y="2501265"/>
            <a:ext cx="9939020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通过技术和管理、认证，降低风险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目前云服务采用美国单一数据中心，美国之外用户数据涉及跨境传输，需要和法务探讨如何降低风险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学习信息安全认证相关知识，根据信息安全认证需要，进行技术、信息管理优化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3615" y="1969135"/>
            <a:ext cx="1903095" cy="410845"/>
            <a:chOff x="6945" y="2696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696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数据合规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68960" y="3788410"/>
            <a:ext cx="10389235" cy="254190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775970" y="4324985"/>
            <a:ext cx="90684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专利：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 defTabSz="9137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服务网格： 调研和引进业界领先的服务网格技术，解耦服务治理和业务，降低服务治理的难度，提高研发的效率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37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shenyu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网关：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a.</a:t>
            </a:r>
            <a:r>
              <a:rPr lang="ja-JP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完善网关功能，如限流、管理后台、接口管理等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;b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ja-JP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统一网关平台，实现资源复用，降低维护和服务器成本</a:t>
            </a:r>
            <a:endParaRPr lang="en-US" altLang="ja-JP" sz="1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 defTabSz="9137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长连接技术： 调研和引进长连接技术，和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建立稳定、高性能的长连接通道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37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流媒体技术：调研和引进流媒体系统，支撑菜谱视频点播；安防视频点播；视频转码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37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实时计算技术：引进大数据实时计算引擎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Flink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，支撑大数据实时计算业务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37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OLAP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技术：调研和引进开源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OLAP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数据库，提高数据服务的性能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37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EKS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容器技术：</a:t>
            </a:r>
            <a:r>
              <a:rPr lang="ja-JP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结合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AWS EKS</a:t>
            </a:r>
            <a:r>
              <a:rPr lang="ja-JP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技术，提升服务部署、回滚效率，提升服务器资源利用率，降低成本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93615" y="3802380"/>
            <a:ext cx="1903095" cy="410845"/>
            <a:chOff x="6945" y="2696"/>
            <a:chExt cx="2997" cy="647"/>
          </a:xfrm>
        </p:grpSpPr>
        <p:sp>
          <p:nvSpPr>
            <p:cNvPr id="6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696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新技术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68325" y="1523365"/>
            <a:ext cx="7629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加强技术合规和合规管理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研发效能：平台和效能工具建设</a:t>
            </a:r>
            <a:endParaRPr lang="zh-CN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97355"/>
            <a:ext cx="5030470" cy="486410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752457" y="2118359"/>
            <a:ext cx="4723765" cy="450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天气服务：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不同业务提供统一的、高可用的天气服务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支付服务：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为商城、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Wellness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提供统一、高可靠的支付服务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</a:t>
            </a:r>
            <a:r>
              <a:rPr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建立标准化的文件上传服务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，减少重复开发，同时让客户端和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直接对接，降低流量费用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  <a:r>
              <a:rPr 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为运营、商城、研发等后台管理系统提供统一的审批流服务，提高开发效率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单点登录和</a:t>
            </a:r>
            <a:r>
              <a:rPr lang="ja-JP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</a:t>
            </a:r>
            <a:r>
              <a:rPr sz="12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2021年已经完成系统开发，2022年要完成优化，所有系统改造和对接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，加强管理后台权限管理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App升级服务：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对APP版本实现强制管理，降低新老兼容难度，提高新业务的曝光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1660" y="1702435"/>
            <a:ext cx="2500630" cy="410845"/>
            <a:chOff x="7688" y="2696"/>
            <a:chExt cx="3438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7688" y="2696"/>
              <a:ext cx="3438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84" y="2803"/>
              <a:ext cx="308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业务平台：通用业务服务化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805170" y="1697355"/>
            <a:ext cx="5926455" cy="246951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30"/>
          <p:cNvSpPr txBox="1"/>
          <p:nvPr/>
        </p:nvSpPr>
        <p:spPr>
          <a:xfrm>
            <a:off x="5943600" y="2238375"/>
            <a:ext cx="564959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运维系统优化：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1.增加运维数据统计，为研发效能管理提供数据支撑；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2.申请单增加流转、审批功能，提高变更效率和质量；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容器化部署改造，提升容器部署效率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4.针对典型的线上紧急修复场景，开发一键变更功能，提高紧急修复的效率；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容器化和服务编排二期：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实现联调、预发布和线上的容器化，提高发布效率和稳定性，提高环境的健壮性，提高硬件资源利用率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04535" y="4339590"/>
            <a:ext cx="5927090" cy="222694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5" name="表格 2"/>
          <p:cNvGraphicFramePr/>
          <p:nvPr>
            <p:custDataLst>
              <p:tags r:id="rId2"/>
            </p:custDataLst>
          </p:nvPr>
        </p:nvGraphicFramePr>
        <p:xfrm>
          <a:off x="5923915" y="4923155"/>
          <a:ext cx="5709285" cy="134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60"/>
                <a:gridCol w="4518025"/>
              </a:tblGrid>
              <a:tr h="318135"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ja-JP" altLang="en-US" sz="12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18" marR="8418" marT="5612" marB="5612"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ja-JP" altLang="en-US" sz="12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18" marR="8418" marT="5612" marB="5612" anchor="ctr"/>
                </a:tc>
              </a:tr>
              <a:tr h="35433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线上说明书后台系统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18" marR="8418" marT="5612" marB="561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实现说明书的无代码开发，解放研发生产力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18" marR="8418" marT="5612" marB="5612" anchor="ctr"/>
                </a:tc>
              </a:tr>
              <a:tr h="318135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前端组件库丰富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18" marR="8418" marT="5612" marB="561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云平台前端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SDK，JsBridge、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校验码组件、文件上传组件等，提高前端开发效率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18" marR="8418" marT="5612" marB="5612" anchor="ctr"/>
                </a:tc>
              </a:tr>
              <a:tr h="352425"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消息链路跟踪二期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18" marR="8418" marT="5612" marB="561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增加慢请求分析，为请求时延提升提供数据支撑；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底层协议改为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SkyWalking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优化交互逻辑；</a:t>
                      </a:r>
                      <a:r>
                        <a:rPr lang="en-US" altLang="ja-JP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</a:t>
                      </a:r>
                      <a:r>
                        <a:rPr lang="ja-JP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增加钉钉机器人，进一步提高问题定位效率</a:t>
                      </a:r>
                      <a:endParaRPr lang="ja-JP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18" marR="8418" marT="5612" marB="5612" anchor="ctr"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7528560" y="1697355"/>
            <a:ext cx="2500630" cy="410845"/>
            <a:chOff x="7688" y="2696"/>
            <a:chExt cx="3438" cy="647"/>
          </a:xfrm>
        </p:grpSpPr>
        <p:sp>
          <p:nvSpPr>
            <p:cNvPr id="20" name="Round Same Side Corner Rectangle 5"/>
            <p:cNvSpPr/>
            <p:nvPr>
              <p:custDataLst>
                <p:tags r:id="rId3"/>
              </p:custDataLst>
            </p:nvPr>
          </p:nvSpPr>
          <p:spPr>
            <a:xfrm rot="10800000">
              <a:off x="7688" y="2696"/>
              <a:ext cx="3438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84" y="2803"/>
              <a:ext cx="308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运维平台：运维效率和稳定性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528560" y="4339590"/>
            <a:ext cx="2500630" cy="410845"/>
            <a:chOff x="7688" y="2696"/>
            <a:chExt cx="3438" cy="647"/>
          </a:xfrm>
        </p:grpSpPr>
        <p:sp>
          <p:nvSpPr>
            <p:cNvPr id="24" name="Round Same Side Corner Rectangle 5"/>
            <p:cNvSpPr/>
            <p:nvPr>
              <p:custDataLst>
                <p:tags r:id="rId4"/>
              </p:custDataLst>
            </p:nvPr>
          </p:nvSpPr>
          <p:spPr>
            <a:xfrm rot="10800000">
              <a:off x="7688" y="2696"/>
              <a:ext cx="3438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800" y="2803"/>
              <a:ext cx="3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效能工具：识别和解决主要矛盾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dirty="0">
                <a:cs typeface="微软雅黑" panose="020B0503020204020204" charset="-122"/>
                <a:sym typeface="+mn-ea"/>
              </a:rPr>
              <a:t>2022年规划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46710" y="1040765"/>
            <a:ext cx="11408410" cy="72771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效能指标管理和提升：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建立量化的研发效能评估机制，针对核心指标，采用负责人制，定期review，确保核心指标不断提升</a:t>
            </a:r>
            <a:endParaRPr lang="zh-CN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71460" y="1851660"/>
            <a:ext cx="3883660" cy="1340485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6710" y="1851660"/>
            <a:ext cx="7396480" cy="4727575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959" y="2046287"/>
            <a:ext cx="7163196" cy="4318986"/>
          </a:xfrm>
          <a:prstGeom prst="rect">
            <a:avLst/>
          </a:prstGeom>
          <a:solidFill>
            <a:srgbClr val="F2F5F7"/>
          </a:solidFill>
        </p:spPr>
      </p:pic>
      <p:sp>
        <p:nvSpPr>
          <p:cNvPr id="4" name="文本框 3"/>
          <p:cNvSpPr txBox="1"/>
          <p:nvPr/>
        </p:nvSpPr>
        <p:spPr>
          <a:xfrm>
            <a:off x="7993380" y="1948180"/>
            <a:ext cx="3639820" cy="1168400"/>
          </a:xfrm>
          <a:prstGeom prst="rect">
            <a:avLst/>
          </a:prstGeom>
          <a:solidFill>
            <a:srgbClr val="F2F5F7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主要措施：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通过容器化，降低发布时间；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提高脚本稳定性和测试并发，降低测试时间；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通过问题定位培训、消息链路跟踪、健康检查等，提高问题发现、修复的效率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项目提测、测试结果、发布等状态的通知和提醒，提高协作的效率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7871460" y="3296285"/>
            <a:ext cx="3883660" cy="1812290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3380" y="3344545"/>
            <a:ext cx="3639820" cy="1630045"/>
          </a:xfrm>
          <a:prstGeom prst="rect">
            <a:avLst/>
          </a:prstGeom>
          <a:solidFill>
            <a:srgbClr val="F2F5F7"/>
          </a:solidFill>
        </p:spPr>
        <p:txBody>
          <a:bodyPr wrap="square" rtlCol="0">
            <a:spAutoFit/>
          </a:bodyPr>
          <a:lstStyle/>
          <a:p>
            <a:r>
              <a:rPr lang="zh-CN" altLang="en-US" sz="1000"/>
              <a:t>主要措施：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小组内每周进行bug分析，输出典型bug案例，定期进行培训；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针对典型的场景，通过组件将、功能化、配置化等方式，降低开发难度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/>
              <a:t>梳理和设置合理的警报条件，建立分级报警机制，减少无效警报；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/>
              <a:t>优化值班制度、警报处理规范，提高警报处理效率，降低重复报警，确保警报闭环；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/>
              <a:t>优化和推进告警和警报处理系统，提高警报处理的效率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7871460" y="5208270"/>
            <a:ext cx="3883660" cy="1370965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93380" y="5315585"/>
            <a:ext cx="3639820" cy="1168400"/>
          </a:xfrm>
          <a:prstGeom prst="rect">
            <a:avLst/>
          </a:prstGeom>
          <a:solidFill>
            <a:srgbClr val="F2F5F7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主要措施：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利用消息链路跟踪系统，进行慢请求分析和优化；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针对QPS TOP 5请求，进行专项时延优化；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实时指标监控和review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梳理关键场景，如代码修复、配置修改、扩容、缩容等，提供一键式解决方案；</a:t>
            </a:r>
            <a:endParaRPr lang="zh-CN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定时进行培训和演练</a:t>
            </a:r>
            <a:endParaRPr lang="zh-CN" altLang="en-US" sz="1000" dirty="0"/>
          </a:p>
        </p:txBody>
      </p:sp>
    </p:spTree>
    <p:custDataLst>
      <p:tags r:id="rId2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1251191" y="264760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26" name="椭圆 25"/>
          <p:cNvSpPr/>
          <p:nvPr>
            <p:custDataLst>
              <p:tags r:id="rId2"/>
            </p:custDataLst>
          </p:nvPr>
        </p:nvSpPr>
        <p:spPr>
          <a:xfrm>
            <a:off x="1251191" y="4451052"/>
            <a:ext cx="914400" cy="914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35" name="椭圆 34"/>
          <p:cNvSpPr/>
          <p:nvPr>
            <p:custDataLst>
              <p:tags r:id="rId3"/>
            </p:custDataLst>
          </p:nvPr>
        </p:nvSpPr>
        <p:spPr>
          <a:xfrm>
            <a:off x="6699491" y="2647604"/>
            <a:ext cx="914400" cy="9144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38" name="椭圆 37"/>
          <p:cNvSpPr/>
          <p:nvPr>
            <p:custDataLst>
              <p:tags r:id="rId4"/>
            </p:custDataLst>
          </p:nvPr>
        </p:nvSpPr>
        <p:spPr>
          <a:xfrm>
            <a:off x="6699491" y="445105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04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2475585" y="2647604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2021年业务总结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2475585" y="4451052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团队管理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923885" y="4451052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个人成长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7923885" y="2647604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2022年业务规划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</a:t>
            </a:r>
            <a:endParaRPr lang="zh-CN" altLang="en-US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cs typeface="微软雅黑" panose="020B0503020204020204" charset="-122"/>
                <a:sym typeface="+mn-ea"/>
              </a:rPr>
              <a:t>团队管理</a:t>
            </a:r>
            <a:endParaRPr lang="zh-CN"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流程机制</a:t>
            </a:r>
            <a:endParaRPr lang="zh-CN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8325" y="1523365"/>
            <a:ext cx="7629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思路：设定流程规范管理负责人，整理和完善流程规范，确保规范的执行。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68325" y="1949450"/>
          <a:ext cx="9645650" cy="457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315"/>
                <a:gridCol w="763333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制度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63690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分工制度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对部门的事务、如管理、技术、业务、服务等进行划分，然后根据人员的等级、积极性、潜力等，进行分工，做到权责分明。确保部门事务能够落实到人，同时提高人员的积极性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47371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积分制度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对于部门鼓励（如专利、分享等）、禁止的事情（事故、延期等）和个人的积分进行挂钩，积分一定程度上影响年度激励。做到惩罚分明，提升大家的积极性，引导大家做的更好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5080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项目管理办法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包括排期指导、排期分级评审，项目变更分级评审，项目管理系统等内容，确保人员安排的合理性和项目完成的及时性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47180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技术委员会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技术委员会以提高部门技术水平为目标，主要负责技术评审、项目排期评审、设计和代码质量等。目前主要成员包括</a:t>
                      </a:r>
                      <a:r>
                        <a:rPr 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Elvis、Euan、Seven</a:t>
                      </a:r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Robert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会议制度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制定部门常规会议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（周管理会议，周重点项目会议，部门月度会议，小组周会和值班会议）</a:t>
                      </a:r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及其开展形式，确保部门内的管理、研发、规划等工作有序开展，并达成预期效果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分享制度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包括每个小组轮流分享、分享评分，分享奖励等内容，促进部门的技术分享，提升部门技术氛围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49657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值班管理办法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包括运维值班、开发值班、产测值班三部分内容，主要涵盖值班排期、值班内容、值班权利和责任等内容，确保各个环境问题能够快速发现和解决，从而提高服务的质量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46164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事故处理办法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包括事故整体处理流程，线上紧急处理流程规范、事故报告模板等内容，规范化线上问题处理，问题总结和问题闭环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总结和规划管理办法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规定了月度总结和规划、季度总结和规划、年度总结和规划的责任人、时间，文档模板等内容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cs typeface="微软雅黑" panose="020B0503020204020204" charset="-122"/>
                <a:sym typeface="+mn-ea"/>
              </a:rPr>
              <a:t>团队管理</a:t>
            </a:r>
            <a:endParaRPr lang="zh-CN"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流程机制</a:t>
            </a:r>
            <a:endParaRPr lang="zh-CN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68325" y="1674495"/>
            <a:ext cx="3624580" cy="4535170"/>
            <a:chOff x="513" y="2324"/>
            <a:chExt cx="5708" cy="7142"/>
          </a:xfrm>
          <a:solidFill>
            <a:srgbClr val="F2F5F7"/>
          </a:solidFill>
        </p:grpSpPr>
        <p:sp>
          <p:nvSpPr>
            <p:cNvPr id="6" name="矩形 5"/>
            <p:cNvSpPr/>
            <p:nvPr/>
          </p:nvSpPr>
          <p:spPr>
            <a:xfrm>
              <a:off x="513" y="2324"/>
              <a:ext cx="5708" cy="71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1" y="2642"/>
              <a:ext cx="4832" cy="50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"/>
              </a:pPr>
              <a:r>
                <a:rPr lang="zh-CN" altLang="en-US" sz="1400">
                  <a:solidFill>
                    <a:schemeClr val="tx1"/>
                  </a:solidFill>
                </a:rPr>
                <a:t>积分制度：</a:t>
              </a:r>
              <a:endParaRPr lang="zh-CN" altLang="en-US" sz="140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目的：积分制度的推行，主要是为了提高部门内人员的积极性，做到奖惩分明。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zh-CN" altLang="en-US" sz="120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积分作用：个人积分-部门平均积分作为有效积分，在公司允许的范围内，有效积分按比例或金额影响年终奖。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zh-CN" altLang="en-US" sz="120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积分管理：当积分发生变动时，由开发人员或小组长或部门负责人发起积分变动事件，经开发本人、小组负责人、部门负责人达成一致之后，由积分记录人（暂定Robert）记录。年终奖评定时进行应用和清零。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18965" y="1663065"/>
            <a:ext cx="3413760" cy="4535170"/>
            <a:chOff x="6845" y="2324"/>
            <a:chExt cx="5376" cy="7142"/>
          </a:xfrm>
          <a:solidFill>
            <a:srgbClr val="F2F5F7"/>
          </a:solidFill>
        </p:grpSpPr>
        <p:sp>
          <p:nvSpPr>
            <p:cNvPr id="11" name="矩形 10"/>
            <p:cNvSpPr/>
            <p:nvPr/>
          </p:nvSpPr>
          <p:spPr>
            <a:xfrm>
              <a:off x="6845" y="2324"/>
              <a:ext cx="5377" cy="71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39" y="2660"/>
              <a:ext cx="4853" cy="6504"/>
            </a:xfrm>
            <a:prstGeom prst="rect">
              <a:avLst/>
            </a:prstGeom>
            <a:grpFill/>
          </p:spPr>
        </p:pic>
      </p:grpSp>
      <p:grpSp>
        <p:nvGrpSpPr>
          <p:cNvPr id="13" name="组合 12"/>
          <p:cNvGrpSpPr/>
          <p:nvPr/>
        </p:nvGrpSpPr>
        <p:grpSpPr>
          <a:xfrm>
            <a:off x="8058785" y="1663065"/>
            <a:ext cx="3171190" cy="4535170"/>
            <a:chOff x="13011" y="2324"/>
            <a:chExt cx="4994" cy="7142"/>
          </a:xfrm>
          <a:solidFill>
            <a:srgbClr val="F2F5F7"/>
          </a:solidFill>
        </p:grpSpPr>
        <p:sp>
          <p:nvSpPr>
            <p:cNvPr id="3" name="矩形 2"/>
            <p:cNvSpPr/>
            <p:nvPr/>
          </p:nvSpPr>
          <p:spPr>
            <a:xfrm>
              <a:off x="13011" y="2324"/>
              <a:ext cx="4995" cy="71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pic>
          <p:nvPicPr>
            <p:cNvPr id="4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9" y="2660"/>
              <a:ext cx="4338" cy="6506"/>
            </a:xfrm>
            <a:prstGeom prst="rect">
              <a:avLst/>
            </a:prstGeom>
            <a:grpFill/>
          </p:spPr>
        </p:pic>
      </p:grpSp>
    </p:spTree>
    <p:custDataLst>
      <p:tags r:id="rId3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2021</a:t>
            </a:r>
            <a:r>
              <a:rPr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年整体思路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10899140" cy="56388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6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通过硬件</a:t>
            </a:r>
            <a:r>
              <a:rPr lang="en-US" altLang="zh-CN" sz="16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6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</a:t>
            </a:r>
            <a:r>
              <a:rPr lang="en-US" altLang="zh-CN" sz="16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6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内容的一体化服务，为用户打造健康美好生活</a:t>
            </a:r>
            <a:endParaRPr lang="zh-CN" altLang="en-US" sz="16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68325" y="1891665"/>
            <a:ext cx="2502535" cy="450405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01商城</a:t>
            </a:r>
            <a:r>
              <a:rPr lang="zh-CN" alt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、运营和</a:t>
            </a:r>
            <a:r>
              <a:rPr lang="en-US" altLang="zh-CN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Wellness</a:t>
            </a:r>
            <a:endParaRPr lang="en-US" altLang="zh-CN" sz="1200" b="1" spc="150" dirty="0">
              <a:solidFill>
                <a:srgbClr val="008F8B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sz="1200" b="1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sz="1200" b="1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97250" y="1893570"/>
            <a:ext cx="2502535" cy="449961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 </a:t>
            </a:r>
            <a:r>
              <a:rPr lang="en-US" altLang="zh-CN" sz="1200" b="1" spc="15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IoT</a:t>
            </a:r>
            <a:r>
              <a:rPr lang="ja-JP" altLang="en-US" sz="1200" b="1" spc="15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和生态</a:t>
            </a:r>
            <a:endParaRPr lang="ja-JP" altLang="en-US" sz="1200" b="1" spc="15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ja-JP" altLang="en-US" sz="1200" b="1" spc="15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055100" y="1890395"/>
            <a:ext cx="2413000" cy="450596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b="1" spc="15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平台和技术</a:t>
            </a:r>
            <a:endParaRPr lang="zh-CN" altLang="en-US" sz="1200" b="1" spc="150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sz="1200" b="1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spcAft>
                <a:spcPts val="400"/>
              </a:spcAft>
              <a:buClr>
                <a:schemeClr val="accent1"/>
              </a:buClr>
            </a:pPr>
            <a:endParaRPr lang="en-US" altLang="ja-JP" sz="1200" spc="150" dirty="0">
              <a:solidFill>
                <a:schemeClr val="tx1">
                  <a:alpha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ts val="1800"/>
              </a:lnSpc>
              <a:spcAft>
                <a:spcPts val="400"/>
              </a:spcAft>
              <a:buClr>
                <a:schemeClr val="accent1"/>
              </a:buClr>
              <a:buNone/>
            </a:pPr>
            <a:endParaRPr lang="en-US" altLang="zh-CN" sz="1200" spc="150" dirty="0">
              <a:solidFill>
                <a:schemeClr val="tx1">
                  <a:alpha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905875" y="396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圆角矩形 30"/>
          <p:cNvSpPr/>
          <p:nvPr/>
        </p:nvSpPr>
        <p:spPr>
          <a:xfrm>
            <a:off x="6226175" y="1889125"/>
            <a:ext cx="2502535" cy="450850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sz="12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b="1" spc="15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大数据和算法</a:t>
            </a:r>
            <a:endParaRPr lang="zh-CN" altLang="en-US" sz="1200" b="1" spc="15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sz="1200" b="1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7" name="文本框 30"/>
          <p:cNvSpPr txBox="1"/>
          <p:nvPr/>
        </p:nvSpPr>
        <p:spPr>
          <a:xfrm>
            <a:off x="757555" y="2552700"/>
            <a:ext cx="2123440" cy="208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敏捷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1.最快速度完成0到1的建设，让业务先跑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2.支持快速迭代，让业务试错探索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安全可靠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业务涉及金钱，确保可靠性，防止不必要的损失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30"/>
          <p:cNvSpPr txBox="1"/>
          <p:nvPr/>
        </p:nvSpPr>
        <p:spPr>
          <a:xfrm>
            <a:off x="3586480" y="2552700"/>
            <a:ext cx="2123440" cy="340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开放平台化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1.标准化设计，缩短单品开发周期和成本，支撑公司智能产品开发和迭代，加速生态建设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2.提高平台竞争力，助力生态建设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支撑千万级设备和用户的接入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稳定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维持云服务的平稳运行，确保用户体验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30"/>
          <p:cNvSpPr txBox="1"/>
          <p:nvPr/>
        </p:nvSpPr>
        <p:spPr>
          <a:xfrm>
            <a:off x="6415405" y="2552700"/>
            <a:ext cx="2123440" cy="230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数据驱动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1.为业务提供数据指标体系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2.支撑多维用户行为分析，寻找业务问题和突破点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3.通过业务场景专题分析，为业务方提供运营、产品优化策略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精准营销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营销活动目标用户群圈选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9193530" y="2552700"/>
            <a:ext cx="2123440" cy="295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安全合规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协同法务，进行整改，提高技术和用户信息的安全合规性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技术支撑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提前预研，支撑业务和架构的发展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研发效能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1.建设基础业务平台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2.提高运维平台的效率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3.开发效能工具建设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cs typeface="微软雅黑" panose="020B0503020204020204" charset="-122"/>
                <a:sym typeface="+mn-ea"/>
              </a:rPr>
              <a:t>团队管理</a:t>
            </a:r>
            <a:endParaRPr lang="zh-CN"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项目管理</a:t>
            </a:r>
            <a:endParaRPr lang="zh-CN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8325" y="2673985"/>
            <a:ext cx="7261225" cy="2143760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8325" y="1598295"/>
            <a:ext cx="7261225" cy="918845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2160" y="1697355"/>
            <a:ext cx="6898640" cy="737235"/>
          </a:xfrm>
          <a:prstGeom prst="rect">
            <a:avLst/>
          </a:prstGeom>
          <a:solidFill>
            <a:srgbClr val="F2F5F7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tx1"/>
                </a:solidFill>
              </a:rPr>
              <a:t>1.通过评审制度，加强排期、延期和排期变更管理，提升大家的交付意识；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tx1"/>
                </a:solidFill>
              </a:rPr>
              <a:t>2.通过排期指导，提升人日评估的客观性和合理性，同时做到相对公平公正；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tx1"/>
                </a:solidFill>
              </a:rPr>
              <a:t>3.通过和积分关联，引导大家更加积极主动解决项目的过程问题，减少延期的情况；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1598295"/>
            <a:ext cx="2707005" cy="4708525"/>
          </a:xfrm>
          <a:prstGeom prst="rect">
            <a:avLst/>
          </a:prstGeom>
          <a:solidFill>
            <a:srgbClr val="F2F5F7"/>
          </a:solidFill>
        </p:spPr>
      </p:pic>
      <p:sp>
        <p:nvSpPr>
          <p:cNvPr id="16" name="文本框 15"/>
          <p:cNvSpPr txBox="1"/>
          <p:nvPr/>
        </p:nvSpPr>
        <p:spPr>
          <a:xfrm>
            <a:off x="8621395" y="6450965"/>
            <a:ext cx="1904365" cy="275590"/>
          </a:xfrm>
          <a:prstGeom prst="rect">
            <a:avLst/>
          </a:prstGeom>
          <a:solidFill>
            <a:srgbClr val="F2F5F7"/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项目评审和排期流程</a:t>
            </a:r>
            <a:endParaRPr lang="zh-CN" altLang="en-US" sz="1200"/>
          </a:p>
        </p:txBody>
      </p:sp>
      <p:pic>
        <p:nvPicPr>
          <p:cNvPr id="1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04" y="2774266"/>
            <a:ext cx="5321300" cy="1892300"/>
          </a:xfrm>
          <a:prstGeom prst="rect">
            <a:avLst/>
          </a:prstGeom>
          <a:solidFill>
            <a:srgbClr val="F2F5F7"/>
          </a:solidFill>
        </p:spPr>
      </p:pic>
      <p:pic>
        <p:nvPicPr>
          <p:cNvPr id="1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4928854"/>
            <a:ext cx="5448300" cy="1714500"/>
          </a:xfrm>
          <a:prstGeom prst="rect">
            <a:avLst/>
          </a:prstGeom>
          <a:solidFill>
            <a:srgbClr val="F2F5F7"/>
          </a:solidFill>
        </p:spPr>
      </p:pic>
    </p:spTree>
    <p:custDataLst>
      <p:tags r:id="rId4"/>
    </p:custData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cs typeface="微软雅黑" panose="020B0503020204020204" charset="-122"/>
                <a:sym typeface="+mn-ea"/>
              </a:rPr>
              <a:t>团队管理</a:t>
            </a:r>
            <a:endParaRPr lang="zh-CN"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2022</a:t>
            </a:r>
            <a:r>
              <a:rPr lang="zh-CN" altLang="en-US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年计划</a:t>
            </a:r>
            <a:endParaRPr lang="zh-CN" altLang="en-US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787525"/>
            <a:ext cx="3372485" cy="441198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742950" y="2437765"/>
            <a:ext cx="3018155" cy="2289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人才招聘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重点招聘算法工程师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在结构化面试的基础上，输出部门的面试指导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1200" dirty="0">
                <a:sym typeface="+mn-ea"/>
              </a:rPr>
              <a:t>人才培养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1.</a:t>
            </a:r>
            <a:r>
              <a:rPr lang="zh-CN" altLang="en-US" sz="1200" dirty="0">
                <a:sym typeface="+mn-ea"/>
              </a:rPr>
              <a:t>推行骨干培养基计划，每个小组至少培养1个骨干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2.</a:t>
            </a:r>
            <a:r>
              <a:rPr lang="zh-CN" altLang="en-US" sz="1200" dirty="0">
                <a:sym typeface="+mn-ea"/>
              </a:rPr>
              <a:t>加强沟通，每周至少和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个同事进行沟通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00480" y="1787525"/>
            <a:ext cx="1903095" cy="410845"/>
            <a:chOff x="6945" y="2717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人才梯队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241165" y="1787525"/>
            <a:ext cx="3372485" cy="441198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30"/>
          <p:cNvSpPr txBox="1"/>
          <p:nvPr/>
        </p:nvSpPr>
        <p:spPr>
          <a:xfrm>
            <a:off x="4415790" y="2437765"/>
            <a:ext cx="3018155" cy="340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目标对齐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1.在周例会上、月度会议上加强业务目标宣导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2.制定部门/小组的年度/月度重点事项表格，进行研发和管理目标对齐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流程和机制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1.流程规范整理、汇总成手册，同时标记重点，方便查阅和学习；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2.将流程规范按项目阶段、岗位、技术等维度进行划分；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3.整理当前项目中较为常见的问题，对一些关键、高频的场景，补充流程规范；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4.以考试的方式对核心流程规范进行考核，确保熟悉核心流程规范；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73320" y="1787525"/>
            <a:ext cx="1903095" cy="410845"/>
            <a:chOff x="6945" y="2717"/>
            <a:chExt cx="2997" cy="647"/>
          </a:xfrm>
        </p:grpSpPr>
        <p:sp>
          <p:nvSpPr>
            <p:cNvPr id="20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流程制度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7934325" y="1787525"/>
            <a:ext cx="3372485" cy="441198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30"/>
          <p:cNvSpPr txBox="1"/>
          <p:nvPr/>
        </p:nvSpPr>
        <p:spPr>
          <a:xfrm>
            <a:off x="8108950" y="2437765"/>
            <a:ext cx="3018155" cy="252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绩效推进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1.跟随互联网事业部，推进季度绩效；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2.根据研发效能指标，定义相对合理的小组绩效；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项目管理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1.推行项目管理系统，通过系统固化项目过程管理，如排期、变更和延期；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2.通过管理系统，加强项目人日管理、人员月度项目人日管理，确保每个人的有相对合理的工作负荷；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66480" y="1787525"/>
            <a:ext cx="1903095" cy="410845"/>
            <a:chOff x="6945" y="2717"/>
            <a:chExt cx="2997" cy="647"/>
          </a:xfrm>
        </p:grpSpPr>
        <p:sp>
          <p:nvSpPr>
            <p:cNvPr id="46" name="Round Same Side Corner Rectangle 5"/>
            <p:cNvSpPr/>
            <p:nvPr>
              <p:custDataLst>
                <p:tags r:id="rId3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过程管理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cs typeface="微软雅黑" panose="020B0503020204020204" charset="-122"/>
                <a:sym typeface="+mn-ea"/>
              </a:rPr>
              <a:t>团队管理</a:t>
            </a:r>
            <a:endParaRPr lang="zh-CN"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骨干培养</a:t>
            </a:r>
            <a:endParaRPr lang="zh-CN" altLang="en-US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1125" y="1617345"/>
            <a:ext cx="8024495" cy="4773295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8325" y="1616710"/>
            <a:ext cx="3072765" cy="4773930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370" y="1875155"/>
            <a:ext cx="2606675" cy="3709035"/>
          </a:xfrm>
          <a:prstGeom prst="rect">
            <a:avLst/>
          </a:prstGeom>
          <a:solidFill>
            <a:srgbClr val="F2F5F7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zh-CN" altLang="en-US" sz="1400" dirty="0">
                <a:solidFill>
                  <a:schemeClr val="tx1"/>
                </a:solidFill>
              </a:rPr>
              <a:t>思路：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1.</a:t>
            </a:r>
            <a:r>
              <a:rPr lang="zh-CN" altLang="en-US" sz="1400" dirty="0">
                <a:solidFill>
                  <a:schemeClr val="tx1"/>
                </a:solidFill>
              </a:rPr>
              <a:t>目前部门骨干偏少，需要</a:t>
            </a:r>
            <a:r>
              <a:rPr lang="zh-CN" altLang="en-US" sz="1400" dirty="0"/>
              <a:t>提升部门骨干数量和质量</a:t>
            </a:r>
            <a:r>
              <a:rPr lang="zh-CN" altLang="en-US" sz="1400" dirty="0">
                <a:solidFill>
                  <a:schemeClr val="tx1"/>
                </a:solidFill>
              </a:rPr>
              <a:t>，提高部门战斗力；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zh-CN" altLang="en-US" sz="1400" dirty="0">
                <a:solidFill>
                  <a:schemeClr val="tx1"/>
                </a:solidFill>
              </a:rPr>
              <a:t>培养思路：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业务实践和学习总结相结合。选定高潜力、积极性高的培养对象后，通过独立、相对高难度的任务、更加密切的指导来提高其业务能力，通过专业书籍阅读来提高专业知识水平，通过分享来加深其对业务、专业知识的理解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635" y="2028825"/>
            <a:ext cx="7758430" cy="4011295"/>
          </a:xfrm>
          <a:prstGeom prst="rect">
            <a:avLst/>
          </a:prstGeom>
          <a:solidFill>
            <a:srgbClr val="F2F5F7"/>
          </a:solidFill>
        </p:spPr>
      </p:pic>
    </p:spTree>
    <p:custDataLst>
      <p:tags r:id="rId2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1251191" y="264760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26" name="椭圆 25"/>
          <p:cNvSpPr/>
          <p:nvPr>
            <p:custDataLst>
              <p:tags r:id="rId2"/>
            </p:custDataLst>
          </p:nvPr>
        </p:nvSpPr>
        <p:spPr>
          <a:xfrm>
            <a:off x="1251191" y="445105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35" name="椭圆 34"/>
          <p:cNvSpPr/>
          <p:nvPr>
            <p:custDataLst>
              <p:tags r:id="rId3"/>
            </p:custDataLst>
          </p:nvPr>
        </p:nvSpPr>
        <p:spPr>
          <a:xfrm>
            <a:off x="6699491" y="2647604"/>
            <a:ext cx="914400" cy="9144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38" name="椭圆 37"/>
          <p:cNvSpPr/>
          <p:nvPr>
            <p:custDataLst>
              <p:tags r:id="rId4"/>
            </p:custDataLst>
          </p:nvPr>
        </p:nvSpPr>
        <p:spPr>
          <a:xfrm>
            <a:off x="6699491" y="4451052"/>
            <a:ext cx="914400" cy="914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rgbClr val="76BBC5">
              <a:shade val="50000"/>
            </a:srgbClr>
          </a:lnRef>
          <a:fillRef idx="1">
            <a:srgbClr val="76BBC5"/>
          </a:fillRef>
          <a:effectRef idx="0">
            <a:srgbClr val="76B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200" dirty="0"/>
              <a:t>04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2475585" y="2647604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2021年业务总结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2475585" y="4451052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团队管理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923885" y="4451052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个人成长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7923885" y="2647604"/>
            <a:ext cx="3468015" cy="9144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2022年业务规划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</a:t>
            </a:r>
            <a:endParaRPr lang="zh-CN" altLang="en-US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5"/>
          <p:cNvSpPr/>
          <p:nvPr/>
        </p:nvSpPr>
        <p:spPr>
          <a:xfrm>
            <a:off x="558597" y="4264234"/>
            <a:ext cx="10749472" cy="2433464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cs typeface="微软雅黑" panose="020B0503020204020204" charset="-122"/>
                <a:sym typeface="+mn-ea"/>
              </a:rPr>
              <a:t>成长和不足</a:t>
            </a:r>
            <a:endParaRPr lang="zh-CN" dirty="0">
              <a:cs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8597" y="985255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不足</a:t>
            </a:r>
            <a:endParaRPr lang="zh-CN" altLang="en-US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597" y="1323241"/>
            <a:ext cx="10647668" cy="1987791"/>
          </a:xfrm>
          <a:prstGeom prst="rect">
            <a:avLst/>
          </a:prstGeom>
          <a:solidFill>
            <a:srgbClr val="F2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243" y="1376248"/>
            <a:ext cx="10190467" cy="1878271"/>
          </a:xfrm>
          <a:prstGeom prst="rect">
            <a:avLst/>
          </a:prstGeom>
          <a:solidFill>
            <a:srgbClr val="F2F5F7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1400" dirty="0"/>
              <a:t>业务导向：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开发团队加强业务目标宣导，提升业务意识；</a:t>
            </a:r>
            <a:r>
              <a:rPr lang="en-US" altLang="zh-CN" sz="1400" dirty="0"/>
              <a:t>2.</a:t>
            </a:r>
            <a:r>
              <a:rPr lang="zh-CN" altLang="en-US" sz="1400" dirty="0"/>
              <a:t>大数据团队，加强通过驱动业务的意识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zh-CN" altLang="en-US" sz="1400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1400" dirty="0"/>
              <a:t>人才：</a:t>
            </a:r>
            <a:endParaRPr lang="zh-CN" altLang="en-US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流程制度只能保证下限，人才梯队才能提高上限。作为承上启下的中层，最重要的事情就是目标对齐、人才梯队建设。</a:t>
            </a:r>
            <a:endParaRPr lang="zh-CN" altLang="en-US" sz="1400" dirty="0"/>
          </a:p>
          <a:p>
            <a:pPr>
              <a:lnSpc>
                <a:spcPct val="120000"/>
              </a:lnSpc>
            </a:pP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45473" y="4207719"/>
            <a:ext cx="10662596" cy="213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1400" dirty="0"/>
              <a:t>流程和机制：</a:t>
            </a:r>
            <a:endParaRPr lang="zh-CN" altLang="en-US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制定和宣导流程规范是不够的，要从员工的角度，思考流程规范的推进。比如让流程规范成为工具文档，可以随手查阅；要突出流程规范的重点，方便员工进行学习。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1400" dirty="0"/>
              <a:t>数据：</a:t>
            </a:r>
            <a:endParaRPr lang="zh-CN" altLang="en-US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要向经营业务一样经营团队，因此需要构建有效的部门管理指标体系，通过定量的数据，定性的找问题、优化问题。</a:t>
            </a:r>
            <a:endParaRPr lang="zh-CN" altLang="en-US" sz="1400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1400" dirty="0"/>
              <a:t>过程管理：</a:t>
            </a:r>
            <a:endParaRPr lang="zh-CN" altLang="en-US" sz="1400" dirty="0"/>
          </a:p>
          <a:p>
            <a:pPr>
              <a:lnSpc>
                <a:spcPct val="120000"/>
              </a:lnSpc>
            </a:pPr>
            <a:r>
              <a:rPr lang="ja-JP" altLang="en-US" sz="1400"/>
              <a:t>一千个人眼中有一千个哈姆雷特</a:t>
            </a:r>
            <a:r>
              <a:rPr lang="zh-CN" altLang="en-US" sz="1400" dirty="0"/>
              <a:t>。1.需要通过周会、评审会议，反复纠偏；2.需要通过量化的数据指标，确保部门产出不断改善。</a:t>
            </a:r>
            <a:endParaRPr lang="zh-CN" altLang="en-US" sz="1400" dirty="0"/>
          </a:p>
          <a:p>
            <a:pPr>
              <a:lnSpc>
                <a:spcPct val="120000"/>
              </a:lnSpc>
            </a:pPr>
            <a:endParaRPr lang="zh-CN" altLang="en-US" sz="1400" dirty="0"/>
          </a:p>
        </p:txBody>
      </p:sp>
      <p:sp>
        <p:nvSpPr>
          <p:cNvPr id="9" name="圆角矩形 20"/>
          <p:cNvSpPr/>
          <p:nvPr/>
        </p:nvSpPr>
        <p:spPr>
          <a:xfrm>
            <a:off x="575417" y="391810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成长</a:t>
            </a:r>
            <a:endParaRPr lang="zh-CN" altLang="en-US"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l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ṥḻiḑè"/>
          <p:cNvSpPr>
            <a:spLocks noGrp="1"/>
          </p:cNvSpPr>
          <p:nvPr>
            <p:ph type="body" sz="quarter" idx="13"/>
          </p:nvPr>
        </p:nvSpPr>
        <p:spPr>
          <a:xfrm>
            <a:off x="1622195" y="3683650"/>
            <a:ext cx="4356436" cy="561885"/>
          </a:xfrm>
        </p:spPr>
        <p:txBody>
          <a:bodyPr>
            <a:spAutoFit/>
          </a:bodyPr>
          <a:lstStyle/>
          <a:p>
            <a:r>
              <a:rPr lang="en-US" altLang="zh-CN" dirty="0"/>
              <a:t>for watching</a:t>
            </a:r>
            <a:endParaRPr lang="en-US" altLang="zh-CN" dirty="0"/>
          </a:p>
        </p:txBody>
      </p:sp>
      <p:sp>
        <p:nvSpPr>
          <p:cNvPr id="7" name="îṣ1îḋe"/>
          <p:cNvSpPr txBox="1"/>
          <p:nvPr/>
        </p:nvSpPr>
        <p:spPr>
          <a:xfrm>
            <a:off x="1622424" y="2707024"/>
            <a:ext cx="4356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</a:rPr>
              <a:t>Thank you </a:t>
            </a:r>
            <a:endParaRPr lang="en-US" altLang="zh-CN" sz="6000" b="1" dirty="0">
              <a:solidFill>
                <a:schemeClr val="accent1"/>
              </a:solidFill>
            </a:endParaRPr>
          </a:p>
        </p:txBody>
      </p:sp>
      <p:pic>
        <p:nvPicPr>
          <p:cNvPr id="20" name="图片 19" descr="vesync-logo-hea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476885"/>
            <a:ext cx="101282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商城运营和wellness：项目和业务成果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97250" y="2750185"/>
            <a:ext cx="2502535" cy="36461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0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055100" y="2747010"/>
            <a:ext cx="2413000" cy="365188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lvl="0" algn="l">
              <a:lnSpc>
                <a:spcPts val="1800"/>
              </a:lnSpc>
              <a:spcAft>
                <a:spcPts val="400"/>
              </a:spcAft>
              <a:buClr>
                <a:schemeClr val="accent1"/>
              </a:buClr>
              <a:buNone/>
            </a:pPr>
            <a:endParaRPr lang="en-US" altLang="zh-CN" sz="1200" spc="150" dirty="0">
              <a:solidFill>
                <a:schemeClr val="tx1">
                  <a:alpha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圆角矩形 30"/>
          <p:cNvSpPr/>
          <p:nvPr/>
        </p:nvSpPr>
        <p:spPr>
          <a:xfrm>
            <a:off x="6226175" y="2745740"/>
            <a:ext cx="2502535" cy="36544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97250" y="1697355"/>
            <a:ext cx="2502535" cy="82359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55100" y="1695450"/>
            <a:ext cx="2413000" cy="82423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lvl="0" algn="l">
              <a:lnSpc>
                <a:spcPts val="1800"/>
              </a:lnSpc>
              <a:spcAft>
                <a:spcPts val="400"/>
              </a:spcAft>
              <a:buClr>
                <a:schemeClr val="accent1"/>
              </a:buClr>
              <a:buNone/>
            </a:pPr>
            <a:endParaRPr lang="en-US" altLang="zh-CN" sz="1200" spc="150" dirty="0">
              <a:solidFill>
                <a:schemeClr val="tx1">
                  <a:alpha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圆角矩形 30"/>
          <p:cNvSpPr/>
          <p:nvPr/>
        </p:nvSpPr>
        <p:spPr>
          <a:xfrm>
            <a:off x="6226175" y="1695450"/>
            <a:ext cx="2502535" cy="82423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7" name="文本框 30"/>
          <p:cNvSpPr txBox="1"/>
          <p:nvPr/>
        </p:nvSpPr>
        <p:spPr>
          <a:xfrm>
            <a:off x="3475373" y="2835250"/>
            <a:ext cx="234632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</a:rPr>
              <a:t>美区菜谱板块：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专题菜谱功能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菜谱评论功能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支持UGC菜谱上传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视频菜谱制作与上传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b="1" dirty="0">
                <a:solidFill>
                  <a:schemeClr val="tx1"/>
                </a:solidFill>
              </a:rPr>
              <a:t>菜谱重构</a:t>
            </a:r>
            <a:r>
              <a:rPr lang="zh-CN" altLang="en-US" sz="1000" dirty="0">
                <a:solidFill>
                  <a:schemeClr val="tx1"/>
                </a:solidFill>
              </a:rPr>
              <a:t>，支持多个区域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NI数据库接入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UGC菜谱大赛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b="1" dirty="0">
                <a:solidFill>
                  <a:schemeClr val="tx1"/>
                </a:solidFill>
              </a:rPr>
              <a:t>菜谱解耦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菜谱标签系统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菜谱板块界面优化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000" dirty="0">
                <a:solidFill>
                  <a:schemeClr val="tx1"/>
                </a:solidFill>
              </a:rPr>
              <a:t>运营管理后台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/>
                </a:solidFill>
              </a:rPr>
              <a:t>WellnessV1.0：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000" b="1" dirty="0" err="1">
                <a:solidFill>
                  <a:schemeClr val="tx1"/>
                </a:solidFill>
              </a:rPr>
              <a:t>饮食、运动、体重数据记录与跟踪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000" dirty="0" err="1">
                <a:solidFill>
                  <a:schemeClr val="tx1"/>
                </a:solidFill>
              </a:rPr>
              <a:t>每日任务管理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000" dirty="0" err="1">
                <a:solidFill>
                  <a:schemeClr val="tx1"/>
                </a:solidFill>
              </a:rPr>
              <a:t>用户体重数据打通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Wellness V1.1：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000" dirty="0" err="1">
                <a:solidFill>
                  <a:schemeClr val="tx1"/>
                </a:solidFill>
              </a:rPr>
              <a:t>食材管理及饮水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000" dirty="0" err="1">
                <a:solidFill>
                  <a:schemeClr val="tx1"/>
                </a:solidFill>
              </a:rPr>
              <a:t>问卷模块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000" dirty="0" err="1">
                <a:solidFill>
                  <a:schemeClr val="tx1"/>
                </a:solidFill>
              </a:rPr>
              <a:t>支持饮水目标设置及体重目标设置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88" name="文本框 32"/>
          <p:cNvSpPr txBox="1"/>
          <p:nvPr/>
        </p:nvSpPr>
        <p:spPr>
          <a:xfrm>
            <a:off x="6320692" y="2835049"/>
            <a:ext cx="23463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APP商城上线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Web端商城上线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专题组件后台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优惠券功能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Banner上线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商城评论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搜索功能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新客福利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秒杀活动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预约有礼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一件代发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价格管理模块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文本框 33"/>
          <p:cNvSpPr txBox="1"/>
          <p:nvPr/>
        </p:nvSpPr>
        <p:spPr>
          <a:xfrm>
            <a:off x="9116060" y="2835275"/>
            <a:ext cx="2305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新运营管理后台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Referral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组团抽奖二期、KOL系统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UGC大赛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EDM系统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推送管理系统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集卡牌赢炸锅活动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积分功能，包括签到送积分、积分抽奖、积分兑换优惠券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8325" y="1704340"/>
            <a:ext cx="1610995" cy="8140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1"/>
          <a:lstStyle/>
          <a:p>
            <a:pPr indent="0" algn="ctr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业务成果</a:t>
            </a:r>
            <a:endParaRPr lang="zh-CN" altLang="en-US" sz="1400" b="1" spc="150" dirty="0">
              <a:solidFill>
                <a:srgbClr val="4472C4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8325" y="2745740"/>
            <a:ext cx="1610995" cy="36544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1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项目交付</a:t>
            </a:r>
            <a:endParaRPr lang="zh-CN" altLang="en-US" sz="1400" b="1" spc="150" dirty="0">
              <a:solidFill>
                <a:srgbClr val="4472C4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407285" y="2031365"/>
            <a:ext cx="762000" cy="160020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2415540" y="4492625"/>
            <a:ext cx="762000" cy="160020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13270" y="6400165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</a:rPr>
              <a:t>商城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14495" y="6400165"/>
            <a:ext cx="885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accent1"/>
                </a:solidFill>
              </a:rPr>
              <a:t>Wellness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876155" y="6400165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</a:rPr>
              <a:t>运营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19" name="文本框 32"/>
          <p:cNvSpPr txBox="1"/>
          <p:nvPr/>
        </p:nvSpPr>
        <p:spPr>
          <a:xfrm>
            <a:off x="3475257" y="1865404"/>
            <a:ext cx="234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12月30日前完成解决方案一期上线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32"/>
          <p:cNvSpPr txBox="1"/>
          <p:nvPr/>
        </p:nvSpPr>
        <p:spPr>
          <a:xfrm>
            <a:off x="6311167" y="1865404"/>
            <a:ext cx="234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销售额（美元）: 97万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人均GMV（美元）：</a:t>
            </a:r>
            <a:r>
              <a:rPr lang="en-US" altLang="zh-CN" sz="1200" dirty="0">
                <a:solidFill>
                  <a:schemeClr val="tx1"/>
                </a:solidFill>
              </a:rPr>
              <a:t>0.67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文本框 32"/>
          <p:cNvSpPr txBox="1"/>
          <p:nvPr/>
        </p:nvSpPr>
        <p:spPr>
          <a:xfrm>
            <a:off x="9119772" y="1865404"/>
            <a:ext cx="234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用户数量：248.6万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拉新数量：4.2万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商城运营和wellness技术和业务架构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16075"/>
            <a:ext cx="5520690" cy="303530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568325" y="2362200"/>
            <a:ext cx="5109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1.架构解耦：减少跨小组的沟通协作、测试、运维成本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商城、运营和Wellness、IoT等业务业务相互独立，包括开发人员、代码、测试和部署；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2.架构简化：提高开发和迭代的效率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架构最小化原则，根据团队人员梳理，设定模块数量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3.组件化设计：减少重复开发，降低维护难度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后台组件化：后台公共功能组件化，如抽奖板块、任务板块等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前端组件化：公共代码组件化，如云端接口组件、调查问卷组件等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前端模块化：PC端和M端商城统一代码，复用业务逻辑代码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4.技术选型：缩短落地时间，降低技术应用的难度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结合业务情况，减少非必要技术的引入，如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；采用轻量级技术，如柔性分布式事务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12535" y="1607185"/>
            <a:ext cx="5321300" cy="304419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6323330" y="2362200"/>
            <a:ext cx="51327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监控和警报：严格的策略，不放过任何一个异常，定期review错误日志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商城业务数据校验：防止业务错配（优惠券报表、订单盈利校验等）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业务数据审核：优惠券新增发放、商品价格设定通过钉钉审核审批，防止设置错误造成损失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库存缓存和异步同步：降低ERP不稳定的影响，同时保证不超卖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支付结果任务重试机制：通过定时轮询任务对支付结果进行校验，保证不掉单、不漏单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功能预览：推送预览 &amp; 菜谱预览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8325" y="4810760"/>
            <a:ext cx="11066145" cy="17240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30"/>
          <p:cNvSpPr txBox="1"/>
          <p:nvPr/>
        </p:nvSpPr>
        <p:spPr>
          <a:xfrm>
            <a:off x="568325" y="5538470"/>
            <a:ext cx="10617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SEO：商城前端采用SSR技术，为SEO打下基础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用户体验：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资源懒加载、预加载、CND加速等技术的运用，降低页面加载时间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合理运用loading交互，提高人机交互体验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V="1">
            <a:off x="568325" y="1616075"/>
            <a:ext cx="1408430" cy="527685"/>
          </a:xfrm>
          <a:prstGeom prst="rt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8165" y="1658620"/>
            <a:ext cx="624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敏捷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568325" y="4831080"/>
            <a:ext cx="1408430" cy="527685"/>
          </a:xfrm>
          <a:prstGeom prst="rt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8165" y="4873625"/>
            <a:ext cx="624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其他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flipV="1">
            <a:off x="6323330" y="1616075"/>
            <a:ext cx="1408430" cy="527685"/>
          </a:xfrm>
          <a:prstGeom prst="rt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92850" y="1617980"/>
            <a:ext cx="1153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安全可靠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IoT和生态：项目和业务成果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97250" y="2750185"/>
            <a:ext cx="2502535" cy="36461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0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圆角矩形 30"/>
          <p:cNvSpPr/>
          <p:nvPr/>
        </p:nvSpPr>
        <p:spPr>
          <a:xfrm>
            <a:off x="6226175" y="2745740"/>
            <a:ext cx="2502535" cy="36544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97250" y="1697355"/>
            <a:ext cx="2502535" cy="82359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200" spc="150" dirty="0">
                <a:solidFill>
                  <a:schemeClr val="tx1">
                    <a:alpha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产品数量：94</a:t>
            </a: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200" spc="150" dirty="0">
                <a:solidFill>
                  <a:schemeClr val="tx1">
                    <a:alpha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上云设备总量：276万</a:t>
            </a: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200" spc="150" dirty="0">
                <a:solidFill>
                  <a:schemeClr val="tx1">
                    <a:alpha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用户总量：249万</a:t>
            </a: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30"/>
          <p:cNvSpPr/>
          <p:nvPr/>
        </p:nvSpPr>
        <p:spPr>
          <a:xfrm>
            <a:off x="6226175" y="1695450"/>
            <a:ext cx="2502535" cy="82423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200" spc="150" dirty="0">
                <a:solidFill>
                  <a:schemeClr val="tx1">
                    <a:alpha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生态签约：13家</a:t>
            </a: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7" name="文本框 30"/>
          <p:cNvSpPr txBox="1"/>
          <p:nvPr/>
        </p:nvSpPr>
        <p:spPr>
          <a:xfrm>
            <a:off x="3475373" y="2835250"/>
            <a:ext cx="23463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</a:rPr>
              <a:t>新品开发：共</a:t>
            </a:r>
            <a:r>
              <a:rPr lang="en-US" altLang="zh-CN" sz="1200" dirty="0">
                <a:solidFill>
                  <a:srgbClr val="FF0000"/>
                </a:solidFill>
              </a:rPr>
              <a:t>44</a:t>
            </a:r>
            <a:r>
              <a:rPr lang="zh-CN" altLang="en-US" sz="1200" dirty="0">
                <a:solidFill>
                  <a:srgbClr val="FF0000"/>
                </a:solidFill>
              </a:rPr>
              <a:t>款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sz="1200" dirty="0" err="1"/>
              <a:t>Levoit</a:t>
            </a:r>
            <a:r>
              <a:rPr lang="zh-CN" altLang="en-US" sz="1200" dirty="0"/>
              <a:t>： </a:t>
            </a:r>
            <a:r>
              <a:rPr lang="en-US" altLang="zh-CN" sz="1200" dirty="0"/>
              <a:t>26</a:t>
            </a:r>
            <a:r>
              <a:rPr lang="zh-CN" altLang="en-US" sz="1200" dirty="0"/>
              <a:t>款（</a:t>
            </a:r>
            <a:r>
              <a:rPr lang="en-US" altLang="zh-CN" sz="1200" dirty="0"/>
              <a:t> </a:t>
            </a:r>
            <a:r>
              <a:rPr lang="zh-CN" altLang="en-US" sz="1200" dirty="0"/>
              <a:t>接入</a:t>
            </a:r>
            <a:r>
              <a:rPr lang="en-US" altLang="zh-CN" sz="1200" dirty="0"/>
              <a:t>GH</a:t>
            </a:r>
            <a:r>
              <a:rPr lang="zh-CN" altLang="en-US" sz="1200" dirty="0"/>
              <a:t> </a:t>
            </a:r>
            <a:r>
              <a:rPr lang="en-US" altLang="zh-CN" sz="1200" dirty="0"/>
              <a:t>25</a:t>
            </a:r>
            <a:r>
              <a:rPr lang="zh-CN" altLang="en-US" sz="1200" dirty="0"/>
              <a:t>款</a:t>
            </a:r>
            <a:r>
              <a:rPr lang="en-US" altLang="zh-CN" sz="1200" dirty="0"/>
              <a:t>,</a:t>
            </a:r>
            <a:r>
              <a:rPr lang="zh-CN" altLang="en-US" sz="1200" dirty="0"/>
              <a:t>接入</a:t>
            </a:r>
            <a:r>
              <a:rPr lang="en-US" altLang="zh-CN" sz="1200" dirty="0"/>
              <a:t>Alexa</a:t>
            </a:r>
            <a:r>
              <a:rPr lang="zh-CN" altLang="en-US" sz="1200" dirty="0"/>
              <a:t> </a:t>
            </a:r>
            <a:r>
              <a:rPr lang="en-US" altLang="zh-CN" sz="1200" dirty="0"/>
              <a:t>23</a:t>
            </a:r>
            <a:r>
              <a:rPr lang="zh-CN" altLang="en-US" sz="1200" dirty="0"/>
              <a:t>款，</a:t>
            </a:r>
            <a:r>
              <a:rPr lang="en-US" altLang="zh-CN" sz="1200" dirty="0"/>
              <a:t>www</a:t>
            </a:r>
            <a:r>
              <a:rPr lang="zh-CN" altLang="en-US" sz="1200" dirty="0"/>
              <a:t>认证</a:t>
            </a:r>
            <a:r>
              <a:rPr lang="en-US" altLang="zh-CN" sz="1200" dirty="0"/>
              <a:t>25</a:t>
            </a:r>
            <a:r>
              <a:rPr lang="zh-CN" altLang="en-US" sz="1200" dirty="0"/>
              <a:t>款）</a:t>
            </a:r>
            <a:endParaRPr lang="en-US" altLang="zh-CN" sz="1200" dirty="0"/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sz="1200" dirty="0" err="1"/>
              <a:t>Etekcity</a:t>
            </a:r>
            <a:r>
              <a:rPr lang="zh-CN" altLang="en-US" sz="1200" dirty="0"/>
              <a:t>：</a:t>
            </a:r>
            <a:r>
              <a:rPr lang="en-US" altLang="zh-CN" sz="1200" dirty="0"/>
              <a:t>11</a:t>
            </a:r>
            <a:endParaRPr lang="en-US" altLang="zh-CN" sz="1200" dirty="0"/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sz="1200" dirty="0" err="1"/>
              <a:t>Corsori</a:t>
            </a:r>
            <a:r>
              <a:rPr lang="zh-CN" altLang="en-US" sz="1200" dirty="0"/>
              <a:t>：</a:t>
            </a:r>
            <a:r>
              <a:rPr lang="en-US" altLang="zh-CN" sz="1200" dirty="0"/>
              <a:t>4</a:t>
            </a:r>
            <a:r>
              <a:rPr lang="zh-CN" altLang="en-US" sz="1200" dirty="0"/>
              <a:t>款（</a:t>
            </a:r>
            <a:r>
              <a:rPr lang="en-US" altLang="zh-CN" sz="1200" dirty="0"/>
              <a:t> </a:t>
            </a:r>
            <a:r>
              <a:rPr lang="zh-CN" altLang="en-US" sz="1200" dirty="0"/>
              <a:t>接入</a:t>
            </a:r>
            <a:r>
              <a:rPr lang="en-US" altLang="zh-CN" sz="1200" dirty="0"/>
              <a:t>GH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  <a:r>
              <a:rPr lang="zh-CN" altLang="en-US" sz="1200" dirty="0"/>
              <a:t>款</a:t>
            </a:r>
            <a:r>
              <a:rPr lang="en-US" altLang="zh-CN" sz="1200" dirty="0"/>
              <a:t>,</a:t>
            </a:r>
            <a:r>
              <a:rPr lang="zh-CN" altLang="en-US" sz="1200" dirty="0"/>
              <a:t>接入</a:t>
            </a:r>
            <a:r>
              <a:rPr lang="en-US" altLang="zh-CN" sz="1200" dirty="0"/>
              <a:t>Alexa</a:t>
            </a:r>
            <a:r>
              <a:rPr lang="zh-CN" altLang="en-US" sz="1200" dirty="0"/>
              <a:t> </a:t>
            </a:r>
            <a:r>
              <a:rPr lang="en-US" altLang="zh-CN" sz="1200" dirty="0"/>
              <a:t>2</a:t>
            </a:r>
            <a:r>
              <a:rPr lang="zh-CN" altLang="en-US" sz="1200" dirty="0"/>
              <a:t>款，</a:t>
            </a:r>
            <a:r>
              <a:rPr lang="en-US" altLang="zh-CN" sz="1200" dirty="0"/>
              <a:t>www</a:t>
            </a:r>
            <a:r>
              <a:rPr lang="zh-CN" altLang="en-US" sz="1200" dirty="0"/>
              <a:t>认证</a:t>
            </a:r>
            <a:r>
              <a:rPr lang="en-US" altLang="zh-CN" sz="1200" dirty="0"/>
              <a:t>1</a:t>
            </a:r>
            <a:r>
              <a:rPr lang="zh-CN" altLang="en-US" sz="1200" dirty="0"/>
              <a:t>款）</a:t>
            </a:r>
            <a:endParaRPr lang="en-US" altLang="zh-CN" sz="1200" dirty="0"/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1200" dirty="0"/>
              <a:t>中国区：</a:t>
            </a:r>
            <a:r>
              <a:rPr lang="en-US" altLang="zh-CN" sz="1200" dirty="0"/>
              <a:t>3</a:t>
            </a:r>
            <a:r>
              <a:rPr lang="zh-CN" altLang="en-US" sz="1200" dirty="0"/>
              <a:t>款单品</a:t>
            </a:r>
            <a:endParaRPr lang="en-US" altLang="zh-CN" sz="1200" dirty="0"/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</a:rPr>
              <a:t>功能迭代：共</a:t>
            </a:r>
            <a:r>
              <a:rPr lang="en-US" altLang="zh-CN" sz="1200" dirty="0">
                <a:solidFill>
                  <a:srgbClr val="FF0000"/>
                </a:solidFill>
              </a:rPr>
              <a:t>72</a:t>
            </a:r>
            <a:r>
              <a:rPr lang="zh-CN" altLang="en-US" sz="1200" dirty="0">
                <a:solidFill>
                  <a:srgbClr val="FF0000"/>
                </a:solidFill>
              </a:rPr>
              <a:t>次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b="1" dirty="0">
                <a:solidFill>
                  <a:schemeClr val="tx1"/>
                </a:solidFill>
              </a:rPr>
              <a:t>家庭房间分享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山火提醒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CES展会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Inbox重构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Alexa Custom Skill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文本框 32"/>
          <p:cNvSpPr txBox="1"/>
          <p:nvPr/>
        </p:nvSpPr>
        <p:spPr>
          <a:xfrm>
            <a:off x="6320692" y="2835049"/>
            <a:ext cx="2346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基础协议设计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APP和云端通信协议，设备和云端通信协议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新品开发</a:t>
            </a:r>
            <a:r>
              <a:rPr lang="en-US" altLang="zh-CN" sz="1200" dirty="0">
                <a:solidFill>
                  <a:srgbClr val="FF0000"/>
                </a:solidFill>
              </a:rPr>
              <a:t>9</a:t>
            </a:r>
            <a:r>
              <a:rPr lang="zh-CN" altLang="en-US" sz="1200" dirty="0">
                <a:solidFill>
                  <a:srgbClr val="FF0000"/>
                </a:solidFill>
              </a:rPr>
              <a:t>个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200" dirty="0" err="1"/>
              <a:t>TreatLife</a:t>
            </a:r>
            <a:r>
              <a:rPr lang="zh-CN" altLang="en-US" sz="1200" dirty="0"/>
              <a:t>插座</a:t>
            </a:r>
            <a:r>
              <a:rPr lang="en-US" altLang="zh-CN" sz="1200" dirty="0"/>
              <a:t>/</a:t>
            </a:r>
            <a:r>
              <a:rPr lang="zh-CN" altLang="en-US" sz="1200" dirty="0"/>
              <a:t>双孔插座</a:t>
            </a:r>
            <a:endParaRPr lang="en-US" altLang="zh-CN" sz="1200" dirty="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佳比泰灯泡</a:t>
            </a:r>
            <a:endParaRPr lang="en-US" altLang="zh-CN" sz="1200" dirty="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/>
              <a:t>佳比泰灯带</a:t>
            </a:r>
            <a:r>
              <a:rPr lang="en-US" altLang="zh-CN" sz="1200" dirty="0"/>
              <a:t>/</a:t>
            </a:r>
            <a:r>
              <a:rPr lang="zh-CN" altLang="en-US" sz="1200" dirty="0"/>
              <a:t>炫彩灯带</a:t>
            </a:r>
            <a:endParaRPr lang="en-US" altLang="zh-CN" sz="1200" dirty="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照明方案公版</a:t>
            </a:r>
            <a:r>
              <a:rPr lang="en-US" altLang="zh-CN" sz="1200" dirty="0">
                <a:solidFill>
                  <a:schemeClr val="tx1"/>
                </a:solidFill>
              </a:rPr>
              <a:t>Demo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AIPOWER氛围灯 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/>
              <a:t>AIPOWER智能手表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 dirty="0">
                <a:solidFill>
                  <a:schemeClr val="tx1"/>
                </a:solidFill>
              </a:rPr>
              <a:t>鸿世插座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8325" y="1704340"/>
            <a:ext cx="1610995" cy="8140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1"/>
          <a:lstStyle/>
          <a:p>
            <a:pPr indent="0" algn="ctr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业务成果</a:t>
            </a:r>
            <a:endParaRPr lang="zh-CN" altLang="en-US" sz="1400" b="1" spc="150" dirty="0">
              <a:solidFill>
                <a:srgbClr val="4472C4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8325" y="2745740"/>
            <a:ext cx="1610995" cy="36544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ctr" anchorCtr="1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400" b="1" spc="150" dirty="0">
                <a:solidFill>
                  <a:srgbClr val="4472C4">
                    <a:alpha val="8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项目交付</a:t>
            </a:r>
            <a:endParaRPr lang="zh-CN" altLang="en-US" sz="1400" b="1" spc="150" dirty="0">
              <a:solidFill>
                <a:srgbClr val="4472C4">
                  <a:alpha val="8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407285" y="2031365"/>
            <a:ext cx="762000" cy="160020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415540" y="4492625"/>
            <a:ext cx="762000" cy="160020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13270" y="6400165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</a:rPr>
              <a:t>生态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14495" y="6400165"/>
            <a:ext cx="885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accent1"/>
                </a:solidFill>
              </a:rPr>
              <a:t>IoT</a:t>
            </a:r>
            <a:endParaRPr lang="en-US" altLang="zh-CN" sz="12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IoT、生态技术和业务架构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16075"/>
            <a:ext cx="5520690" cy="303530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568325" y="2362200"/>
            <a:ext cx="510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准化设计：用物模型定义产品的功能，标准化设备属性和功能定义，单品功能组合更加灵活、标准化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协议扩展：设备接入支持http协议，丰富接入协议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接入管理：设备数据安全性，建立公司级别的证书管理中心，统一证书的发放和注销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性能优化：横向扩展能力，支撑千万级设备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12535" y="1607185"/>
            <a:ext cx="5321300" cy="304419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6323330" y="2362200"/>
            <a:ext cx="5132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高频数据缓存：设备详情、家庭信息等，最高支持5万的qps，查询平均时延由3ms降低到1.3ms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设备接入性能优化：单节点设备接入性能从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万提高到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85%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设备消息过滤：过滤消息1.5亿条/</a:t>
            </a:r>
            <a:r>
              <a:rPr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设备保活优化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时间从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改为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60s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设备上报业务流程优化，每天减少5千万次数据库查询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8325" y="4810760"/>
            <a:ext cx="11066145" cy="172402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30"/>
          <p:cNvSpPr txBox="1"/>
          <p:nvPr/>
        </p:nvSpPr>
        <p:spPr>
          <a:xfrm>
            <a:off x="568325" y="5538470"/>
            <a:ext cx="10617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加强线上变更管理，监控和告警管理，增加线上健康检查，全年没有重大事故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V="1">
            <a:off x="568325" y="1616075"/>
            <a:ext cx="1408430" cy="527685"/>
          </a:xfrm>
          <a:prstGeom prst="rt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7525" y="1617980"/>
            <a:ext cx="1153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开放平台化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568325" y="4831080"/>
            <a:ext cx="1408430" cy="527685"/>
          </a:xfrm>
          <a:prstGeom prst="rt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805" y="4843145"/>
            <a:ext cx="909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稳定性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flipV="1">
            <a:off x="6323330" y="1616075"/>
            <a:ext cx="1408430" cy="527685"/>
          </a:xfrm>
          <a:prstGeom prst="rt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67780" y="1650365"/>
            <a:ext cx="1153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性能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68325" y="3434715"/>
            <a:ext cx="10384155" cy="318897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大数据：项目和业务成果（数据驱动）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27505"/>
            <a:ext cx="10384155" cy="1621155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660400" y="2199640"/>
            <a:ext cx="8802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商城关键数据指标体系搭建，包括pv/uv、订单、转化、活动、站内营销、站外引流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运营指标体系，包括KOL合作拉新和转化， UGC厨艺大赛、用户积分，用户活跃、用户触达渠道、集卡牌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Wellness：关键数据指标体系，包括体重、饮食、运动的pv/uv,记录次数等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r>
              <a:rPr sz="1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IoT:设备和用户基础数据，固件升级、设备配网、设备使用情况（频率、时间、模式、出错等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90695" y="1627505"/>
            <a:ext cx="1902460" cy="410210"/>
            <a:chOff x="6945" y="2717"/>
            <a:chExt cx="2996" cy="646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业务数据指标体系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90695" y="3436620"/>
            <a:ext cx="1903095" cy="410845"/>
            <a:chOff x="6945" y="2717"/>
            <a:chExt cx="2997" cy="647"/>
          </a:xfrm>
        </p:grpSpPr>
        <p:sp>
          <p:nvSpPr>
            <p:cNvPr id="17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用户行为分析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Table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087106" y="4035636"/>
          <a:ext cx="934656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285"/>
                <a:gridCol w="6812280"/>
              </a:tblGrid>
              <a:tr h="33528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模型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应用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漏斗分析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访问商城-浏览商详页-提交订单-支付订单漏斗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启动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app-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注册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绑定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IoT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设备漏斗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滤网页点击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buy filter-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浏览商详页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支付订单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漏斗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归因分析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用户在支付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包含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Core400S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的订单前最后一次点击的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banner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用户在支付订单前最后一次访问的广告渠道链接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留存分析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app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新老用户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7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日留存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2432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间隔分时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绑定新净化器和购买滤网之间的时间间隔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用户群画像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谷歌付费用户群</a:t>
                      </a:r>
                      <a:endParaRPr lang="zh-CN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点击Buy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Filter用户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群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”分析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72530" y="1627505"/>
            <a:ext cx="5435600" cy="477520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60400" y="342900"/>
            <a:ext cx="7261860" cy="478155"/>
          </a:xfr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cs typeface="微软雅黑" panose="020B0503020204020204" charset="-122"/>
                <a:sym typeface="+mn-ea"/>
              </a:rPr>
              <a:t>2021</a:t>
            </a:r>
            <a:r>
              <a:rPr dirty="0">
                <a:cs typeface="微软雅黑" panose="020B0503020204020204" charset="-122"/>
                <a:sym typeface="+mn-ea"/>
              </a:rPr>
              <a:t>年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8325" y="1076960"/>
            <a:ext cx="4584700" cy="36449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大数据：项目和业务成果（</a:t>
            </a:r>
            <a:r>
              <a:rPr lang="zh-CN"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专题分析</a:t>
            </a:r>
            <a:r>
              <a:rPr sz="1400" b="1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sz="1400" b="1" spc="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8325" y="1627505"/>
            <a:ext cx="5435600" cy="4775200"/>
          </a:xfrm>
          <a:prstGeom prst="roundRect">
            <a:avLst>
              <a:gd name="adj" fmla="val 6584"/>
            </a:avLst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tIns="144145" rIns="144145" bIns="144145" rtlCol="0" anchor="t" anchorCtr="0"/>
          <a:lstStyle/>
          <a:p>
            <a:pPr indent="0" algn="l">
              <a:lnSpc>
                <a:spcPct val="10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1200" spc="150" dirty="0">
              <a:solidFill>
                <a:schemeClr val="tx1">
                  <a:alpha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/>
        </p:nvSpPr>
        <p:spPr>
          <a:xfrm>
            <a:off x="8890000" y="39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87" name="文本框 30"/>
          <p:cNvSpPr txBox="1"/>
          <p:nvPr/>
        </p:nvSpPr>
        <p:spPr>
          <a:xfrm>
            <a:off x="765810" y="2228215"/>
            <a:ext cx="50126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1、背景：EDM是商城主要的触达手段之一，分析不同因素对于营销类邮件打开率的影响，针对性优化EDM营销策略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2、分析结果：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iOS用户打开邮件的比率（30%）明显高于Android用户打开邮件的比率（10%）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美国时间（utc-7）20:00 - 21:00之间，用户打开邮件的比率（36%）明显高于其他时间段（24%）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 包含"Lowest"关键词的邮件打开率（41%）明显高于包含其他关键词的邮件（26%）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3、建议：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针对美区用户，在(utc-7)20:00 - 21:00间发送邮件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接入算法模型实现根据不同用户展示不同关键词以提高打开率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4、产出：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①2022年1月开始优化EDM发送规则，发送每万人次带来销售额从159.8（12月）提升至175.7（1月）</a:t>
            </a:r>
            <a:endParaRPr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"/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34895" y="1618615"/>
            <a:ext cx="1903095" cy="410845"/>
            <a:chOff x="6945" y="2717"/>
            <a:chExt cx="2997" cy="647"/>
          </a:xfrm>
        </p:grpSpPr>
        <p:sp>
          <p:nvSpPr>
            <p:cNvPr id="167" name="Round Same Side Corner Rectangle 5"/>
            <p:cNvSpPr/>
            <p:nvPr>
              <p:custDataLst>
                <p:tags r:id="rId1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EDM分析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38465" y="1627505"/>
            <a:ext cx="1903095" cy="410845"/>
            <a:chOff x="6945" y="2717"/>
            <a:chExt cx="2997" cy="647"/>
          </a:xfrm>
        </p:grpSpPr>
        <p:sp>
          <p:nvSpPr>
            <p:cNvPr id="17" name="Round Same Side Corner Rectangle 5"/>
            <p:cNvSpPr/>
            <p:nvPr>
              <p:custDataLst>
                <p:tags r:id="rId2"/>
              </p:custDataLst>
            </p:nvPr>
          </p:nvSpPr>
          <p:spPr>
            <a:xfrm rot="10800000">
              <a:off x="6945" y="2717"/>
              <a:ext cx="2997" cy="6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4" y="2824"/>
              <a:ext cx="23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复购分析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30"/>
          <p:cNvSpPr txBox="1"/>
          <p:nvPr/>
        </p:nvSpPr>
        <p:spPr>
          <a:xfrm>
            <a:off x="6633845" y="2228215"/>
            <a:ext cx="47123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1、方法：复购是商城的核心逻辑之一，通过分析近90天商城不同设备复购用户转化率和商品偏好，优化商城营销策略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2、分析结果：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①近90天内，在各段活跃用户&gt;1万的用户中，净化器(2.52%)、加湿器(0.75%)复购用户转化率明显高于绑定其他设备用户（平均0.37%），绑定净化器、加湿器用户相对其他品类用户更有可能在Vesync商城购买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②绑定不同设备用户有不同商品偏好排序，输出商品偏好对应表，例如净化器用户对净化器、滤网、加湿器更感兴趣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3、建议：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①拓展净化器、加湿器用户基数，建议增加净化器、加湿器专场促销或内容活动，以提高净化器、加湿器转化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②EDM、推荐位和Banner展示根据用户绑定设备进行相关推荐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4、产出：</a:t>
            </a:r>
            <a:b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①当前应用于新品合集EDM，同合集类型EDM点击率从1.2%（12月合集）提升至1.6%（1月新品合集），提升近33%</a:t>
            </a:r>
            <a:endParaRPr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8_1*b*2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2_1"/>
  <p:tag name="KSO_WM_UNIT_TEXT_FILL_FORE_SCHEMECOLOR_INDEX" val="13"/>
  <p:tag name="KSO_WM_UNIT_TEXT_FILL_TYPE" val="1"/>
  <p:tag name="KSO_WM_UNIT_USESOURCEFORMAT_APPLY" val="1"/>
  <p:tag name="MH_OLD_SHAPE_ID" val="7"/>
  <p:tag name="REFSHAPE" val="105553129461528"/>
</p:tagLst>
</file>

<file path=ppt/tags/tag10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01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1_1"/>
  <p:tag name="KSO_WM_UNIT_ID" val="diagram20170327_3*l_h_i*1_1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  <p:tag name="MH_OLD_SHAPE_ID" val="2"/>
  <p:tag name="REFSHAPE" val="105553129459960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3_1"/>
  <p:tag name="KSO_WM_UNIT_ID" val="diagram20170327_3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MH_OLD_SHAPE_ID" val="26"/>
  <p:tag name="REFSHAPE" val="105553129460184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2_1"/>
  <p:tag name="KSO_WM_UNIT_ID" val="diagram20170327_3*l_h_i*1_2_1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MH_OLD_SHAPE_ID" val="35"/>
  <p:tag name="REFSHAPE" val="105553129460856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4_1"/>
  <p:tag name="KSO_WM_UNIT_ID" val="diagram20170327_3*l_h_i*1_4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MH_OLD_SHAPE_ID" val="38"/>
  <p:tag name="REFSHAPE" val="105553129460632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1_1"/>
  <p:tag name="KSO_WM_UNIT_TEXT_FILL_FORE_SCHEMECOLOR_INDEX" val="13"/>
  <p:tag name="KSO_WM_UNIT_TEXT_FILL_TYPE" val="1"/>
  <p:tag name="KSO_WM_UNIT_USESOURCEFORMAT_APPLY" val="1"/>
  <p:tag name="MH_OLD_SHAPE_ID" val="3"/>
  <p:tag name="REFSHAPE" val="105553129460408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3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3_1"/>
  <p:tag name="KSO_WM_UNIT_TEXT_FILL_FORE_SCHEMECOLOR_INDEX" val="13"/>
  <p:tag name="KSO_WM_UNIT_TEXT_FILL_TYPE" val="1"/>
  <p:tag name="KSO_WM_UNIT_USESOURCEFORMAT_APPLY" val="1"/>
  <p:tag name="MH_OLD_SHAPE_ID" val="4"/>
  <p:tag name="REFSHAPE" val="10555312946108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4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4_1"/>
  <p:tag name="KSO_WM_UNIT_TEXT_FILL_FORE_SCHEMECOLOR_INDEX" val="13"/>
  <p:tag name="KSO_WM_UNIT_TEXT_FILL_TYPE" val="1"/>
  <p:tag name="KSO_WM_UNIT_USESOURCEFORMAT_APPLY" val="1"/>
  <p:tag name="MH_OLD_SHAPE_ID" val="5"/>
  <p:tag name="REFSHAPE" val="105553129461304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2_1"/>
  <p:tag name="KSO_WM_UNIT_TEXT_FILL_FORE_SCHEMECOLOR_INDEX" val="13"/>
  <p:tag name="KSO_WM_UNIT_TEXT_FILL_TYPE" val="1"/>
  <p:tag name="KSO_WM_UNIT_USESOURCEFORMAT_APPLY" val="1"/>
  <p:tag name="MH_OLD_SHAPE_ID" val="7"/>
  <p:tag name="REFSHAPE" val="105553129461528"/>
</p:tagLst>
</file>

<file path=ppt/tags/tag11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1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11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1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TABLE_BEAUTIFY" val="smartTable{b3793604-b1c8-4914-a903-3a5ae9e7ca35}"/>
  <p:tag name="TABLE_ENDDRAG_ORIGIN_RECT" val="735*179"/>
  <p:tag name="TABLE_ENDDRAG_RECT" val="44*327*735*174"/>
</p:tagLst>
</file>

<file path=ppt/tags/tag2.xml><?xml version="1.0" encoding="utf-8"?>
<p:tagLst xmlns:p="http://schemas.openxmlformats.org/presentationml/2006/main">
  <p:tag name="ISLIDE.PICTURE" val="#228596;"/>
</p:tagLst>
</file>

<file path=ppt/tags/tag2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2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2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2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TABLE_BEAUTIFY" val="smartTable{be0495ff-6be0-40c8-b02c-c49ad5c38220}"/>
  <p:tag name="TABLE_ENDDRAG_ORIGIN_RECT" val="567*329"/>
  <p:tag name="TABLE_ENDDRAG_RECT" val="342*175*567*338"/>
</p:tagLst>
</file>

<file path=ppt/tags/tag2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1_1"/>
  <p:tag name="KSO_WM_UNIT_ID" val="diagram20170327_3*l_h_i*1_1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  <p:tag name="MH_OLD_SHAPE_ID" val="2"/>
  <p:tag name="REFSHAPE" val="105553129459960"/>
</p:tagLst>
</file>

<file path=ppt/tags/tag3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3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35.xml><?xml version="1.0" encoding="utf-8"?>
<p:tagLst xmlns:p="http://schemas.openxmlformats.org/presentationml/2006/main">
  <p:tag name="KSO_WM_UNIT_TABLE_BEAUTIFY" val="smartTable{65e06611-cb53-478f-ae56-21c1568ab664}"/>
  <p:tag name="TABLE_ENDDRAG_ORIGIN_RECT" val="712*175"/>
  <p:tag name="TABLE_ENDDRAG_RECT" val="133*129*712*179"/>
</p:tagLst>
</file>

<file path=ppt/tags/tag36.xml><?xml version="1.0" encoding="utf-8"?>
<p:tagLst xmlns:p="http://schemas.openxmlformats.org/presentationml/2006/main">
  <p:tag name="KSO_WM_UNIT_TABLE_BEAUTIFY" val="smartTable{24a4b6fb-eb2e-4a02-a831-8e3422311791}"/>
  <p:tag name="TABLE_ENDDRAG_ORIGIN_RECT" val="712*180"/>
  <p:tag name="TABLE_ENDDRAG_RECT" val="133*331*712*183"/>
</p:tagLst>
</file>

<file path=ppt/tags/tag3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3_1"/>
  <p:tag name="KSO_WM_UNIT_ID" val="diagram20170327_3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MH_OLD_SHAPE_ID" val="26"/>
  <p:tag name="REFSHAPE" val="105553129460184"/>
</p:tagLst>
</file>

<file path=ppt/tags/tag4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1_1"/>
  <p:tag name="KSO_WM_UNIT_ID" val="diagram20170327_3*l_h_i*1_1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  <p:tag name="MH_OLD_SHAPE_ID" val="2"/>
  <p:tag name="REFSHAPE" val="105553129459960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3_1"/>
  <p:tag name="KSO_WM_UNIT_ID" val="diagram20170327_3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MH_OLD_SHAPE_ID" val="26"/>
  <p:tag name="REFSHAPE" val="105553129460184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2_1"/>
  <p:tag name="KSO_WM_UNIT_ID" val="diagram20170327_3*l_h_i*1_2_1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MH_OLD_SHAPE_ID" val="35"/>
  <p:tag name="REFSHAPE" val="10555312946085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4_1"/>
  <p:tag name="KSO_WM_UNIT_ID" val="diagram20170327_3*l_h_i*1_4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MH_OLD_SHAPE_ID" val="38"/>
  <p:tag name="REFSHAPE" val="10555312946063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1_1"/>
  <p:tag name="KSO_WM_UNIT_TEXT_FILL_FORE_SCHEMECOLOR_INDEX" val="13"/>
  <p:tag name="KSO_WM_UNIT_TEXT_FILL_TYPE" val="1"/>
  <p:tag name="KSO_WM_UNIT_USESOURCEFORMAT_APPLY" val="1"/>
  <p:tag name="MH_OLD_SHAPE_ID" val="3"/>
  <p:tag name="REFSHAPE" val="105553129460408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3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3_1"/>
  <p:tag name="KSO_WM_UNIT_TEXT_FILL_FORE_SCHEMECOLOR_INDEX" val="13"/>
  <p:tag name="KSO_WM_UNIT_TEXT_FILL_TYPE" val="1"/>
  <p:tag name="KSO_WM_UNIT_USESOURCEFORMAT_APPLY" val="1"/>
  <p:tag name="MH_OLD_SHAPE_ID" val="4"/>
  <p:tag name="REFSHAPE" val="10555312946108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4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4_1"/>
  <p:tag name="KSO_WM_UNIT_TEXT_FILL_FORE_SCHEMECOLOR_INDEX" val="13"/>
  <p:tag name="KSO_WM_UNIT_TEXT_FILL_TYPE" val="1"/>
  <p:tag name="KSO_WM_UNIT_USESOURCEFORMAT_APPLY" val="1"/>
  <p:tag name="MH_OLD_SHAPE_ID" val="5"/>
  <p:tag name="REFSHAPE" val="105553129461304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2_1"/>
  <p:tag name="KSO_WM_UNIT_TEXT_FILL_FORE_SCHEMECOLOR_INDEX" val="13"/>
  <p:tag name="KSO_WM_UNIT_TEXT_FILL_TYPE" val="1"/>
  <p:tag name="KSO_WM_UNIT_USESOURCEFORMAT_APPLY" val="1"/>
  <p:tag name="MH_OLD_SHAPE_ID" val="7"/>
  <p:tag name="REFSHAPE" val="105553129461528"/>
</p:tagLst>
</file>

<file path=ppt/tags/tag49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2_1"/>
  <p:tag name="KSO_WM_UNIT_ID" val="diagram20170327_3*l_h_i*1_2_1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MH_OLD_SHAPE_ID" val="35"/>
  <p:tag name="REFSHAPE" val="105553129460856"/>
</p:tagLst>
</file>

<file path=ppt/tags/tag5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5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5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57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5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4_1"/>
  <p:tag name="KSO_WM_UNIT_ID" val="diagram20170327_3*l_h_i*1_4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MH_OLD_SHAPE_ID" val="38"/>
  <p:tag name="REFSHAPE" val="105553129460632"/>
</p:tagLst>
</file>

<file path=ppt/tags/tag6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6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6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1_1"/>
  <p:tag name="KSO_WM_UNIT_TEXT_FILL_FORE_SCHEMECOLOR_INDEX" val="13"/>
  <p:tag name="KSO_WM_UNIT_TEXT_FILL_TYPE" val="1"/>
  <p:tag name="KSO_WM_UNIT_USESOURCEFORMAT_APPLY" val="1"/>
  <p:tag name="MH_OLD_SHAPE_ID" val="3"/>
  <p:tag name="REFSHAPE" val="105553129460408"/>
</p:tagLst>
</file>

<file path=ppt/tags/tag7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72.xml><?xml version="1.0" encoding="utf-8"?>
<p:tagLst xmlns:p="http://schemas.openxmlformats.org/presentationml/2006/main">
  <p:tag name="KSO_WM_UNIT_TABLE_BEAUTIFY" val="smartTable{65e06611-cb53-478f-ae56-21c1568ab664}"/>
  <p:tag name="TABLE_ENDDRAG_ORIGIN_RECT" val="712*173"/>
  <p:tag name="TABLE_ENDDRAG_RECT" val="99*128*712*179"/>
</p:tagLst>
</file>

<file path=ppt/tags/tag73.xml><?xml version="1.0" encoding="utf-8"?>
<p:tagLst xmlns:p="http://schemas.openxmlformats.org/presentationml/2006/main">
  <p:tag name="KSO_WM_UNIT_TABLE_BEAUTIFY" val="smartTable{24a4b6fb-eb2e-4a02-a831-8e3422311791}"/>
  <p:tag name="TABLE_ENDDRAG_ORIGIN_RECT" val="680*157"/>
  <p:tag name="TABLE_ENDDRAG_RECT" val="99*334*680*160"/>
</p:tagLst>
</file>

<file path=ppt/tags/tag74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7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7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TABLE_BEAUTIFY" val="smartTable{d291c3b0-15d5-4988-931c-f94f61898958}"/>
  <p:tag name="TABLE_ENDDRAG_ORIGIN_RECT" val="449*102"/>
  <p:tag name="TABLE_ENDDRAG_RECT" val="466*387*449*10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3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3_1"/>
  <p:tag name="KSO_WM_UNIT_TEXT_FILL_FORE_SCHEMECOLOR_INDEX" val="13"/>
  <p:tag name="KSO_WM_UNIT_TEXT_FILL_TYPE" val="1"/>
  <p:tag name="KSO_WM_UNIT_USESOURCEFORMAT_APPLY" val="1"/>
  <p:tag name="MH_OLD_SHAPE_ID" val="4"/>
  <p:tag name="REFSHAPE" val="105553129461080"/>
</p:tagLst>
</file>

<file path=ppt/tags/tag8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83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1_1"/>
  <p:tag name="KSO_WM_UNIT_ID" val="diagram20170327_3*l_h_i*1_1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  <p:tag name="MH_OLD_SHAPE_ID" val="2"/>
  <p:tag name="REFSHAPE" val="10555312945996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3_1"/>
  <p:tag name="KSO_WM_UNIT_ID" val="diagram20170327_3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MH_OLD_SHAPE_ID" val="26"/>
  <p:tag name="REFSHAPE" val="105553129460184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2_1"/>
  <p:tag name="KSO_WM_UNIT_ID" val="diagram20170327_3*l_h_i*1_2_1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MH_OLD_SHAPE_ID" val="35"/>
  <p:tag name="REFSHAPE" val="105553129460856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i"/>
  <p:tag name="KSO_WM_UNIT_INDEX" val="1_4_1"/>
  <p:tag name="KSO_WM_UNIT_ID" val="diagram20170327_3*l_h_i*1_4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MH_OLD_SHAPE_ID" val="38"/>
  <p:tag name="REFSHAPE" val="105553129460632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1_1"/>
  <p:tag name="KSO_WM_UNIT_TEXT_FILL_FORE_SCHEMECOLOR_INDEX" val="13"/>
  <p:tag name="KSO_WM_UNIT_TEXT_FILL_TYPE" val="1"/>
  <p:tag name="KSO_WM_UNIT_USESOURCEFORMAT_APPLY" val="1"/>
  <p:tag name="MH_OLD_SHAPE_ID" val="3"/>
  <p:tag name="REFSHAPE" val="105553129460408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3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3_1"/>
  <p:tag name="KSO_WM_UNIT_TEXT_FILL_FORE_SCHEMECOLOR_INDEX" val="13"/>
  <p:tag name="KSO_WM_UNIT_TEXT_FILL_TYPE" val="1"/>
  <p:tag name="KSO_WM_UNIT_USESOURCEFORMAT_APPLY" val="1"/>
  <p:tag name="MH_OLD_SHAPE_ID" val="4"/>
  <p:tag name="REFSHAPE" val="10555312946108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4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4_1"/>
  <p:tag name="KSO_WM_UNIT_TEXT_FILL_FORE_SCHEMECOLOR_INDEX" val="13"/>
  <p:tag name="KSO_WM_UNIT_TEXT_FILL_TYPE" val="1"/>
  <p:tag name="KSO_WM_UNIT_USESOURCEFORMAT_APPLY" val="1"/>
  <p:tag name="MH_OLD_SHAPE_ID" val="5"/>
  <p:tag name="REFSHAPE" val="105553129461304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4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4_1"/>
  <p:tag name="KSO_WM_UNIT_TEXT_FILL_FORE_SCHEMECOLOR_INDEX" val="13"/>
  <p:tag name="KSO_WM_UNIT_TEXT_FILL_TYPE" val="1"/>
  <p:tag name="KSO_WM_UNIT_USESOURCEFORMAT_APPLY" val="1"/>
  <p:tag name="MH_OLD_SHAPE_ID" val="5"/>
  <p:tag name="REFSHAPE" val="105553129461304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27"/>
  <p:tag name="KSO_WM_UNIT_TYPE" val="l_h_f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l1-1"/>
  <p:tag name="KSO_WM_UNIT_ID" val="diagram20170327_3*l_h_f*1_2_1"/>
  <p:tag name="KSO_WM_UNIT_TEXT_FILL_FORE_SCHEMECOLOR_INDEX" val="13"/>
  <p:tag name="KSO_WM_UNIT_TEXT_FILL_TYPE" val="1"/>
  <p:tag name="KSO_WM_UNIT_USESOURCEFORMAT_APPLY" val="1"/>
  <p:tag name="MH_OLD_SHAPE_ID" val="7"/>
  <p:tag name="REFSHAPE" val="105553129461528"/>
</p:tagLst>
</file>

<file path=ppt/tags/tag92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93.xml><?xml version="1.0" encoding="utf-8"?>
<p:tagLst xmlns:p="http://schemas.openxmlformats.org/presentationml/2006/main">
  <p:tag name="KSO_WM_UNIT_TABLE_BEAUTIFY" val="smartTable{d291c3b0-15d5-4988-931c-f94f61898958}"/>
  <p:tag name="TABLE_ENDDRAG_ORIGIN_RECT" val="759*352"/>
  <p:tag name="TABLE_ENDDRAG_RECT" val="44*156*759*360"/>
</p:tagLst>
</file>

<file path=ppt/tags/tag94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9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9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327"/>
  <p:tag name="KSO_WM_SLIDE_ID" val="diagram20170327_3"/>
  <p:tag name="KSO_WM_SLIDE_INDEX" val="3"/>
  <p:tag name="KSO_WM_DIAGRAM_GROUP_CODE" val="l1-1"/>
</p:tagLst>
</file>

<file path=ppt/tags/tag9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8938_3*l_h_i*1_1_2"/>
  <p:tag name="KSO_WM_TEMPLATE_CATEGORY" val="diagram"/>
  <p:tag name="KSO_WM_TEMPLATE_INDEX" val="2019893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1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472C4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12491</Words>
  <Application>WWO_base_provider_20210929220102-c9fcf70066</Application>
  <PresentationFormat>Widescreen</PresentationFormat>
  <Paragraphs>1186</Paragraphs>
  <Slides>35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汉仪旗黑KW 55S</vt:lpstr>
      <vt:lpstr>Wingdings</vt:lpstr>
      <vt:lpstr>Kingsoft Confetti</vt:lpstr>
      <vt:lpstr>汉仪书宋二KW</vt:lpstr>
      <vt:lpstr>微软雅黑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iSlide</dc:creator>
  <cp:lastModifiedBy>Microsoft Office User</cp:lastModifiedBy>
  <dcterms:created xsi:type="dcterms:W3CDTF">2022-02-28T10:30:37Z</dcterms:created>
  <dcterms:modified xsi:type="dcterms:W3CDTF">2022-02-28T10:30:37Z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iSlide PowerPoint  Standard Template</vt:lpwstr>
  </property>
  <property fmtid="{D5CDD505-2E9C-101B-9397-08002B2CF9AE}" pid="3" name="SlideDescription">
    <vt:lpwstr/>
  </property>
  <property fmtid="{D5CDD505-2E9C-101B-9397-08002B2CF9AE}" pid="4" name="ICV">
    <vt:lpwstr>1186E0220D284972A79EB021BA61A8EC</vt:lpwstr>
  </property>
  <property fmtid="{D5CDD505-2E9C-101B-9397-08002B2CF9AE}" pid="5" name="KSOProductBuildVer">
    <vt:lpwstr>2052-0.0.0.0</vt:lpwstr>
  </property>
</Properties>
</file>