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60" r:id="rId6"/>
    <p:sldId id="326" r:id="rId7"/>
    <p:sldId id="446" r:id="rId8"/>
    <p:sldId id="460" r:id="rId9"/>
    <p:sldId id="461" r:id="rId10"/>
    <p:sldId id="462" r:id="rId11"/>
    <p:sldId id="406" r:id="rId12"/>
    <p:sldId id="262" r:id="rId13"/>
    <p:sldId id="464" r:id="rId14"/>
    <p:sldId id="465" r:id="rId15"/>
    <p:sldId id="408" r:id="rId16"/>
    <p:sldId id="472" r:id="rId17"/>
    <p:sldId id="466" r:id="rId18"/>
    <p:sldId id="473" r:id="rId19"/>
    <p:sldId id="468" r:id="rId20"/>
    <p:sldId id="409" r:id="rId21"/>
    <p:sldId id="291"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7572"/>
    <a:srgbClr val="64AAA8"/>
    <a:srgbClr val="9ECAC9"/>
    <a:srgbClr val="569D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这次分享是想和大家一起了解一下</a:t>
            </a:r>
            <a:r>
              <a:rPr lang="en-US" altLang="zh-CN">
                <a:sym typeface="+mn-ea"/>
              </a:rPr>
              <a:t>http3.0</a:t>
            </a:r>
            <a:r>
              <a:rPr lang="zh-CN" altLang="en-US">
                <a:sym typeface="+mn-ea"/>
              </a:rPr>
              <a:t>，新版本的诞生都是为了解决旧版本的痛点，为了让大家更好的理解</a:t>
            </a:r>
            <a:r>
              <a:rPr lang="en-US" altLang="zh-CN">
                <a:sym typeface="+mn-ea"/>
              </a:rPr>
              <a:t>http3.0</a:t>
            </a:r>
            <a:r>
              <a:rPr lang="zh-CN" altLang="en-US">
                <a:sym typeface="+mn-ea"/>
              </a:rPr>
              <a:t>的诞生和特性，我们从</a:t>
            </a:r>
            <a:r>
              <a:rPr lang="en-US" altLang="zh-CN">
                <a:sym typeface="+mn-ea"/>
              </a:rPr>
              <a:t>http</a:t>
            </a:r>
            <a:r>
              <a:rPr lang="zh-CN" altLang="en-US">
                <a:sym typeface="+mn-ea"/>
              </a:rPr>
              <a:t>的历史说起。</a:t>
            </a:r>
            <a:endParaRPr lang="zh-CN" altLang="en-US">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分：部门总结，部门规划</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分：部门总结，部门规划</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分：部门总结，部门规划</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分：部门总结，部门规划</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分：部门总结，部门规划</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HK"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HK"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HK"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HK"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HK" altLang="en-US"/>
          </a:p>
        </p:txBody>
      </p:sp>
      <p:sp>
        <p:nvSpPr>
          <p:cNvPr id="4" name="日期占位符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HK"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页脚占位符 4"/>
          <p:cNvSpPr>
            <a:spLocks noGrp="1"/>
          </p:cNvSpPr>
          <p:nvPr>
            <p:ph type="ftr" sz="quarter" idx="11"/>
          </p:nvPr>
        </p:nvSpPr>
        <p:spPr/>
        <p:txBody>
          <a:bodyPr/>
          <a:lstStyle/>
          <a:p>
            <a:endParaRPr lang="zh-HK" altLang="en-US"/>
          </a:p>
        </p:txBody>
      </p:sp>
      <p:sp>
        <p:nvSpPr>
          <p:cNvPr id="6" name="灯片编号占位符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HK"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HK"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HK" altLang="en-US"/>
          </a:p>
        </p:txBody>
      </p:sp>
      <p:sp>
        <p:nvSpPr>
          <p:cNvPr id="5" name="日期占位符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页脚占位符 5"/>
          <p:cNvSpPr>
            <a:spLocks noGrp="1"/>
          </p:cNvSpPr>
          <p:nvPr>
            <p:ph type="ftr" sz="quarter" idx="11"/>
          </p:nvPr>
        </p:nvSpPr>
        <p:spPr/>
        <p:txBody>
          <a:bodyPr/>
          <a:lstStyle/>
          <a:p>
            <a:endParaRPr lang="zh-HK" altLang="en-US"/>
          </a:p>
        </p:txBody>
      </p:sp>
      <p:sp>
        <p:nvSpPr>
          <p:cNvPr id="7" name="灯片编号占位符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HK"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HK"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HK" altLang="en-US"/>
          </a:p>
        </p:txBody>
      </p:sp>
      <p:sp>
        <p:nvSpPr>
          <p:cNvPr id="7" name="日期占位符 6"/>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8" name="页脚占位符 7"/>
          <p:cNvSpPr>
            <a:spLocks noGrp="1"/>
          </p:cNvSpPr>
          <p:nvPr>
            <p:ph type="ftr" sz="quarter" idx="11"/>
          </p:nvPr>
        </p:nvSpPr>
        <p:spPr/>
        <p:txBody>
          <a:bodyPr/>
          <a:lstStyle/>
          <a:p>
            <a:endParaRPr lang="zh-HK" altLang="en-US"/>
          </a:p>
        </p:txBody>
      </p:sp>
      <p:sp>
        <p:nvSpPr>
          <p:cNvPr id="9" name="灯片编号占位符 8"/>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HK" altLang="en-US"/>
          </a:p>
        </p:txBody>
      </p:sp>
      <p:sp>
        <p:nvSpPr>
          <p:cNvPr id="3" name="日期占位符 2"/>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4" name="页脚占位符 3"/>
          <p:cNvSpPr>
            <a:spLocks noGrp="1"/>
          </p:cNvSpPr>
          <p:nvPr>
            <p:ph type="ftr" sz="quarter" idx="11"/>
          </p:nvPr>
        </p:nvSpPr>
        <p:spPr/>
        <p:txBody>
          <a:bodyPr/>
          <a:lstStyle/>
          <a:p>
            <a:endParaRPr lang="zh-HK" altLang="en-US"/>
          </a:p>
        </p:txBody>
      </p:sp>
      <p:sp>
        <p:nvSpPr>
          <p:cNvPr id="5" name="灯片编号占位符 4"/>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3" name="页脚占位符 2"/>
          <p:cNvSpPr>
            <a:spLocks noGrp="1"/>
          </p:cNvSpPr>
          <p:nvPr>
            <p:ph type="ftr" sz="quarter" idx="11"/>
          </p:nvPr>
        </p:nvSpPr>
        <p:spPr/>
        <p:txBody>
          <a:bodyPr/>
          <a:lstStyle/>
          <a:p>
            <a:endParaRPr lang="zh-HK" altLang="en-US"/>
          </a:p>
        </p:txBody>
      </p:sp>
      <p:sp>
        <p:nvSpPr>
          <p:cNvPr id="4" name="灯片编号占位符 3"/>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HK"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HK"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页脚占位符 5"/>
          <p:cNvSpPr>
            <a:spLocks noGrp="1"/>
          </p:cNvSpPr>
          <p:nvPr>
            <p:ph type="ftr" sz="quarter" idx="11"/>
          </p:nvPr>
        </p:nvSpPr>
        <p:spPr/>
        <p:txBody>
          <a:bodyPr/>
          <a:lstStyle/>
          <a:p>
            <a:endParaRPr lang="zh-HK" altLang="en-US"/>
          </a:p>
        </p:txBody>
      </p:sp>
      <p:sp>
        <p:nvSpPr>
          <p:cNvPr id="7" name="灯片编号占位符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HK"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页脚占位符 5"/>
          <p:cNvSpPr>
            <a:spLocks noGrp="1"/>
          </p:cNvSpPr>
          <p:nvPr>
            <p:ph type="ftr" sz="quarter" idx="11"/>
          </p:nvPr>
        </p:nvSpPr>
        <p:spPr/>
        <p:txBody>
          <a:bodyPr/>
          <a:lstStyle/>
          <a:p>
            <a:endParaRPr lang="zh-HK" altLang="en-US"/>
          </a:p>
        </p:txBody>
      </p:sp>
      <p:sp>
        <p:nvSpPr>
          <p:cNvPr id="7" name="灯片编号占位符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1EAE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HK"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HK"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fld>
            <a:endParaRPr lang="zh-HK"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fld>
            <a:endParaRPr lang="zh-HK"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7.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1"/>
          <a:stretch>
            <a:fillRect/>
          </a:stretch>
        </p:blipFill>
        <p:spPr>
          <a:xfrm>
            <a:off x="0" y="0"/>
            <a:ext cx="12192000" cy="6858000"/>
          </a:xfrm>
          <a:prstGeom prst="rect">
            <a:avLst/>
          </a:prstGeom>
        </p:spPr>
      </p:pic>
      <p:sp>
        <p:nvSpPr>
          <p:cNvPr id="4" name="文本框 3"/>
          <p:cNvSpPr txBox="1"/>
          <p:nvPr/>
        </p:nvSpPr>
        <p:spPr>
          <a:xfrm>
            <a:off x="2149475" y="7205980"/>
            <a:ext cx="309880" cy="368300"/>
          </a:xfrm>
          <a:prstGeom prst="rect">
            <a:avLst/>
          </a:prstGeom>
          <a:noFill/>
        </p:spPr>
        <p:txBody>
          <a:bodyPr wrap="none" rtlCol="0">
            <a:spAutoFit/>
          </a:bodyPr>
          <a:p>
            <a:endParaRPr lang="zh-CN" altLang="en-US"/>
          </a:p>
        </p:txBody>
      </p:sp>
      <p:sp>
        <p:nvSpPr>
          <p:cNvPr id="12" name="文本框 11"/>
          <p:cNvSpPr txBox="1"/>
          <p:nvPr/>
        </p:nvSpPr>
        <p:spPr>
          <a:xfrm>
            <a:off x="4875158" y="2680788"/>
            <a:ext cx="2441694" cy="769441"/>
          </a:xfrm>
          <a:prstGeom prst="rect">
            <a:avLst/>
          </a:prstGeom>
          <a:noFill/>
        </p:spPr>
        <p:txBody>
          <a:bodyPr wrap="none" rtlCol="0">
            <a:spAutoFit/>
          </a:bodyPr>
          <a:p>
            <a:pPr algn="ctr"/>
            <a:r>
              <a:rPr lang="zh-CN" altLang="en-US" sz="4400" b="1" dirty="0">
                <a:solidFill>
                  <a:srgbClr val="027572"/>
                </a:solidFill>
                <a:latin typeface="微软雅黑" panose="020B0503020204020204" charset="-122"/>
                <a:ea typeface="微软雅黑" panose="020B0503020204020204" charset="-122"/>
              </a:rPr>
              <a:t>述职报告</a:t>
            </a:r>
            <a:endParaRPr lang="zh-CN" altLang="en-US" sz="4400" b="1" dirty="0">
              <a:solidFill>
                <a:srgbClr val="027572"/>
              </a:solidFill>
              <a:latin typeface="微软雅黑" panose="020B0503020204020204" charset="-122"/>
              <a:ea typeface="微软雅黑" panose="020B0503020204020204" charset="-122"/>
            </a:endParaRPr>
          </a:p>
        </p:txBody>
      </p:sp>
      <p:sp>
        <p:nvSpPr>
          <p:cNvPr id="17" name="Freeform 11"/>
          <p:cNvSpPr>
            <a:spLocks noEditPoints="1"/>
          </p:cNvSpPr>
          <p:nvPr/>
        </p:nvSpPr>
        <p:spPr bwMode="auto">
          <a:xfrm>
            <a:off x="5619633" y="1913855"/>
            <a:ext cx="952734" cy="545478"/>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bg1"/>
          </a:solidFill>
          <a:ln>
            <a:noFill/>
          </a:ln>
        </p:spPr>
        <p:txBody>
          <a:bodyPr vert="horz" wrap="square" lIns="91440" tIns="45720" rIns="91440" bIns="45720" numCol="1" anchor="t" anchorCtr="0" compatLnSpc="1"/>
          <a:p>
            <a:endParaRPr lang="zh-CN" altLang="en-US" dirty="0"/>
          </a:p>
        </p:txBody>
      </p:sp>
      <p:sp>
        <p:nvSpPr>
          <p:cNvPr id="20" name="文本框 19"/>
          <p:cNvSpPr txBox="1"/>
          <p:nvPr/>
        </p:nvSpPr>
        <p:spPr>
          <a:xfrm>
            <a:off x="5227757" y="4825288"/>
            <a:ext cx="1724025" cy="398780"/>
          </a:xfrm>
          <a:prstGeom prst="rect">
            <a:avLst/>
          </a:prstGeom>
          <a:noFill/>
        </p:spPr>
        <p:txBody>
          <a:bodyPr wrap="none" rtlCol="0">
            <a:spAutoFit/>
          </a:bodyPr>
          <a:p>
            <a:pPr algn="ctr"/>
            <a:r>
              <a:rPr lang="zh-CN" altLang="en-US" sz="2000" dirty="0">
                <a:solidFill>
                  <a:schemeClr val="bg1"/>
                </a:solidFill>
                <a:latin typeface="微软雅黑" panose="020B0503020204020204" charset="-122"/>
                <a:ea typeface="微软雅黑" panose="020B0503020204020204" charset="-122"/>
              </a:rPr>
              <a:t>报告人：</a:t>
            </a:r>
            <a:r>
              <a:rPr lang="en-US" altLang="zh-CN" sz="2000" dirty="0" err="1">
                <a:solidFill>
                  <a:schemeClr val="bg1"/>
                </a:solidFill>
                <a:latin typeface="微软雅黑" panose="020B0503020204020204" charset="-122"/>
                <a:ea typeface="微软雅黑" panose="020B0503020204020204" charset="-122"/>
              </a:rPr>
              <a:t>Elvis</a:t>
            </a:r>
            <a:endParaRPr lang="en-US" altLang="zh-CN" sz="2000" dirty="0" err="1">
              <a:solidFill>
                <a:schemeClr val="bg1"/>
              </a:solidFill>
              <a:latin typeface="微软雅黑" panose="020B0503020204020204" charset="-122"/>
              <a:ea typeface="微软雅黑" panose="020B0503020204020204" charset="-122"/>
            </a:endParaRPr>
          </a:p>
        </p:txBody>
      </p:sp>
      <p:sp>
        <p:nvSpPr>
          <p:cNvPr id="21" name="文本框 20"/>
          <p:cNvSpPr txBox="1"/>
          <p:nvPr/>
        </p:nvSpPr>
        <p:spPr>
          <a:xfrm>
            <a:off x="4546402" y="4094393"/>
            <a:ext cx="3086735" cy="398780"/>
          </a:xfrm>
          <a:prstGeom prst="rect">
            <a:avLst/>
          </a:prstGeom>
          <a:noFill/>
        </p:spPr>
        <p:txBody>
          <a:bodyPr wrap="none" rtlCol="0">
            <a:spAutoFit/>
          </a:bodyPr>
          <a:p>
            <a:pPr algn="ctr"/>
            <a:r>
              <a:rPr lang="zh-CN" altLang="en-US" sz="2000" dirty="0">
                <a:solidFill>
                  <a:schemeClr val="bg1"/>
                </a:solidFill>
                <a:latin typeface="微软雅黑" panose="020B0503020204020204" charset="-122"/>
                <a:ea typeface="微软雅黑" panose="020B0503020204020204" charset="-122"/>
              </a:rPr>
              <a:t>部门：云和大数据部</a:t>
            </a:r>
            <a:r>
              <a:rPr lang="en-US" altLang="zh-CN" sz="2000" dirty="0">
                <a:solidFill>
                  <a:schemeClr val="bg1"/>
                </a:solidFill>
                <a:latin typeface="微软雅黑" panose="020B0503020204020204" charset="-122"/>
                <a:ea typeface="微软雅黑" panose="020B0503020204020204" charset="-122"/>
              </a:rPr>
              <a:t>-</a:t>
            </a:r>
            <a:r>
              <a:rPr lang="zh-CN" altLang="en-US" sz="2000" dirty="0">
                <a:solidFill>
                  <a:schemeClr val="bg1"/>
                </a:solidFill>
                <a:latin typeface="微软雅黑" panose="020B0503020204020204" charset="-122"/>
                <a:ea typeface="微软雅黑" panose="020B0503020204020204" charset="-122"/>
              </a:rPr>
              <a:t>前端</a:t>
            </a:r>
            <a:endParaRPr lang="zh-CN" altLang="en-US" sz="2000" dirty="0">
              <a:solidFill>
                <a:schemeClr val="bg1"/>
              </a:solidFill>
              <a:latin typeface="微软雅黑" panose="020B0503020204020204" charset="-122"/>
              <a:ea typeface="微软雅黑" panose="020B0503020204020204" charset="-122"/>
            </a:endParaRPr>
          </a:p>
        </p:txBody>
      </p:sp>
      <p:cxnSp>
        <p:nvCxnSpPr>
          <p:cNvPr id="24" name="直接连接符 23"/>
          <p:cNvCxnSpPr/>
          <p:nvPr/>
        </p:nvCxnSpPr>
        <p:spPr>
          <a:xfrm>
            <a:off x="-57654" y="3111500"/>
            <a:ext cx="3312000" cy="0"/>
          </a:xfrm>
          <a:prstGeom prst="line">
            <a:avLst/>
          </a:prstGeom>
          <a:ln>
            <a:solidFill>
              <a:srgbClr val="027572"/>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916" y="3111500"/>
            <a:ext cx="3312000" cy="0"/>
          </a:xfrm>
          <a:prstGeom prst="line">
            <a:avLst/>
          </a:prstGeom>
          <a:ln>
            <a:solidFill>
              <a:srgbClr val="027572"/>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794885" y="5587610"/>
            <a:ext cx="2602230" cy="398780"/>
          </a:xfrm>
          <a:prstGeom prst="rect">
            <a:avLst/>
          </a:prstGeom>
          <a:noFill/>
        </p:spPr>
        <p:txBody>
          <a:bodyPr wrap="none" rtlCol="0">
            <a:spAutoFit/>
          </a:bodyPr>
          <a:p>
            <a:pPr algn="ctr"/>
            <a:r>
              <a:rPr lang="zh-CN" altLang="en-US" sz="2000" dirty="0">
                <a:solidFill>
                  <a:schemeClr val="bg1"/>
                </a:solidFill>
                <a:latin typeface="微软雅黑" panose="020B0503020204020204" charset="-122"/>
                <a:ea typeface="微软雅黑" panose="020B0503020204020204" charset="-122"/>
              </a:rPr>
              <a:t>日期：</a:t>
            </a:r>
            <a:r>
              <a:rPr lang="en-US" altLang="zh-CN" sz="2000" dirty="0">
                <a:solidFill>
                  <a:schemeClr val="bg1"/>
                </a:solidFill>
                <a:latin typeface="微软雅黑" panose="020B0503020204020204" charset="-122"/>
                <a:ea typeface="微软雅黑" panose="020B0503020204020204" charset="-122"/>
              </a:rPr>
              <a:t>2022</a:t>
            </a:r>
            <a:r>
              <a:rPr lang="zh-CN" altLang="en-US" sz="2000" dirty="0">
                <a:solidFill>
                  <a:schemeClr val="bg1"/>
                </a:solidFill>
                <a:latin typeface="微软雅黑" panose="020B0503020204020204" charset="-122"/>
                <a:ea typeface="微软雅黑" panose="020B0503020204020204" charset="-122"/>
              </a:rPr>
              <a:t>年</a:t>
            </a:r>
            <a:r>
              <a:rPr lang="en-US" altLang="zh-CN" sz="2000" dirty="0">
                <a:solidFill>
                  <a:schemeClr val="bg1"/>
                </a:solidFill>
                <a:latin typeface="微软雅黑" panose="020B0503020204020204" charset="-122"/>
                <a:ea typeface="微软雅黑" panose="020B0503020204020204" charset="-122"/>
              </a:rPr>
              <a:t>3</a:t>
            </a:r>
            <a:r>
              <a:rPr lang="zh-CN" altLang="en-US" sz="2000" dirty="0">
                <a:solidFill>
                  <a:schemeClr val="bg1"/>
                </a:solidFill>
                <a:latin typeface="微软雅黑" panose="020B0503020204020204" charset="-122"/>
                <a:ea typeface="微软雅黑" panose="020B0503020204020204" charset="-122"/>
              </a:rPr>
              <a:t>月</a:t>
            </a:r>
            <a:r>
              <a:rPr lang="en-US" altLang="zh-CN" sz="2000" dirty="0">
                <a:solidFill>
                  <a:schemeClr val="bg1"/>
                </a:solidFill>
                <a:latin typeface="微软雅黑" panose="020B0503020204020204" charset="-122"/>
                <a:ea typeface="微软雅黑" panose="020B0503020204020204" charset="-122"/>
              </a:rPr>
              <a:t>3</a:t>
            </a:r>
            <a:r>
              <a:rPr lang="zh-CN" altLang="en-US" sz="2000" dirty="0">
                <a:solidFill>
                  <a:schemeClr val="bg1"/>
                </a:solidFill>
                <a:latin typeface="微软雅黑" panose="020B0503020204020204" charset="-122"/>
                <a:ea typeface="微软雅黑" panose="020B0503020204020204" charset="-122"/>
              </a:rPr>
              <a:t>日</a:t>
            </a:r>
            <a:endParaRPr lang="zh-CN" altLang="en-US" sz="2000"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a"/>
          <p:cNvPicPr>
            <a:picLocks noChangeAspect="1"/>
          </p:cNvPicPr>
          <p:nvPr/>
        </p:nvPicPr>
        <p:blipFill>
          <a:blip r:embed="rId1"/>
          <a:stretch>
            <a:fillRect/>
          </a:stretch>
        </p:blipFill>
        <p:spPr>
          <a:xfrm>
            <a:off x="-15240" y="1078865"/>
            <a:ext cx="12207240" cy="5779135"/>
          </a:xfrm>
          <a:prstGeom prst="rect">
            <a:avLst/>
          </a:prstGeom>
        </p:spPr>
      </p:pic>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027572">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4942840" y="3514090"/>
            <a:ext cx="6078220" cy="1014730"/>
          </a:xfrm>
          <a:prstGeom prst="rect">
            <a:avLst/>
          </a:prstGeom>
          <a:noFill/>
        </p:spPr>
        <p:txBody>
          <a:bodyPr wrap="square" rtlCol="0">
            <a:spAutoFit/>
          </a:bodyPr>
          <a:lstStyle/>
          <a:p>
            <a:r>
              <a:rPr lang="en-US" altLang="zh-HK" sz="6000" dirty="0" smtClean="0">
                <a:solidFill>
                  <a:schemeClr val="bg1"/>
                </a:solidFill>
                <a:latin typeface="思源黑体 Regular" panose="020B0500000000000000" charset="-122"/>
                <a:ea typeface="思源黑体 Regular" panose="020B0500000000000000" charset="-122"/>
                <a:cs typeface="思源黑体 Regular" panose="020B0500000000000000" charset="-122"/>
              </a:rPr>
              <a:t>PART THREE</a:t>
            </a:r>
            <a:endParaRPr lang="en-US" altLang="zh-HK" sz="6000" dirty="0" smtClean="0">
              <a:solidFill>
                <a:schemeClr val="bg1"/>
              </a:solidFill>
              <a:latin typeface="思源黑体 Regular" panose="020B0500000000000000" charset="-122"/>
              <a:ea typeface="思源黑体 Regular" panose="020B0500000000000000" charset="-122"/>
              <a:cs typeface="思源黑体 Regular" panose="020B0500000000000000" charset="-122"/>
            </a:endParaRPr>
          </a:p>
        </p:txBody>
      </p:sp>
      <p:sp>
        <p:nvSpPr>
          <p:cNvPr id="9" name="文本框 8"/>
          <p:cNvSpPr txBox="1"/>
          <p:nvPr/>
        </p:nvSpPr>
        <p:spPr>
          <a:xfrm>
            <a:off x="4967605" y="4767429"/>
            <a:ext cx="5760720" cy="645160"/>
          </a:xfrm>
          <a:prstGeom prst="rect">
            <a:avLst/>
          </a:prstGeom>
          <a:noFill/>
        </p:spPr>
        <p:txBody>
          <a:bodyPr wrap="square" rtlCol="0">
            <a:spAutoFit/>
          </a:bodyPr>
          <a:lstStyle/>
          <a:p>
            <a:r>
              <a:rPr lang="en-US" sz="3600" dirty="0" smtClean="0">
                <a:solidFill>
                  <a:schemeClr val="bg1"/>
                </a:solidFill>
                <a:uFillTx/>
                <a:latin typeface="思源黑体 Regular" panose="020B0500000000000000" charset="-122"/>
                <a:ea typeface="思源黑体 Regular" panose="020B0500000000000000" charset="-122"/>
                <a:cs typeface="思源黑体 Regular" panose="020B0500000000000000" charset="-122"/>
                <a:sym typeface="+mn-ea"/>
              </a:rPr>
              <a:t>2022</a:t>
            </a:r>
            <a:r>
              <a:rPr lang="zh-CN" altLang="en-US" sz="3600" dirty="0" smtClean="0">
                <a:solidFill>
                  <a:schemeClr val="bg1"/>
                </a:solidFill>
                <a:uFillTx/>
                <a:latin typeface="思源黑体 Regular" panose="020B0500000000000000" charset="-122"/>
                <a:ea typeface="思源黑体 Regular" panose="020B0500000000000000" charset="-122"/>
                <a:cs typeface="思源黑体 Regular" panose="020B0500000000000000" charset="-122"/>
                <a:sym typeface="+mn-ea"/>
              </a:rPr>
              <a:t>年度</a:t>
            </a:r>
            <a:r>
              <a:rPr lang="zh-CN" altLang="en-US" sz="3600" dirty="0" smtClean="0">
                <a:solidFill>
                  <a:schemeClr val="bg1"/>
                </a:solidFill>
                <a:uFillTx/>
                <a:latin typeface="思源黑体 Regular" panose="020B0500000000000000" charset="-122"/>
                <a:ea typeface="思源黑体 Regular" panose="020B0500000000000000" charset="-122"/>
                <a:cs typeface="思源黑体 Regular" panose="020B0500000000000000" charset="-122"/>
                <a:sym typeface="+mn-ea"/>
              </a:rPr>
              <a:t>规划</a:t>
            </a:r>
            <a:endParaRPr lang="zh-CN" altLang="en-US" sz="3600" dirty="0" smtClean="0">
              <a:solidFill>
                <a:schemeClr val="bg1"/>
              </a:solidFill>
              <a:uFillTx/>
              <a:latin typeface="思源黑体 Regular" panose="020B0500000000000000" charset="-122"/>
              <a:ea typeface="思源黑体 Regular" panose="020B0500000000000000" charset="-122"/>
              <a:cs typeface="思源黑体 Regular" panose="020B0500000000000000" charset="-122"/>
              <a:sym typeface="+mn-ea"/>
            </a:endParaRPr>
          </a:p>
        </p:txBody>
      </p:sp>
      <p:grpSp>
        <p:nvGrpSpPr>
          <p:cNvPr id="29" name="组合 28"/>
          <p:cNvGrpSpPr/>
          <p:nvPr/>
        </p:nvGrpSpPr>
        <p:grpSpPr>
          <a:xfrm flipH="1" flipV="1">
            <a:off x="-332871" y="4909574"/>
            <a:ext cx="2220342" cy="2249379"/>
            <a:chOff x="10195495" y="-228600"/>
            <a:chExt cx="2220342" cy="2249379"/>
          </a:xfrm>
        </p:grpSpPr>
        <p:sp>
          <p:nvSpPr>
            <p:cNvPr id="30" name="椭圆 29"/>
            <p:cNvSpPr/>
            <p:nvPr/>
          </p:nvSpPr>
          <p:spPr>
            <a:xfrm>
              <a:off x="10478295" y="1835041"/>
              <a:ext cx="185738" cy="185738"/>
            </a:xfrm>
            <a:prstGeom prst="ellipse">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1" name="椭圆 30"/>
            <p:cNvSpPr/>
            <p:nvPr/>
          </p:nvSpPr>
          <p:spPr>
            <a:xfrm>
              <a:off x="10807125" y="1450056"/>
              <a:ext cx="457200" cy="457200"/>
            </a:xfrm>
            <a:prstGeom prst="ellipse">
              <a:avLst/>
            </a:prstGeom>
            <a:solidFill>
              <a:srgbClr val="027572">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2" name="椭圆 31"/>
            <p:cNvSpPr/>
            <p:nvPr/>
          </p:nvSpPr>
          <p:spPr>
            <a:xfrm>
              <a:off x="10195495" y="163524"/>
              <a:ext cx="840230" cy="840230"/>
            </a:xfrm>
            <a:prstGeom prst="ellipse">
              <a:avLst/>
            </a:prstGeom>
            <a:solidFill>
              <a:srgbClr val="02757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3" name="椭圆 32"/>
            <p:cNvSpPr/>
            <p:nvPr/>
          </p:nvSpPr>
          <p:spPr>
            <a:xfrm>
              <a:off x="11072812" y="-228600"/>
              <a:ext cx="1343025" cy="1343025"/>
            </a:xfrm>
            <a:prstGeom prst="ellipse">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4" name="椭圆 33"/>
            <p:cNvSpPr/>
            <p:nvPr/>
          </p:nvSpPr>
          <p:spPr>
            <a:xfrm>
              <a:off x="11072812" y="723337"/>
              <a:ext cx="558968" cy="558968"/>
            </a:xfrm>
            <a:prstGeom prst="ellipse">
              <a:avLst/>
            </a:prstGeom>
            <a:solidFill>
              <a:srgbClr val="FFF9E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5" name="椭圆 34"/>
            <p:cNvSpPr/>
            <p:nvPr/>
          </p:nvSpPr>
          <p:spPr>
            <a:xfrm>
              <a:off x="11631780" y="55973"/>
              <a:ext cx="558968" cy="558968"/>
            </a:xfrm>
            <a:prstGeom prst="ellips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grpSp>
      <p:grpSp>
        <p:nvGrpSpPr>
          <p:cNvPr id="6" name="组合 5"/>
          <p:cNvGrpSpPr/>
          <p:nvPr/>
        </p:nvGrpSpPr>
        <p:grpSpPr>
          <a:xfrm rot="10800000" flipH="1" flipV="1">
            <a:off x="10302109" y="-198366"/>
            <a:ext cx="2220342" cy="2249379"/>
            <a:chOff x="10195495" y="-228600"/>
            <a:chExt cx="2220342" cy="2249379"/>
          </a:xfrm>
        </p:grpSpPr>
        <p:sp>
          <p:nvSpPr>
            <p:cNvPr id="7" name="椭圆 6"/>
            <p:cNvSpPr/>
            <p:nvPr/>
          </p:nvSpPr>
          <p:spPr>
            <a:xfrm>
              <a:off x="10478295" y="1835041"/>
              <a:ext cx="185738" cy="185738"/>
            </a:xfrm>
            <a:prstGeom prst="ellipse">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1" name="椭圆 10"/>
            <p:cNvSpPr/>
            <p:nvPr/>
          </p:nvSpPr>
          <p:spPr>
            <a:xfrm>
              <a:off x="10807125" y="1450056"/>
              <a:ext cx="457200" cy="457200"/>
            </a:xfrm>
            <a:prstGeom prst="ellipse">
              <a:avLst/>
            </a:prstGeom>
            <a:solidFill>
              <a:srgbClr val="027572">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2" name="椭圆 11"/>
            <p:cNvSpPr/>
            <p:nvPr/>
          </p:nvSpPr>
          <p:spPr>
            <a:xfrm>
              <a:off x="10195495" y="163524"/>
              <a:ext cx="840230" cy="840230"/>
            </a:xfrm>
            <a:prstGeom prst="ellipse">
              <a:avLst/>
            </a:prstGeom>
            <a:solidFill>
              <a:srgbClr val="02757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3" name="椭圆 12"/>
            <p:cNvSpPr/>
            <p:nvPr/>
          </p:nvSpPr>
          <p:spPr>
            <a:xfrm>
              <a:off x="11072812" y="-228600"/>
              <a:ext cx="1343025" cy="1343025"/>
            </a:xfrm>
            <a:prstGeom prst="ellipse">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4" name="椭圆 13"/>
            <p:cNvSpPr/>
            <p:nvPr/>
          </p:nvSpPr>
          <p:spPr>
            <a:xfrm>
              <a:off x="11072812" y="723337"/>
              <a:ext cx="558968" cy="558968"/>
            </a:xfrm>
            <a:prstGeom prst="ellipse">
              <a:avLst/>
            </a:prstGeom>
            <a:solidFill>
              <a:srgbClr val="FFF9E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5" name="椭圆 14"/>
            <p:cNvSpPr/>
            <p:nvPr/>
          </p:nvSpPr>
          <p:spPr>
            <a:xfrm>
              <a:off x="11631780" y="55973"/>
              <a:ext cx="558968" cy="558968"/>
            </a:xfrm>
            <a:prstGeom prst="ellips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grpSp>
      <p:pic>
        <p:nvPicPr>
          <p:cNvPr id="4" name="图片 3" descr="logo2"/>
          <p:cNvPicPr>
            <a:picLocks noChangeAspect="1"/>
          </p:cNvPicPr>
          <p:nvPr/>
        </p:nvPicPr>
        <p:blipFill>
          <a:blip r:embed="rId2"/>
          <a:stretch>
            <a:fillRect/>
          </a:stretch>
        </p:blipFill>
        <p:spPr>
          <a:xfrm>
            <a:off x="0" y="167005"/>
            <a:ext cx="1356995" cy="83947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851535" y="1118870"/>
            <a:ext cx="10488295" cy="563880"/>
          </a:xfrm>
          <a:prstGeom prst="roundRect">
            <a:avLst/>
          </a:prstGeom>
          <a:solidFill>
            <a:schemeClr val="bg1"/>
          </a:solidFill>
          <a:ln w="28575">
            <a:solidFill>
              <a:srgbClr val="02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lgn="ctr">
              <a:lnSpc>
                <a:spcPct val="100000"/>
              </a:lnSpc>
              <a:spcAft>
                <a:spcPts val="400"/>
              </a:spcAft>
              <a:buClr>
                <a:schemeClr val="accent1"/>
              </a:buClr>
              <a:buFont typeface="Wingdings" panose="05000000000000000000" pitchFamily="2" charset="2"/>
              <a:buNone/>
            </a:pPr>
            <a:r>
              <a:rPr lang="zh-CN" altLang="en-US" sz="1600" b="1" spc="150" dirty="0">
                <a:solidFill>
                  <a:srgbClr val="027572"/>
                </a:solidFill>
                <a:latin typeface="微软雅黑" panose="020B0503020204020204" charset="-122"/>
                <a:ea typeface="微软雅黑" panose="020B0503020204020204" charset="-122"/>
                <a:sym typeface="+mn-ea"/>
              </a:rPr>
              <a:t>系统重构，提升性能和健壮性；</a:t>
            </a:r>
            <a:r>
              <a:rPr lang="zh-CN" altLang="en-US" sz="1600" b="1" spc="150" dirty="0">
                <a:solidFill>
                  <a:srgbClr val="027572"/>
                </a:solidFill>
                <a:latin typeface="微软雅黑" panose="020B0503020204020204" charset="-122"/>
                <a:ea typeface="微软雅黑" panose="020B0503020204020204" charset="-122"/>
                <a:sym typeface="+mn-ea"/>
              </a:rPr>
              <a:t>项目模板和公共组件库建设；技术能力</a:t>
            </a:r>
            <a:r>
              <a:rPr lang="zh-CN" altLang="en-US" sz="1600" b="1" spc="150" dirty="0">
                <a:solidFill>
                  <a:srgbClr val="027572"/>
                </a:solidFill>
                <a:latin typeface="微软雅黑" panose="020B0503020204020204" charset="-122"/>
                <a:ea typeface="微软雅黑" panose="020B0503020204020204" charset="-122"/>
                <a:sym typeface="+mn-ea"/>
              </a:rPr>
              <a:t>提升</a:t>
            </a:r>
            <a:endParaRPr lang="zh-CN" altLang="en-US" sz="1600" b="1" spc="150" dirty="0">
              <a:solidFill>
                <a:srgbClr val="027572"/>
              </a:solidFill>
              <a:latin typeface="微软雅黑" panose="020B0503020204020204" charset="-122"/>
              <a:ea typeface="微软雅黑" panose="020B0503020204020204" charset="-122"/>
              <a:sym typeface="+mn-ea"/>
            </a:endParaRPr>
          </a:p>
        </p:txBody>
      </p:sp>
      <p:grpSp>
        <p:nvGrpSpPr>
          <p:cNvPr id="3" name="组合 2"/>
          <p:cNvGrpSpPr/>
          <p:nvPr/>
        </p:nvGrpSpPr>
        <p:grpSpPr>
          <a:xfrm>
            <a:off x="1253796" y="1887220"/>
            <a:ext cx="2474244" cy="3583940"/>
            <a:chOff x="797" y="2979"/>
            <a:chExt cx="4040" cy="5644"/>
          </a:xfrm>
        </p:grpSpPr>
        <p:sp>
          <p:nvSpPr>
            <p:cNvPr id="29" name="圆角矩形 28"/>
            <p:cNvSpPr/>
            <p:nvPr/>
          </p:nvSpPr>
          <p:spPr>
            <a:xfrm>
              <a:off x="797" y="2979"/>
              <a:ext cx="4040" cy="5644"/>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lstStyle/>
            <a:p>
              <a:pPr indent="0" algn="l">
                <a:lnSpc>
                  <a:spcPct val="100000"/>
                </a:lnSpc>
                <a:spcAft>
                  <a:spcPts val="400"/>
                </a:spcAft>
                <a:buClr>
                  <a:schemeClr val="accent1"/>
                </a:buClr>
                <a:buFont typeface="Wingdings" panose="05000000000000000000" pitchFamily="2" charset="2"/>
                <a:buNone/>
              </a:pPr>
              <a:r>
                <a:rPr lang="en-US" sz="1200" b="1" spc="150" dirty="0">
                  <a:solidFill>
                    <a:srgbClr val="027572">
                      <a:alpha val="85000"/>
                    </a:srgbClr>
                  </a:solidFill>
                  <a:latin typeface="微软雅黑" panose="020B0503020204020204" charset="-122"/>
                  <a:ea typeface="微软雅黑" panose="020B0503020204020204" charset="-122"/>
                  <a:sym typeface="+mn-ea"/>
                </a:rPr>
                <a:t>01</a:t>
              </a:r>
              <a:r>
                <a:rPr lang="zh-CN" altLang="en-US" sz="1200" b="1" spc="150" dirty="0">
                  <a:solidFill>
                    <a:srgbClr val="027572">
                      <a:alpha val="85000"/>
                    </a:srgbClr>
                  </a:solidFill>
                  <a:latin typeface="微软雅黑" panose="020B0503020204020204" charset="-122"/>
                  <a:ea typeface="微软雅黑" panose="020B0503020204020204" charset="-122"/>
                  <a:sym typeface="+mn-ea"/>
                </a:rPr>
                <a:t>系统重构</a:t>
              </a:r>
              <a:endParaRPr lang="en-US" altLang="zh-CN" sz="1200" b="1" spc="150" dirty="0">
                <a:solidFill>
                  <a:srgbClr val="027572">
                    <a:alpha val="85000"/>
                  </a:srgbClr>
                </a:solidFill>
                <a:latin typeface="微软雅黑" panose="020B0503020204020204" charset="-122"/>
                <a:ea typeface="微软雅黑" panose="020B0503020204020204" charset="-122"/>
                <a:sym typeface="+mn-ea"/>
              </a:endParaRPr>
            </a:p>
            <a:p>
              <a:pPr indent="0" algn="l">
                <a:lnSpc>
                  <a:spcPct val="100000"/>
                </a:lnSpc>
                <a:spcAft>
                  <a:spcPts val="400"/>
                </a:spcAft>
                <a:buClr>
                  <a:schemeClr val="accent1"/>
                </a:buClr>
                <a:buFont typeface="Wingdings" panose="05000000000000000000" pitchFamily="2" charset="2"/>
                <a:buNone/>
              </a:pPr>
              <a:endParaRPr sz="1200" b="1" spc="150" dirty="0">
                <a:solidFill>
                  <a:schemeClr val="tx1">
                    <a:alpha val="85000"/>
                  </a:schemeClr>
                </a:solidFill>
                <a:latin typeface="微软雅黑" panose="020B0503020204020204" charset="-122"/>
                <a:ea typeface="微软雅黑" panose="020B0503020204020204" charset="-122"/>
                <a:sym typeface="+mn-ea"/>
              </a:endParaRPr>
            </a:p>
            <a:p>
              <a:pPr indent="0" algn="l">
                <a:lnSpc>
                  <a:spcPct val="100000"/>
                </a:lnSpc>
                <a:spcAft>
                  <a:spcPts val="400"/>
                </a:spcAft>
                <a:buClr>
                  <a:schemeClr val="accent1"/>
                </a:buClr>
                <a:buFont typeface="Wingdings" panose="05000000000000000000" pitchFamily="2" charset="2"/>
                <a:buNone/>
              </a:pPr>
              <a:endParaRPr sz="1200" b="1" spc="150" dirty="0">
                <a:solidFill>
                  <a:schemeClr val="tx1">
                    <a:alpha val="85000"/>
                  </a:schemeClr>
                </a:solidFill>
                <a:latin typeface="微软雅黑" panose="020B0503020204020204" charset="-122"/>
                <a:ea typeface="微软雅黑" panose="020B0503020204020204" charset="-122"/>
                <a:sym typeface="+mn-ea"/>
              </a:endParaRPr>
            </a:p>
          </p:txBody>
        </p:sp>
        <p:sp>
          <p:nvSpPr>
            <p:cNvPr id="187" name="文本框 30"/>
            <p:cNvSpPr txBox="1"/>
            <p:nvPr/>
          </p:nvSpPr>
          <p:spPr>
            <a:xfrm>
              <a:off x="1193" y="4020"/>
              <a:ext cx="3344" cy="3279"/>
            </a:xfrm>
            <a:prstGeom prst="rect">
              <a:avLst/>
            </a:prstGeom>
            <a:noFill/>
          </p:spPr>
          <p:txBody>
            <a:bodyPr wrap="square" rtlCol="0">
              <a:spAutoFit/>
            </a:bodyPr>
            <a:lstStyle/>
            <a:p>
              <a:pPr indent="0">
                <a:lnSpc>
                  <a:spcPct val="120000"/>
                </a:lnSpc>
                <a:buFont typeface="Wingdings" panose="05000000000000000000" charset="0"/>
                <a:buNone/>
              </a:pPr>
              <a:r>
                <a:rPr lang="zh-CN" sz="1200" dirty="0">
                  <a:solidFill>
                    <a:schemeClr val="tx1"/>
                  </a:solidFill>
                  <a:latin typeface="微软雅黑" panose="020B0503020204020204" charset="-122"/>
                  <a:ea typeface="微软雅黑" panose="020B0503020204020204" charset="-122"/>
                  <a:cs typeface="微软雅黑" panose="020B0503020204020204" charset="-122"/>
                </a:rPr>
                <a:t>商城业务快速迭代，系统设计不够，长时间积累，出现一系列问题，需要优化，有框架的、有数据逻辑的、</a:t>
              </a:r>
              <a:r>
                <a:rPr lang="zh-CN" sz="1200" dirty="0">
                  <a:solidFill>
                    <a:schemeClr val="tx1"/>
                  </a:solidFill>
                  <a:latin typeface="微软雅黑" panose="020B0503020204020204" charset="-122"/>
                  <a:ea typeface="微软雅黑" panose="020B0503020204020204" charset="-122"/>
                  <a:cs typeface="微软雅黑" panose="020B0503020204020204" charset="-122"/>
                </a:rPr>
                <a:t>代码风格的。长此以往，系统将变得日益臃肿和不可维护。需要将问题逐一梳理，进行专项重构；</a:t>
              </a:r>
              <a:endParaRPr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None/>
              </a:pPr>
              <a:endParaRPr sz="1200" dirty="0">
                <a:solidFill>
                  <a:schemeClr val="tx1"/>
                </a:solidFill>
                <a:latin typeface="微软雅黑" panose="020B0503020204020204" charset="-122"/>
                <a:ea typeface="微软雅黑" panose="020B0503020204020204" charset="-122"/>
                <a:cs typeface="微软雅黑" panose="020B0503020204020204" charset="-122"/>
              </a:endParaRPr>
            </a:p>
          </p:txBody>
        </p:sp>
      </p:grpSp>
      <p:grpSp>
        <p:nvGrpSpPr>
          <p:cNvPr id="4" name="组合 3"/>
          <p:cNvGrpSpPr/>
          <p:nvPr/>
        </p:nvGrpSpPr>
        <p:grpSpPr>
          <a:xfrm>
            <a:off x="4773930" y="1887220"/>
            <a:ext cx="2413612" cy="3589020"/>
            <a:chOff x="7326" y="2972"/>
            <a:chExt cx="3941" cy="5652"/>
          </a:xfrm>
        </p:grpSpPr>
        <p:sp>
          <p:nvSpPr>
            <p:cNvPr id="11" name="圆角矩形 30"/>
            <p:cNvSpPr/>
            <p:nvPr/>
          </p:nvSpPr>
          <p:spPr>
            <a:xfrm>
              <a:off x="7326" y="2972"/>
              <a:ext cx="3941" cy="5652"/>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lstStyle/>
            <a:p>
              <a:pPr indent="0" algn="l">
                <a:lnSpc>
                  <a:spcPct val="100000"/>
                </a:lnSpc>
                <a:spcAft>
                  <a:spcPts val="400"/>
                </a:spcAft>
                <a:buClr>
                  <a:schemeClr val="accent1"/>
                </a:buClr>
                <a:buFont typeface="Wingdings" panose="05000000000000000000" pitchFamily="2" charset="2"/>
                <a:buNone/>
              </a:pPr>
              <a:r>
                <a:rPr lang="en-US" sz="1200" b="1" spc="150" dirty="0">
                  <a:solidFill>
                    <a:srgbClr val="027572">
                      <a:alpha val="85000"/>
                    </a:srgbClr>
                  </a:solidFill>
                  <a:latin typeface="微软雅黑" panose="020B0503020204020204" charset="-122"/>
                  <a:ea typeface="微软雅黑" panose="020B0503020204020204" charset="-122"/>
                  <a:sym typeface="+mn-ea"/>
                </a:rPr>
                <a:t>0</a:t>
              </a:r>
              <a:r>
                <a:rPr lang="en-US" altLang="zh-CN" sz="1200" b="1" spc="150" dirty="0">
                  <a:solidFill>
                    <a:srgbClr val="027572">
                      <a:alpha val="85000"/>
                    </a:srgbClr>
                  </a:solidFill>
                  <a:latin typeface="微软雅黑" panose="020B0503020204020204" charset="-122"/>
                  <a:ea typeface="微软雅黑" panose="020B0503020204020204" charset="-122"/>
                  <a:sym typeface="+mn-ea"/>
                </a:rPr>
                <a:t>2</a:t>
              </a:r>
              <a:r>
                <a:rPr lang="en-US" sz="1200" b="1" spc="150" dirty="0">
                  <a:solidFill>
                    <a:srgbClr val="027572">
                      <a:alpha val="85000"/>
                    </a:srgbClr>
                  </a:solidFill>
                  <a:latin typeface="微软雅黑" panose="020B0503020204020204" charset="-122"/>
                  <a:ea typeface="微软雅黑" panose="020B0503020204020204" charset="-122"/>
                  <a:sym typeface="+mn-ea"/>
                </a:rPr>
                <a:t> </a:t>
              </a:r>
              <a:r>
                <a:rPr lang="zh-CN" altLang="en-US" sz="1200" b="1" spc="150" dirty="0">
                  <a:solidFill>
                    <a:srgbClr val="027572">
                      <a:alpha val="85000"/>
                    </a:srgbClr>
                  </a:solidFill>
                  <a:latin typeface="微软雅黑" panose="020B0503020204020204" charset="-122"/>
                  <a:ea typeface="微软雅黑" panose="020B0503020204020204" charset="-122"/>
                  <a:sym typeface="+mn-ea"/>
                </a:rPr>
                <a:t>项目模板</a:t>
              </a:r>
              <a:r>
                <a:rPr lang="zh-CN" altLang="en-US" sz="1200" b="1" spc="150" dirty="0">
                  <a:solidFill>
                    <a:srgbClr val="027572"/>
                  </a:solidFill>
                  <a:latin typeface="微软雅黑" panose="020B0503020204020204" charset="-122"/>
                  <a:ea typeface="微软雅黑" panose="020B0503020204020204" charset="-122"/>
                  <a:sym typeface="+mn-ea"/>
                </a:rPr>
                <a:t>和公共组件库</a:t>
              </a:r>
              <a:endParaRPr lang="zh-CN" altLang="en-US" sz="1200" b="1" spc="150" dirty="0">
                <a:solidFill>
                  <a:srgbClr val="027572"/>
                </a:solidFill>
                <a:latin typeface="微软雅黑" panose="020B0503020204020204" charset="-122"/>
                <a:ea typeface="微软雅黑" panose="020B0503020204020204" charset="-122"/>
                <a:sym typeface="+mn-ea"/>
              </a:endParaRPr>
            </a:p>
            <a:p>
              <a:pPr indent="0" algn="l">
                <a:lnSpc>
                  <a:spcPct val="100000"/>
                </a:lnSpc>
                <a:spcAft>
                  <a:spcPts val="400"/>
                </a:spcAft>
                <a:buClr>
                  <a:schemeClr val="accent1"/>
                </a:buClr>
                <a:buFont typeface="Wingdings" panose="05000000000000000000" pitchFamily="2" charset="2"/>
                <a:buNone/>
              </a:pPr>
              <a:endParaRPr sz="1200" b="1" spc="150" dirty="0">
                <a:solidFill>
                  <a:schemeClr val="tx1">
                    <a:alpha val="85000"/>
                  </a:schemeClr>
                </a:solidFill>
                <a:latin typeface="微软雅黑" panose="020B0503020204020204" charset="-122"/>
                <a:ea typeface="微软雅黑" panose="020B0503020204020204" charset="-122"/>
                <a:sym typeface="+mn-ea"/>
              </a:endParaRPr>
            </a:p>
            <a:p>
              <a:pPr indent="0" algn="l">
                <a:lnSpc>
                  <a:spcPct val="100000"/>
                </a:lnSpc>
                <a:spcAft>
                  <a:spcPts val="400"/>
                </a:spcAft>
                <a:buClr>
                  <a:schemeClr val="accent1"/>
                </a:buClr>
                <a:buFont typeface="Wingdings" panose="05000000000000000000" pitchFamily="2" charset="2"/>
                <a:buNone/>
              </a:pPr>
              <a:endParaRPr lang="en-US" altLang="zh-CN" sz="1200" spc="150" dirty="0">
                <a:solidFill>
                  <a:schemeClr val="tx1">
                    <a:alpha val="85000"/>
                  </a:schemeClr>
                </a:solidFill>
                <a:latin typeface="微软雅黑" panose="020B0503020204020204" charset="-122"/>
                <a:ea typeface="微软雅黑" panose="020B0503020204020204" charset="-122"/>
                <a:sym typeface="+mn-ea"/>
              </a:endParaRPr>
            </a:p>
          </p:txBody>
        </p:sp>
        <p:sp>
          <p:nvSpPr>
            <p:cNvPr id="12" name="文本框 30"/>
            <p:cNvSpPr txBox="1"/>
            <p:nvPr/>
          </p:nvSpPr>
          <p:spPr>
            <a:xfrm>
              <a:off x="7624" y="3665"/>
              <a:ext cx="3344" cy="4672"/>
            </a:xfrm>
            <a:prstGeom prst="rect">
              <a:avLst/>
            </a:prstGeom>
            <a:noFill/>
          </p:spPr>
          <p:txBody>
            <a:bodyPr wrap="square" rtlCol="0">
              <a:spAutoFit/>
            </a:bodyPr>
            <a:lstStyle/>
            <a:p>
              <a:pPr marL="171450" indent="-171450">
                <a:lnSpc>
                  <a:spcPct val="120000"/>
                </a:lnSpc>
                <a:buFont typeface="Wingdings" panose="05000000000000000000" charset="0"/>
                <a:buChar char=""/>
              </a:pPr>
              <a:r>
                <a:rPr lang="zh-CN" sz="1200" dirty="0">
                  <a:solidFill>
                    <a:schemeClr val="tx1"/>
                  </a:solidFill>
                  <a:latin typeface="微软雅黑" panose="020B0503020204020204" charset="-122"/>
                  <a:ea typeface="微软雅黑" panose="020B0503020204020204" charset="-122"/>
                  <a:cs typeface="微软雅黑" panose="020B0503020204020204" charset="-122"/>
                </a:rPr>
                <a:t>项目模板</a:t>
              </a:r>
              <a:endParaRPr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商城管理后台、运营管理后台、运营推送平台、</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EDM</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系统、</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kol-</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用户系统、产测管理平台、植物数据管理系统、</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pharos</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系统，没有统一的项目模板，也就丧失了在初期的一致性</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机会，导致系统的异构性和难于维护。</a:t>
              </a:r>
              <a:endParaRPr sz="12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
              </a:pPr>
              <a:r>
                <a:rPr lang="zh-CN" sz="1200" dirty="0">
                  <a:solidFill>
                    <a:schemeClr val="tx1"/>
                  </a:solidFill>
                  <a:latin typeface="微软雅黑" panose="020B0503020204020204" charset="-122"/>
                  <a:ea typeface="微软雅黑" panose="020B0503020204020204" charset="-122"/>
                  <a:cs typeface="微软雅黑" panose="020B0503020204020204" charset="-122"/>
                </a:rPr>
                <a:t>公共组件库</a:t>
              </a:r>
              <a:endParaRPr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zh-CN" sz="1200" dirty="0">
                  <a:solidFill>
                    <a:schemeClr val="tx1"/>
                  </a:solidFill>
                  <a:latin typeface="微软雅黑" panose="020B0503020204020204" charset="-122"/>
                  <a:ea typeface="微软雅黑" panose="020B0503020204020204" charset="-122"/>
                  <a:cs typeface="微软雅黑" panose="020B0503020204020204" charset="-122"/>
                </a:rPr>
                <a:t>公共组件库是放大在开发过程中的智力成果，提升</a:t>
              </a:r>
              <a:r>
                <a:rPr lang="zh-CN" sz="1200" dirty="0">
                  <a:solidFill>
                    <a:schemeClr val="tx1"/>
                  </a:solidFill>
                  <a:latin typeface="微软雅黑" panose="020B0503020204020204" charset="-122"/>
                  <a:ea typeface="微软雅黑" panose="020B0503020204020204" charset="-122"/>
                  <a:cs typeface="微软雅黑" panose="020B0503020204020204" charset="-122"/>
                </a:rPr>
                <a:t>一致性</a:t>
              </a:r>
              <a:r>
                <a:rPr lang="zh-CN" sz="1200" dirty="0">
                  <a:solidFill>
                    <a:schemeClr val="tx1"/>
                  </a:solidFill>
                  <a:latin typeface="微软雅黑" panose="020B0503020204020204" charset="-122"/>
                  <a:ea typeface="微软雅黑" panose="020B0503020204020204" charset="-122"/>
                  <a:cs typeface="微软雅黑" panose="020B0503020204020204" charset="-122"/>
                </a:rPr>
                <a:t>和开发效率的有力</a:t>
              </a:r>
              <a:r>
                <a:rPr lang="zh-CN" sz="1200" dirty="0">
                  <a:solidFill>
                    <a:schemeClr val="tx1"/>
                  </a:solidFill>
                  <a:latin typeface="微软雅黑" panose="020B0503020204020204" charset="-122"/>
                  <a:ea typeface="微软雅黑" panose="020B0503020204020204" charset="-122"/>
                  <a:cs typeface="微软雅黑" panose="020B0503020204020204" charset="-122"/>
                </a:rPr>
                <a:t>手段；</a:t>
              </a:r>
              <a:endParaRPr lang="zh-CN" sz="1200" dirty="0">
                <a:solidFill>
                  <a:schemeClr val="tx1"/>
                </a:solidFill>
                <a:latin typeface="微软雅黑" panose="020B0503020204020204" charset="-122"/>
                <a:ea typeface="微软雅黑" panose="020B0503020204020204" charset="-122"/>
                <a:cs typeface="微软雅黑" panose="020B0503020204020204" charset="-122"/>
              </a:endParaRPr>
            </a:p>
          </p:txBody>
        </p:sp>
      </p:grpSp>
      <p:grpSp>
        <p:nvGrpSpPr>
          <p:cNvPr id="5" name="组合 4"/>
          <p:cNvGrpSpPr/>
          <p:nvPr/>
        </p:nvGrpSpPr>
        <p:grpSpPr>
          <a:xfrm>
            <a:off x="8234045" y="1887220"/>
            <a:ext cx="2413000" cy="3585845"/>
            <a:chOff x="14260" y="2977"/>
            <a:chExt cx="3800" cy="5647"/>
          </a:xfrm>
        </p:grpSpPr>
        <p:sp>
          <p:nvSpPr>
            <p:cNvPr id="32" name="圆角矩形 31"/>
            <p:cNvSpPr/>
            <p:nvPr/>
          </p:nvSpPr>
          <p:spPr>
            <a:xfrm>
              <a:off x="14260" y="2977"/>
              <a:ext cx="3800" cy="5647"/>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lstStyle/>
            <a:p>
              <a:pPr indent="0" algn="l">
                <a:lnSpc>
                  <a:spcPct val="100000"/>
                </a:lnSpc>
                <a:spcAft>
                  <a:spcPts val="400"/>
                </a:spcAft>
                <a:buClr>
                  <a:schemeClr val="accent1"/>
                </a:buClr>
                <a:buFont typeface="Wingdings" panose="05000000000000000000" pitchFamily="2" charset="2"/>
                <a:buNone/>
              </a:pPr>
              <a:r>
                <a:rPr lang="en-US" sz="1200" b="1" spc="150" dirty="0">
                  <a:solidFill>
                    <a:srgbClr val="027572">
                      <a:alpha val="85000"/>
                    </a:srgbClr>
                  </a:solidFill>
                  <a:latin typeface="微软雅黑" panose="020B0503020204020204" charset="-122"/>
                  <a:ea typeface="微软雅黑" panose="020B0503020204020204" charset="-122"/>
                  <a:sym typeface="+mn-ea"/>
                </a:rPr>
                <a:t>03 </a:t>
              </a:r>
              <a:r>
                <a:rPr lang="zh-CN" altLang="en-US" sz="1200" b="1" spc="150" dirty="0">
                  <a:solidFill>
                    <a:srgbClr val="027572"/>
                  </a:solidFill>
                  <a:latin typeface="微软雅黑" panose="020B0503020204020204" charset="-122"/>
                  <a:ea typeface="微软雅黑" panose="020B0503020204020204" charset="-122"/>
                  <a:sym typeface="+mn-ea"/>
                </a:rPr>
                <a:t>技术能力</a:t>
              </a:r>
              <a:r>
                <a:rPr lang="zh-CN" altLang="en-US" sz="1200" b="1" spc="150" dirty="0">
                  <a:solidFill>
                    <a:srgbClr val="027572"/>
                  </a:solidFill>
                  <a:latin typeface="微软雅黑" panose="020B0503020204020204" charset="-122"/>
                  <a:ea typeface="微软雅黑" panose="020B0503020204020204" charset="-122"/>
                  <a:sym typeface="+mn-ea"/>
                </a:rPr>
                <a:t>提升</a:t>
              </a:r>
              <a:endParaRPr lang="zh-CN" altLang="en-US" sz="1200" b="1" spc="150" dirty="0">
                <a:solidFill>
                  <a:srgbClr val="027572"/>
                </a:solidFill>
                <a:latin typeface="微软雅黑" panose="020B0503020204020204" charset="-122"/>
                <a:ea typeface="微软雅黑" panose="020B0503020204020204" charset="-122"/>
                <a:sym typeface="+mn-ea"/>
              </a:endParaRPr>
            </a:p>
            <a:p>
              <a:pPr indent="0" algn="l">
                <a:lnSpc>
                  <a:spcPct val="100000"/>
                </a:lnSpc>
                <a:spcAft>
                  <a:spcPts val="400"/>
                </a:spcAft>
                <a:buClr>
                  <a:schemeClr val="accent1"/>
                </a:buClr>
                <a:buFont typeface="Wingdings" panose="05000000000000000000" pitchFamily="2" charset="2"/>
                <a:buNone/>
              </a:pPr>
              <a:endParaRPr sz="1200" b="1" spc="150" dirty="0">
                <a:solidFill>
                  <a:schemeClr val="tx1">
                    <a:alpha val="85000"/>
                  </a:schemeClr>
                </a:solidFill>
                <a:latin typeface="微软雅黑" panose="020B0503020204020204" charset="-122"/>
                <a:ea typeface="微软雅黑" panose="020B0503020204020204" charset="-122"/>
                <a:sym typeface="+mn-ea"/>
              </a:endParaRPr>
            </a:p>
            <a:p>
              <a:pPr>
                <a:spcAft>
                  <a:spcPts val="400"/>
                </a:spcAft>
                <a:buClr>
                  <a:schemeClr val="accent1"/>
                </a:buClr>
              </a:pPr>
              <a:endParaRPr lang="en-US" altLang="ja-JP" sz="1200" spc="150" dirty="0">
                <a:solidFill>
                  <a:schemeClr val="tx1">
                    <a:alpha val="65000"/>
                  </a:schemeClr>
                </a:solidFill>
                <a:latin typeface="微软雅黑" panose="020B0503020204020204" charset="-122"/>
                <a:ea typeface="微软雅黑" panose="020B0503020204020204" charset="-122"/>
                <a:sym typeface="+mn-ea"/>
              </a:endParaRPr>
            </a:p>
            <a:p>
              <a:pPr lvl="0" algn="l">
                <a:lnSpc>
                  <a:spcPts val="1800"/>
                </a:lnSpc>
                <a:spcAft>
                  <a:spcPts val="400"/>
                </a:spcAft>
                <a:buClr>
                  <a:schemeClr val="accent1"/>
                </a:buClr>
                <a:buNone/>
              </a:pPr>
              <a:endParaRPr lang="en-US" altLang="zh-CN" sz="1200" spc="150" dirty="0">
                <a:solidFill>
                  <a:schemeClr val="tx1">
                    <a:alpha val="65000"/>
                  </a:schemeClr>
                </a:solidFill>
                <a:latin typeface="微软雅黑" panose="020B0503020204020204" charset="-122"/>
                <a:ea typeface="微软雅黑" panose="020B0503020204020204" charset="-122"/>
                <a:sym typeface="+mn-ea"/>
              </a:endParaRPr>
            </a:p>
          </p:txBody>
        </p:sp>
        <p:sp>
          <p:nvSpPr>
            <p:cNvPr id="13" name="文本框 30"/>
            <p:cNvSpPr txBox="1"/>
            <p:nvPr/>
          </p:nvSpPr>
          <p:spPr>
            <a:xfrm>
              <a:off x="14478" y="4020"/>
              <a:ext cx="3344" cy="4324"/>
            </a:xfrm>
            <a:prstGeom prst="rect">
              <a:avLst/>
            </a:prstGeom>
            <a:noFill/>
          </p:spPr>
          <p:txBody>
            <a:bodyPr wrap="square" rtlCol="0">
              <a:spAutoFit/>
            </a:bodyPr>
            <a:lstStyle/>
            <a:p>
              <a:pPr indent="0">
                <a:lnSpc>
                  <a:spcPct val="120000"/>
                </a:lnSpc>
                <a:buFont typeface="Wingdings" panose="05000000000000000000" charset="0"/>
                <a:buNone/>
              </a:pPr>
              <a:r>
                <a:rPr lang="zh-CN" sz="1200" dirty="0">
                  <a:solidFill>
                    <a:schemeClr val="tx1"/>
                  </a:solidFill>
                  <a:latin typeface="微软雅黑" panose="020B0503020204020204" charset="-122"/>
                  <a:ea typeface="微软雅黑" panose="020B0503020204020204" charset="-122"/>
                  <a:cs typeface="微软雅黑" panose="020B0503020204020204" charset="-122"/>
                </a:rPr>
                <a:t>公司的用人策略导致潜力高、实际经验少的人员比例较高，组织成体系的技术</a:t>
              </a:r>
              <a:r>
                <a:rPr lang="zh-CN" sz="1200" dirty="0">
                  <a:solidFill>
                    <a:schemeClr val="tx1"/>
                  </a:solidFill>
                  <a:latin typeface="微软雅黑" panose="020B0503020204020204" charset="-122"/>
                  <a:ea typeface="微软雅黑" panose="020B0503020204020204" charset="-122"/>
                  <a:cs typeface="微软雅黑" panose="020B0503020204020204" charset="-122"/>
                </a:rPr>
                <a:t>分享，提升其技术工程能力，拥有良好的效益，能够有力支撑业务开发活动的进行。将围绕四个主题</a:t>
              </a:r>
              <a:r>
                <a:rPr lang="zh-CN" sz="1200" dirty="0">
                  <a:solidFill>
                    <a:schemeClr val="tx1"/>
                  </a:solidFill>
                  <a:latin typeface="微软雅黑" panose="020B0503020204020204" charset="-122"/>
                  <a:ea typeface="微软雅黑" panose="020B0503020204020204" charset="-122"/>
                  <a:cs typeface="微软雅黑" panose="020B0503020204020204" charset="-122"/>
                </a:rPr>
                <a:t>开展：</a:t>
              </a:r>
              <a:endParaRPr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1. </a:t>
              </a:r>
              <a:r>
                <a:rPr lang="zh-CN" sz="1200" dirty="0">
                  <a:solidFill>
                    <a:schemeClr val="tx1"/>
                  </a:solidFill>
                  <a:latin typeface="微软雅黑" panose="020B0503020204020204" charset="-122"/>
                  <a:ea typeface="微软雅黑" panose="020B0503020204020204" charset="-122"/>
                  <a:cs typeface="微软雅黑" panose="020B0503020204020204" charset="-122"/>
                </a:rPr>
                <a:t>开发技术规范</a:t>
              </a:r>
              <a:endParaRPr lang="zh-CN"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2. </a:t>
              </a:r>
              <a:r>
                <a:rPr lang="zh-CN" sz="1200" dirty="0">
                  <a:solidFill>
                    <a:schemeClr val="tx1"/>
                  </a:solidFill>
                  <a:latin typeface="微软雅黑" panose="020B0503020204020204" charset="-122"/>
                  <a:ea typeface="微软雅黑" panose="020B0503020204020204" charset="-122"/>
                  <a:cs typeface="微软雅黑" panose="020B0503020204020204" charset="-122"/>
                </a:rPr>
                <a:t>开发和调试工具</a:t>
              </a:r>
              <a:endParaRPr lang="zh-CN"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3. </a:t>
              </a:r>
              <a:r>
                <a:rPr lang="zh-CN" sz="1200" dirty="0">
                  <a:solidFill>
                    <a:schemeClr val="tx1"/>
                  </a:solidFill>
                  <a:latin typeface="微软雅黑" panose="020B0503020204020204" charset="-122"/>
                  <a:ea typeface="微软雅黑" panose="020B0503020204020204" charset="-122"/>
                  <a:cs typeface="微软雅黑" panose="020B0503020204020204" charset="-122"/>
                </a:rPr>
                <a:t>第三方库使用心得</a:t>
              </a:r>
              <a:endParaRPr lang="zh-CN"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4. </a:t>
              </a:r>
              <a:r>
                <a:rPr lang="zh-CN" sz="1200" dirty="0">
                  <a:solidFill>
                    <a:schemeClr val="tx1"/>
                  </a:solidFill>
                  <a:latin typeface="微软雅黑" panose="020B0503020204020204" charset="-122"/>
                  <a:ea typeface="微软雅黑" panose="020B0503020204020204" charset="-122"/>
                  <a:cs typeface="微软雅黑" panose="020B0503020204020204" charset="-122"/>
                </a:rPr>
                <a:t>开发流程</a:t>
              </a:r>
              <a:endParaRPr lang="zh-CN"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endParaRPr sz="12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27"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027572">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3200">
                <a:latin typeface="黑体" panose="02010609060101010101" charset="-122"/>
                <a:ea typeface="黑体" panose="02010609060101010101" charset="-122"/>
              </a:rPr>
              <a:t>整体</a:t>
            </a:r>
            <a:r>
              <a:rPr lang="zh-CN" altLang="en-US" sz="3200">
                <a:latin typeface="黑体" panose="02010609060101010101" charset="-122"/>
                <a:ea typeface="黑体" panose="02010609060101010101" charset="-122"/>
              </a:rPr>
              <a:t>思路</a:t>
            </a:r>
            <a:endParaRPr lang="zh-CN" altLang="en-US" sz="3200">
              <a:latin typeface="黑体" panose="02010609060101010101" charset="-122"/>
              <a:ea typeface="黑体" panose="02010609060101010101" charset="-122"/>
            </a:endParaRPr>
          </a:p>
        </p:txBody>
      </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561975" y="1289685"/>
            <a:ext cx="2235835" cy="4707890"/>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lstStyle/>
          <a:p>
            <a:pPr indent="0" algn="l">
              <a:lnSpc>
                <a:spcPct val="100000"/>
              </a:lnSpc>
              <a:spcAft>
                <a:spcPts val="400"/>
              </a:spcAft>
              <a:buClr>
                <a:schemeClr val="accent1"/>
              </a:buClr>
              <a:buFont typeface="Wingdings" panose="05000000000000000000" pitchFamily="2" charset="2"/>
              <a:buNone/>
            </a:pPr>
            <a:endParaRPr lang="en-US" altLang="zh-CN" sz="1000" spc="150" dirty="0">
              <a:solidFill>
                <a:schemeClr val="tx1">
                  <a:alpha val="85000"/>
                </a:schemeClr>
              </a:solidFill>
              <a:latin typeface="微软雅黑" panose="020B0503020204020204" charset="-122"/>
              <a:ea typeface="微软雅黑" panose="020B0503020204020204" charset="-122"/>
              <a:sym typeface="+mn-ea"/>
            </a:endParaRPr>
          </a:p>
        </p:txBody>
      </p:sp>
      <p:sp>
        <p:nvSpPr>
          <p:cNvPr id="187" name="文本框 30"/>
          <p:cNvSpPr txBox="1"/>
          <p:nvPr/>
        </p:nvSpPr>
        <p:spPr>
          <a:xfrm>
            <a:off x="615315" y="1290320"/>
            <a:ext cx="2122805" cy="4707890"/>
          </a:xfrm>
          <a:prstGeom prst="rect">
            <a:avLst/>
          </a:prstGeom>
          <a:noFill/>
        </p:spPr>
        <p:txBody>
          <a:bodyPr wrap="square" rtlCol="0">
            <a:spAutoFit/>
          </a:bodyPr>
          <a:lstStyle/>
          <a:p>
            <a:r>
              <a:rPr lang="en-US" altLang="zh-CN" sz="1200" dirty="0">
                <a:solidFill>
                  <a:schemeClr val="tx1"/>
                </a:solidFill>
              </a:rPr>
              <a:t>Q1</a:t>
            </a:r>
            <a:r>
              <a:rPr lang="zh-CN" altLang="en-US" sz="1200" dirty="0">
                <a:solidFill>
                  <a:schemeClr val="tx1"/>
                </a:solidFill>
              </a:rPr>
              <a:t>季度</a:t>
            </a:r>
            <a:r>
              <a:rPr lang="en-US" altLang="zh-CN" sz="1200" dirty="0">
                <a:solidFill>
                  <a:schemeClr val="tx1"/>
                </a:solidFill>
              </a:rPr>
              <a:t>:</a:t>
            </a:r>
            <a:endParaRPr lang="en-US" altLang="zh-CN"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问卷</a:t>
            </a:r>
            <a:endParaRPr lang="en-US" altLang="zh-CN"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菜谱标签</a:t>
            </a:r>
            <a:endParaRPr lang="en-US" altLang="zh-CN"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Meal plan上线</a:t>
            </a:r>
            <a:endParaRPr lang="en-US" altLang="zh-CN" sz="1200" dirty="0">
              <a:solidFill>
                <a:schemeClr val="tx1"/>
              </a:solidFill>
            </a:endParaRPr>
          </a:p>
          <a:p>
            <a:endParaRPr lang="en-US" altLang="zh-CN" sz="1200" dirty="0">
              <a:solidFill>
                <a:schemeClr val="tx1"/>
              </a:solidFill>
            </a:endParaRPr>
          </a:p>
          <a:p>
            <a:r>
              <a:rPr lang="en-US" altLang="zh-CN" sz="1200" dirty="0">
                <a:solidFill>
                  <a:schemeClr val="tx1"/>
                </a:solidFill>
              </a:rPr>
              <a:t>Q2</a:t>
            </a:r>
            <a:r>
              <a:rPr lang="zh-CN" altLang="en-US" sz="1200" dirty="0">
                <a:solidFill>
                  <a:schemeClr val="tx1"/>
                </a:solidFill>
              </a:rPr>
              <a:t>季度</a:t>
            </a:r>
            <a:r>
              <a:rPr lang="en-US" altLang="zh-CN" sz="1200" dirty="0">
                <a:solidFill>
                  <a:schemeClr val="tx1"/>
                </a:solidFill>
              </a:rPr>
              <a:t>:</a:t>
            </a:r>
            <a:endParaRPr lang="en-US" altLang="zh-CN"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数据月报/周报</a:t>
            </a:r>
            <a:endParaRPr lang="en-US" altLang="zh-CN"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食材扫描</a:t>
            </a:r>
            <a:endParaRPr lang="en-US" altLang="zh-CN"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睡眠数据</a:t>
            </a:r>
            <a:endParaRPr lang="en-US" altLang="zh-CN"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食谱排行榜</a:t>
            </a:r>
            <a:endParaRPr lang="en-US" altLang="zh-CN"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热点内容</a:t>
            </a:r>
            <a:endParaRPr lang="en-US" altLang="zh-CN"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食材内容科普贴</a:t>
            </a:r>
            <a:endParaRPr lang="en-US" altLang="zh-CN"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KOL入住</a:t>
            </a:r>
            <a:endParaRPr lang="en-US" altLang="zh-CN" sz="1200" dirty="0">
              <a:solidFill>
                <a:schemeClr val="tx1"/>
              </a:solidFill>
            </a:endParaRPr>
          </a:p>
          <a:p>
            <a:pPr indent="0">
              <a:buFont typeface="Arial" panose="020B0604020202020204" pitchFamily="34" charset="0"/>
              <a:buNone/>
            </a:pPr>
            <a:endParaRPr lang="zh-CN" altLang="en-US" sz="1200" dirty="0">
              <a:solidFill>
                <a:schemeClr val="tx1"/>
              </a:solidFill>
            </a:endParaRPr>
          </a:p>
          <a:p>
            <a:pPr indent="0">
              <a:buFont typeface="Arial" panose="020B0604020202020204" pitchFamily="34" charset="0"/>
              <a:buNone/>
            </a:pPr>
            <a:r>
              <a:rPr lang="en-US" altLang="zh-CN" sz="1200" dirty="0">
                <a:sym typeface="+mn-ea"/>
              </a:rPr>
              <a:t>Q3</a:t>
            </a:r>
            <a:r>
              <a:rPr lang="zh-CN" altLang="en-US" sz="1200" dirty="0">
                <a:sym typeface="+mn-ea"/>
              </a:rPr>
              <a:t>季度：</a:t>
            </a:r>
            <a:endParaRPr lang="zh-CN" altLang="en-US" sz="1200" dirty="0">
              <a:solidFill>
                <a:schemeClr val="tx1"/>
              </a:solidFill>
            </a:endParaRPr>
          </a:p>
          <a:p>
            <a:pPr marL="171450" indent="-171450">
              <a:buFont typeface="Arial" panose="020B0604020202020204" pitchFamily="34" charset="0"/>
              <a:buChar char="•"/>
            </a:pPr>
            <a:r>
              <a:rPr lang="zh-CN" altLang="en-US" sz="1200" dirty="0">
                <a:sym typeface="+mn-ea"/>
              </a:rPr>
              <a:t>心率血氧血压</a:t>
            </a:r>
            <a:endParaRPr lang="zh-CN" altLang="en-US" sz="1200" dirty="0">
              <a:solidFill>
                <a:schemeClr val="tx1"/>
              </a:solidFill>
            </a:endParaRPr>
          </a:p>
          <a:p>
            <a:pPr marL="171450" indent="-171450">
              <a:buFont typeface="Arial" panose="020B0604020202020204" pitchFamily="34" charset="0"/>
              <a:buChar char="•"/>
            </a:pPr>
            <a:r>
              <a:rPr lang="zh-CN" altLang="en-US" sz="1200" dirty="0">
                <a:sym typeface="+mn-ea"/>
              </a:rPr>
              <a:t>特殊菜谱（疾病）</a:t>
            </a:r>
            <a:endParaRPr lang="zh-CN" altLang="en-US" sz="1200" dirty="0">
              <a:solidFill>
                <a:schemeClr val="tx1"/>
              </a:solidFill>
            </a:endParaRPr>
          </a:p>
          <a:p>
            <a:pPr marL="171450" indent="-171450">
              <a:buFont typeface="Arial" panose="020B0604020202020204" pitchFamily="34" charset="0"/>
              <a:buChar char="•"/>
            </a:pPr>
            <a:r>
              <a:rPr lang="zh-CN" altLang="en-US" sz="1200" dirty="0">
                <a:sym typeface="+mn-ea"/>
              </a:rPr>
              <a:t>热点/时节菜谱推荐</a:t>
            </a:r>
            <a:endParaRPr lang="zh-CN" altLang="en-US" sz="1200" dirty="0">
              <a:solidFill>
                <a:schemeClr val="tx1"/>
              </a:solidFill>
            </a:endParaRPr>
          </a:p>
          <a:p>
            <a:pPr marL="171450" indent="-171450">
              <a:buFont typeface="Arial" panose="020B0604020202020204" pitchFamily="34" charset="0"/>
              <a:buChar char="•"/>
            </a:pPr>
            <a:r>
              <a:rPr lang="zh-CN" altLang="en-US" sz="1200" dirty="0">
                <a:sym typeface="+mn-ea"/>
              </a:rPr>
              <a:t>KOC打赏与激励</a:t>
            </a:r>
            <a:endParaRPr lang="zh-CN" altLang="en-US" sz="1200" dirty="0">
              <a:solidFill>
                <a:schemeClr val="tx1"/>
              </a:solidFill>
            </a:endParaRPr>
          </a:p>
          <a:p>
            <a:pPr indent="0">
              <a:buFont typeface="Arial" panose="020B0604020202020204" pitchFamily="34" charset="0"/>
              <a:buNone/>
            </a:pPr>
            <a:endParaRPr lang="zh-CN" altLang="en-US" sz="1200" dirty="0">
              <a:solidFill>
                <a:schemeClr val="tx1"/>
              </a:solidFill>
            </a:endParaRPr>
          </a:p>
          <a:p>
            <a:pPr indent="0">
              <a:buFont typeface="Arial" panose="020B0604020202020204" pitchFamily="34" charset="0"/>
              <a:buNone/>
            </a:pPr>
            <a:r>
              <a:rPr lang="en-US" altLang="zh-CN" sz="1200" dirty="0">
                <a:sym typeface="+mn-ea"/>
              </a:rPr>
              <a:t>Q4</a:t>
            </a:r>
            <a:r>
              <a:rPr lang="zh-CN" altLang="en-US" sz="1200" dirty="0">
                <a:sym typeface="+mn-ea"/>
              </a:rPr>
              <a:t>季度：</a:t>
            </a:r>
            <a:endParaRPr lang="zh-CN" altLang="en-US" sz="1200" dirty="0">
              <a:solidFill>
                <a:schemeClr val="tx1"/>
              </a:solidFill>
            </a:endParaRPr>
          </a:p>
          <a:p>
            <a:pPr marL="171450" indent="-171450">
              <a:buFont typeface="Arial" panose="020B0604020202020204" pitchFamily="34" charset="0"/>
              <a:buChar char="•"/>
            </a:pPr>
            <a:r>
              <a:rPr lang="zh-CN" altLang="en-US" sz="1200" dirty="0">
                <a:sym typeface="+mn-ea"/>
              </a:rPr>
              <a:t>菜谱食材一键采购</a:t>
            </a:r>
            <a:endParaRPr lang="zh-CN" altLang="en-US" sz="1200" dirty="0">
              <a:solidFill>
                <a:schemeClr val="tx1"/>
              </a:solidFill>
            </a:endParaRPr>
          </a:p>
          <a:p>
            <a:pPr marL="171450" indent="-171450">
              <a:buFont typeface="Arial" panose="020B0604020202020204" pitchFamily="34" charset="0"/>
              <a:buChar char="•"/>
            </a:pPr>
            <a:r>
              <a:rPr lang="zh-CN" altLang="en-US" sz="1200" dirty="0">
                <a:sym typeface="+mn-ea"/>
              </a:rPr>
              <a:t>语音搜索，控制翻页</a:t>
            </a:r>
            <a:endParaRPr lang="zh-CN" altLang="en-US" sz="1200" dirty="0">
              <a:solidFill>
                <a:schemeClr val="tx1"/>
              </a:solidFill>
            </a:endParaRPr>
          </a:p>
          <a:p>
            <a:pPr marL="171450" indent="-171450">
              <a:buFont typeface="Arial" panose="020B0604020202020204" pitchFamily="34" charset="0"/>
              <a:buChar char="•"/>
            </a:pPr>
            <a:r>
              <a:rPr lang="zh-CN" altLang="en-US" sz="1200" dirty="0">
                <a:sym typeface="+mn-ea"/>
              </a:rPr>
              <a:t>付费饮食计划，付费课程</a:t>
            </a:r>
            <a:endParaRPr lang="zh-CN" altLang="en-US" sz="1200" dirty="0">
              <a:solidFill>
                <a:schemeClr val="tx1"/>
              </a:solidFill>
            </a:endParaRPr>
          </a:p>
          <a:p>
            <a:pPr marL="171450" indent="-171450">
              <a:buFont typeface="Arial" panose="020B0604020202020204" pitchFamily="34" charset="0"/>
              <a:buChar char="•"/>
            </a:pPr>
            <a:r>
              <a:rPr lang="zh-CN" altLang="en-US" sz="1200" dirty="0">
                <a:sym typeface="+mn-ea"/>
              </a:rPr>
              <a:t>直播课</a:t>
            </a:r>
            <a:endParaRPr lang="zh-CN" altLang="en-US" sz="1200" dirty="0">
              <a:solidFill>
                <a:schemeClr val="tx1"/>
              </a:solidFill>
            </a:endParaRPr>
          </a:p>
        </p:txBody>
      </p:sp>
      <p:sp>
        <p:nvSpPr>
          <p:cNvPr id="19" name="圆角矩形 18"/>
          <p:cNvSpPr/>
          <p:nvPr/>
        </p:nvSpPr>
        <p:spPr>
          <a:xfrm>
            <a:off x="9331960" y="1272540"/>
            <a:ext cx="2301240" cy="4704080"/>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lstStyle/>
          <a:p>
            <a:pPr indent="0" algn="l">
              <a:lnSpc>
                <a:spcPct val="100000"/>
              </a:lnSpc>
              <a:spcAft>
                <a:spcPts val="400"/>
              </a:spcAft>
              <a:buClr>
                <a:schemeClr val="accent1"/>
              </a:buClr>
              <a:buFont typeface="Wingdings" panose="05000000000000000000" pitchFamily="2" charset="2"/>
              <a:buNone/>
            </a:pPr>
            <a:endParaRPr lang="en-US" altLang="zh-CN" sz="1000" spc="150" dirty="0">
              <a:solidFill>
                <a:schemeClr val="tx1">
                  <a:alpha val="85000"/>
                </a:schemeClr>
              </a:solidFill>
              <a:latin typeface="微软雅黑" panose="020B0503020204020204" charset="-122"/>
              <a:ea typeface="微软雅黑" panose="020B0503020204020204" charset="-122"/>
              <a:sym typeface="+mn-ea"/>
            </a:endParaRPr>
          </a:p>
        </p:txBody>
      </p:sp>
      <p:sp>
        <p:nvSpPr>
          <p:cNvPr id="23" name="文本框 30"/>
          <p:cNvSpPr txBox="1"/>
          <p:nvPr/>
        </p:nvSpPr>
        <p:spPr>
          <a:xfrm>
            <a:off x="9466580" y="1321435"/>
            <a:ext cx="2166620" cy="4338320"/>
          </a:xfrm>
          <a:prstGeom prst="rect">
            <a:avLst/>
          </a:prstGeom>
          <a:noFill/>
        </p:spPr>
        <p:txBody>
          <a:bodyPr wrap="square" rtlCol="0">
            <a:spAutoFit/>
          </a:bodyPr>
          <a:lstStyle/>
          <a:p>
            <a:r>
              <a:rPr lang="en-US" altLang="zh-CN" sz="1200" dirty="0">
                <a:sym typeface="+mn-ea"/>
              </a:rPr>
              <a:t>Q1</a:t>
            </a:r>
            <a:r>
              <a:rPr lang="zh-CN" altLang="en-US" sz="1200" dirty="0">
                <a:sym typeface="+mn-ea"/>
              </a:rPr>
              <a:t>季度</a:t>
            </a:r>
            <a:r>
              <a:rPr lang="en-US" altLang="zh-CN" sz="1200" dirty="0">
                <a:sym typeface="+mn-ea"/>
              </a:rPr>
              <a:t>:</a:t>
            </a:r>
            <a:endParaRPr lang="en-US" altLang="zh-CN" sz="1200" dirty="0">
              <a:solidFill>
                <a:schemeClr val="tx1"/>
              </a:solidFill>
            </a:endParaRPr>
          </a:p>
          <a:p>
            <a:pPr marL="171450" indent="-171450">
              <a:buFont typeface="Arial" panose="020B0604020202020204" pitchFamily="34" charset="0"/>
              <a:buChar char="•"/>
            </a:pPr>
            <a:r>
              <a:rPr lang="en-US" altLang="zh-CN" sz="1200" dirty="0">
                <a:sym typeface="+mn-ea"/>
              </a:rPr>
              <a:t>社区圈子</a:t>
            </a:r>
            <a:endParaRPr lang="en-US" altLang="zh-CN" sz="1200" dirty="0">
              <a:solidFill>
                <a:schemeClr val="tx1"/>
              </a:solidFill>
            </a:endParaRPr>
          </a:p>
          <a:p>
            <a:pPr marL="171450" indent="-171450">
              <a:buFont typeface="Arial" panose="020B0604020202020204" pitchFamily="34" charset="0"/>
              <a:buChar char="•"/>
            </a:pPr>
            <a:r>
              <a:rPr lang="en-US" altLang="zh-CN" sz="1200" dirty="0">
                <a:sym typeface="+mn-ea"/>
              </a:rPr>
              <a:t>个人主页</a:t>
            </a:r>
            <a:endParaRPr lang="en-US" altLang="zh-CN" sz="1200" dirty="0">
              <a:solidFill>
                <a:schemeClr val="tx1"/>
              </a:solidFill>
            </a:endParaRPr>
          </a:p>
          <a:p>
            <a:pPr marL="171450" indent="-171450">
              <a:buFont typeface="Arial" panose="020B0604020202020204" pitchFamily="34" charset="0"/>
              <a:buChar char="•"/>
            </a:pPr>
            <a:r>
              <a:rPr lang="en-US" altLang="zh-CN" sz="1200" dirty="0">
                <a:sym typeface="+mn-ea"/>
              </a:rPr>
              <a:t>等级，勋章体系</a:t>
            </a:r>
            <a:endParaRPr lang="en-US" altLang="zh-CN" sz="1200" dirty="0">
              <a:solidFill>
                <a:schemeClr val="tx1"/>
              </a:solidFill>
            </a:endParaRPr>
          </a:p>
          <a:p>
            <a:endParaRPr lang="en-US" altLang="zh-CN" sz="1200" dirty="0">
              <a:solidFill>
                <a:schemeClr val="tx1"/>
              </a:solidFill>
            </a:endParaRPr>
          </a:p>
          <a:p>
            <a:endParaRPr lang="en-US" altLang="zh-CN" sz="1200" dirty="0">
              <a:solidFill>
                <a:schemeClr val="tx1"/>
              </a:solidFill>
            </a:endParaRPr>
          </a:p>
          <a:p>
            <a:r>
              <a:rPr lang="en-US" altLang="zh-CN" sz="1200" dirty="0">
                <a:sym typeface="+mn-ea"/>
              </a:rPr>
              <a:t>Q2</a:t>
            </a:r>
            <a:r>
              <a:rPr lang="zh-CN" altLang="en-US" sz="1200" dirty="0">
                <a:sym typeface="+mn-ea"/>
              </a:rPr>
              <a:t>季度</a:t>
            </a:r>
            <a:r>
              <a:rPr lang="en-US" altLang="zh-CN" sz="1200" dirty="0">
                <a:sym typeface="+mn-ea"/>
              </a:rPr>
              <a:t>:</a:t>
            </a:r>
            <a:endParaRPr lang="en-US" altLang="zh-CN" sz="1200" dirty="0">
              <a:solidFill>
                <a:schemeClr val="tx1"/>
              </a:solidFill>
            </a:endParaRPr>
          </a:p>
          <a:p>
            <a:pPr marL="171450" indent="-171450">
              <a:buFont typeface="Arial" panose="020B0604020202020204" pitchFamily="34" charset="0"/>
              <a:buChar char="•"/>
            </a:pPr>
            <a:r>
              <a:rPr lang="en-US" altLang="zh-CN" sz="1200" dirty="0">
                <a:sym typeface="+mn-ea"/>
              </a:rPr>
              <a:t>健康方案服务专区</a:t>
            </a:r>
            <a:endParaRPr lang="en-US" altLang="zh-CN" sz="1200" dirty="0">
              <a:solidFill>
                <a:schemeClr val="tx1"/>
              </a:solidFill>
            </a:endParaRPr>
          </a:p>
          <a:p>
            <a:pPr marL="171450" indent="-171450">
              <a:buFont typeface="Arial" panose="020B0604020202020204" pitchFamily="34" charset="0"/>
              <a:buChar char="•"/>
            </a:pPr>
            <a:r>
              <a:rPr lang="en-US" altLang="zh-CN" sz="1200" dirty="0">
                <a:sym typeface="+mn-ea"/>
              </a:rPr>
              <a:t>厨师、营养师等专业人士互动、提供咨询</a:t>
            </a:r>
            <a:endParaRPr lang="en-US" altLang="zh-CN" sz="1200" dirty="0">
              <a:solidFill>
                <a:schemeClr val="tx1"/>
              </a:solidFill>
            </a:endParaRPr>
          </a:p>
          <a:p>
            <a:pPr marL="171450" indent="-171450">
              <a:buFont typeface="Arial" panose="020B0604020202020204" pitchFamily="34" charset="0"/>
              <a:buChar char="•"/>
            </a:pPr>
            <a:r>
              <a:rPr lang="en-US" altLang="zh-CN" sz="1200" dirty="0">
                <a:sym typeface="+mn-ea"/>
              </a:rPr>
              <a:t>支持短视频，测评</a:t>
            </a:r>
            <a:endParaRPr lang="en-US" altLang="zh-CN" sz="1200" dirty="0">
              <a:solidFill>
                <a:schemeClr val="tx1"/>
              </a:solidFill>
            </a:endParaRPr>
          </a:p>
          <a:p>
            <a:pPr marL="171450" indent="-171450">
              <a:buFont typeface="Arial" panose="020B0604020202020204" pitchFamily="34" charset="0"/>
              <a:buChar char="•"/>
            </a:pPr>
            <a:r>
              <a:rPr lang="en-US" altLang="zh-CN" sz="1200" dirty="0">
                <a:sym typeface="+mn-ea"/>
              </a:rPr>
              <a:t>活跃用户排名</a:t>
            </a:r>
            <a:endParaRPr lang="en-US" altLang="zh-CN" sz="1200" dirty="0">
              <a:solidFill>
                <a:schemeClr val="tx1"/>
              </a:solidFill>
            </a:endParaRPr>
          </a:p>
          <a:p>
            <a:pPr marL="171450" indent="-171450">
              <a:buFont typeface="Arial" panose="020B0604020202020204" pitchFamily="34" charset="0"/>
              <a:buChar char="•"/>
            </a:pPr>
            <a:r>
              <a:rPr lang="en-US" altLang="zh-CN" sz="1200" dirty="0">
                <a:sym typeface="+mn-ea"/>
              </a:rPr>
              <a:t>打卡日历</a:t>
            </a:r>
            <a:endParaRPr lang="en-US" altLang="zh-CN" sz="1200" dirty="0">
              <a:solidFill>
                <a:schemeClr val="tx1"/>
              </a:solidFill>
            </a:endParaRPr>
          </a:p>
          <a:p>
            <a:endParaRPr lang="en-US" altLang="zh-CN" sz="1200" dirty="0">
              <a:solidFill>
                <a:schemeClr val="tx1"/>
              </a:solidFill>
            </a:endParaRPr>
          </a:p>
          <a:p>
            <a:r>
              <a:rPr lang="en-US" altLang="zh-CN" sz="1200" dirty="0">
                <a:solidFill>
                  <a:schemeClr val="tx1"/>
                </a:solidFill>
              </a:rPr>
              <a:t>Q3</a:t>
            </a:r>
            <a:r>
              <a:rPr lang="zh-CN" altLang="en-US" sz="1200" dirty="0">
                <a:solidFill>
                  <a:schemeClr val="tx1"/>
                </a:solidFill>
              </a:rPr>
              <a:t>季度：</a:t>
            </a:r>
            <a:endParaRPr lang="zh-CN" altLang="en-US" sz="1200" dirty="0">
              <a:solidFill>
                <a:schemeClr val="tx1"/>
              </a:solidFill>
            </a:endParaRPr>
          </a:p>
          <a:p>
            <a:pPr marL="171450" indent="-171450">
              <a:buFont typeface="Arial" panose="020B0604020202020204" pitchFamily="34" charset="0"/>
              <a:buChar char="•"/>
            </a:pPr>
            <a:r>
              <a:rPr lang="zh-CN" altLang="en-US" sz="1200" dirty="0">
                <a:solidFill>
                  <a:schemeClr val="tx1"/>
                </a:solidFill>
              </a:rPr>
              <a:t>发布课程，发布愿望清单</a:t>
            </a:r>
            <a:endParaRPr lang="zh-CN" altLang="en-US" sz="1200" dirty="0">
              <a:solidFill>
                <a:schemeClr val="tx1"/>
              </a:solidFill>
            </a:endParaRPr>
          </a:p>
          <a:p>
            <a:pPr marL="171450" indent="-171450">
              <a:buFont typeface="Arial" panose="020B0604020202020204" pitchFamily="34" charset="0"/>
              <a:buChar char="•"/>
            </a:pPr>
            <a:r>
              <a:rPr lang="zh-CN" altLang="en-US" sz="1200" dirty="0">
                <a:solidFill>
                  <a:schemeClr val="tx1"/>
                </a:solidFill>
              </a:rPr>
              <a:t>圈子、信息流全文搜索</a:t>
            </a:r>
            <a:endParaRPr lang="zh-CN" altLang="en-US" sz="1200" dirty="0">
              <a:solidFill>
                <a:schemeClr val="tx1"/>
              </a:solidFill>
            </a:endParaRPr>
          </a:p>
          <a:p>
            <a:pPr marL="171450" indent="-171450">
              <a:buFont typeface="Arial" panose="020B0604020202020204" pitchFamily="34" charset="0"/>
              <a:buChar char="•"/>
            </a:pPr>
            <a:r>
              <a:rPr lang="zh-CN" altLang="en-US" sz="1200" dirty="0">
                <a:solidFill>
                  <a:schemeClr val="tx1"/>
                </a:solidFill>
              </a:rPr>
              <a:t>好友管理</a:t>
            </a:r>
            <a:endParaRPr lang="zh-CN" altLang="en-US" sz="1200" dirty="0">
              <a:solidFill>
                <a:schemeClr val="tx1"/>
              </a:solidFill>
            </a:endParaRPr>
          </a:p>
          <a:p>
            <a:pPr marL="171450" indent="-171450">
              <a:buFont typeface="Arial" panose="020B0604020202020204" pitchFamily="34" charset="0"/>
              <a:buChar char="•"/>
            </a:pPr>
            <a:r>
              <a:rPr lang="zh-CN" altLang="en-US" sz="1200" dirty="0">
                <a:solidFill>
                  <a:schemeClr val="tx1"/>
                </a:solidFill>
              </a:rPr>
              <a:t>UGC广场</a:t>
            </a:r>
            <a:endParaRPr lang="zh-CN" altLang="en-US" sz="1200" dirty="0">
              <a:solidFill>
                <a:schemeClr val="tx1"/>
              </a:solidFill>
            </a:endParaRPr>
          </a:p>
          <a:p>
            <a:endParaRPr lang="zh-CN" altLang="en-US" sz="1200" dirty="0">
              <a:solidFill>
                <a:schemeClr val="tx1"/>
              </a:solidFill>
            </a:endParaRPr>
          </a:p>
          <a:p>
            <a:r>
              <a:rPr lang="en-US" altLang="zh-CN" sz="1200" dirty="0">
                <a:solidFill>
                  <a:schemeClr val="tx1"/>
                </a:solidFill>
              </a:rPr>
              <a:t>Q4</a:t>
            </a:r>
            <a:r>
              <a:rPr lang="zh-CN" altLang="en-US" sz="1200" dirty="0">
                <a:solidFill>
                  <a:schemeClr val="tx1"/>
                </a:solidFill>
              </a:rPr>
              <a:t>季度：</a:t>
            </a:r>
            <a:endParaRPr lang="zh-CN" altLang="en-US" sz="1200" dirty="0">
              <a:solidFill>
                <a:schemeClr val="tx1"/>
              </a:solidFill>
            </a:endParaRPr>
          </a:p>
          <a:p>
            <a:pPr marL="171450" indent="-171450">
              <a:buFont typeface="Arial" panose="020B0604020202020204" pitchFamily="34" charset="0"/>
              <a:buChar char="•"/>
            </a:pPr>
            <a:r>
              <a:rPr lang="zh-CN" altLang="en-US" sz="1200" dirty="0">
                <a:solidFill>
                  <a:schemeClr val="tx1"/>
                </a:solidFill>
              </a:rPr>
              <a:t>社区支持抽奖</a:t>
            </a:r>
            <a:endParaRPr lang="zh-CN" altLang="en-US" sz="1200" dirty="0">
              <a:solidFill>
                <a:schemeClr val="tx1"/>
              </a:solidFill>
            </a:endParaRPr>
          </a:p>
          <a:p>
            <a:pPr marL="171450" indent="-171450">
              <a:buFont typeface="Arial" panose="020B0604020202020204" pitchFamily="34" charset="0"/>
              <a:buChar char="•"/>
            </a:pPr>
            <a:r>
              <a:rPr lang="zh-CN" altLang="en-US" sz="1200" dirty="0">
                <a:solidFill>
                  <a:schemeClr val="tx1"/>
                </a:solidFill>
              </a:rPr>
              <a:t>圈子互动，支持打赏</a:t>
            </a:r>
            <a:endParaRPr lang="zh-CN" altLang="en-US" sz="1200" dirty="0">
              <a:solidFill>
                <a:schemeClr val="tx1"/>
              </a:solidFill>
            </a:endParaRPr>
          </a:p>
        </p:txBody>
      </p:sp>
      <p:sp>
        <p:nvSpPr>
          <p:cNvPr id="24" name="圆角矩形 23"/>
          <p:cNvSpPr/>
          <p:nvPr/>
        </p:nvSpPr>
        <p:spPr>
          <a:xfrm>
            <a:off x="3049905" y="1272540"/>
            <a:ext cx="1711325" cy="1847215"/>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lstStyle/>
          <a:p>
            <a:pPr indent="0" algn="l">
              <a:lnSpc>
                <a:spcPct val="100000"/>
              </a:lnSpc>
              <a:spcAft>
                <a:spcPts val="400"/>
              </a:spcAft>
              <a:buClr>
                <a:schemeClr val="accent1"/>
              </a:buClr>
              <a:buFont typeface="Wingdings" panose="05000000000000000000" pitchFamily="2" charset="2"/>
              <a:buNone/>
            </a:pPr>
            <a:endParaRPr lang="en-US" altLang="zh-CN" sz="1000" spc="150" dirty="0">
              <a:solidFill>
                <a:schemeClr val="tx1">
                  <a:alpha val="85000"/>
                </a:schemeClr>
              </a:solidFill>
              <a:latin typeface="微软雅黑" panose="020B0503020204020204" charset="-122"/>
              <a:ea typeface="微软雅黑" panose="020B0503020204020204" charset="-122"/>
              <a:sym typeface="+mn-ea"/>
            </a:endParaRPr>
          </a:p>
        </p:txBody>
      </p:sp>
      <p:sp>
        <p:nvSpPr>
          <p:cNvPr id="25" name="文本框 30"/>
          <p:cNvSpPr txBox="1"/>
          <p:nvPr/>
        </p:nvSpPr>
        <p:spPr>
          <a:xfrm>
            <a:off x="3102610" y="1321435"/>
            <a:ext cx="1489710" cy="1753235"/>
          </a:xfrm>
          <a:prstGeom prst="rect">
            <a:avLst/>
          </a:prstGeom>
          <a:noFill/>
        </p:spPr>
        <p:txBody>
          <a:bodyPr wrap="square" rtlCol="0">
            <a:spAutoFit/>
          </a:bodyPr>
          <a:lstStyle/>
          <a:p>
            <a:r>
              <a:rPr lang="en-US" altLang="zh-CN" sz="1200" dirty="0">
                <a:solidFill>
                  <a:schemeClr val="tx1"/>
                </a:solidFill>
              </a:rPr>
              <a:t>Q1</a:t>
            </a:r>
            <a:r>
              <a:rPr lang="zh-CN" altLang="en-US" sz="1200" dirty="0">
                <a:solidFill>
                  <a:schemeClr val="tx1"/>
                </a:solidFill>
              </a:rPr>
              <a:t>季度</a:t>
            </a:r>
            <a:r>
              <a:rPr lang="en-US" altLang="zh-CN" sz="1200" dirty="0">
                <a:solidFill>
                  <a:schemeClr val="tx1"/>
                </a:solidFill>
              </a:rPr>
              <a:t>:</a:t>
            </a:r>
            <a:endParaRPr lang="en-US" altLang="zh-CN"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积分瓜分、成长体系</a:t>
            </a:r>
            <a:endParaRPr lang="en-US" altLang="zh-CN" sz="1200" dirty="0">
              <a:solidFill>
                <a:schemeClr val="tx1"/>
              </a:solidFill>
            </a:endParaRPr>
          </a:p>
          <a:p>
            <a:endParaRPr lang="en-US" altLang="zh-CN" sz="1200" dirty="0">
              <a:solidFill>
                <a:schemeClr val="tx1"/>
              </a:solidFill>
            </a:endParaRPr>
          </a:p>
          <a:p>
            <a:r>
              <a:rPr lang="en-US" altLang="zh-CN" sz="1200" dirty="0">
                <a:solidFill>
                  <a:schemeClr val="tx1"/>
                </a:solidFill>
              </a:rPr>
              <a:t>Q2</a:t>
            </a:r>
            <a:r>
              <a:rPr lang="zh-CN" altLang="en-US" sz="1200" dirty="0">
                <a:solidFill>
                  <a:schemeClr val="tx1"/>
                </a:solidFill>
              </a:rPr>
              <a:t>季度</a:t>
            </a:r>
            <a:r>
              <a:rPr lang="en-US" altLang="zh-CN" sz="1200" dirty="0">
                <a:solidFill>
                  <a:schemeClr val="tx1"/>
                </a:solidFill>
              </a:rPr>
              <a:t>:</a:t>
            </a:r>
            <a:endParaRPr lang="en-US" altLang="zh-CN"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会员等级</a:t>
            </a:r>
            <a:endParaRPr lang="en-US" altLang="zh-CN" sz="1200" dirty="0">
              <a:solidFill>
                <a:schemeClr val="tx1"/>
              </a:solidFill>
            </a:endParaRPr>
          </a:p>
          <a:p>
            <a:pPr marL="171450" indent="-171450">
              <a:buFont typeface="Arial" panose="020B0604020202020204" pitchFamily="34" charset="0"/>
              <a:buChar char="•"/>
            </a:pPr>
            <a:endParaRPr lang="en-US" altLang="zh-CN" sz="1200" dirty="0">
              <a:solidFill>
                <a:schemeClr val="tx1"/>
              </a:solidFill>
            </a:endParaRPr>
          </a:p>
          <a:p>
            <a:pPr indent="0">
              <a:buFont typeface="Arial" panose="020B0604020202020204" pitchFamily="34" charset="0"/>
              <a:buNone/>
            </a:pPr>
            <a:r>
              <a:rPr lang="en-US" altLang="zh-CN" sz="1200" dirty="0">
                <a:sym typeface="+mn-ea"/>
              </a:rPr>
              <a:t>Q3</a:t>
            </a:r>
            <a:r>
              <a:rPr lang="zh-CN" altLang="en-US" sz="1200" dirty="0">
                <a:sym typeface="+mn-ea"/>
              </a:rPr>
              <a:t>季度：</a:t>
            </a:r>
            <a:endParaRPr lang="zh-CN" altLang="en-US" sz="1200" dirty="0">
              <a:solidFill>
                <a:schemeClr val="tx1"/>
              </a:solidFill>
            </a:endParaRPr>
          </a:p>
          <a:p>
            <a:pPr marL="171450" indent="-171450">
              <a:buFont typeface="Arial" panose="020B0604020202020204" pitchFamily="34" charset="0"/>
              <a:buChar char="•"/>
            </a:pPr>
            <a:r>
              <a:rPr lang="zh-CN" altLang="en-US" sz="1200" dirty="0">
                <a:sym typeface="+mn-ea"/>
              </a:rPr>
              <a:t>会员权益丰富</a:t>
            </a:r>
            <a:endParaRPr lang="en-US" altLang="zh-CN" sz="1200" dirty="0">
              <a:solidFill>
                <a:schemeClr val="tx1"/>
              </a:solidFill>
            </a:endParaRPr>
          </a:p>
        </p:txBody>
      </p:sp>
      <p:sp>
        <p:nvSpPr>
          <p:cNvPr id="3" name="圆角矩形 2"/>
          <p:cNvSpPr/>
          <p:nvPr/>
        </p:nvSpPr>
        <p:spPr>
          <a:xfrm>
            <a:off x="4895850" y="1289685"/>
            <a:ext cx="4182110" cy="1818005"/>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lstStyle/>
          <a:p>
            <a:pPr indent="0" algn="l">
              <a:lnSpc>
                <a:spcPct val="100000"/>
              </a:lnSpc>
              <a:spcAft>
                <a:spcPts val="400"/>
              </a:spcAft>
              <a:buClr>
                <a:schemeClr val="accent1"/>
              </a:buClr>
              <a:buFont typeface="Wingdings" panose="05000000000000000000" pitchFamily="2" charset="2"/>
              <a:buNone/>
            </a:pPr>
            <a:endParaRPr lang="en-US" altLang="zh-CN" sz="1000" spc="150" dirty="0">
              <a:solidFill>
                <a:schemeClr val="tx1">
                  <a:alpha val="85000"/>
                </a:schemeClr>
              </a:solidFill>
              <a:latin typeface="微软雅黑" panose="020B0503020204020204" charset="-122"/>
              <a:ea typeface="微软雅黑" panose="020B0503020204020204" charset="-122"/>
              <a:sym typeface="+mn-ea"/>
            </a:endParaRPr>
          </a:p>
        </p:txBody>
      </p:sp>
      <p:sp>
        <p:nvSpPr>
          <p:cNvPr id="4" name="文本框 30"/>
          <p:cNvSpPr txBox="1"/>
          <p:nvPr/>
        </p:nvSpPr>
        <p:spPr>
          <a:xfrm>
            <a:off x="4948555" y="1322705"/>
            <a:ext cx="1489710" cy="1753235"/>
          </a:xfrm>
          <a:prstGeom prst="rect">
            <a:avLst/>
          </a:prstGeom>
          <a:noFill/>
        </p:spPr>
        <p:txBody>
          <a:bodyPr wrap="square" rtlCol="0">
            <a:spAutoFit/>
          </a:bodyPr>
          <a:lstStyle/>
          <a:p>
            <a:r>
              <a:rPr lang="en-US" altLang="zh-CN" sz="1200" dirty="0">
                <a:solidFill>
                  <a:schemeClr val="tx1"/>
                </a:solidFill>
              </a:rPr>
              <a:t>Q1</a:t>
            </a:r>
            <a:r>
              <a:rPr lang="zh-CN" altLang="en-US" sz="1200" dirty="0">
                <a:solidFill>
                  <a:schemeClr val="tx1"/>
                </a:solidFill>
              </a:rPr>
              <a:t>季度</a:t>
            </a:r>
            <a:r>
              <a:rPr lang="en-US" altLang="zh-CN" sz="1200" dirty="0">
                <a:solidFill>
                  <a:schemeClr val="tx1"/>
                </a:solidFill>
              </a:rPr>
              <a:t>:</a:t>
            </a:r>
            <a:endParaRPr lang="en-US" altLang="zh-CN"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预售</a:t>
            </a:r>
            <a:endParaRPr lang="en-US" altLang="zh-CN"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众筹</a:t>
            </a:r>
            <a:endParaRPr lang="en-US" altLang="zh-CN"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物流信息展示</a:t>
            </a:r>
            <a:endParaRPr lang="en-US" altLang="zh-CN" sz="1200" dirty="0">
              <a:solidFill>
                <a:schemeClr val="tx1"/>
              </a:solidFill>
            </a:endParaRPr>
          </a:p>
          <a:p>
            <a:endParaRPr lang="en-US" altLang="zh-CN" sz="1200" dirty="0">
              <a:solidFill>
                <a:schemeClr val="tx1"/>
              </a:solidFill>
            </a:endParaRPr>
          </a:p>
          <a:p>
            <a:r>
              <a:rPr lang="en-US" altLang="zh-CN" sz="1200" dirty="0">
                <a:solidFill>
                  <a:schemeClr val="tx1"/>
                </a:solidFill>
              </a:rPr>
              <a:t>Q2</a:t>
            </a:r>
            <a:r>
              <a:rPr lang="zh-CN" altLang="en-US" sz="1200" dirty="0">
                <a:solidFill>
                  <a:schemeClr val="tx1"/>
                </a:solidFill>
              </a:rPr>
              <a:t>季度</a:t>
            </a:r>
            <a:r>
              <a:rPr lang="en-US" altLang="zh-CN" sz="1200" dirty="0">
                <a:solidFill>
                  <a:schemeClr val="tx1"/>
                </a:solidFill>
              </a:rPr>
              <a:t>:</a:t>
            </a:r>
            <a:endParaRPr lang="en-US" altLang="zh-CN"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拼团购</a:t>
            </a:r>
            <a:endParaRPr lang="en-US" altLang="zh-CN"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场景化解决方案专区</a:t>
            </a:r>
            <a:endParaRPr lang="en-US" altLang="zh-CN" sz="1200" dirty="0">
              <a:solidFill>
                <a:schemeClr val="tx1"/>
              </a:solidFill>
            </a:endParaRPr>
          </a:p>
        </p:txBody>
      </p:sp>
      <p:sp>
        <p:nvSpPr>
          <p:cNvPr id="5" name="文本框 30"/>
          <p:cNvSpPr txBox="1"/>
          <p:nvPr/>
        </p:nvSpPr>
        <p:spPr>
          <a:xfrm>
            <a:off x="6753860" y="1322705"/>
            <a:ext cx="2166620" cy="1753235"/>
          </a:xfrm>
          <a:prstGeom prst="rect">
            <a:avLst/>
          </a:prstGeom>
          <a:noFill/>
        </p:spPr>
        <p:txBody>
          <a:bodyPr wrap="square" rtlCol="0">
            <a:spAutoFit/>
          </a:bodyPr>
          <a:lstStyle/>
          <a:p>
            <a:r>
              <a:rPr lang="en-US" altLang="zh-CN" sz="1200" dirty="0">
                <a:solidFill>
                  <a:schemeClr val="tx1"/>
                </a:solidFill>
              </a:rPr>
              <a:t>Q3</a:t>
            </a:r>
            <a:r>
              <a:rPr lang="zh-CN" altLang="en-US" sz="1200" dirty="0">
                <a:solidFill>
                  <a:schemeClr val="tx1"/>
                </a:solidFill>
              </a:rPr>
              <a:t>季度：</a:t>
            </a:r>
            <a:endParaRPr lang="zh-CN" altLang="en-US" sz="1200" dirty="0">
              <a:solidFill>
                <a:schemeClr val="tx1"/>
              </a:solidFill>
            </a:endParaRPr>
          </a:p>
          <a:p>
            <a:pPr marL="171450" indent="-171450">
              <a:buFont typeface="Arial" panose="020B0604020202020204" pitchFamily="34" charset="0"/>
              <a:buChar char="•"/>
            </a:pPr>
            <a:r>
              <a:rPr lang="zh-CN" altLang="en-US" sz="1200" dirty="0">
                <a:solidFill>
                  <a:schemeClr val="tx1"/>
                </a:solidFill>
              </a:rPr>
              <a:t>测评专区</a:t>
            </a:r>
            <a:endParaRPr lang="zh-CN" altLang="en-US" sz="1200" dirty="0">
              <a:solidFill>
                <a:schemeClr val="tx1"/>
              </a:solidFill>
            </a:endParaRPr>
          </a:p>
          <a:p>
            <a:pPr marL="171450" indent="-171450">
              <a:buFont typeface="Arial" panose="020B0604020202020204" pitchFamily="34" charset="0"/>
              <a:buChar char="•"/>
            </a:pPr>
            <a:r>
              <a:rPr lang="zh-CN" altLang="en-US" sz="1200" dirty="0">
                <a:solidFill>
                  <a:schemeClr val="tx1"/>
                </a:solidFill>
              </a:rPr>
              <a:t>AR产品展示</a:t>
            </a:r>
            <a:endParaRPr lang="zh-CN" altLang="en-US" sz="1200" dirty="0">
              <a:solidFill>
                <a:schemeClr val="tx1"/>
              </a:solidFill>
            </a:endParaRPr>
          </a:p>
          <a:p>
            <a:pPr marL="171450" indent="-171450">
              <a:buFont typeface="Arial" panose="020B0604020202020204" pitchFamily="34" charset="0"/>
              <a:buChar char="•"/>
            </a:pPr>
            <a:r>
              <a:rPr lang="zh-CN" altLang="en-US" sz="1200" dirty="0">
                <a:solidFill>
                  <a:schemeClr val="tx1"/>
                </a:solidFill>
              </a:rPr>
              <a:t>库存报警</a:t>
            </a:r>
            <a:endParaRPr lang="zh-CN" altLang="en-US" sz="1200" dirty="0">
              <a:solidFill>
                <a:schemeClr val="tx1"/>
              </a:solidFill>
            </a:endParaRPr>
          </a:p>
          <a:p>
            <a:pPr marL="171450" indent="-171450">
              <a:buFont typeface="Arial" panose="020B0604020202020204" pitchFamily="34" charset="0"/>
              <a:buChar char="•"/>
            </a:pPr>
            <a:endParaRPr lang="zh-CN" altLang="en-US"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Q4</a:t>
            </a:r>
            <a:r>
              <a:rPr lang="zh-CN" altLang="en-US" sz="1200" dirty="0">
                <a:solidFill>
                  <a:schemeClr val="tx1"/>
                </a:solidFill>
              </a:rPr>
              <a:t>季度：</a:t>
            </a:r>
            <a:endParaRPr lang="zh-CN" altLang="en-US" sz="1200" dirty="0">
              <a:solidFill>
                <a:schemeClr val="tx1"/>
              </a:solidFill>
            </a:endParaRPr>
          </a:p>
          <a:p>
            <a:pPr marL="171450" indent="-171450">
              <a:buFont typeface="Arial" panose="020B0604020202020204" pitchFamily="34" charset="0"/>
              <a:buChar char="•"/>
            </a:pPr>
            <a:r>
              <a:rPr lang="zh-CN" altLang="en-US" sz="1200" dirty="0">
                <a:solidFill>
                  <a:schemeClr val="tx1"/>
                </a:solidFill>
              </a:rPr>
              <a:t>付费会员权益</a:t>
            </a:r>
            <a:endParaRPr lang="zh-CN" altLang="en-US" sz="1200" dirty="0">
              <a:solidFill>
                <a:schemeClr val="tx1"/>
              </a:solidFill>
            </a:endParaRPr>
          </a:p>
          <a:p>
            <a:pPr marL="171450" indent="-171450">
              <a:buFont typeface="Arial" panose="020B0604020202020204" pitchFamily="34" charset="0"/>
              <a:buChar char="•"/>
            </a:pPr>
            <a:r>
              <a:rPr lang="zh-CN" altLang="en-US" sz="1200" dirty="0">
                <a:solidFill>
                  <a:schemeClr val="tx1"/>
                </a:solidFill>
              </a:rPr>
              <a:t>多语言站商城</a:t>
            </a:r>
            <a:endParaRPr lang="zh-CN" altLang="en-US" sz="1200" dirty="0">
              <a:solidFill>
                <a:schemeClr val="tx1"/>
              </a:solidFill>
            </a:endParaRPr>
          </a:p>
          <a:p>
            <a:pPr marL="171450" indent="-171450">
              <a:buFont typeface="Arial" panose="020B0604020202020204" pitchFamily="34" charset="0"/>
              <a:buChar char="•"/>
            </a:pPr>
            <a:r>
              <a:rPr lang="zh-CN" altLang="en-US" sz="1200" dirty="0">
                <a:solidFill>
                  <a:schemeClr val="tx1"/>
                </a:solidFill>
              </a:rPr>
              <a:t>风控中心（防作弊和刷单</a:t>
            </a:r>
            <a:endParaRPr lang="zh-CN" altLang="en-US" sz="1200" dirty="0">
              <a:solidFill>
                <a:schemeClr val="tx1"/>
              </a:solidFill>
            </a:endParaRPr>
          </a:p>
        </p:txBody>
      </p:sp>
      <p:sp>
        <p:nvSpPr>
          <p:cNvPr id="7" name="圆角矩形 6"/>
          <p:cNvSpPr/>
          <p:nvPr/>
        </p:nvSpPr>
        <p:spPr>
          <a:xfrm>
            <a:off x="3050540" y="5351780"/>
            <a:ext cx="6028055" cy="1203325"/>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lstStyle/>
          <a:p>
            <a:pPr indent="0" algn="l">
              <a:lnSpc>
                <a:spcPct val="100000"/>
              </a:lnSpc>
              <a:spcAft>
                <a:spcPts val="400"/>
              </a:spcAft>
              <a:buClr>
                <a:schemeClr val="accent1"/>
              </a:buClr>
              <a:buFont typeface="Wingdings" panose="05000000000000000000" pitchFamily="2" charset="2"/>
              <a:buNone/>
            </a:pPr>
            <a:endParaRPr lang="en-US" altLang="zh-CN" sz="1000" spc="150" dirty="0">
              <a:solidFill>
                <a:srgbClr val="027572">
                  <a:alpha val="85000"/>
                </a:srgbClr>
              </a:solidFill>
              <a:latin typeface="微软雅黑" panose="020B0503020204020204" charset="-122"/>
              <a:ea typeface="微软雅黑" panose="020B0503020204020204" charset="-122"/>
              <a:sym typeface="+mn-ea"/>
            </a:endParaRPr>
          </a:p>
        </p:txBody>
      </p:sp>
      <p:sp>
        <p:nvSpPr>
          <p:cNvPr id="9" name="圆角矩形 8"/>
          <p:cNvSpPr/>
          <p:nvPr/>
        </p:nvSpPr>
        <p:spPr>
          <a:xfrm>
            <a:off x="5057140" y="5454015"/>
            <a:ext cx="1956435" cy="364490"/>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ctr" anchorCtr="1"/>
          <a:lstStyle/>
          <a:p>
            <a:pPr indent="0" algn="ctr">
              <a:lnSpc>
                <a:spcPct val="100000"/>
              </a:lnSpc>
              <a:spcAft>
                <a:spcPts val="400"/>
              </a:spcAft>
              <a:buClr>
                <a:schemeClr val="accent1"/>
              </a:buClr>
              <a:buFont typeface="Wingdings" panose="05000000000000000000" pitchFamily="2" charset="2"/>
              <a:buNone/>
            </a:pPr>
            <a:r>
              <a:rPr lang="zh-CN" altLang="en-US" sz="1600" b="1" spc="150" dirty="0">
                <a:solidFill>
                  <a:srgbClr val="027572">
                    <a:alpha val="85000"/>
                  </a:srgbClr>
                </a:solidFill>
                <a:latin typeface="微软雅黑" panose="020B0503020204020204" charset="-122"/>
                <a:ea typeface="微软雅黑" panose="020B0503020204020204" charset="-122"/>
                <a:sym typeface="+mn-ea"/>
              </a:rPr>
              <a:t>业务目标</a:t>
            </a:r>
            <a:endParaRPr lang="zh-CN" altLang="en-US" sz="1600" b="1" spc="150" dirty="0">
              <a:solidFill>
                <a:srgbClr val="027572">
                  <a:alpha val="85000"/>
                </a:srgbClr>
              </a:solidFill>
              <a:latin typeface="微软雅黑" panose="020B0503020204020204" charset="-122"/>
              <a:ea typeface="微软雅黑" panose="020B0503020204020204" charset="-122"/>
              <a:sym typeface="+mn-ea"/>
            </a:endParaRPr>
          </a:p>
        </p:txBody>
      </p:sp>
      <p:sp>
        <p:nvSpPr>
          <p:cNvPr id="11" name="文本框 30"/>
          <p:cNvSpPr txBox="1"/>
          <p:nvPr/>
        </p:nvSpPr>
        <p:spPr>
          <a:xfrm>
            <a:off x="4202430" y="5817235"/>
            <a:ext cx="3658235" cy="521970"/>
          </a:xfrm>
          <a:prstGeom prst="rect">
            <a:avLst/>
          </a:prstGeom>
          <a:noFill/>
        </p:spPr>
        <p:txBody>
          <a:bodyPr wrap="square" rtlCol="0">
            <a:spAutoFit/>
          </a:bodyPr>
          <a:lstStyle/>
          <a:p>
            <a:pPr marL="285750" indent="-285750">
              <a:buFont typeface="Wingdings" panose="05000000000000000000" charset="0"/>
              <a:buChar char="ü"/>
            </a:pPr>
            <a:r>
              <a:rPr lang="zh-CN" altLang="en-US" sz="1400" dirty="0">
                <a:solidFill>
                  <a:srgbClr val="027572"/>
                </a:solidFill>
              </a:rPr>
              <a:t>支撑商城、运营、</a:t>
            </a:r>
            <a:r>
              <a:rPr lang="en-US" altLang="zh-CN" sz="1400" dirty="0">
                <a:solidFill>
                  <a:srgbClr val="027572"/>
                </a:solidFill>
              </a:rPr>
              <a:t>wellness</a:t>
            </a:r>
            <a:r>
              <a:rPr lang="zh-CN" altLang="en-US" sz="1400" dirty="0">
                <a:solidFill>
                  <a:srgbClr val="027572"/>
                </a:solidFill>
              </a:rPr>
              <a:t>的开发需求</a:t>
            </a:r>
            <a:endParaRPr sz="1400" dirty="0">
              <a:solidFill>
                <a:srgbClr val="027572"/>
              </a:solidFill>
            </a:endParaRPr>
          </a:p>
          <a:p>
            <a:pPr marL="285750" indent="-285750">
              <a:buFont typeface="Wingdings" panose="05000000000000000000" charset="0"/>
              <a:buChar char="ü"/>
            </a:pPr>
            <a:r>
              <a:rPr lang="zh-CN" sz="1400" dirty="0">
                <a:solidFill>
                  <a:srgbClr val="027572"/>
                </a:solidFill>
              </a:rPr>
              <a:t>支撑内部平台建设需求</a:t>
            </a:r>
            <a:endParaRPr lang="zh-CN" sz="1400" dirty="0">
              <a:solidFill>
                <a:srgbClr val="027572"/>
              </a:solidFill>
            </a:endParaRPr>
          </a:p>
        </p:txBody>
      </p:sp>
      <p:grpSp>
        <p:nvGrpSpPr>
          <p:cNvPr id="17" name="组合 16"/>
          <p:cNvGrpSpPr/>
          <p:nvPr/>
        </p:nvGrpSpPr>
        <p:grpSpPr>
          <a:xfrm>
            <a:off x="1785620" y="1290696"/>
            <a:ext cx="886460" cy="245212"/>
            <a:chOff x="6945" y="2697"/>
            <a:chExt cx="2997" cy="742"/>
          </a:xfrm>
          <a:solidFill>
            <a:srgbClr val="027572"/>
          </a:solidFill>
        </p:grpSpPr>
        <p:sp>
          <p:nvSpPr>
            <p:cNvPr id="167" name="Round Same Side Corner Rectangle 5"/>
            <p:cNvSpPr/>
            <p:nvPr>
              <p:custDataLst>
                <p:tags r:id="rId1"/>
              </p:custDataLst>
            </p:nvPr>
          </p:nvSpPr>
          <p:spPr>
            <a:xfrm rot="10800000">
              <a:off x="6945" y="2717"/>
              <a:ext cx="2997" cy="647"/>
            </a:xfrm>
            <a:prstGeom prst="round2SameRect">
              <a:avLst>
                <a:gd name="adj1" fmla="val 50000"/>
                <a:gd name="adj2" fmla="val 0"/>
              </a:avLst>
            </a:prstGeom>
            <a:grp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20000"/>
                </a:lnSpc>
                <a:buClrTx/>
                <a:buSzTx/>
                <a:buFontTx/>
                <a:buNone/>
              </a:pPr>
              <a:endParaRPr kumimoji="0" lang="en-US" sz="1800" b="0" i="0" u="none" strike="noStrike" kern="1200" cap="none" spc="0" normalizeH="0" baseline="0" noProof="0">
                <a:ln>
                  <a:noFill/>
                </a:ln>
                <a:solidFill>
                  <a:sysClr val="window" lastClr="FFFFFF"/>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nvSpPr>
          <p:spPr>
            <a:xfrm>
              <a:off x="7244" y="2697"/>
              <a:ext cx="2399" cy="742"/>
            </a:xfrm>
            <a:prstGeom prst="rect">
              <a:avLst/>
            </a:prstGeom>
            <a:noFill/>
            <a:extLst>
              <a:ext uri="{909E8E84-426E-40DD-AFC4-6F175D3DCCD1}">
                <a14:hiddenFill xmlns:a14="http://schemas.microsoft.com/office/drawing/2010/main">
                  <a:solidFill>
                    <a:srgbClr val="027572"/>
                  </a:solidFill>
                </a14:hiddenFill>
              </a:ext>
            </a:extLst>
          </p:spPr>
          <p:txBody>
            <a:bodyPr wrap="square" rtlCol="0">
              <a:spAutoFit/>
            </a:bodyPr>
            <a:lstStyle/>
            <a:p>
              <a:pPr algn="ctr"/>
              <a:r>
                <a:rPr lang="en-US" altLang="zh-CN" sz="1000">
                  <a:solidFill>
                    <a:schemeClr val="bg1"/>
                  </a:solidFill>
                </a:rPr>
                <a:t>Wellness</a:t>
              </a:r>
              <a:endParaRPr lang="en-US" altLang="zh-CN" sz="1000">
                <a:solidFill>
                  <a:schemeClr val="bg1"/>
                </a:solidFill>
              </a:endParaRPr>
            </a:p>
          </p:txBody>
        </p:sp>
      </p:grpSp>
      <p:grpSp>
        <p:nvGrpSpPr>
          <p:cNvPr id="8" name="组合 7"/>
          <p:cNvGrpSpPr/>
          <p:nvPr/>
        </p:nvGrpSpPr>
        <p:grpSpPr>
          <a:xfrm>
            <a:off x="3792220" y="1281806"/>
            <a:ext cx="886460" cy="245212"/>
            <a:chOff x="6945" y="2697"/>
            <a:chExt cx="2997" cy="742"/>
          </a:xfrm>
          <a:solidFill>
            <a:srgbClr val="027572"/>
          </a:solidFill>
        </p:grpSpPr>
        <p:sp>
          <p:nvSpPr>
            <p:cNvPr id="12" name="Round Same Side Corner Rectangle 5"/>
            <p:cNvSpPr/>
            <p:nvPr>
              <p:custDataLst>
                <p:tags r:id="rId2"/>
              </p:custDataLst>
            </p:nvPr>
          </p:nvSpPr>
          <p:spPr>
            <a:xfrm rot="10800000">
              <a:off x="6945" y="2717"/>
              <a:ext cx="2997" cy="647"/>
            </a:xfrm>
            <a:prstGeom prst="round2SameRect">
              <a:avLst>
                <a:gd name="adj1" fmla="val 50000"/>
                <a:gd name="adj2" fmla="val 0"/>
              </a:avLst>
            </a:prstGeom>
            <a:grp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20000"/>
                </a:lnSpc>
                <a:buClrTx/>
                <a:buSzTx/>
                <a:buFontTx/>
                <a:buNone/>
              </a:pPr>
              <a:endParaRPr kumimoji="0" lang="en-US" sz="1800" b="0" i="0" u="none" strike="noStrike" kern="1200" cap="none" spc="0" normalizeH="0" baseline="0" noProof="0">
                <a:ln>
                  <a:noFill/>
                </a:ln>
                <a:solidFill>
                  <a:sysClr val="window" lastClr="FFFFFF"/>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7244" y="2697"/>
              <a:ext cx="2399" cy="742"/>
            </a:xfrm>
            <a:prstGeom prst="rect">
              <a:avLst/>
            </a:prstGeom>
            <a:noFill/>
            <a:extLst>
              <a:ext uri="{909E8E84-426E-40DD-AFC4-6F175D3DCCD1}">
                <a14:hiddenFill xmlns:a14="http://schemas.microsoft.com/office/drawing/2010/main">
                  <a:grpFill/>
                </a14:hiddenFill>
              </a:ext>
            </a:extLst>
          </p:spPr>
          <p:txBody>
            <a:bodyPr wrap="square" rtlCol="0">
              <a:spAutoFit/>
            </a:bodyPr>
            <a:lstStyle/>
            <a:p>
              <a:pPr algn="ctr"/>
              <a:r>
                <a:rPr lang="zh-CN" altLang="en-US" sz="1000">
                  <a:solidFill>
                    <a:schemeClr val="bg1"/>
                  </a:solidFill>
                </a:rPr>
                <a:t>用户运营</a:t>
              </a:r>
              <a:endParaRPr lang="zh-CN" altLang="en-US" sz="1000">
                <a:solidFill>
                  <a:schemeClr val="bg1"/>
                </a:solidFill>
              </a:endParaRPr>
            </a:p>
          </p:txBody>
        </p:sp>
      </p:grpSp>
      <p:grpSp>
        <p:nvGrpSpPr>
          <p:cNvPr id="14" name="组合 13"/>
          <p:cNvGrpSpPr/>
          <p:nvPr/>
        </p:nvGrpSpPr>
        <p:grpSpPr>
          <a:xfrm>
            <a:off x="8091805" y="1297046"/>
            <a:ext cx="886460" cy="245212"/>
            <a:chOff x="6945" y="2697"/>
            <a:chExt cx="2997" cy="742"/>
          </a:xfrm>
          <a:solidFill>
            <a:srgbClr val="027572"/>
          </a:solidFill>
        </p:grpSpPr>
        <p:sp>
          <p:nvSpPr>
            <p:cNvPr id="15" name="Round Same Side Corner Rectangle 5"/>
            <p:cNvSpPr/>
            <p:nvPr>
              <p:custDataLst>
                <p:tags r:id="rId3"/>
              </p:custDataLst>
            </p:nvPr>
          </p:nvSpPr>
          <p:spPr>
            <a:xfrm rot="10800000">
              <a:off x="6945" y="2717"/>
              <a:ext cx="2997" cy="647"/>
            </a:xfrm>
            <a:prstGeom prst="round2SameRect">
              <a:avLst>
                <a:gd name="adj1" fmla="val 50000"/>
                <a:gd name="adj2" fmla="val 0"/>
              </a:avLst>
            </a:prstGeom>
            <a:grp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20000"/>
                </a:lnSpc>
                <a:buClrTx/>
                <a:buSzTx/>
                <a:buFontTx/>
                <a:buNone/>
              </a:pPr>
              <a:endParaRPr kumimoji="0" lang="en-US" sz="1800" b="0" i="0" u="none" strike="noStrike" kern="1200" cap="none" spc="0" normalizeH="0" baseline="0" noProof="0">
                <a:ln>
                  <a:noFill/>
                </a:ln>
                <a:solidFill>
                  <a:sysClr val="window" lastClr="FFFFFF"/>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7244" y="2697"/>
              <a:ext cx="2399" cy="742"/>
            </a:xfrm>
            <a:prstGeom prst="rect">
              <a:avLst/>
            </a:prstGeom>
            <a:noFill/>
            <a:extLst>
              <a:ext uri="{909E8E84-426E-40DD-AFC4-6F175D3DCCD1}">
                <a14:hiddenFill xmlns:a14="http://schemas.microsoft.com/office/drawing/2010/main">
                  <a:grpFill/>
                </a14:hiddenFill>
              </a:ext>
            </a:extLst>
          </p:spPr>
          <p:txBody>
            <a:bodyPr wrap="square" rtlCol="0">
              <a:spAutoFit/>
            </a:bodyPr>
            <a:lstStyle/>
            <a:p>
              <a:pPr algn="ctr"/>
              <a:r>
                <a:rPr lang="zh-CN" altLang="en-US" sz="1000">
                  <a:solidFill>
                    <a:schemeClr val="bg1"/>
                  </a:solidFill>
                </a:rPr>
                <a:t>商城</a:t>
              </a:r>
              <a:endParaRPr lang="zh-CN" altLang="en-US" sz="1000">
                <a:solidFill>
                  <a:schemeClr val="bg1"/>
                </a:solidFill>
              </a:endParaRPr>
            </a:p>
          </p:txBody>
        </p:sp>
      </p:grpSp>
      <p:grpSp>
        <p:nvGrpSpPr>
          <p:cNvPr id="20" name="组合 19"/>
          <p:cNvGrpSpPr/>
          <p:nvPr/>
        </p:nvGrpSpPr>
        <p:grpSpPr>
          <a:xfrm>
            <a:off x="10631805" y="1272281"/>
            <a:ext cx="886460" cy="245212"/>
            <a:chOff x="6945" y="2697"/>
            <a:chExt cx="2997" cy="742"/>
          </a:xfrm>
          <a:solidFill>
            <a:srgbClr val="027572"/>
          </a:solidFill>
        </p:grpSpPr>
        <p:sp>
          <p:nvSpPr>
            <p:cNvPr id="26" name="Round Same Side Corner Rectangle 5"/>
            <p:cNvSpPr/>
            <p:nvPr>
              <p:custDataLst>
                <p:tags r:id="rId4"/>
              </p:custDataLst>
            </p:nvPr>
          </p:nvSpPr>
          <p:spPr>
            <a:xfrm rot="10800000">
              <a:off x="6945" y="2717"/>
              <a:ext cx="2997" cy="647"/>
            </a:xfrm>
            <a:prstGeom prst="round2SameRect">
              <a:avLst>
                <a:gd name="adj1" fmla="val 50000"/>
                <a:gd name="adj2" fmla="val 0"/>
              </a:avLst>
            </a:prstGeom>
            <a:grp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20000"/>
                </a:lnSpc>
                <a:buClrTx/>
                <a:buSzTx/>
                <a:buFontTx/>
                <a:buNone/>
              </a:pPr>
              <a:endParaRPr kumimoji="0" lang="en-US" sz="1800" b="0" i="0" u="none" strike="noStrike" kern="1200" cap="none" spc="0" normalizeH="0" baseline="0" noProof="0">
                <a:ln>
                  <a:noFill/>
                </a:ln>
                <a:solidFill>
                  <a:sysClr val="window" lastClr="FFFFFF"/>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nvSpPr>
          <p:spPr>
            <a:xfrm>
              <a:off x="7244" y="2697"/>
              <a:ext cx="2399" cy="742"/>
            </a:xfrm>
            <a:prstGeom prst="rect">
              <a:avLst/>
            </a:prstGeom>
            <a:noFill/>
            <a:extLst>
              <a:ext uri="{909E8E84-426E-40DD-AFC4-6F175D3DCCD1}">
                <a14:hiddenFill xmlns:a14="http://schemas.microsoft.com/office/drawing/2010/main">
                  <a:grpFill/>
                </a14:hiddenFill>
              </a:ext>
            </a:extLst>
          </p:spPr>
          <p:txBody>
            <a:bodyPr wrap="square" rtlCol="0">
              <a:spAutoFit/>
            </a:bodyPr>
            <a:lstStyle/>
            <a:p>
              <a:pPr algn="ctr"/>
              <a:r>
                <a:rPr lang="zh-CN" altLang="en-US" sz="1000">
                  <a:solidFill>
                    <a:schemeClr val="bg1"/>
                  </a:solidFill>
                </a:rPr>
                <a:t>社区</a:t>
              </a:r>
              <a:endParaRPr lang="zh-CN" altLang="en-US" sz="1000">
                <a:solidFill>
                  <a:schemeClr val="bg1"/>
                </a:solidFill>
              </a:endParaRPr>
            </a:p>
          </p:txBody>
        </p:sp>
      </p:grpSp>
      <p:sp>
        <p:nvSpPr>
          <p:cNvPr id="6"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027572">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3200">
                <a:latin typeface="黑体" panose="02010609060101010101" charset="-122"/>
                <a:ea typeface="黑体" panose="02010609060101010101" charset="-122"/>
              </a:rPr>
              <a:t>业务</a:t>
            </a:r>
            <a:r>
              <a:rPr lang="zh-CN" altLang="en-US" sz="3200">
                <a:latin typeface="黑体" panose="02010609060101010101" charset="-122"/>
                <a:ea typeface="黑体" panose="02010609060101010101" charset="-122"/>
              </a:rPr>
              <a:t>目标</a:t>
            </a:r>
            <a:endParaRPr lang="zh-CN" altLang="en-US" sz="3200">
              <a:latin typeface="黑体" panose="02010609060101010101" charset="-122"/>
              <a:ea typeface="黑体" panose="02010609060101010101" charset="-122"/>
            </a:endParaRPr>
          </a:p>
        </p:txBody>
      </p:sp>
      <p:sp>
        <p:nvSpPr>
          <p:cNvPr id="2" name="圆角矩形 1"/>
          <p:cNvSpPr/>
          <p:nvPr/>
        </p:nvSpPr>
        <p:spPr>
          <a:xfrm>
            <a:off x="3049905" y="3211830"/>
            <a:ext cx="6017895" cy="1971040"/>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p>
            <a:pPr indent="0" algn="l">
              <a:lnSpc>
                <a:spcPct val="100000"/>
              </a:lnSpc>
              <a:spcAft>
                <a:spcPts val="400"/>
              </a:spcAft>
              <a:buClr>
                <a:schemeClr val="accent1"/>
              </a:buClr>
              <a:buFont typeface="Wingdings" panose="05000000000000000000" pitchFamily="2" charset="2"/>
              <a:buNone/>
            </a:pPr>
            <a:endParaRPr lang="en-US" altLang="zh-CN" sz="1000" spc="150" dirty="0">
              <a:solidFill>
                <a:schemeClr val="tx1">
                  <a:alpha val="85000"/>
                </a:schemeClr>
              </a:solidFill>
              <a:latin typeface="微软雅黑" panose="020B0503020204020204" charset="-122"/>
              <a:ea typeface="微软雅黑" panose="020B0503020204020204" charset="-122"/>
              <a:sym typeface="+mn-ea"/>
            </a:endParaRPr>
          </a:p>
        </p:txBody>
      </p:sp>
      <p:sp>
        <p:nvSpPr>
          <p:cNvPr id="10" name="文本框 30"/>
          <p:cNvSpPr txBox="1"/>
          <p:nvPr/>
        </p:nvSpPr>
        <p:spPr>
          <a:xfrm>
            <a:off x="3102610" y="3244850"/>
            <a:ext cx="1953895" cy="1938020"/>
          </a:xfrm>
          <a:prstGeom prst="rect">
            <a:avLst/>
          </a:prstGeom>
          <a:noFill/>
        </p:spPr>
        <p:txBody>
          <a:bodyPr wrap="square" rtlCol="0">
            <a:spAutoFit/>
          </a:bodyPr>
          <a:p>
            <a:r>
              <a:rPr lang="en-US" altLang="zh-CN" sz="1200" dirty="0">
                <a:solidFill>
                  <a:schemeClr val="tx1"/>
                </a:solidFill>
              </a:rPr>
              <a:t>Q1</a:t>
            </a:r>
            <a:r>
              <a:rPr lang="zh-CN" altLang="en-US" sz="1200" dirty="0">
                <a:solidFill>
                  <a:schemeClr val="tx1"/>
                </a:solidFill>
              </a:rPr>
              <a:t>季度</a:t>
            </a:r>
            <a:r>
              <a:rPr lang="en-US" altLang="zh-CN" sz="1200" dirty="0">
                <a:solidFill>
                  <a:schemeClr val="tx1"/>
                </a:solidFill>
              </a:rPr>
              <a:t>:</a:t>
            </a:r>
            <a:endParaRPr lang="en-US" altLang="zh-CN" sz="1200" dirty="0">
              <a:solidFill>
                <a:schemeClr val="tx1"/>
              </a:solidFill>
            </a:endParaRPr>
          </a:p>
          <a:p>
            <a:pPr marL="171450" indent="-171450">
              <a:buFont typeface="Arial" panose="020B0604020202020204" pitchFamily="34" charset="0"/>
              <a:buChar char="•"/>
            </a:pPr>
            <a:r>
              <a:rPr lang="zh-CN" altLang="en-US" sz="1200" dirty="0">
                <a:solidFill>
                  <a:schemeClr val="tx1"/>
                </a:solidFill>
              </a:rPr>
              <a:t>开放平台一期</a:t>
            </a:r>
            <a:endParaRPr lang="zh-CN" altLang="en-US" sz="1200" dirty="0">
              <a:solidFill>
                <a:schemeClr val="tx1"/>
              </a:solidFill>
            </a:endParaRPr>
          </a:p>
          <a:p>
            <a:pPr marL="171450" indent="-171450">
              <a:buFont typeface="Arial" panose="020B0604020202020204" pitchFamily="34" charset="0"/>
              <a:buChar char="•"/>
            </a:pPr>
            <a:r>
              <a:rPr lang="zh-CN" altLang="en-US" sz="1200" dirty="0">
                <a:solidFill>
                  <a:schemeClr val="tx1"/>
                </a:solidFill>
              </a:rPr>
              <a:t>开放平台审核系统一期</a:t>
            </a:r>
            <a:endParaRPr lang="en-US" altLang="zh-CN"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EDM</a:t>
            </a:r>
            <a:r>
              <a:rPr lang="zh-CN" altLang="en-US" sz="1200" dirty="0">
                <a:solidFill>
                  <a:schemeClr val="tx1"/>
                </a:solidFill>
              </a:rPr>
              <a:t>详情页优化</a:t>
            </a:r>
            <a:endParaRPr lang="zh-CN" altLang="en-US"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EDM 2.0</a:t>
            </a:r>
            <a:endParaRPr lang="en-US" altLang="zh-CN"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Pharos</a:t>
            </a:r>
            <a:r>
              <a:rPr lang="zh-CN" altLang="en-US" sz="1200" dirty="0">
                <a:solidFill>
                  <a:schemeClr val="tx1"/>
                </a:solidFill>
              </a:rPr>
              <a:t>权限管理</a:t>
            </a:r>
            <a:endParaRPr lang="zh-CN" altLang="en-US"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Pharos</a:t>
            </a:r>
            <a:r>
              <a:rPr lang="zh-CN" altLang="en-US" sz="1200" dirty="0">
                <a:solidFill>
                  <a:schemeClr val="tx1"/>
                </a:solidFill>
              </a:rPr>
              <a:t>慢日志</a:t>
            </a:r>
            <a:endParaRPr lang="zh-CN" altLang="en-US" sz="1200" dirty="0">
              <a:solidFill>
                <a:schemeClr val="tx1"/>
              </a:solidFill>
            </a:endParaRPr>
          </a:p>
          <a:p>
            <a:pPr marL="171450" indent="-171450">
              <a:buFont typeface="Arial" panose="020B0604020202020204" pitchFamily="34" charset="0"/>
              <a:buChar char="•"/>
            </a:pPr>
            <a:r>
              <a:rPr lang="zh-CN" altLang="en-US" sz="1200" dirty="0">
                <a:solidFill>
                  <a:schemeClr val="tx1"/>
                </a:solidFill>
              </a:rPr>
              <a:t>产测工具</a:t>
            </a:r>
            <a:r>
              <a:rPr lang="en-US" altLang="zh-CN" sz="1200" dirty="0">
                <a:solidFill>
                  <a:schemeClr val="tx1"/>
                </a:solidFill>
              </a:rPr>
              <a:t> </a:t>
            </a:r>
            <a:r>
              <a:rPr lang="zh-CN" altLang="en-US" sz="1200" dirty="0">
                <a:solidFill>
                  <a:schemeClr val="tx1"/>
                </a:solidFill>
              </a:rPr>
              <a:t>单品配置</a:t>
            </a:r>
            <a:endParaRPr lang="zh-CN" altLang="en-US" sz="1200" dirty="0">
              <a:solidFill>
                <a:schemeClr val="tx1"/>
              </a:solidFill>
            </a:endParaRPr>
          </a:p>
          <a:p>
            <a:pPr marL="171450" indent="-171450">
              <a:buFont typeface="Arial" panose="020B0604020202020204" pitchFamily="34" charset="0"/>
              <a:buChar char="•"/>
            </a:pPr>
            <a:r>
              <a:rPr lang="zh-CN" altLang="en-US" sz="1200" dirty="0">
                <a:solidFill>
                  <a:schemeClr val="tx1"/>
                </a:solidFill>
              </a:rPr>
              <a:t>植物管理系统</a:t>
            </a:r>
            <a:endParaRPr lang="zh-CN" altLang="en-US" sz="1200" dirty="0">
              <a:solidFill>
                <a:schemeClr val="tx1"/>
              </a:solidFill>
            </a:endParaRPr>
          </a:p>
          <a:p>
            <a:pPr marL="171450" indent="-171450">
              <a:buFont typeface="Arial" panose="020B0604020202020204" pitchFamily="34" charset="0"/>
              <a:buChar char="•"/>
            </a:pPr>
            <a:r>
              <a:rPr lang="zh-CN" altLang="en-US" sz="1200" dirty="0">
                <a:solidFill>
                  <a:schemeClr val="tx1"/>
                </a:solidFill>
              </a:rPr>
              <a:t>前端监控一期</a:t>
            </a:r>
            <a:endParaRPr lang="en-US" altLang="zh-CN" sz="1200" dirty="0">
              <a:solidFill>
                <a:schemeClr val="tx1"/>
              </a:solidFill>
            </a:endParaRPr>
          </a:p>
        </p:txBody>
      </p:sp>
      <p:sp>
        <p:nvSpPr>
          <p:cNvPr id="21" name="文本框 30"/>
          <p:cNvSpPr txBox="1"/>
          <p:nvPr/>
        </p:nvSpPr>
        <p:spPr>
          <a:xfrm>
            <a:off x="4907915" y="3244850"/>
            <a:ext cx="2166620" cy="1568450"/>
          </a:xfrm>
          <a:prstGeom prst="rect">
            <a:avLst/>
          </a:prstGeom>
          <a:noFill/>
        </p:spPr>
        <p:txBody>
          <a:bodyPr wrap="square" rtlCol="0">
            <a:spAutoFit/>
          </a:bodyPr>
          <a:p>
            <a:r>
              <a:rPr lang="en-US" altLang="zh-CN" sz="1200" dirty="0">
                <a:sym typeface="+mn-ea"/>
              </a:rPr>
              <a:t>Q2</a:t>
            </a:r>
            <a:r>
              <a:rPr lang="zh-CN" altLang="en-US" sz="1200" dirty="0">
                <a:sym typeface="+mn-ea"/>
              </a:rPr>
              <a:t>季度</a:t>
            </a:r>
            <a:r>
              <a:rPr lang="en-US" altLang="zh-CN" sz="1200" dirty="0">
                <a:sym typeface="+mn-ea"/>
              </a:rPr>
              <a:t>:</a:t>
            </a:r>
            <a:endParaRPr lang="en-US" altLang="zh-CN" sz="1200" dirty="0">
              <a:solidFill>
                <a:schemeClr val="tx1"/>
              </a:solidFill>
            </a:endParaRPr>
          </a:p>
          <a:p>
            <a:pPr marL="171450" indent="-171450">
              <a:buFont typeface="Arial" panose="020B0604020202020204" pitchFamily="34" charset="0"/>
              <a:buChar char="•"/>
            </a:pPr>
            <a:r>
              <a:rPr lang="zh-CN" altLang="en-US" sz="1200" dirty="0">
                <a:sym typeface="+mn-ea"/>
              </a:rPr>
              <a:t>开放平台二期</a:t>
            </a:r>
            <a:endParaRPr lang="zh-CN" altLang="en-US" sz="1200" dirty="0">
              <a:sym typeface="+mn-ea"/>
            </a:endParaRPr>
          </a:p>
          <a:p>
            <a:pPr marL="171450" indent="-171450">
              <a:buFont typeface="Arial" panose="020B0604020202020204" pitchFamily="34" charset="0"/>
              <a:buChar char="•"/>
            </a:pPr>
            <a:r>
              <a:rPr lang="en-US" altLang="zh-CN" sz="1200" dirty="0">
                <a:sym typeface="+mn-ea"/>
              </a:rPr>
              <a:t>Pharos</a:t>
            </a:r>
            <a:r>
              <a:rPr lang="zh-CN" altLang="en-US" sz="1200" dirty="0">
                <a:sym typeface="+mn-ea"/>
              </a:rPr>
              <a:t>权限管理二期</a:t>
            </a:r>
            <a:endParaRPr lang="zh-CN" altLang="en-US" sz="1200" dirty="0">
              <a:sym typeface="+mn-ea"/>
            </a:endParaRPr>
          </a:p>
          <a:p>
            <a:pPr marL="171450" indent="-171450">
              <a:buFont typeface="Arial" panose="020B0604020202020204" pitchFamily="34" charset="0"/>
              <a:buChar char="•"/>
            </a:pPr>
            <a:r>
              <a:rPr lang="en-US" altLang="zh-CN" sz="1200" dirty="0">
                <a:sym typeface="+mn-ea"/>
              </a:rPr>
              <a:t>Pharos</a:t>
            </a:r>
            <a:r>
              <a:rPr lang="zh-CN" altLang="en-US" sz="1200" dirty="0">
                <a:sym typeface="+mn-ea"/>
              </a:rPr>
              <a:t>模块迭代</a:t>
            </a:r>
            <a:endParaRPr lang="zh-CN" altLang="en-US" sz="1200" dirty="0">
              <a:sym typeface="+mn-ea"/>
            </a:endParaRPr>
          </a:p>
          <a:p>
            <a:pPr marL="171450" indent="-171450">
              <a:buFont typeface="Arial" panose="020B0604020202020204" pitchFamily="34" charset="0"/>
              <a:buChar char="•"/>
            </a:pPr>
            <a:r>
              <a:rPr lang="zh-CN" altLang="en-US" sz="1200" dirty="0">
                <a:sym typeface="+mn-ea"/>
              </a:rPr>
              <a:t>前端监控二期</a:t>
            </a:r>
            <a:endParaRPr lang="zh-CN" altLang="en-US" sz="1200" dirty="0">
              <a:sym typeface="+mn-ea"/>
            </a:endParaRPr>
          </a:p>
          <a:p>
            <a:pPr marL="171450" indent="-171450">
              <a:buFont typeface="Arial" panose="020B0604020202020204" pitchFamily="34" charset="0"/>
              <a:buChar char="•"/>
            </a:pPr>
            <a:r>
              <a:rPr lang="zh-CN" altLang="en-US" sz="1200" dirty="0">
                <a:sym typeface="+mn-ea"/>
              </a:rPr>
              <a:t>说明书编辑平台</a:t>
            </a:r>
            <a:endParaRPr lang="zh-CN" altLang="en-US" sz="1200" dirty="0">
              <a:sym typeface="+mn-ea"/>
            </a:endParaRPr>
          </a:p>
          <a:p>
            <a:pPr marL="171450" indent="-171450">
              <a:buFont typeface="Arial" panose="020B0604020202020204" pitchFamily="34" charset="0"/>
              <a:buChar char="•"/>
            </a:pPr>
            <a:r>
              <a:rPr lang="zh-CN" altLang="en-US" sz="1200" dirty="0">
                <a:sym typeface="+mn-ea"/>
              </a:rPr>
              <a:t>中国区</a:t>
            </a:r>
            <a:r>
              <a:rPr lang="en-US" altLang="zh-CN" sz="1200" dirty="0">
                <a:sym typeface="+mn-ea"/>
              </a:rPr>
              <a:t>APP</a:t>
            </a:r>
            <a:r>
              <a:rPr lang="zh-CN" altLang="en-US" sz="1200" dirty="0">
                <a:sym typeface="+mn-ea"/>
              </a:rPr>
              <a:t>帮助页管理系统</a:t>
            </a:r>
            <a:endParaRPr lang="zh-CN" altLang="en-US" sz="1200" dirty="0">
              <a:sym typeface="+mn-ea"/>
            </a:endParaRPr>
          </a:p>
          <a:p>
            <a:pPr marL="171450" indent="-171450">
              <a:buFont typeface="Arial" panose="020B0604020202020204" pitchFamily="34" charset="0"/>
              <a:buChar char="•"/>
            </a:pPr>
            <a:r>
              <a:rPr lang="zh-CN" altLang="en-US" sz="1200" dirty="0">
                <a:sym typeface="+mn-ea"/>
              </a:rPr>
              <a:t>运营后台</a:t>
            </a:r>
            <a:r>
              <a:rPr lang="en-US" altLang="zh-CN" sz="1200" dirty="0">
                <a:sym typeface="+mn-ea"/>
              </a:rPr>
              <a:t> </a:t>
            </a:r>
            <a:r>
              <a:rPr lang="zh-CN" altLang="en-US" sz="1200" dirty="0">
                <a:sym typeface="+mn-ea"/>
              </a:rPr>
              <a:t>公测</a:t>
            </a:r>
            <a:r>
              <a:rPr lang="zh-CN" altLang="en-US" sz="1200" dirty="0">
                <a:sym typeface="+mn-ea"/>
              </a:rPr>
              <a:t>管理</a:t>
            </a:r>
            <a:endParaRPr lang="zh-CN" altLang="en-US" sz="1200" dirty="0">
              <a:solidFill>
                <a:schemeClr val="tx1"/>
              </a:solidFill>
            </a:endParaRPr>
          </a:p>
        </p:txBody>
      </p:sp>
      <p:grpSp>
        <p:nvGrpSpPr>
          <p:cNvPr id="22" name="组合 21"/>
          <p:cNvGrpSpPr/>
          <p:nvPr/>
        </p:nvGrpSpPr>
        <p:grpSpPr>
          <a:xfrm>
            <a:off x="8091805" y="3211571"/>
            <a:ext cx="886460" cy="245212"/>
            <a:chOff x="6945" y="2697"/>
            <a:chExt cx="2997" cy="742"/>
          </a:xfrm>
          <a:solidFill>
            <a:srgbClr val="027572"/>
          </a:solidFill>
        </p:grpSpPr>
        <p:sp>
          <p:nvSpPr>
            <p:cNvPr id="28" name="Round Same Side Corner Rectangle 5"/>
            <p:cNvSpPr/>
            <p:nvPr>
              <p:custDataLst>
                <p:tags r:id="rId5"/>
              </p:custDataLst>
            </p:nvPr>
          </p:nvSpPr>
          <p:spPr>
            <a:xfrm rot="10800000">
              <a:off x="6945" y="2717"/>
              <a:ext cx="2997" cy="647"/>
            </a:xfrm>
            <a:prstGeom prst="round2SameRect">
              <a:avLst>
                <a:gd name="adj1" fmla="val 50000"/>
                <a:gd name="adj2" fmla="val 0"/>
              </a:avLst>
            </a:prstGeom>
            <a:grp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20000"/>
                </a:lnSpc>
                <a:buClrTx/>
                <a:buSzTx/>
                <a:buFontTx/>
                <a:buNone/>
              </a:pPr>
              <a:endParaRPr kumimoji="0" lang="en-US" sz="1800" b="0" i="0" u="none" strike="noStrike" kern="1200" cap="none" spc="0" normalizeH="0" baseline="0" noProof="0">
                <a:ln>
                  <a:noFill/>
                </a:ln>
                <a:solidFill>
                  <a:sysClr val="window" lastClr="FFFFFF"/>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29" name="文本框 28"/>
            <p:cNvSpPr txBox="1"/>
            <p:nvPr/>
          </p:nvSpPr>
          <p:spPr>
            <a:xfrm>
              <a:off x="7244" y="2697"/>
              <a:ext cx="2399" cy="742"/>
            </a:xfrm>
            <a:prstGeom prst="rect">
              <a:avLst/>
            </a:prstGeom>
            <a:noFill/>
            <a:extLst>
              <a:ext uri="{909E8E84-426E-40DD-AFC4-6F175D3DCCD1}">
                <a14:hiddenFill xmlns:a14="http://schemas.microsoft.com/office/drawing/2010/main">
                  <a:grpFill/>
                </a14:hiddenFill>
              </a:ext>
            </a:extLst>
          </p:spPr>
          <p:txBody>
            <a:bodyPr wrap="square" rtlCol="0">
              <a:spAutoFit/>
            </a:bodyPr>
            <a:p>
              <a:pPr algn="ctr"/>
              <a:r>
                <a:rPr lang="zh-CN" altLang="en-US" sz="1000">
                  <a:solidFill>
                    <a:schemeClr val="bg1"/>
                  </a:solidFill>
                </a:rPr>
                <a:t>内部平台</a:t>
              </a:r>
              <a:endParaRPr lang="zh-CN" altLang="en-US" sz="1000">
                <a:solidFill>
                  <a:schemeClr val="bg1"/>
                </a:solidFill>
              </a:endParaRPr>
            </a:p>
          </p:txBody>
        </p:sp>
      </p:grpSp>
      <p:sp>
        <p:nvSpPr>
          <p:cNvPr id="30" name="文本框 30"/>
          <p:cNvSpPr txBox="1"/>
          <p:nvPr/>
        </p:nvSpPr>
        <p:spPr>
          <a:xfrm>
            <a:off x="7111365" y="3769995"/>
            <a:ext cx="1933575" cy="1383665"/>
          </a:xfrm>
          <a:prstGeom prst="rect">
            <a:avLst/>
          </a:prstGeom>
          <a:noFill/>
        </p:spPr>
        <p:txBody>
          <a:bodyPr wrap="square" rtlCol="0">
            <a:spAutoFit/>
          </a:bodyPr>
          <a:p>
            <a:r>
              <a:rPr lang="en-US" altLang="zh-CN" sz="1200" dirty="0">
                <a:solidFill>
                  <a:schemeClr val="tx1"/>
                </a:solidFill>
              </a:rPr>
              <a:t>Q3</a:t>
            </a:r>
            <a:r>
              <a:rPr lang="zh-CN" altLang="en-US" sz="1200" dirty="0">
                <a:solidFill>
                  <a:schemeClr val="tx1"/>
                </a:solidFill>
              </a:rPr>
              <a:t>季度：</a:t>
            </a:r>
            <a:endParaRPr lang="zh-CN" altLang="en-US" sz="1200" dirty="0">
              <a:solidFill>
                <a:schemeClr val="tx1"/>
              </a:solidFill>
            </a:endParaRPr>
          </a:p>
          <a:p>
            <a:pPr marL="171450" indent="-171450">
              <a:buFont typeface="Arial" panose="020B0604020202020204" pitchFamily="34" charset="0"/>
              <a:buChar char="•"/>
            </a:pPr>
            <a:r>
              <a:rPr lang="zh-CN" altLang="en-US" sz="1200" dirty="0">
                <a:solidFill>
                  <a:schemeClr val="tx1"/>
                </a:solidFill>
              </a:rPr>
              <a:t>开放平台</a:t>
            </a:r>
            <a:r>
              <a:rPr lang="en-US" altLang="zh-CN" sz="1200" dirty="0">
                <a:solidFill>
                  <a:schemeClr val="tx1"/>
                </a:solidFill>
              </a:rPr>
              <a:t> </a:t>
            </a:r>
            <a:r>
              <a:rPr lang="zh-CN" altLang="en-US" sz="1200" dirty="0">
                <a:solidFill>
                  <a:schemeClr val="tx1"/>
                </a:solidFill>
              </a:rPr>
              <a:t>流媒体</a:t>
            </a:r>
            <a:r>
              <a:rPr lang="zh-CN" altLang="en-US" sz="1200" dirty="0">
                <a:solidFill>
                  <a:schemeClr val="tx1"/>
                </a:solidFill>
              </a:rPr>
              <a:t>服务</a:t>
            </a:r>
            <a:endParaRPr lang="zh-CN" altLang="en-US" sz="1200" dirty="0">
              <a:solidFill>
                <a:schemeClr val="tx1"/>
              </a:solidFill>
            </a:endParaRPr>
          </a:p>
          <a:p>
            <a:pPr marL="171450" indent="-171450">
              <a:buFont typeface="Arial" panose="020B0604020202020204" pitchFamily="34" charset="0"/>
              <a:buChar char="•"/>
            </a:pPr>
            <a:r>
              <a:rPr lang="zh-CN" altLang="en-US" sz="1200" dirty="0">
                <a:solidFill>
                  <a:schemeClr val="tx1"/>
                </a:solidFill>
              </a:rPr>
              <a:t>开放平台</a:t>
            </a:r>
            <a:r>
              <a:rPr lang="en-US" altLang="zh-CN" sz="1200" dirty="0">
                <a:solidFill>
                  <a:schemeClr val="tx1"/>
                </a:solidFill>
              </a:rPr>
              <a:t> push</a:t>
            </a:r>
            <a:r>
              <a:rPr lang="zh-CN" altLang="en-US" sz="1200" dirty="0">
                <a:solidFill>
                  <a:schemeClr val="tx1"/>
                </a:solidFill>
              </a:rPr>
              <a:t>服务</a:t>
            </a:r>
            <a:endParaRPr lang="zh-CN" altLang="en-US" sz="1200" dirty="0">
              <a:solidFill>
                <a:schemeClr val="tx1"/>
              </a:solidFill>
            </a:endParaRPr>
          </a:p>
          <a:p>
            <a:pPr marL="171450" indent="-171450">
              <a:buFont typeface="Arial" panose="020B0604020202020204" pitchFamily="34" charset="0"/>
              <a:buChar char="•"/>
            </a:pPr>
            <a:r>
              <a:rPr lang="en-US" altLang="zh-CN" sz="1200" dirty="0">
                <a:solidFill>
                  <a:schemeClr val="tx1"/>
                </a:solidFill>
              </a:rPr>
              <a:t>Pharos</a:t>
            </a:r>
            <a:r>
              <a:rPr lang="zh-CN" altLang="en-US" sz="1200" dirty="0">
                <a:solidFill>
                  <a:schemeClr val="tx1"/>
                </a:solidFill>
              </a:rPr>
              <a:t>审核</a:t>
            </a:r>
            <a:r>
              <a:rPr lang="zh-CN" altLang="en-US" sz="1200" dirty="0">
                <a:solidFill>
                  <a:schemeClr val="tx1"/>
                </a:solidFill>
              </a:rPr>
              <a:t>功能引入</a:t>
            </a:r>
            <a:endParaRPr lang="zh-CN" altLang="en-US" sz="1200" dirty="0">
              <a:solidFill>
                <a:schemeClr val="tx1"/>
              </a:solidFill>
            </a:endParaRPr>
          </a:p>
          <a:p>
            <a:pPr marL="171450" indent="-171450">
              <a:buFont typeface="Arial" panose="020B0604020202020204" pitchFamily="34" charset="0"/>
              <a:buChar char="•"/>
            </a:pPr>
            <a:endParaRPr lang="zh-CN" altLang="en-US" sz="1200" dirty="0">
              <a:solidFill>
                <a:schemeClr val="tx1"/>
              </a:solidFill>
            </a:endParaRPr>
          </a:p>
          <a:p>
            <a:pPr indent="0">
              <a:buFont typeface="Arial" panose="020B0604020202020204" pitchFamily="34" charset="0"/>
              <a:buNone/>
            </a:pPr>
            <a:r>
              <a:rPr lang="en-US" altLang="zh-CN" sz="1200" dirty="0">
                <a:solidFill>
                  <a:schemeClr val="tx1"/>
                </a:solidFill>
              </a:rPr>
              <a:t>Q4</a:t>
            </a:r>
            <a:r>
              <a:rPr lang="zh-CN" altLang="en-US" sz="1200" dirty="0">
                <a:solidFill>
                  <a:schemeClr val="tx1"/>
                </a:solidFill>
              </a:rPr>
              <a:t>季度：</a:t>
            </a:r>
            <a:endParaRPr lang="zh-CN" altLang="en-US" sz="1200" dirty="0">
              <a:solidFill>
                <a:schemeClr val="tx1"/>
              </a:solidFill>
            </a:endParaRPr>
          </a:p>
          <a:p>
            <a:pPr marL="171450" indent="-171450">
              <a:buFont typeface="Arial" panose="020B0604020202020204" pitchFamily="34" charset="0"/>
              <a:buChar char="•"/>
            </a:pPr>
            <a:r>
              <a:rPr lang="zh-CN" altLang="en-US" sz="1200" dirty="0">
                <a:solidFill>
                  <a:schemeClr val="tx1"/>
                </a:solidFill>
              </a:rPr>
              <a:t>开放平台</a:t>
            </a:r>
            <a:r>
              <a:rPr lang="en-US" altLang="zh-CN" sz="1200" dirty="0">
                <a:solidFill>
                  <a:schemeClr val="tx1"/>
                </a:solidFill>
              </a:rPr>
              <a:t> Email</a:t>
            </a:r>
            <a:r>
              <a:rPr lang="zh-CN" altLang="en-US" sz="1200" dirty="0">
                <a:solidFill>
                  <a:schemeClr val="tx1"/>
                </a:solidFill>
              </a:rPr>
              <a:t>服务</a:t>
            </a:r>
            <a:endParaRPr lang="zh-CN" altLang="en-US" sz="1200" dirty="0">
              <a:solidFill>
                <a:schemeClr val="tx1"/>
              </a:solidFill>
            </a:endParaRPr>
          </a:p>
        </p:txBody>
      </p:sp>
    </p:spTree>
    <p:custDataLst>
      <p:tags r:id="rId6"/>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1EAE7"/>
        </a:solidFill>
        <a:effectLst/>
      </p:bgPr>
    </p:bg>
    <p:spTree>
      <p:nvGrpSpPr>
        <p:cNvPr id="1" name=""/>
        <p:cNvGrpSpPr/>
        <p:nvPr/>
      </p:nvGrpSpPr>
      <p:grpSpPr>
        <a:xfrm>
          <a:off x="0" y="0"/>
          <a:ext cx="0" cy="0"/>
          <a:chOff x="0" y="0"/>
          <a:chExt cx="0" cy="0"/>
        </a:xfrm>
      </p:grpSpPr>
      <p:sp>
        <p:nvSpPr>
          <p:cNvPr id="8" name="矩形 8"/>
          <p:cNvSpPr/>
          <p:nvPr/>
        </p:nvSpPr>
        <p:spPr>
          <a:xfrm>
            <a:off x="953135" y="1316990"/>
            <a:ext cx="10476865" cy="5233670"/>
          </a:xfrm>
          <a:prstGeom prst="rect">
            <a:avLst/>
          </a:prstGeom>
          <a:noFill/>
          <a:ln>
            <a:solidFill>
              <a:srgbClr val="02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 name="AutoShape 2"/>
          <p:cNvSpPr/>
          <p:nvPr/>
        </p:nvSpPr>
        <p:spPr>
          <a:xfrm>
            <a:off x="1103778" y="1001854"/>
            <a:ext cx="2961114" cy="408148"/>
          </a:xfrm>
          <a:prstGeom prst="roundRect">
            <a:avLst>
              <a:gd name="adj" fmla="val 16667"/>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sym typeface="+mn-ea"/>
              </a:rPr>
              <a:t>商城</a:t>
            </a:r>
            <a:r>
              <a:rPr lang="en-US" altLang="zh-CN">
                <a:sym typeface="+mn-ea"/>
              </a:rPr>
              <a:t>PC/M</a:t>
            </a:r>
            <a:r>
              <a:rPr lang="zh-CN" altLang="en-US">
                <a:sym typeface="+mn-ea"/>
              </a:rPr>
              <a:t>站</a:t>
            </a:r>
            <a:r>
              <a:rPr lang="zh-CN" altLang="en-US">
                <a:sym typeface="+mn-ea"/>
              </a:rPr>
              <a:t>重构</a:t>
            </a:r>
            <a:endParaRPr lang="zh-CN" altLang="en-US">
              <a:sym typeface="+mn-ea"/>
            </a:endParaRPr>
          </a:p>
        </p:txBody>
      </p:sp>
      <p:sp>
        <p:nvSpPr>
          <p:cNvPr id="27"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027572">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zh-HK" sz="3200">
                <a:latin typeface="黑体" panose="02010609060101010101" charset="-122"/>
                <a:ea typeface="黑体" panose="02010609060101010101" charset="-122"/>
              </a:rPr>
              <a:t>项目规划</a:t>
            </a:r>
            <a:endParaRPr lang="zh-CN" altLang="zh-HK" sz="3200">
              <a:latin typeface="黑体" panose="02010609060101010101" charset="-122"/>
              <a:ea typeface="黑体" panose="02010609060101010101" charset="-122"/>
            </a:endParaRPr>
          </a:p>
        </p:txBody>
      </p:sp>
      <p:graphicFrame>
        <p:nvGraphicFramePr>
          <p:cNvPr id="6" name="表格 5"/>
          <p:cNvGraphicFramePr/>
          <p:nvPr>
            <p:custDataLst>
              <p:tags r:id="rId1"/>
            </p:custDataLst>
          </p:nvPr>
        </p:nvGraphicFramePr>
        <p:xfrm>
          <a:off x="953135" y="1945005"/>
          <a:ext cx="10469245" cy="3768090"/>
        </p:xfrm>
        <a:graphic>
          <a:graphicData uri="http://schemas.openxmlformats.org/drawingml/2006/table">
            <a:tbl>
              <a:tblPr firstRow="1" bandRow="1">
                <a:tableStyleId>{5C22544A-7EE6-4342-B048-85BDC9FD1C3A}</a:tableStyleId>
              </a:tblPr>
              <a:tblGrid>
                <a:gridCol w="1494790"/>
                <a:gridCol w="3732530"/>
                <a:gridCol w="3889375"/>
                <a:gridCol w="1352550"/>
              </a:tblGrid>
              <a:tr h="392430">
                <a:tc>
                  <a:txBody>
                    <a:bodyPr/>
                    <a:p>
                      <a:pPr indent="0" algn="ctr">
                        <a:buNone/>
                      </a:pPr>
                      <a:r>
                        <a:rPr lang="zh-CN" sz="1400" b="0">
                          <a:solidFill>
                            <a:schemeClr val="bg1"/>
                          </a:solidFill>
                          <a:latin typeface="+mn-ea"/>
                        </a:rPr>
                        <a:t>项目</a:t>
                      </a:r>
                      <a:endParaRPr lang="zh-CN" sz="1400" b="0">
                        <a:solidFill>
                          <a:schemeClr val="bg1"/>
                        </a:solidFill>
                        <a:latin typeface="+mn-ea"/>
                      </a:endParaRPr>
                    </a:p>
                  </a:txBody>
                  <a:tcPr marL="71755" marR="71755" marT="46990" vert="horz" anchor="ctr" anchorCtr="0">
                    <a:lnL>
                      <a:noFill/>
                    </a:lnL>
                    <a:lnR>
                      <a:noFill/>
                    </a:lnR>
                    <a:lnT cap="flat">
                      <a:noFill/>
                    </a:lnT>
                    <a:lnB cap="flat">
                      <a:noFill/>
                    </a:lnB>
                    <a:lnTlToBr>
                      <a:noFill/>
                    </a:lnTlToBr>
                    <a:lnBlToTr>
                      <a:noFill/>
                    </a:lnBlToTr>
                    <a:solidFill>
                      <a:srgbClr val="027572"/>
                    </a:solidFill>
                  </a:tcPr>
                </a:tc>
                <a:tc>
                  <a:txBody>
                    <a:bodyPr/>
                    <a:p>
                      <a:pPr indent="0" algn="ctr">
                        <a:buNone/>
                      </a:pPr>
                      <a:r>
                        <a:rPr lang="zh-CN" sz="1400" b="0">
                          <a:solidFill>
                            <a:schemeClr val="bg1"/>
                          </a:solidFill>
                          <a:latin typeface="+mn-ea"/>
                        </a:rPr>
                        <a:t>描述</a:t>
                      </a:r>
                      <a:endParaRPr lang="zh-CN" altLang="en-US" sz="1400" b="0">
                        <a:solidFill>
                          <a:schemeClr val="bg1"/>
                        </a:solidFill>
                        <a:latin typeface="+mn-ea"/>
                      </a:endParaRPr>
                    </a:p>
                  </a:txBody>
                  <a:tcPr marL="71755" marR="71755" marT="46990" vert="horz" anchor="ctr" anchorCtr="0">
                    <a:lnL>
                      <a:noFill/>
                    </a:lnL>
                    <a:lnR>
                      <a:noFill/>
                    </a:lnR>
                    <a:lnT cap="flat">
                      <a:noFill/>
                    </a:lnT>
                    <a:lnB cap="flat">
                      <a:noFill/>
                    </a:lnB>
                    <a:lnTlToBr>
                      <a:noFill/>
                    </a:lnTlToBr>
                    <a:lnBlToTr>
                      <a:noFill/>
                    </a:lnBlToTr>
                    <a:solidFill>
                      <a:srgbClr val="027572"/>
                    </a:solidFill>
                  </a:tcPr>
                </a:tc>
                <a:tc>
                  <a:txBody>
                    <a:bodyPr/>
                    <a:p>
                      <a:pPr indent="0" algn="ctr">
                        <a:buNone/>
                      </a:pPr>
                      <a:r>
                        <a:rPr lang="zh-CN" sz="1400" b="0">
                          <a:solidFill>
                            <a:schemeClr val="bg1"/>
                          </a:solidFill>
                          <a:latin typeface="+mn-ea"/>
                        </a:rPr>
                        <a:t>解决方案</a:t>
                      </a:r>
                      <a:endParaRPr lang="zh-CN" altLang="en-US" sz="1400" b="0">
                        <a:solidFill>
                          <a:schemeClr val="bg1"/>
                        </a:solidFill>
                        <a:latin typeface="+mn-ea"/>
                      </a:endParaRPr>
                    </a:p>
                  </a:txBody>
                  <a:tcPr marL="71755" marR="71755" marT="46990" vert="horz" anchor="ctr" anchorCtr="0">
                    <a:lnL>
                      <a:noFill/>
                    </a:lnL>
                    <a:lnR>
                      <a:noFill/>
                    </a:lnR>
                    <a:lnT cap="flat">
                      <a:noFill/>
                    </a:lnT>
                    <a:lnB cap="flat">
                      <a:noFill/>
                    </a:lnB>
                    <a:lnTlToBr>
                      <a:noFill/>
                    </a:lnTlToBr>
                    <a:lnBlToTr>
                      <a:noFill/>
                    </a:lnBlToTr>
                    <a:solidFill>
                      <a:srgbClr val="027572"/>
                    </a:solidFill>
                  </a:tcPr>
                </a:tc>
                <a:tc>
                  <a:txBody>
                    <a:bodyPr/>
                    <a:p>
                      <a:pPr indent="0" algn="ctr">
                        <a:buNone/>
                      </a:pPr>
                      <a:r>
                        <a:rPr lang="zh-CN" sz="1400" b="0">
                          <a:solidFill>
                            <a:schemeClr val="bg1"/>
                          </a:solidFill>
                          <a:latin typeface="+mn-ea"/>
                        </a:rPr>
                        <a:t>预期效果</a:t>
                      </a:r>
                      <a:endParaRPr lang="zh-CN" altLang="en-US" sz="1400" b="0">
                        <a:solidFill>
                          <a:schemeClr val="bg1"/>
                        </a:solidFill>
                        <a:latin typeface="+mn-ea"/>
                      </a:endParaRPr>
                    </a:p>
                  </a:txBody>
                  <a:tcPr marL="71755" marR="71755" marT="46990" vert="horz" anchor="ctr" anchorCtr="0">
                    <a:lnL>
                      <a:noFill/>
                    </a:lnL>
                    <a:lnR cap="flat">
                      <a:noFill/>
                    </a:lnR>
                    <a:lnT cap="flat">
                      <a:noFill/>
                    </a:lnT>
                    <a:lnB cap="flat">
                      <a:noFill/>
                    </a:lnB>
                    <a:lnTlToBr>
                      <a:noFill/>
                    </a:lnTlToBr>
                    <a:lnBlToTr>
                      <a:noFill/>
                    </a:lnBlToTr>
                    <a:solidFill>
                      <a:srgbClr val="027572"/>
                    </a:solidFill>
                  </a:tcPr>
                </a:tc>
              </a:tr>
              <a:tr h="553085">
                <a:tc>
                  <a:txBody>
                    <a:bodyPr/>
                    <a:p>
                      <a:pPr indent="0">
                        <a:buNone/>
                      </a:pPr>
                      <a:r>
                        <a:rPr lang="zh-CN" sz="1400" b="0">
                          <a:solidFill>
                            <a:srgbClr val="000000"/>
                          </a:solidFill>
                          <a:latin typeface="+mn-ea"/>
                          <a:cs typeface="+mn-ea"/>
                        </a:rPr>
                        <a:t>服务端</a:t>
                      </a:r>
                      <a:r>
                        <a:rPr lang="en-US" altLang="zh-CN" sz="1400" b="0">
                          <a:solidFill>
                            <a:srgbClr val="000000"/>
                          </a:solidFill>
                          <a:latin typeface="+mn-ea"/>
                          <a:cs typeface="+mn-ea"/>
                        </a:rPr>
                        <a:t>/</a:t>
                      </a:r>
                      <a:r>
                        <a:rPr lang="zh-CN" sz="1400" b="0">
                          <a:solidFill>
                            <a:srgbClr val="000000"/>
                          </a:solidFill>
                          <a:latin typeface="+mn-ea"/>
                          <a:cs typeface="+mn-ea"/>
                        </a:rPr>
                        <a:t>客户端逻辑梳理</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支持服务器渲染以后，随之出现一个问题：哪些逻辑应该放到服务器端，哪些应该放到客户端，才能获得更好的性能、同时满足SEO的需求</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在服务器调用接口、根据需要渲染页面，在客户端补充渲染</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优化页面加载速度，</a:t>
                      </a:r>
                      <a:r>
                        <a:rPr lang="en-US" sz="1400" b="0">
                          <a:solidFill>
                            <a:srgbClr val="000000"/>
                          </a:solidFill>
                          <a:latin typeface="+mn-ea"/>
                          <a:cs typeface="+mn-ea"/>
                        </a:rPr>
                        <a:t>加强页面SEO</a:t>
                      </a:r>
                      <a:endParaRPr lang="en-US" altLang="en-US" sz="1400" b="0">
                        <a:solidFill>
                          <a:srgbClr val="000000"/>
                        </a:solidFill>
                        <a:latin typeface="+mn-ea"/>
                        <a:cs typeface="+mn-ea"/>
                      </a:endParaRPr>
                    </a:p>
                  </a:txBody>
                  <a:tcPr marL="71755" marR="71755" marT="46990" vert="horz" anchor="ctr" anchorCtr="0">
                    <a:lnL>
                      <a:noFill/>
                    </a:lnL>
                    <a:lnR cap="flat">
                      <a:noFill/>
                    </a:lnR>
                    <a:lnT cap="flat">
                      <a:noFill/>
                    </a:lnT>
                    <a:lnB cap="flat">
                      <a:noFill/>
                    </a:lnB>
                    <a:lnTlToBr>
                      <a:noFill/>
                    </a:lnTlToBr>
                    <a:lnBlToTr>
                      <a:noFill/>
                    </a:lnBlToTr>
                    <a:noFill/>
                  </a:tcPr>
                </a:tc>
              </a:tr>
              <a:tr h="830580">
                <a:tc>
                  <a:txBody>
                    <a:bodyPr/>
                    <a:p>
                      <a:pPr indent="0">
                        <a:buNone/>
                      </a:pPr>
                      <a:r>
                        <a:rPr lang="zh-CN" sz="1400" b="0">
                          <a:solidFill>
                            <a:srgbClr val="000000"/>
                          </a:solidFill>
                          <a:latin typeface="+mn-ea"/>
                        </a:rPr>
                        <a:t>静态资源优化</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1、address.json文件太大；</a:t>
                      </a:r>
                      <a:endParaRPr lang="zh-CN" sz="1400" b="0">
                        <a:solidFill>
                          <a:srgbClr val="000000"/>
                        </a:solidFill>
                        <a:latin typeface="+mn-ea"/>
                        <a:cs typeface="+mn-ea"/>
                      </a:endParaRPr>
                    </a:p>
                    <a:p>
                      <a:pPr indent="0">
                        <a:buNone/>
                      </a:pPr>
                      <a:r>
                        <a:rPr lang="zh-CN" sz="1400" b="0">
                          <a:solidFill>
                            <a:srgbClr val="000000"/>
                          </a:solidFill>
                          <a:latin typeface="+mn-ea"/>
                          <a:cs typeface="+mn-ea"/>
                        </a:rPr>
                        <a:t>2、svg雪碧图，大图片放到了雪碧图，小图片又不在雪碧图；</a:t>
                      </a:r>
                      <a:endParaRPr lang="zh-CN" sz="1400" b="0">
                        <a:solidFill>
                          <a:srgbClr val="000000"/>
                        </a:solidFill>
                        <a:latin typeface="+mn-ea"/>
                        <a:cs typeface="+mn-ea"/>
                      </a:endParaRPr>
                    </a:p>
                    <a:p>
                      <a:pPr indent="0">
                        <a:buNone/>
                      </a:pPr>
                      <a:r>
                        <a:rPr lang="zh-CN" sz="1400" b="0">
                          <a:solidFill>
                            <a:srgbClr val="000000"/>
                          </a:solidFill>
                          <a:latin typeface="+mn-ea"/>
                          <a:cs typeface="+mn-ea"/>
                        </a:rPr>
                        <a:t>3、资源图片部分没有压缩；</a:t>
                      </a:r>
                      <a:endParaRPr lang="zh-CN" sz="1400" b="0">
                        <a:solidFill>
                          <a:srgbClr val="000000"/>
                        </a:solidFill>
                        <a:latin typeface="+mn-ea"/>
                        <a:cs typeface="+mn-ea"/>
                      </a:endParaRPr>
                    </a:p>
                    <a:p>
                      <a:pPr indent="0">
                        <a:buNone/>
                      </a:pPr>
                      <a:r>
                        <a:rPr lang="zh-CN" sz="1400" b="0">
                          <a:solidFill>
                            <a:srgbClr val="000000"/>
                          </a:solidFill>
                          <a:latin typeface="+mn-ea"/>
                          <a:cs typeface="+mn-ea"/>
                        </a:rPr>
                        <a:t>4、引入字体文件多，且没有进行字体清理；</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1、address.json文件数据结构优化，减少体积；</a:t>
                      </a:r>
                      <a:endParaRPr lang="zh-CN" sz="1400" b="0">
                        <a:solidFill>
                          <a:srgbClr val="000000"/>
                        </a:solidFill>
                        <a:latin typeface="+mn-ea"/>
                        <a:cs typeface="+mn-ea"/>
                      </a:endParaRPr>
                    </a:p>
                    <a:p>
                      <a:pPr indent="0">
                        <a:buNone/>
                      </a:pPr>
                      <a:r>
                        <a:rPr lang="zh-CN" sz="1400" b="0">
                          <a:solidFill>
                            <a:srgbClr val="000000"/>
                          </a:solidFill>
                          <a:latin typeface="+mn-ea"/>
                          <a:cs typeface="+mn-ea"/>
                        </a:rPr>
                        <a:t>2、svg雪碧图整理，小图移入，大图移出，以获得更好的体验；</a:t>
                      </a:r>
                      <a:endParaRPr lang="zh-CN" sz="1400" b="0">
                        <a:solidFill>
                          <a:srgbClr val="000000"/>
                        </a:solidFill>
                        <a:latin typeface="+mn-ea"/>
                        <a:cs typeface="+mn-ea"/>
                      </a:endParaRPr>
                    </a:p>
                    <a:p>
                      <a:pPr indent="0">
                        <a:buNone/>
                      </a:pPr>
                      <a:r>
                        <a:rPr lang="zh-CN" sz="1400" b="0">
                          <a:solidFill>
                            <a:srgbClr val="000000"/>
                          </a:solidFill>
                          <a:latin typeface="+mn-ea"/>
                          <a:cs typeface="+mn-ea"/>
                        </a:rPr>
                        <a:t>3、采用熊猫压缩对可压缩率超过30%的图片进行压缩；</a:t>
                      </a:r>
                      <a:endParaRPr lang="zh-CN" sz="1400" b="0">
                        <a:solidFill>
                          <a:srgbClr val="000000"/>
                        </a:solidFill>
                        <a:latin typeface="+mn-ea"/>
                        <a:cs typeface="+mn-ea"/>
                      </a:endParaRPr>
                    </a:p>
                    <a:p>
                      <a:pPr indent="0">
                        <a:buNone/>
                      </a:pPr>
                      <a:r>
                        <a:rPr lang="zh-CN" sz="1400" b="0">
                          <a:solidFill>
                            <a:srgbClr val="000000"/>
                          </a:solidFill>
                          <a:latin typeface="+mn-ea"/>
                          <a:cs typeface="+mn-ea"/>
                        </a:rPr>
                        <a:t>4、清理不必要的字体引入，清理项目中未用到的符号；</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资源瘦身，提升性能</a:t>
                      </a:r>
                      <a:endParaRPr lang="zh-CN" altLang="en-US" sz="1400" b="0">
                        <a:solidFill>
                          <a:srgbClr val="000000"/>
                        </a:solidFill>
                        <a:latin typeface="+mn-ea"/>
                      </a:endParaRPr>
                    </a:p>
                  </a:txBody>
                  <a:tcPr marL="71755" marR="71755" marT="46990" vert="horz" anchor="ctr" anchorCtr="0">
                    <a:lnL>
                      <a:noFill/>
                    </a:lnL>
                    <a:lnR cap="flat">
                      <a:noFill/>
                    </a:lnR>
                    <a:lnT cap="flat">
                      <a:noFill/>
                    </a:lnT>
                    <a:lnB cap="flat">
                      <a:noFill/>
                    </a:lnB>
                    <a:lnTlToBr>
                      <a:noFill/>
                    </a:lnTlToBr>
                    <a:lnBlToTr>
                      <a:noFill/>
                    </a:lnBlToTr>
                    <a:noFill/>
                  </a:tcPr>
                </a:tc>
              </a:tr>
              <a:tr h="619125">
                <a:tc>
                  <a:txBody>
                    <a:bodyPr/>
                    <a:p>
                      <a:pPr indent="0">
                        <a:buNone/>
                      </a:pPr>
                      <a:r>
                        <a:rPr lang="zh-CN" sz="1400" b="0">
                          <a:solidFill>
                            <a:srgbClr val="000000"/>
                          </a:solidFill>
                          <a:latin typeface="+mn-ea"/>
                          <a:cs typeface="+mn-ea"/>
                        </a:rPr>
                        <a:t>PC/M站共用逻辑整理</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PC站和M站耦合，可以减少很多重复逻辑。但是哪些逻辑可以共用，哪些逻辑应该分立，初期没有清晰的边界，导致代码耦合严重，不利于维护</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按照MVVM规范，需要分离的是V,需要重用的是M。具体方案是，将M逻辑放到mixins中，V部分采用分立的文件，需要全站梳理</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统一逻辑放到mixins，结构清晰</a:t>
                      </a:r>
                      <a:endParaRPr lang="zh-CN" altLang="en-US" sz="1400" b="0">
                        <a:solidFill>
                          <a:srgbClr val="000000"/>
                        </a:solidFill>
                        <a:latin typeface="+mn-ea"/>
                        <a:cs typeface="+mn-ea"/>
                      </a:endParaRPr>
                    </a:p>
                  </a:txBody>
                  <a:tcPr marL="71755" marR="71755" marT="46990" vert="horz" anchor="ctr" anchorCtr="0">
                    <a:lnL>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1EAE7"/>
        </a:solidFill>
        <a:effectLst/>
      </p:bgPr>
    </p:bg>
    <p:spTree>
      <p:nvGrpSpPr>
        <p:cNvPr id="1" name=""/>
        <p:cNvGrpSpPr/>
        <p:nvPr/>
      </p:nvGrpSpPr>
      <p:grpSpPr>
        <a:xfrm>
          <a:off x="0" y="0"/>
          <a:ext cx="0" cy="0"/>
          <a:chOff x="0" y="0"/>
          <a:chExt cx="0" cy="0"/>
        </a:xfrm>
      </p:grpSpPr>
      <p:sp>
        <p:nvSpPr>
          <p:cNvPr id="8" name="矩形 8"/>
          <p:cNvSpPr/>
          <p:nvPr/>
        </p:nvSpPr>
        <p:spPr>
          <a:xfrm>
            <a:off x="953135" y="1316990"/>
            <a:ext cx="10476865" cy="5233670"/>
          </a:xfrm>
          <a:prstGeom prst="rect">
            <a:avLst/>
          </a:prstGeom>
          <a:noFill/>
          <a:ln>
            <a:solidFill>
              <a:srgbClr val="02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 name="AutoShape 2"/>
          <p:cNvSpPr/>
          <p:nvPr/>
        </p:nvSpPr>
        <p:spPr>
          <a:xfrm>
            <a:off x="1103778" y="1001854"/>
            <a:ext cx="2961114" cy="408148"/>
          </a:xfrm>
          <a:prstGeom prst="roundRect">
            <a:avLst>
              <a:gd name="adj" fmla="val 16667"/>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sym typeface="+mn-ea"/>
              </a:rPr>
              <a:t>商城</a:t>
            </a:r>
            <a:r>
              <a:rPr lang="en-US" altLang="zh-CN">
                <a:sym typeface="+mn-ea"/>
              </a:rPr>
              <a:t>PC/M</a:t>
            </a:r>
            <a:r>
              <a:rPr lang="zh-CN" altLang="en-US">
                <a:sym typeface="+mn-ea"/>
              </a:rPr>
              <a:t>站</a:t>
            </a:r>
            <a:r>
              <a:rPr lang="zh-CN" altLang="en-US">
                <a:sym typeface="+mn-ea"/>
              </a:rPr>
              <a:t>重构</a:t>
            </a:r>
            <a:endParaRPr lang="zh-CN" altLang="en-US">
              <a:sym typeface="+mn-ea"/>
            </a:endParaRPr>
          </a:p>
        </p:txBody>
      </p:sp>
      <p:sp>
        <p:nvSpPr>
          <p:cNvPr id="27"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027572">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zh-HK" sz="3200">
                <a:latin typeface="黑体" panose="02010609060101010101" charset="-122"/>
                <a:ea typeface="黑体" panose="02010609060101010101" charset="-122"/>
              </a:rPr>
              <a:t>项目规划</a:t>
            </a:r>
            <a:endParaRPr lang="zh-CN" altLang="zh-HK" sz="3200">
              <a:latin typeface="黑体" panose="02010609060101010101" charset="-122"/>
              <a:ea typeface="黑体" panose="02010609060101010101" charset="-122"/>
            </a:endParaRPr>
          </a:p>
        </p:txBody>
      </p:sp>
      <p:graphicFrame>
        <p:nvGraphicFramePr>
          <p:cNvPr id="6" name="表格 5"/>
          <p:cNvGraphicFramePr/>
          <p:nvPr>
            <p:custDataLst>
              <p:tags r:id="rId1"/>
            </p:custDataLst>
          </p:nvPr>
        </p:nvGraphicFramePr>
        <p:xfrm>
          <a:off x="960755" y="2295525"/>
          <a:ext cx="10469245" cy="3124835"/>
        </p:xfrm>
        <a:graphic>
          <a:graphicData uri="http://schemas.openxmlformats.org/drawingml/2006/table">
            <a:tbl>
              <a:tblPr firstRow="1" bandRow="1">
                <a:tableStyleId>{5C22544A-7EE6-4342-B048-85BDC9FD1C3A}</a:tableStyleId>
              </a:tblPr>
              <a:tblGrid>
                <a:gridCol w="1494790"/>
                <a:gridCol w="3732530"/>
                <a:gridCol w="3889375"/>
                <a:gridCol w="1352550"/>
              </a:tblGrid>
              <a:tr h="383540">
                <a:tc>
                  <a:txBody>
                    <a:bodyPr/>
                    <a:p>
                      <a:pPr indent="0" algn="ctr">
                        <a:buNone/>
                      </a:pPr>
                      <a:r>
                        <a:rPr lang="zh-CN" sz="1400" b="0">
                          <a:solidFill>
                            <a:schemeClr val="bg1"/>
                          </a:solidFill>
                          <a:latin typeface="+mn-ea"/>
                        </a:rPr>
                        <a:t>项目</a:t>
                      </a:r>
                      <a:endParaRPr lang="zh-CN" sz="1400" b="0">
                        <a:solidFill>
                          <a:schemeClr val="bg1"/>
                        </a:solidFill>
                        <a:latin typeface="+mn-ea"/>
                      </a:endParaRPr>
                    </a:p>
                  </a:txBody>
                  <a:tcPr marL="71755" marR="71755" marT="46990" vert="horz" anchor="ctr" anchorCtr="0">
                    <a:lnL>
                      <a:noFill/>
                    </a:lnL>
                    <a:lnR>
                      <a:noFill/>
                    </a:lnR>
                    <a:lnT cap="flat">
                      <a:noFill/>
                    </a:lnT>
                    <a:lnB cap="flat">
                      <a:noFill/>
                    </a:lnB>
                    <a:lnTlToBr>
                      <a:noFill/>
                    </a:lnTlToBr>
                    <a:lnBlToTr>
                      <a:noFill/>
                    </a:lnBlToTr>
                    <a:solidFill>
                      <a:srgbClr val="027572"/>
                    </a:solidFill>
                  </a:tcPr>
                </a:tc>
                <a:tc>
                  <a:txBody>
                    <a:bodyPr/>
                    <a:p>
                      <a:pPr indent="0" algn="ctr">
                        <a:buNone/>
                      </a:pPr>
                      <a:r>
                        <a:rPr lang="zh-CN" sz="1400" b="0">
                          <a:solidFill>
                            <a:schemeClr val="bg1"/>
                          </a:solidFill>
                          <a:latin typeface="+mn-ea"/>
                        </a:rPr>
                        <a:t>描述</a:t>
                      </a:r>
                      <a:endParaRPr lang="zh-CN" altLang="en-US" sz="1400" b="0">
                        <a:solidFill>
                          <a:schemeClr val="bg1"/>
                        </a:solidFill>
                        <a:latin typeface="+mn-ea"/>
                      </a:endParaRPr>
                    </a:p>
                  </a:txBody>
                  <a:tcPr marL="71755" marR="71755" marT="46990" vert="horz" anchor="ctr" anchorCtr="0">
                    <a:lnL>
                      <a:noFill/>
                    </a:lnL>
                    <a:lnR>
                      <a:noFill/>
                    </a:lnR>
                    <a:lnT cap="flat">
                      <a:noFill/>
                    </a:lnT>
                    <a:lnB cap="flat">
                      <a:noFill/>
                    </a:lnB>
                    <a:lnTlToBr>
                      <a:noFill/>
                    </a:lnTlToBr>
                    <a:lnBlToTr>
                      <a:noFill/>
                    </a:lnBlToTr>
                    <a:solidFill>
                      <a:srgbClr val="027572"/>
                    </a:solidFill>
                  </a:tcPr>
                </a:tc>
                <a:tc>
                  <a:txBody>
                    <a:bodyPr/>
                    <a:p>
                      <a:pPr indent="0" algn="ctr">
                        <a:buNone/>
                      </a:pPr>
                      <a:r>
                        <a:rPr lang="zh-CN" sz="1400" b="0">
                          <a:solidFill>
                            <a:schemeClr val="bg1"/>
                          </a:solidFill>
                          <a:latin typeface="+mn-ea"/>
                        </a:rPr>
                        <a:t>解决方案</a:t>
                      </a:r>
                      <a:endParaRPr lang="zh-CN" altLang="en-US" sz="1400" b="0">
                        <a:solidFill>
                          <a:schemeClr val="bg1"/>
                        </a:solidFill>
                        <a:latin typeface="+mn-ea"/>
                      </a:endParaRPr>
                    </a:p>
                  </a:txBody>
                  <a:tcPr marL="71755" marR="71755" marT="46990" vert="horz" anchor="ctr" anchorCtr="0">
                    <a:lnL>
                      <a:noFill/>
                    </a:lnL>
                    <a:lnR>
                      <a:noFill/>
                    </a:lnR>
                    <a:lnT cap="flat">
                      <a:noFill/>
                    </a:lnT>
                    <a:lnB cap="flat">
                      <a:noFill/>
                    </a:lnB>
                    <a:lnTlToBr>
                      <a:noFill/>
                    </a:lnTlToBr>
                    <a:lnBlToTr>
                      <a:noFill/>
                    </a:lnBlToTr>
                    <a:solidFill>
                      <a:srgbClr val="027572"/>
                    </a:solidFill>
                  </a:tcPr>
                </a:tc>
                <a:tc>
                  <a:txBody>
                    <a:bodyPr/>
                    <a:p>
                      <a:pPr indent="0" algn="ctr">
                        <a:buNone/>
                      </a:pPr>
                      <a:r>
                        <a:rPr lang="zh-CN" sz="1400" b="0">
                          <a:solidFill>
                            <a:schemeClr val="bg1"/>
                          </a:solidFill>
                          <a:latin typeface="+mn-ea"/>
                        </a:rPr>
                        <a:t>预期效果</a:t>
                      </a:r>
                      <a:endParaRPr lang="zh-CN" altLang="en-US" sz="1400" b="0">
                        <a:solidFill>
                          <a:schemeClr val="bg1"/>
                        </a:solidFill>
                        <a:latin typeface="+mn-ea"/>
                      </a:endParaRPr>
                    </a:p>
                  </a:txBody>
                  <a:tcPr marL="71755" marR="71755" marT="46990" vert="horz" anchor="ctr" anchorCtr="0">
                    <a:lnL>
                      <a:noFill/>
                    </a:lnL>
                    <a:lnR cap="flat">
                      <a:noFill/>
                    </a:lnR>
                    <a:lnT cap="flat">
                      <a:noFill/>
                    </a:lnT>
                    <a:lnB cap="flat">
                      <a:noFill/>
                    </a:lnB>
                    <a:lnTlToBr>
                      <a:noFill/>
                    </a:lnTlToBr>
                    <a:lnBlToTr>
                      <a:noFill/>
                    </a:lnBlToTr>
                    <a:solidFill>
                      <a:srgbClr val="027572"/>
                    </a:solidFill>
                  </a:tcPr>
                </a:tc>
              </a:tr>
              <a:tr h="527050">
                <a:tc>
                  <a:txBody>
                    <a:bodyPr/>
                    <a:p>
                      <a:pPr indent="0">
                        <a:buNone/>
                      </a:pPr>
                      <a:r>
                        <a:rPr lang="zh-CN" sz="1400" b="0">
                          <a:solidFill>
                            <a:srgbClr val="000000"/>
                          </a:solidFill>
                          <a:latin typeface="+mn-ea"/>
                        </a:rPr>
                        <a:t>状态统一管理梳理</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需要数据时，直接axios获取，没有考虑数据的空域复用和时域复用，严重消耗接口资源</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使用Vuex统一状态管理，根据数据本身的特性确定缓存周期；</a:t>
                      </a:r>
                      <a:endParaRPr lang="zh-CN" sz="1400" b="0">
                        <a:solidFill>
                          <a:srgbClr val="000000"/>
                        </a:solidFill>
                        <a:latin typeface="+mn-ea"/>
                        <a:cs typeface="+mn-ea"/>
                      </a:endParaRPr>
                    </a:p>
                    <a:p>
                      <a:pPr indent="0">
                        <a:buNone/>
                      </a:pPr>
                      <a:r>
                        <a:rPr lang="zh-CN" sz="1400" b="0">
                          <a:solidFill>
                            <a:srgbClr val="000000"/>
                          </a:solidFill>
                          <a:latin typeface="+mn-ea"/>
                          <a:cs typeface="+mn-ea"/>
                        </a:rPr>
                        <a:t>实现数据获取和数据使用的分离；</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统一数据获取逻辑，模块解耦</a:t>
                      </a:r>
                      <a:endParaRPr lang="zh-CN" altLang="en-US" sz="1400" b="0">
                        <a:solidFill>
                          <a:srgbClr val="000000"/>
                        </a:solidFill>
                        <a:latin typeface="+mn-ea"/>
                      </a:endParaRPr>
                    </a:p>
                  </a:txBody>
                  <a:tcPr marL="71755" marR="71755" marT="46990" vert="horz" anchor="ctr" anchorCtr="0">
                    <a:lnL>
                      <a:noFill/>
                    </a:lnL>
                    <a:lnR cap="flat">
                      <a:noFill/>
                    </a:lnR>
                    <a:lnT cap="flat">
                      <a:noFill/>
                    </a:lnT>
                    <a:lnB cap="flat">
                      <a:noFill/>
                    </a:lnB>
                    <a:lnTlToBr>
                      <a:noFill/>
                    </a:lnTlToBr>
                    <a:lnBlToTr>
                      <a:noFill/>
                    </a:lnBlToTr>
                    <a:noFill/>
                  </a:tcPr>
                </a:tc>
              </a:tr>
              <a:tr h="593090">
                <a:tc>
                  <a:txBody>
                    <a:bodyPr/>
                    <a:p>
                      <a:pPr indent="0">
                        <a:buNone/>
                      </a:pPr>
                      <a:r>
                        <a:rPr lang="zh-CN" sz="1400" b="0">
                          <a:solidFill>
                            <a:srgbClr val="000000"/>
                          </a:solidFill>
                          <a:latin typeface="+mn-ea"/>
                        </a:rPr>
                        <a:t>公共组件和方法抽离</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公共组件和方法抽离不够，整个项目里面重复轮子</a:t>
                      </a:r>
                      <a:r>
                        <a:rPr lang="zh-CN" sz="1400" b="0">
                          <a:solidFill>
                            <a:srgbClr val="000000"/>
                          </a:solidFill>
                          <a:latin typeface="+mn-ea"/>
                        </a:rPr>
                        <a:t>多</a:t>
                      </a:r>
                      <a:endParaRPr lang="zh-CN"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加强公共组件和公共方法的抽离，推广lodash公共方法库的使用</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减少重复代码，一处修改全局有效</a:t>
                      </a:r>
                      <a:endParaRPr lang="zh-CN" altLang="en-US" sz="1400" b="0">
                        <a:solidFill>
                          <a:srgbClr val="000000"/>
                        </a:solidFill>
                        <a:latin typeface="+mn-ea"/>
                      </a:endParaRPr>
                    </a:p>
                  </a:txBody>
                  <a:tcPr marL="71755" marR="71755" marT="46990" vert="horz" anchor="ctr" anchorCtr="0">
                    <a:lnL>
                      <a:noFill/>
                    </a:lnL>
                    <a:lnR cap="flat">
                      <a:noFill/>
                    </a:lnR>
                    <a:lnT cap="flat">
                      <a:noFill/>
                    </a:lnT>
                    <a:lnB cap="flat">
                      <a:noFill/>
                    </a:lnB>
                    <a:lnTlToBr>
                      <a:noFill/>
                    </a:lnTlToBr>
                    <a:lnBlToTr>
                      <a:noFill/>
                    </a:lnBlToTr>
                    <a:noFill/>
                  </a:tcPr>
                </a:tc>
              </a:tr>
              <a:tr h="606425">
                <a:tc>
                  <a:txBody>
                    <a:bodyPr/>
                    <a:p>
                      <a:pPr indent="0">
                        <a:buNone/>
                      </a:pPr>
                      <a:r>
                        <a:rPr lang="zh-CN" sz="1400" b="0">
                          <a:solidFill>
                            <a:srgbClr val="000000"/>
                          </a:solidFill>
                          <a:latin typeface="+mn-ea"/>
                        </a:rPr>
                        <a:t>第三方组件筛选</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引入第三方组件随意，没有经过严格的调研和论证；</a:t>
                      </a:r>
                      <a:endParaRPr lang="zh-CN" sz="1400" b="0">
                        <a:solidFill>
                          <a:srgbClr val="000000"/>
                        </a:solidFill>
                        <a:latin typeface="+mn-ea"/>
                      </a:endParaRPr>
                    </a:p>
                    <a:p>
                      <a:pPr indent="0">
                        <a:buNone/>
                      </a:pPr>
                      <a:r>
                        <a:rPr lang="zh-CN" sz="1400" b="0">
                          <a:solidFill>
                            <a:srgbClr val="000000"/>
                          </a:solidFill>
                          <a:latin typeface="+mn-ea"/>
                        </a:rPr>
                        <a:t>该引入第三方组件的却没有引入，重复造轮子；</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对已经引入的组件逐一检视，该替换的替换、该剔除的剔除、该引入的引入</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代码更加健壮，简约</a:t>
                      </a:r>
                      <a:endParaRPr lang="zh-CN" altLang="en-US" sz="1400" b="0">
                        <a:solidFill>
                          <a:srgbClr val="000000"/>
                        </a:solidFill>
                        <a:latin typeface="+mn-ea"/>
                      </a:endParaRPr>
                    </a:p>
                  </a:txBody>
                  <a:tcPr marL="71755" marR="71755" marT="46990" vert="horz" anchor="ctr" anchorCtr="0">
                    <a:lnL>
                      <a:noFill/>
                    </a:lnL>
                    <a:lnR cap="flat">
                      <a:noFill/>
                    </a:lnR>
                    <a:lnT cap="flat">
                      <a:noFill/>
                    </a:lnT>
                    <a:lnB cap="flat">
                      <a:noFill/>
                    </a:lnB>
                    <a:lnTlToBr>
                      <a:noFill/>
                    </a:lnTlToBr>
                    <a:lnBlToTr>
                      <a:noFill/>
                    </a:lnBlToTr>
                    <a:noFill/>
                  </a:tcPr>
                </a:tc>
              </a:tr>
              <a:tr h="645795">
                <a:tc>
                  <a:txBody>
                    <a:bodyPr/>
                    <a:p>
                      <a:pPr indent="0">
                        <a:buNone/>
                      </a:pPr>
                      <a:r>
                        <a:rPr lang="zh-CN" sz="1400" b="0">
                          <a:solidFill>
                            <a:srgbClr val="000000"/>
                          </a:solidFill>
                          <a:latin typeface="+mn-ea"/>
                          <a:cs typeface="+mn-ea"/>
                        </a:rPr>
                        <a:t>ESLint规范</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团队开发，没有制定统一的ESLint规范，导致代码风格不一致，难于维护</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制定ESLint规范并实施，实现提交前自动检查</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代码风格一致，易于维护</a:t>
                      </a:r>
                      <a:endParaRPr lang="zh-CN" altLang="en-US" sz="1400" b="0">
                        <a:solidFill>
                          <a:srgbClr val="000000"/>
                        </a:solidFill>
                        <a:latin typeface="+mn-ea"/>
                      </a:endParaRPr>
                    </a:p>
                  </a:txBody>
                  <a:tcPr marL="71755" marR="71755" marT="46990" vert="horz" anchor="ctr" anchorCtr="0">
                    <a:lnL>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1EAE7"/>
        </a:solidFill>
        <a:effectLst/>
      </p:bgPr>
    </p:bg>
    <p:spTree>
      <p:nvGrpSpPr>
        <p:cNvPr id="1" name=""/>
        <p:cNvGrpSpPr/>
        <p:nvPr/>
      </p:nvGrpSpPr>
      <p:grpSpPr>
        <a:xfrm>
          <a:off x="0" y="0"/>
          <a:ext cx="0" cy="0"/>
          <a:chOff x="0" y="0"/>
          <a:chExt cx="0" cy="0"/>
        </a:xfrm>
      </p:grpSpPr>
      <p:sp>
        <p:nvSpPr>
          <p:cNvPr id="8" name="矩形 8"/>
          <p:cNvSpPr/>
          <p:nvPr/>
        </p:nvSpPr>
        <p:spPr>
          <a:xfrm>
            <a:off x="953135" y="1316990"/>
            <a:ext cx="10476865" cy="5233670"/>
          </a:xfrm>
          <a:prstGeom prst="rect">
            <a:avLst/>
          </a:prstGeom>
          <a:noFill/>
          <a:ln>
            <a:solidFill>
              <a:srgbClr val="02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 name="AutoShape 2"/>
          <p:cNvSpPr/>
          <p:nvPr/>
        </p:nvSpPr>
        <p:spPr>
          <a:xfrm>
            <a:off x="1103778" y="1001854"/>
            <a:ext cx="2961114" cy="408148"/>
          </a:xfrm>
          <a:prstGeom prst="roundRect">
            <a:avLst>
              <a:gd name="adj" fmla="val 16667"/>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sym typeface="+mn-ea"/>
              </a:rPr>
              <a:t>平台</a:t>
            </a:r>
            <a:r>
              <a:rPr lang="zh-CN" altLang="en-US">
                <a:sym typeface="+mn-ea"/>
              </a:rPr>
              <a:t>规划</a:t>
            </a:r>
            <a:endParaRPr lang="zh-CN" altLang="en-US">
              <a:sym typeface="+mn-ea"/>
            </a:endParaRPr>
          </a:p>
        </p:txBody>
      </p:sp>
      <p:sp>
        <p:nvSpPr>
          <p:cNvPr id="27"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027572">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zh-HK" sz="3200">
                <a:latin typeface="黑体" panose="02010609060101010101" charset="-122"/>
                <a:ea typeface="黑体" panose="02010609060101010101" charset="-122"/>
              </a:rPr>
              <a:t>项目规划</a:t>
            </a:r>
            <a:endParaRPr lang="zh-CN" altLang="zh-HK" sz="3200">
              <a:latin typeface="黑体" panose="02010609060101010101" charset="-122"/>
              <a:ea typeface="黑体" panose="02010609060101010101" charset="-122"/>
            </a:endParaRPr>
          </a:p>
        </p:txBody>
      </p:sp>
      <p:graphicFrame>
        <p:nvGraphicFramePr>
          <p:cNvPr id="4" name="表格 3"/>
          <p:cNvGraphicFramePr/>
          <p:nvPr>
            <p:custDataLst>
              <p:tags r:id="rId1"/>
            </p:custDataLst>
          </p:nvPr>
        </p:nvGraphicFramePr>
        <p:xfrm>
          <a:off x="953135" y="2057400"/>
          <a:ext cx="10473055" cy="3651250"/>
        </p:xfrm>
        <a:graphic>
          <a:graphicData uri="http://schemas.openxmlformats.org/drawingml/2006/table">
            <a:tbl>
              <a:tblPr firstRow="1" bandRow="1">
                <a:tableStyleId>{5C22544A-7EE6-4342-B048-85BDC9FD1C3A}</a:tableStyleId>
              </a:tblPr>
              <a:tblGrid>
                <a:gridCol w="1305560"/>
                <a:gridCol w="3613150"/>
                <a:gridCol w="3009900"/>
                <a:gridCol w="2544445"/>
              </a:tblGrid>
              <a:tr h="393700">
                <a:tc>
                  <a:txBody>
                    <a:bodyPr/>
                    <a:p>
                      <a:pPr indent="0" algn="ctr">
                        <a:buNone/>
                      </a:pPr>
                      <a:r>
                        <a:rPr lang="zh-CN" altLang="en-US" sz="1400" b="0">
                          <a:solidFill>
                            <a:schemeClr val="bg1"/>
                          </a:solidFill>
                          <a:latin typeface="+mn-ea"/>
                        </a:rPr>
                        <a:t>项目</a:t>
                      </a:r>
                      <a:endParaRPr lang="zh-CN" altLang="en-US" sz="1400" b="0">
                        <a:solidFill>
                          <a:schemeClr val="bg1"/>
                        </a:solidFill>
                        <a:latin typeface="+mn-ea"/>
                      </a:endParaRPr>
                    </a:p>
                  </a:txBody>
                  <a:tcPr marL="71755" marR="71755" marT="46990" vert="horz" anchor="ctr" anchorCtr="0">
                    <a:lnL>
                      <a:noFill/>
                    </a:lnL>
                    <a:lnR>
                      <a:noFill/>
                    </a:lnR>
                    <a:lnT cap="flat">
                      <a:noFill/>
                    </a:lnT>
                    <a:lnB cap="flat">
                      <a:noFill/>
                    </a:lnB>
                    <a:lnTlToBr>
                      <a:noFill/>
                    </a:lnTlToBr>
                    <a:lnBlToTr>
                      <a:noFill/>
                    </a:lnBlToTr>
                    <a:solidFill>
                      <a:srgbClr val="027572"/>
                    </a:solidFill>
                  </a:tcPr>
                </a:tc>
                <a:tc>
                  <a:txBody>
                    <a:bodyPr/>
                    <a:p>
                      <a:pPr indent="0" algn="ctr">
                        <a:buNone/>
                      </a:pPr>
                      <a:r>
                        <a:rPr lang="zh-CN" sz="1400" b="0">
                          <a:solidFill>
                            <a:schemeClr val="bg1"/>
                          </a:solidFill>
                          <a:latin typeface="+mn-ea"/>
                        </a:rPr>
                        <a:t>描述</a:t>
                      </a:r>
                      <a:endParaRPr lang="zh-CN" altLang="en-US" sz="1400" b="0">
                        <a:solidFill>
                          <a:schemeClr val="bg1"/>
                        </a:solidFill>
                        <a:latin typeface="+mn-ea"/>
                      </a:endParaRPr>
                    </a:p>
                  </a:txBody>
                  <a:tcPr marL="71755" marR="71755" marT="46990" vert="horz" anchor="ctr" anchorCtr="0">
                    <a:lnL>
                      <a:noFill/>
                    </a:lnL>
                    <a:lnR>
                      <a:noFill/>
                    </a:lnR>
                    <a:lnT cap="flat">
                      <a:noFill/>
                    </a:lnT>
                    <a:lnB cap="flat">
                      <a:noFill/>
                    </a:lnB>
                    <a:lnTlToBr>
                      <a:noFill/>
                    </a:lnTlToBr>
                    <a:lnBlToTr>
                      <a:noFill/>
                    </a:lnBlToTr>
                    <a:solidFill>
                      <a:srgbClr val="027572"/>
                    </a:solidFill>
                  </a:tcPr>
                </a:tc>
                <a:tc>
                  <a:txBody>
                    <a:bodyPr/>
                    <a:p>
                      <a:pPr indent="0" algn="ctr">
                        <a:buNone/>
                      </a:pPr>
                      <a:r>
                        <a:rPr lang="zh-CN" sz="1400" b="0">
                          <a:solidFill>
                            <a:schemeClr val="bg1"/>
                          </a:solidFill>
                          <a:latin typeface="+mn-ea"/>
                        </a:rPr>
                        <a:t>解决方案</a:t>
                      </a:r>
                      <a:endParaRPr lang="zh-CN" altLang="en-US" sz="1400" b="0">
                        <a:solidFill>
                          <a:schemeClr val="bg1"/>
                        </a:solidFill>
                        <a:latin typeface="+mn-ea"/>
                      </a:endParaRPr>
                    </a:p>
                  </a:txBody>
                  <a:tcPr marL="71755" marR="71755" marT="46990" vert="horz" anchor="ctr" anchorCtr="0">
                    <a:lnL>
                      <a:noFill/>
                    </a:lnL>
                    <a:lnR>
                      <a:noFill/>
                    </a:lnR>
                    <a:lnT cap="flat">
                      <a:noFill/>
                    </a:lnT>
                    <a:lnB cap="flat">
                      <a:noFill/>
                    </a:lnB>
                    <a:lnTlToBr>
                      <a:noFill/>
                    </a:lnTlToBr>
                    <a:lnBlToTr>
                      <a:noFill/>
                    </a:lnBlToTr>
                    <a:solidFill>
                      <a:srgbClr val="027572"/>
                    </a:solidFill>
                  </a:tcPr>
                </a:tc>
                <a:tc>
                  <a:txBody>
                    <a:bodyPr/>
                    <a:p>
                      <a:pPr indent="0" algn="ctr">
                        <a:buNone/>
                      </a:pPr>
                      <a:r>
                        <a:rPr lang="zh-CN" sz="1400" b="0">
                          <a:solidFill>
                            <a:schemeClr val="bg1"/>
                          </a:solidFill>
                          <a:latin typeface="+mn-ea"/>
                        </a:rPr>
                        <a:t>预期效果</a:t>
                      </a:r>
                      <a:endParaRPr lang="zh-CN" altLang="en-US" sz="1400" b="0">
                        <a:solidFill>
                          <a:schemeClr val="bg1"/>
                        </a:solidFill>
                        <a:latin typeface="+mn-ea"/>
                      </a:endParaRPr>
                    </a:p>
                  </a:txBody>
                  <a:tcPr marL="71755" marR="71755" marT="46990" vert="horz" anchor="ctr" anchorCtr="0">
                    <a:lnL>
                      <a:noFill/>
                    </a:lnL>
                    <a:lnR cap="flat">
                      <a:noFill/>
                    </a:lnR>
                    <a:lnT cap="flat">
                      <a:noFill/>
                    </a:lnT>
                    <a:lnB cap="flat">
                      <a:noFill/>
                    </a:lnB>
                    <a:lnTlToBr>
                      <a:noFill/>
                    </a:lnTlToBr>
                    <a:lnBlToTr>
                      <a:noFill/>
                    </a:lnBlToTr>
                    <a:solidFill>
                      <a:srgbClr val="027572"/>
                    </a:solidFill>
                  </a:tcPr>
                </a:tc>
              </a:tr>
              <a:tr h="519430">
                <a:tc>
                  <a:txBody>
                    <a:bodyPr/>
                    <a:p>
                      <a:pPr indent="0">
                        <a:buNone/>
                      </a:pPr>
                      <a:r>
                        <a:rPr lang="zh-CN" sz="1400" b="0">
                          <a:solidFill>
                            <a:srgbClr val="000000"/>
                          </a:solidFill>
                          <a:latin typeface="+mn-ea"/>
                        </a:rPr>
                        <a:t>运营后台合并</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目前运营业务线的后台管理系统不止一个，增加了维护的工作量，遂希望统一成一个</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将push&amp;banner合并到菜谱项目</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一个统一的后台管理系统</a:t>
                      </a:r>
                      <a:endParaRPr lang="zh-CN" altLang="en-US" sz="1400" b="0">
                        <a:solidFill>
                          <a:srgbClr val="000000"/>
                        </a:solidFill>
                        <a:latin typeface="+mn-ea"/>
                      </a:endParaRPr>
                    </a:p>
                  </a:txBody>
                  <a:tcPr marL="71755" marR="71755" marT="46990" vert="horz" anchor="ctr" anchorCtr="0">
                    <a:lnL>
                      <a:noFill/>
                    </a:lnL>
                    <a:lnR cap="flat">
                      <a:noFill/>
                    </a:lnR>
                    <a:lnT cap="flat">
                      <a:noFill/>
                    </a:lnT>
                    <a:lnB cap="flat">
                      <a:noFill/>
                    </a:lnB>
                    <a:lnTlToBr>
                      <a:noFill/>
                    </a:lnTlToBr>
                    <a:lnBlToTr>
                      <a:noFill/>
                    </a:lnBlToTr>
                    <a:noFill/>
                  </a:tcPr>
                </a:tc>
              </a:tr>
              <a:tr h="1339850">
                <a:tc>
                  <a:txBody>
                    <a:bodyPr/>
                    <a:p>
                      <a:pPr indent="0">
                        <a:buNone/>
                      </a:pPr>
                      <a:r>
                        <a:rPr lang="zh-CN" sz="1400" b="0">
                          <a:solidFill>
                            <a:srgbClr val="000000"/>
                          </a:solidFill>
                          <a:latin typeface="+mn-ea"/>
                        </a:rPr>
                        <a:t>后台统一框架</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目前维护的后台管理系统有多个，后续业务需要，会有更多的后台管理系统等待开发。为了方便未来快速启动开发后台管理系统，减少搭建框架和技术选型的人力成本，且统一后台管理系统的一些基础选型，需要搭建一个统一的框架</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基础技术采用vue3+vite+ts+elementPlus</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开箱即用的统一样式的后台管理系统框架。新的后台管理系统采用统一框架搭建</a:t>
                      </a:r>
                      <a:endParaRPr lang="zh-CN" sz="1400" b="0">
                        <a:solidFill>
                          <a:srgbClr val="000000"/>
                        </a:solidFill>
                        <a:latin typeface="+mn-ea"/>
                      </a:endParaRPr>
                    </a:p>
                  </a:txBody>
                  <a:tcPr marL="71755" marR="71755" marT="46990" vert="horz" anchor="ctr" anchorCtr="0">
                    <a:lnL>
                      <a:noFill/>
                    </a:lnL>
                    <a:lnR cap="flat">
                      <a:noFill/>
                    </a:lnR>
                    <a:lnT cap="flat">
                      <a:noFill/>
                    </a:lnT>
                    <a:lnB cap="flat">
                      <a:noFill/>
                    </a:lnB>
                    <a:lnTlToBr>
                      <a:noFill/>
                    </a:lnTlToBr>
                    <a:lnBlToTr>
                      <a:noFill/>
                    </a:lnBlToTr>
                    <a:noFill/>
                  </a:tcPr>
                </a:tc>
              </a:tr>
              <a:tr h="699135">
                <a:tc>
                  <a:txBody>
                    <a:bodyPr/>
                    <a:p>
                      <a:pPr indent="0">
                        <a:buNone/>
                      </a:pPr>
                      <a:r>
                        <a:rPr lang="zh-CN" sz="1400" b="0">
                          <a:solidFill>
                            <a:srgbClr val="000000"/>
                          </a:solidFill>
                          <a:latin typeface="+mn-ea"/>
                          <a:cs typeface="+mn-ea"/>
                        </a:rPr>
                        <a:t>h5活动页框架搭建</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目前h5活动页，每次有新活动都是采用粘贴复制的方式初始化新页面，代码重复、不利于维护</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做成一个统一的项目，新增的内容通过增加页面来实现，实现组件级复用</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对外效果不变，对内代码结构和部署方式优化变更。新的</a:t>
                      </a:r>
                      <a:r>
                        <a:rPr lang="en-US" altLang="zh-CN" sz="1400" b="0">
                          <a:solidFill>
                            <a:srgbClr val="000000"/>
                          </a:solidFill>
                          <a:latin typeface="+mn-ea"/>
                          <a:cs typeface="+mn-ea"/>
                        </a:rPr>
                        <a:t>h5</a:t>
                      </a:r>
                      <a:r>
                        <a:rPr lang="zh-CN" altLang="en-US" sz="1400" b="0">
                          <a:solidFill>
                            <a:srgbClr val="000000"/>
                          </a:solidFill>
                          <a:latin typeface="+mn-ea"/>
                          <a:cs typeface="+mn-ea"/>
                        </a:rPr>
                        <a:t>页面统一采用活动页框架</a:t>
                      </a:r>
                      <a:endParaRPr lang="zh-CN" altLang="en-US" sz="1400" b="0">
                        <a:solidFill>
                          <a:srgbClr val="000000"/>
                        </a:solidFill>
                        <a:latin typeface="+mn-ea"/>
                        <a:cs typeface="+mn-ea"/>
                      </a:endParaRPr>
                    </a:p>
                  </a:txBody>
                  <a:tcPr marL="71755" marR="71755" marT="46990" vert="horz" anchor="ctr" anchorCtr="0">
                    <a:lnL>
                      <a:noFill/>
                    </a:lnL>
                    <a:lnR cap="flat">
                      <a:noFill/>
                    </a:lnR>
                    <a:lnT cap="flat">
                      <a:noFill/>
                    </a:lnT>
                    <a:lnB cap="flat">
                      <a:noFill/>
                    </a:lnB>
                    <a:lnTlToBr>
                      <a:noFill/>
                    </a:lnTlToBr>
                    <a:lnBlToTr>
                      <a:noFill/>
                    </a:lnBlToTr>
                    <a:noFill/>
                  </a:tcPr>
                </a:tc>
              </a:tr>
              <a:tr h="699135">
                <a:tc>
                  <a:txBody>
                    <a:bodyPr/>
                    <a:p>
                      <a:pPr indent="0">
                        <a:buNone/>
                      </a:pPr>
                      <a:r>
                        <a:rPr lang="zh-CN" sz="1400" b="0">
                          <a:solidFill>
                            <a:srgbClr val="000000"/>
                          </a:solidFill>
                          <a:latin typeface="+mn-ea"/>
                        </a:rPr>
                        <a:t>组件库</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各项目中进行了一定程度得公共组件抽取，其作用范围只是为一个项目，跨项目重用是通过复制的方式实现的</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建立统一的组件库，实现跨项目按需引用，加速技术沉淀</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通用性好的组件提取到组件库，多个项目共用。应用到生产项目中</a:t>
                      </a:r>
                      <a:endParaRPr lang="zh-CN" sz="1400" b="0">
                        <a:solidFill>
                          <a:srgbClr val="000000"/>
                        </a:solidFill>
                        <a:latin typeface="+mn-ea"/>
                      </a:endParaRPr>
                    </a:p>
                  </a:txBody>
                  <a:tcPr marL="71755" marR="71755" marT="46990" vert="horz" anchor="ctr" anchorCtr="0">
                    <a:lnL>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1EAE7"/>
        </a:solidFill>
        <a:effectLst/>
      </p:bgPr>
    </p:bg>
    <p:spTree>
      <p:nvGrpSpPr>
        <p:cNvPr id="1" name=""/>
        <p:cNvGrpSpPr/>
        <p:nvPr/>
      </p:nvGrpSpPr>
      <p:grpSpPr>
        <a:xfrm>
          <a:off x="0" y="0"/>
          <a:ext cx="0" cy="0"/>
          <a:chOff x="0" y="0"/>
          <a:chExt cx="0" cy="0"/>
        </a:xfrm>
      </p:grpSpPr>
      <p:sp>
        <p:nvSpPr>
          <p:cNvPr id="8" name="矩形 8"/>
          <p:cNvSpPr/>
          <p:nvPr/>
        </p:nvSpPr>
        <p:spPr>
          <a:xfrm>
            <a:off x="953135" y="1316990"/>
            <a:ext cx="10476865" cy="5233670"/>
          </a:xfrm>
          <a:prstGeom prst="rect">
            <a:avLst/>
          </a:prstGeom>
          <a:noFill/>
          <a:ln>
            <a:solidFill>
              <a:srgbClr val="02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 name="AutoShape 2"/>
          <p:cNvSpPr/>
          <p:nvPr/>
        </p:nvSpPr>
        <p:spPr>
          <a:xfrm>
            <a:off x="1103778" y="1001854"/>
            <a:ext cx="2961114" cy="408148"/>
          </a:xfrm>
          <a:prstGeom prst="roundRect">
            <a:avLst>
              <a:gd name="adj" fmla="val 16667"/>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a:sym typeface="+mn-ea"/>
              </a:rPr>
              <a:t>平台</a:t>
            </a:r>
            <a:r>
              <a:rPr lang="zh-CN" altLang="en-US">
                <a:sym typeface="+mn-ea"/>
              </a:rPr>
              <a:t>规划</a:t>
            </a:r>
            <a:endParaRPr lang="zh-CN" altLang="en-US">
              <a:sym typeface="+mn-ea"/>
            </a:endParaRPr>
          </a:p>
        </p:txBody>
      </p:sp>
      <p:sp>
        <p:nvSpPr>
          <p:cNvPr id="27"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027572">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zh-HK" sz="3200">
                <a:latin typeface="黑体" panose="02010609060101010101" charset="-122"/>
                <a:ea typeface="黑体" panose="02010609060101010101" charset="-122"/>
              </a:rPr>
              <a:t>项目规划</a:t>
            </a:r>
            <a:endParaRPr lang="zh-CN" altLang="zh-HK" sz="3200">
              <a:latin typeface="黑体" panose="02010609060101010101" charset="-122"/>
              <a:ea typeface="黑体" panose="02010609060101010101" charset="-122"/>
            </a:endParaRPr>
          </a:p>
        </p:txBody>
      </p:sp>
      <p:graphicFrame>
        <p:nvGraphicFramePr>
          <p:cNvPr id="4" name="表格 3"/>
          <p:cNvGraphicFramePr/>
          <p:nvPr>
            <p:custDataLst>
              <p:tags r:id="rId1"/>
            </p:custDataLst>
          </p:nvPr>
        </p:nvGraphicFramePr>
        <p:xfrm>
          <a:off x="952500" y="1981835"/>
          <a:ext cx="10464165" cy="3603625"/>
        </p:xfrm>
        <a:graphic>
          <a:graphicData uri="http://schemas.openxmlformats.org/drawingml/2006/table">
            <a:tbl>
              <a:tblPr firstRow="1" bandRow="1">
                <a:tableStyleId>{5C22544A-7EE6-4342-B048-85BDC9FD1C3A}</a:tableStyleId>
              </a:tblPr>
              <a:tblGrid>
                <a:gridCol w="1304290"/>
                <a:gridCol w="3609975"/>
                <a:gridCol w="3007360"/>
                <a:gridCol w="2542540"/>
              </a:tblGrid>
              <a:tr h="382905">
                <a:tc>
                  <a:txBody>
                    <a:bodyPr/>
                    <a:p>
                      <a:pPr indent="0" algn="ctr">
                        <a:buNone/>
                      </a:pPr>
                      <a:r>
                        <a:rPr lang="zh-CN" altLang="en-US" sz="1400" b="0">
                          <a:solidFill>
                            <a:schemeClr val="bg1"/>
                          </a:solidFill>
                          <a:latin typeface="+mn-ea"/>
                        </a:rPr>
                        <a:t>项目</a:t>
                      </a:r>
                      <a:endParaRPr lang="zh-CN" altLang="en-US" sz="1400" b="0">
                        <a:solidFill>
                          <a:schemeClr val="bg1"/>
                        </a:solidFill>
                        <a:latin typeface="+mn-ea"/>
                      </a:endParaRPr>
                    </a:p>
                  </a:txBody>
                  <a:tcPr marL="71755" marR="71755" marT="46990" vert="horz" anchor="ctr" anchorCtr="0">
                    <a:lnL>
                      <a:noFill/>
                    </a:lnL>
                    <a:lnR>
                      <a:noFill/>
                    </a:lnR>
                    <a:lnT cap="flat">
                      <a:noFill/>
                    </a:lnT>
                    <a:lnB cap="flat">
                      <a:noFill/>
                    </a:lnB>
                    <a:lnTlToBr>
                      <a:noFill/>
                    </a:lnTlToBr>
                    <a:lnBlToTr>
                      <a:noFill/>
                    </a:lnBlToTr>
                    <a:solidFill>
                      <a:srgbClr val="027572"/>
                    </a:solidFill>
                  </a:tcPr>
                </a:tc>
                <a:tc>
                  <a:txBody>
                    <a:bodyPr/>
                    <a:p>
                      <a:pPr indent="0" algn="ctr">
                        <a:buNone/>
                      </a:pPr>
                      <a:r>
                        <a:rPr lang="zh-CN" sz="1400" b="0">
                          <a:solidFill>
                            <a:schemeClr val="bg1"/>
                          </a:solidFill>
                          <a:latin typeface="+mn-ea"/>
                        </a:rPr>
                        <a:t>描述</a:t>
                      </a:r>
                      <a:endParaRPr lang="zh-CN" altLang="en-US" sz="1400" b="0">
                        <a:solidFill>
                          <a:schemeClr val="bg1"/>
                        </a:solidFill>
                        <a:latin typeface="+mn-ea"/>
                      </a:endParaRPr>
                    </a:p>
                  </a:txBody>
                  <a:tcPr marL="71755" marR="71755" marT="46990" vert="horz" anchor="ctr" anchorCtr="0">
                    <a:lnL>
                      <a:noFill/>
                    </a:lnL>
                    <a:lnR>
                      <a:noFill/>
                    </a:lnR>
                    <a:lnT cap="flat">
                      <a:noFill/>
                    </a:lnT>
                    <a:lnB cap="flat">
                      <a:noFill/>
                    </a:lnB>
                    <a:lnTlToBr>
                      <a:noFill/>
                    </a:lnTlToBr>
                    <a:lnBlToTr>
                      <a:noFill/>
                    </a:lnBlToTr>
                    <a:solidFill>
                      <a:srgbClr val="027572"/>
                    </a:solidFill>
                  </a:tcPr>
                </a:tc>
                <a:tc>
                  <a:txBody>
                    <a:bodyPr/>
                    <a:p>
                      <a:pPr indent="0" algn="ctr">
                        <a:buNone/>
                      </a:pPr>
                      <a:r>
                        <a:rPr lang="zh-CN" sz="1400" b="0">
                          <a:solidFill>
                            <a:schemeClr val="bg1"/>
                          </a:solidFill>
                          <a:latin typeface="+mn-ea"/>
                        </a:rPr>
                        <a:t>解决方案</a:t>
                      </a:r>
                      <a:endParaRPr lang="zh-CN" altLang="en-US" sz="1400" b="0">
                        <a:solidFill>
                          <a:schemeClr val="bg1"/>
                        </a:solidFill>
                        <a:latin typeface="+mn-ea"/>
                      </a:endParaRPr>
                    </a:p>
                  </a:txBody>
                  <a:tcPr marL="71755" marR="71755" marT="46990" vert="horz" anchor="ctr" anchorCtr="0">
                    <a:lnL>
                      <a:noFill/>
                    </a:lnL>
                    <a:lnR>
                      <a:noFill/>
                    </a:lnR>
                    <a:lnT cap="flat">
                      <a:noFill/>
                    </a:lnT>
                    <a:lnB cap="flat">
                      <a:noFill/>
                    </a:lnB>
                    <a:lnTlToBr>
                      <a:noFill/>
                    </a:lnTlToBr>
                    <a:lnBlToTr>
                      <a:noFill/>
                    </a:lnBlToTr>
                    <a:solidFill>
                      <a:srgbClr val="027572"/>
                    </a:solidFill>
                  </a:tcPr>
                </a:tc>
                <a:tc>
                  <a:txBody>
                    <a:bodyPr/>
                    <a:p>
                      <a:pPr indent="0" algn="ctr">
                        <a:buNone/>
                      </a:pPr>
                      <a:r>
                        <a:rPr lang="zh-CN" sz="1400" b="0">
                          <a:solidFill>
                            <a:schemeClr val="bg1"/>
                          </a:solidFill>
                          <a:latin typeface="+mn-ea"/>
                        </a:rPr>
                        <a:t>预期效果</a:t>
                      </a:r>
                      <a:endParaRPr lang="zh-CN" altLang="en-US" sz="1400" b="0">
                        <a:solidFill>
                          <a:schemeClr val="bg1"/>
                        </a:solidFill>
                        <a:latin typeface="+mn-ea"/>
                      </a:endParaRPr>
                    </a:p>
                  </a:txBody>
                  <a:tcPr marL="71755" marR="71755" marT="46990" vert="horz" anchor="ctr" anchorCtr="0">
                    <a:lnL>
                      <a:noFill/>
                    </a:lnL>
                    <a:lnR cap="flat">
                      <a:noFill/>
                    </a:lnR>
                    <a:lnT cap="flat">
                      <a:noFill/>
                    </a:lnT>
                    <a:lnB cap="flat">
                      <a:noFill/>
                    </a:lnB>
                    <a:lnTlToBr>
                      <a:noFill/>
                    </a:lnTlToBr>
                    <a:lnBlToTr>
                      <a:noFill/>
                    </a:lnBlToTr>
                    <a:solidFill>
                      <a:srgbClr val="027572"/>
                    </a:solidFill>
                  </a:tcPr>
                </a:tc>
              </a:tr>
              <a:tr h="495300">
                <a:tc>
                  <a:txBody>
                    <a:bodyPr/>
                    <a:p>
                      <a:pPr indent="0">
                        <a:buNone/>
                      </a:pPr>
                      <a:r>
                        <a:rPr lang="en-US" altLang="zh-CN" sz="1400" b="0">
                          <a:solidFill>
                            <a:srgbClr val="000000"/>
                          </a:solidFill>
                          <a:latin typeface="+mn-ea"/>
                          <a:cs typeface="+mn-ea"/>
                        </a:rPr>
                        <a:t>API</a:t>
                      </a:r>
                      <a:r>
                        <a:rPr lang="zh-CN" sz="1400" b="0">
                          <a:solidFill>
                            <a:srgbClr val="000000"/>
                          </a:solidFill>
                          <a:latin typeface="+mn-ea"/>
                          <a:cs typeface="+mn-ea"/>
                        </a:rPr>
                        <a:t>代码自动生成</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yapi的接口在实现到前端代码的过程中需要花费大量的精力去人工比对每一个字段，且容易出差错，耗费大量的时间成本</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采用y2t进行代码的自动生成，免去人工字段核对，提高前端开发效率</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能够根据yapi自动生成接口代码，并应用到所有生产项目中</a:t>
                      </a:r>
                      <a:endParaRPr lang="zh-CN" sz="1400" b="0">
                        <a:solidFill>
                          <a:srgbClr val="000000"/>
                        </a:solidFill>
                        <a:latin typeface="+mn-ea"/>
                        <a:cs typeface="+mn-ea"/>
                      </a:endParaRPr>
                    </a:p>
                  </a:txBody>
                  <a:tcPr marL="71755" marR="71755" marT="46990" vert="horz" anchor="ctr" anchorCtr="0">
                    <a:lnL>
                      <a:noFill/>
                    </a:lnL>
                    <a:lnR cap="flat">
                      <a:noFill/>
                    </a:lnR>
                    <a:lnT cap="flat">
                      <a:noFill/>
                    </a:lnT>
                    <a:lnB cap="flat">
                      <a:noFill/>
                    </a:lnB>
                    <a:lnTlToBr>
                      <a:noFill/>
                    </a:lnTlToBr>
                    <a:lnBlToTr>
                      <a:noFill/>
                    </a:lnBlToTr>
                    <a:noFill/>
                  </a:tcPr>
                </a:tc>
              </a:tr>
              <a:tr h="355600">
                <a:tc>
                  <a:txBody>
                    <a:bodyPr/>
                    <a:p>
                      <a:pPr indent="0">
                        <a:buNone/>
                      </a:pPr>
                      <a:r>
                        <a:rPr lang="zh-CN" sz="1400" b="0">
                          <a:solidFill>
                            <a:srgbClr val="000000"/>
                          </a:solidFill>
                          <a:latin typeface="+mn-ea"/>
                        </a:rPr>
                        <a:t>前端监控</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前端运行情况无法得到监控，无法第一时间得知线上项目的运行情况</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ToC项目集成前端监控SDK，监控前端代码运行的健康情况</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当代码运行出现问题时，能够进行错误上报，供开发人员参考错误信息、排查问题。应用到</a:t>
                      </a:r>
                      <a:r>
                        <a:rPr lang="en-US" altLang="zh-CN" sz="1400" b="0">
                          <a:solidFill>
                            <a:srgbClr val="000000"/>
                          </a:solidFill>
                          <a:latin typeface="+mn-ea"/>
                          <a:cs typeface="+mn-ea"/>
                        </a:rPr>
                        <a:t>PC/M</a:t>
                      </a:r>
                      <a:r>
                        <a:rPr lang="zh-CN" altLang="en-US" sz="1400" b="0">
                          <a:solidFill>
                            <a:srgbClr val="000000"/>
                          </a:solidFill>
                          <a:latin typeface="+mn-ea"/>
                          <a:cs typeface="+mn-ea"/>
                        </a:rPr>
                        <a:t>站上</a:t>
                      </a:r>
                      <a:endParaRPr lang="zh-CN" altLang="en-US" sz="1400" b="0">
                        <a:solidFill>
                          <a:srgbClr val="000000"/>
                        </a:solidFill>
                        <a:latin typeface="+mn-ea"/>
                        <a:cs typeface="+mn-ea"/>
                      </a:endParaRPr>
                    </a:p>
                  </a:txBody>
                  <a:tcPr marL="71755" marR="71755" marT="46990" vert="horz" anchor="ctr" anchorCtr="0">
                    <a:lnL>
                      <a:noFill/>
                    </a:lnL>
                    <a:lnR cap="flat">
                      <a:noFill/>
                    </a:lnR>
                    <a:lnT cap="flat">
                      <a:noFill/>
                    </a:lnT>
                    <a:lnB cap="flat">
                      <a:noFill/>
                    </a:lnB>
                    <a:lnTlToBr>
                      <a:noFill/>
                    </a:lnTlToBr>
                    <a:lnBlToTr>
                      <a:noFill/>
                    </a:lnBlToTr>
                    <a:noFill/>
                  </a:tcPr>
                </a:tc>
              </a:tr>
              <a:tr h="355600">
                <a:tc>
                  <a:txBody>
                    <a:bodyPr/>
                    <a:p>
                      <a:pPr indent="0">
                        <a:buNone/>
                      </a:pPr>
                      <a:r>
                        <a:rPr lang="zh-CN" sz="1400" b="0">
                          <a:solidFill>
                            <a:srgbClr val="000000"/>
                          </a:solidFill>
                          <a:latin typeface="+mn-ea"/>
                        </a:rPr>
                        <a:t>说明书编辑平台</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目前说明书依靠前端开发人员手动编辑，工作内容零散重复</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搭建一个说明书编辑平台，主要包括文案管理，页面管理，页面编辑，导入导出等功能</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需求方使用平台自己完成说明书的编辑工作，无需开发介入</a:t>
                      </a:r>
                      <a:endParaRPr lang="zh-CN" altLang="en-US" sz="1400" b="0">
                        <a:solidFill>
                          <a:srgbClr val="000000"/>
                        </a:solidFill>
                        <a:latin typeface="+mn-ea"/>
                      </a:endParaRPr>
                    </a:p>
                  </a:txBody>
                  <a:tcPr marL="71755" marR="71755" marT="46990" vert="horz" anchor="ctr" anchorCtr="0">
                    <a:lnL>
                      <a:noFill/>
                    </a:lnL>
                    <a:lnR cap="flat">
                      <a:noFill/>
                    </a:lnR>
                    <a:lnT cap="flat">
                      <a:noFill/>
                    </a:lnT>
                    <a:lnB cap="flat">
                      <a:noFill/>
                    </a:lnB>
                    <a:lnTlToBr>
                      <a:noFill/>
                    </a:lnTlToBr>
                    <a:lnBlToTr>
                      <a:noFill/>
                    </a:lnBlToTr>
                    <a:noFill/>
                  </a:tcPr>
                </a:tc>
              </a:tr>
              <a:tr h="457200">
                <a:tc>
                  <a:txBody>
                    <a:bodyPr/>
                    <a:p>
                      <a:pPr indent="0">
                        <a:buNone/>
                      </a:pPr>
                      <a:r>
                        <a:rPr lang="zh-CN" sz="1400" b="0">
                          <a:solidFill>
                            <a:srgbClr val="000000"/>
                          </a:solidFill>
                          <a:latin typeface="+mn-ea"/>
                        </a:rPr>
                        <a:t>中国区帮助中心管理平台</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中国区帮助与反馈页面需要前端一个个页面开发，零散且重复。由于这些需求有共通性，所以可做成可配置化的页面自动生成、部署及管理</a:t>
                      </a:r>
                      <a:endParaRPr lang="zh-CN" altLang="en-US" sz="1400" b="0">
                        <a:solidFill>
                          <a:srgbClr val="000000"/>
                        </a:solidFill>
                        <a:latin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cs typeface="+mn-ea"/>
                        </a:rPr>
                        <a:t>通过json定义数据结构，以此为基础，根据数据推动页面的生成</a:t>
                      </a:r>
                      <a:endParaRPr lang="zh-CN" altLang="en-US" sz="1400" b="0">
                        <a:solidFill>
                          <a:srgbClr val="000000"/>
                        </a:solidFill>
                        <a:latin typeface="+mn-ea"/>
                        <a:cs typeface="+mn-ea"/>
                      </a:endParaRPr>
                    </a:p>
                  </a:txBody>
                  <a:tcPr marL="71755" marR="71755" marT="46990" vert="horz" anchor="ctr" anchorCtr="0">
                    <a:lnL>
                      <a:noFill/>
                    </a:lnL>
                    <a:lnR>
                      <a:noFill/>
                    </a:lnR>
                    <a:lnT cap="flat">
                      <a:noFill/>
                    </a:lnT>
                    <a:lnB cap="flat">
                      <a:noFill/>
                    </a:lnB>
                    <a:lnTlToBr>
                      <a:noFill/>
                    </a:lnTlToBr>
                    <a:lnBlToTr>
                      <a:noFill/>
                    </a:lnBlToTr>
                    <a:noFill/>
                  </a:tcPr>
                </a:tc>
                <a:tc>
                  <a:txBody>
                    <a:bodyPr/>
                    <a:p>
                      <a:pPr indent="0">
                        <a:buNone/>
                      </a:pPr>
                      <a:r>
                        <a:rPr lang="zh-CN" sz="1400" b="0">
                          <a:solidFill>
                            <a:srgbClr val="000000"/>
                          </a:solidFill>
                          <a:latin typeface="+mn-ea"/>
                        </a:rPr>
                        <a:t>配置化页面，解放前端开发资源。需求方自助实现</a:t>
                      </a:r>
                      <a:endParaRPr lang="zh-CN" sz="1400" b="0">
                        <a:solidFill>
                          <a:srgbClr val="000000"/>
                        </a:solidFill>
                        <a:latin typeface="+mn-ea"/>
                      </a:endParaRPr>
                    </a:p>
                  </a:txBody>
                  <a:tcPr marL="71755" marR="71755" marT="46990" vert="horz" anchor="ctr" anchorCtr="0">
                    <a:lnL>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1EAE7"/>
        </a:solidFill>
        <a:effectLst/>
      </p:bgPr>
    </p:bg>
    <p:spTree>
      <p:nvGrpSpPr>
        <p:cNvPr id="1" name=""/>
        <p:cNvGrpSpPr/>
        <p:nvPr/>
      </p:nvGrpSpPr>
      <p:grpSpPr>
        <a:xfrm>
          <a:off x="0" y="0"/>
          <a:ext cx="0" cy="0"/>
          <a:chOff x="0" y="0"/>
          <a:chExt cx="0" cy="0"/>
        </a:xfrm>
      </p:grpSpPr>
      <p:sp>
        <p:nvSpPr>
          <p:cNvPr id="27"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027572">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zh-HK" sz="3200">
                <a:latin typeface="黑体" panose="02010609060101010101" charset="-122"/>
                <a:ea typeface="黑体" panose="02010609060101010101" charset="-122"/>
              </a:rPr>
              <a:t>团队建设</a:t>
            </a:r>
            <a:endParaRPr lang="zh-CN" altLang="zh-HK" sz="3200">
              <a:latin typeface="黑体" panose="02010609060101010101" charset="-122"/>
              <a:ea typeface="黑体" panose="02010609060101010101" charset="-122"/>
            </a:endParaRPr>
          </a:p>
        </p:txBody>
      </p:sp>
      <p:sp>
        <p:nvSpPr>
          <p:cNvPr id="21" name="圆角矩形 20"/>
          <p:cNvSpPr/>
          <p:nvPr/>
        </p:nvSpPr>
        <p:spPr>
          <a:xfrm>
            <a:off x="851535" y="1118870"/>
            <a:ext cx="10488295" cy="563880"/>
          </a:xfrm>
          <a:prstGeom prst="roundRect">
            <a:avLst/>
          </a:prstGeom>
          <a:solidFill>
            <a:schemeClr val="bg1"/>
          </a:solidFill>
          <a:ln w="28575">
            <a:solidFill>
              <a:srgbClr val="02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00000"/>
              </a:lnSpc>
              <a:spcAft>
                <a:spcPts val="400"/>
              </a:spcAft>
              <a:buClr>
                <a:schemeClr val="accent1"/>
              </a:buClr>
              <a:buSzTx/>
              <a:buFont typeface="Wingdings" panose="05000000000000000000" pitchFamily="2" charset="2"/>
              <a:buNone/>
            </a:pPr>
            <a:r>
              <a:rPr lang="zh-CN" altLang="en-US" sz="1600" b="1" spc="150" dirty="0">
                <a:solidFill>
                  <a:srgbClr val="027572"/>
                </a:solidFill>
                <a:latin typeface="微软雅黑" panose="020B0503020204020204" charset="-122"/>
                <a:ea typeface="微软雅黑" panose="020B0503020204020204" charset="-122"/>
                <a:sym typeface="+mn-ea"/>
              </a:rPr>
              <a:t>现状：</a:t>
            </a:r>
            <a:r>
              <a:rPr lang="zh-CN" altLang="en-US" sz="1600" b="1" spc="150" dirty="0">
                <a:solidFill>
                  <a:srgbClr val="027572"/>
                </a:solidFill>
                <a:latin typeface="微软雅黑" panose="020B0503020204020204" charset="-122"/>
                <a:ea typeface="微软雅黑" panose="020B0503020204020204" charset="-122"/>
                <a:sym typeface="+mn-ea"/>
              </a:rPr>
              <a:t>团队年轻，应届生和工龄短的人员比例高，经验总体不足</a:t>
            </a:r>
            <a:r>
              <a:rPr lang="zh-CN" altLang="en-US" sz="1600" b="1" spc="150" dirty="0">
                <a:solidFill>
                  <a:srgbClr val="027572"/>
                </a:solidFill>
                <a:latin typeface="微软雅黑" panose="020B0503020204020204" charset="-122"/>
                <a:ea typeface="微软雅黑" panose="020B0503020204020204" charset="-122"/>
                <a:sym typeface="+mn-ea"/>
              </a:rPr>
              <a:t>。</a:t>
            </a:r>
            <a:endParaRPr lang="zh-CN" altLang="en-US" sz="1600" b="1" spc="150" dirty="0">
              <a:solidFill>
                <a:srgbClr val="027572"/>
              </a:solidFill>
              <a:latin typeface="微软雅黑" panose="020B0503020204020204" charset="-122"/>
              <a:ea typeface="微软雅黑" panose="020B0503020204020204" charset="-122"/>
              <a:sym typeface="+mn-ea"/>
            </a:endParaRPr>
          </a:p>
        </p:txBody>
      </p:sp>
      <p:grpSp>
        <p:nvGrpSpPr>
          <p:cNvPr id="6" name="组合 5"/>
          <p:cNvGrpSpPr/>
          <p:nvPr/>
        </p:nvGrpSpPr>
        <p:grpSpPr>
          <a:xfrm>
            <a:off x="2094865" y="1887220"/>
            <a:ext cx="8001635" cy="4151630"/>
            <a:chOff x="7326" y="2972"/>
            <a:chExt cx="3941" cy="6538"/>
          </a:xfrm>
        </p:grpSpPr>
        <p:sp>
          <p:nvSpPr>
            <p:cNvPr id="11" name="圆角矩形 30"/>
            <p:cNvSpPr/>
            <p:nvPr/>
          </p:nvSpPr>
          <p:spPr>
            <a:xfrm>
              <a:off x="7326" y="2972"/>
              <a:ext cx="3941" cy="6538"/>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p>
              <a:pPr indent="0" algn="l">
                <a:lnSpc>
                  <a:spcPct val="100000"/>
                </a:lnSpc>
                <a:spcAft>
                  <a:spcPts val="400"/>
                </a:spcAft>
                <a:buClr>
                  <a:schemeClr val="accent1"/>
                </a:buClr>
                <a:buFont typeface="Wingdings" panose="05000000000000000000" pitchFamily="2" charset="2"/>
                <a:buNone/>
              </a:pPr>
              <a:r>
                <a:rPr lang="zh-CN" altLang="en-US" sz="1400" b="1" spc="150" dirty="0">
                  <a:solidFill>
                    <a:srgbClr val="027572">
                      <a:alpha val="85000"/>
                    </a:srgbClr>
                  </a:solidFill>
                  <a:latin typeface="微软雅黑" panose="020B0503020204020204" charset="-122"/>
                  <a:ea typeface="微软雅黑" panose="020B0503020204020204" charset="-122"/>
                  <a:sym typeface="+mn-ea"/>
                </a:rPr>
                <a:t>问题</a:t>
              </a:r>
              <a:endParaRPr lang="zh-CN" altLang="en-US" sz="1200" b="1" spc="150" dirty="0">
                <a:solidFill>
                  <a:srgbClr val="027572"/>
                </a:solidFill>
                <a:latin typeface="微软雅黑" panose="020B0503020204020204" charset="-122"/>
                <a:ea typeface="微软雅黑" panose="020B0503020204020204" charset="-122"/>
                <a:sym typeface="+mn-ea"/>
              </a:endParaRPr>
            </a:p>
            <a:p>
              <a:pPr indent="0" algn="l">
                <a:lnSpc>
                  <a:spcPct val="100000"/>
                </a:lnSpc>
                <a:spcAft>
                  <a:spcPts val="400"/>
                </a:spcAft>
                <a:buClr>
                  <a:schemeClr val="accent1"/>
                </a:buClr>
                <a:buFont typeface="Wingdings" panose="05000000000000000000" pitchFamily="2" charset="2"/>
                <a:buNone/>
              </a:pPr>
              <a:endParaRPr sz="1200" b="1" spc="150" dirty="0">
                <a:solidFill>
                  <a:schemeClr val="tx1">
                    <a:alpha val="85000"/>
                  </a:schemeClr>
                </a:solidFill>
                <a:latin typeface="微软雅黑" panose="020B0503020204020204" charset="-122"/>
                <a:ea typeface="微软雅黑" panose="020B0503020204020204" charset="-122"/>
                <a:sym typeface="+mn-ea"/>
              </a:endParaRPr>
            </a:p>
            <a:p>
              <a:pPr indent="0" algn="l">
                <a:lnSpc>
                  <a:spcPct val="100000"/>
                </a:lnSpc>
                <a:spcAft>
                  <a:spcPts val="400"/>
                </a:spcAft>
                <a:buClr>
                  <a:schemeClr val="accent1"/>
                </a:buClr>
                <a:buFont typeface="Wingdings" panose="05000000000000000000" pitchFamily="2" charset="2"/>
                <a:buNone/>
              </a:pPr>
              <a:endParaRPr lang="en-US" altLang="zh-CN" sz="1200" spc="150" dirty="0">
                <a:solidFill>
                  <a:schemeClr val="tx1">
                    <a:alpha val="85000"/>
                  </a:schemeClr>
                </a:solidFill>
                <a:latin typeface="微软雅黑" panose="020B0503020204020204" charset="-122"/>
                <a:ea typeface="微软雅黑" panose="020B0503020204020204" charset="-122"/>
                <a:sym typeface="+mn-ea"/>
              </a:endParaRPr>
            </a:p>
          </p:txBody>
        </p:sp>
        <p:sp>
          <p:nvSpPr>
            <p:cNvPr id="12" name="文本框 30"/>
            <p:cNvSpPr txBox="1"/>
            <p:nvPr/>
          </p:nvSpPr>
          <p:spPr>
            <a:xfrm>
              <a:off x="7624" y="3610"/>
              <a:ext cx="3344" cy="5841"/>
            </a:xfrm>
            <a:prstGeom prst="rect">
              <a:avLst/>
            </a:prstGeom>
            <a:noFill/>
          </p:spPr>
          <p:txBody>
            <a:bodyPr wrap="square" rtlCol="0">
              <a:spAutoFit/>
            </a:bodyPr>
            <a:p>
              <a:pPr marL="171450" indent="-171450">
                <a:lnSpc>
                  <a:spcPct val="120000"/>
                </a:lnSpc>
                <a:buFont typeface="Wingdings" panose="05000000000000000000" charset="0"/>
                <a:buChar char="ü"/>
              </a:pPr>
              <a:r>
                <a:rPr lang="zh-CN" altLang="en-US" sz="1400">
                  <a:sym typeface="+mn-ea"/>
                </a:rPr>
                <a:t>对</a:t>
              </a:r>
              <a:r>
                <a:rPr lang="en-US" altLang="zh-CN" sz="1400">
                  <a:sym typeface="+mn-ea"/>
                </a:rPr>
                <a:t>html/css/js</a:t>
              </a:r>
              <a:r>
                <a:rPr lang="zh-CN" altLang="en-US" sz="1400">
                  <a:sym typeface="+mn-ea"/>
                </a:rPr>
                <a:t>技术栈理解不够深入，对模板技术、</a:t>
              </a:r>
              <a:r>
                <a:rPr lang="en-US" altLang="zh-CN" sz="1400">
                  <a:sym typeface="+mn-ea"/>
                </a:rPr>
                <a:t>CSS</a:t>
              </a:r>
              <a:r>
                <a:rPr lang="zh-CN" altLang="en-US" sz="1400">
                  <a:sym typeface="+mn-ea"/>
                </a:rPr>
                <a:t>预处理器、前端技术框架、各种开源库，对不同品牌的浏览器（</a:t>
              </a:r>
              <a:r>
                <a:rPr lang="en-US" altLang="zh-CN" sz="1400">
                  <a:sym typeface="+mn-ea"/>
                </a:rPr>
                <a:t>PC</a:t>
              </a:r>
              <a:r>
                <a:rPr lang="zh-CN" altLang="en-US" sz="1400">
                  <a:sym typeface="+mn-ea"/>
                </a:rPr>
                <a:t>端、手机端、</a:t>
              </a:r>
              <a:r>
                <a:rPr lang="en-US" altLang="zh-CN" sz="1400">
                  <a:sym typeface="+mn-ea"/>
                </a:rPr>
                <a:t>APP</a:t>
              </a:r>
              <a:r>
                <a:rPr lang="zh-CN" altLang="en-US" sz="1400">
                  <a:sym typeface="+mn-ea"/>
                </a:rPr>
                <a:t>内嵌、以及小程序等）熟悉程度不够；</a:t>
              </a:r>
              <a:endParaRPr lang="zh-CN" altLang="en-US" sz="1400">
                <a:sym typeface="+mn-ea"/>
              </a:endParaRPr>
            </a:p>
            <a:p>
              <a:pPr marL="171450" indent="-171450">
                <a:lnSpc>
                  <a:spcPct val="120000"/>
                </a:lnSpc>
                <a:buFont typeface="Wingdings" panose="05000000000000000000" charset="0"/>
                <a:buChar char="ü"/>
              </a:pPr>
              <a:endParaRPr lang="zh-CN" altLang="en-US" sz="14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zh-CN" altLang="en-US" sz="1400">
                  <a:sym typeface="+mn-ea"/>
                </a:rPr>
                <a:t>对开发工具、编译工具、调试工具、调试手段、定位问题的方法、经验普遍不足；</a:t>
              </a:r>
              <a:endParaRPr lang="zh-CN" altLang="en-US" sz="1400">
                <a:sym typeface="+mn-ea"/>
              </a:endParaRPr>
            </a:p>
            <a:p>
              <a:pPr marL="171450" indent="-171450">
                <a:lnSpc>
                  <a:spcPct val="120000"/>
                </a:lnSpc>
                <a:buFont typeface="Wingdings" panose="05000000000000000000" charset="0"/>
                <a:buChar char="ü"/>
              </a:pPr>
              <a:endParaRPr lang="zh-CN" altLang="en-US" sz="14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zh-CN" altLang="en-US" sz="1400">
                  <a:sym typeface="+mn-ea"/>
                </a:rPr>
                <a:t>对开发实现以后，代码如何根据运行环境编译、如何安装和配置服务器、网络如何配置，经验欠缺；</a:t>
              </a:r>
              <a:endParaRPr lang="zh-CN" altLang="en-US" sz="1400"/>
            </a:p>
            <a:p>
              <a:pPr marL="171450" indent="-171450">
                <a:lnSpc>
                  <a:spcPct val="120000"/>
                </a:lnSpc>
                <a:buFont typeface="Wingdings" panose="05000000000000000000" charset="0"/>
                <a:buChar char="ü"/>
              </a:pPr>
              <a:endParaRPr lang="en-US" altLang="zh-CN" sz="14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zh-CN" altLang="en-US" sz="1400">
                  <a:sym typeface="+mn-ea"/>
                </a:rPr>
                <a:t>对商业目的、业务需求的理解不足，在实际开发中以技术为导向，而不是以需求为导向；（会一种技术，就习惯性用此技术解决所有问题）</a:t>
              </a:r>
              <a:endParaRPr lang="zh-CN" altLang="en-US" sz="1400">
                <a:sym typeface="+mn-ea"/>
              </a:endParaRPr>
            </a:p>
            <a:p>
              <a:pPr marL="171450" indent="-171450">
                <a:lnSpc>
                  <a:spcPct val="120000"/>
                </a:lnSpc>
                <a:buFont typeface="Wingdings" panose="05000000000000000000" charset="0"/>
                <a:buChar char="ü"/>
              </a:pPr>
              <a:endParaRPr lang="zh-CN" altLang="en-US" sz="1400">
                <a:sym typeface="+mn-ea"/>
              </a:endParaRPr>
            </a:p>
            <a:p>
              <a:pPr marL="171450" indent="-171450">
                <a:lnSpc>
                  <a:spcPct val="120000"/>
                </a:lnSpc>
                <a:buFont typeface="Wingdings" panose="05000000000000000000" charset="0"/>
                <a:buChar char="ü"/>
              </a:pPr>
              <a:r>
                <a:rPr lang="zh-CN" altLang="en-US" sz="1400">
                  <a:sym typeface="+mn-ea"/>
                </a:rPr>
                <a:t>从需求到软件制品输出，整个开发流程不清晰、不规范，导致开发效率受影响；</a:t>
              </a:r>
              <a:endParaRPr lang="zh-CN" altLang="en-US" sz="1400">
                <a:sym typeface="+mn-ea"/>
              </a:endParaRPr>
            </a:p>
            <a:p>
              <a:pPr marL="171450" indent="-171450">
                <a:lnSpc>
                  <a:spcPct val="120000"/>
                </a:lnSpc>
                <a:buFont typeface="Wingdings" panose="05000000000000000000" charset="0"/>
                <a:buChar char="ü"/>
              </a:pPr>
              <a:endParaRPr lang="zh-CN" sz="1400"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1EAE7"/>
        </a:solidFill>
        <a:effectLst/>
      </p:bgPr>
    </p:bg>
    <p:spTree>
      <p:nvGrpSpPr>
        <p:cNvPr id="1" name=""/>
        <p:cNvGrpSpPr/>
        <p:nvPr/>
      </p:nvGrpSpPr>
      <p:grpSpPr>
        <a:xfrm>
          <a:off x="0" y="0"/>
          <a:ext cx="0" cy="0"/>
          <a:chOff x="0" y="0"/>
          <a:chExt cx="0" cy="0"/>
        </a:xfrm>
      </p:grpSpPr>
      <p:sp>
        <p:nvSpPr>
          <p:cNvPr id="27"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027572">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zh-HK" sz="3200">
                <a:latin typeface="黑体" panose="02010609060101010101" charset="-122"/>
                <a:ea typeface="黑体" panose="02010609060101010101" charset="-122"/>
              </a:rPr>
              <a:t>团队</a:t>
            </a:r>
            <a:r>
              <a:rPr lang="zh-CN" altLang="zh-HK" sz="3200">
                <a:latin typeface="黑体" panose="02010609060101010101" charset="-122"/>
                <a:ea typeface="黑体" panose="02010609060101010101" charset="-122"/>
              </a:rPr>
              <a:t>建设</a:t>
            </a:r>
            <a:endParaRPr lang="zh-CN" altLang="zh-HK" sz="3200">
              <a:latin typeface="黑体" panose="02010609060101010101" charset="-122"/>
              <a:ea typeface="黑体" panose="02010609060101010101" charset="-122"/>
            </a:endParaRPr>
          </a:p>
        </p:txBody>
      </p:sp>
      <p:sp>
        <p:nvSpPr>
          <p:cNvPr id="21" name="圆角矩形 20"/>
          <p:cNvSpPr/>
          <p:nvPr/>
        </p:nvSpPr>
        <p:spPr>
          <a:xfrm>
            <a:off x="851535" y="1118870"/>
            <a:ext cx="10488295" cy="563880"/>
          </a:xfrm>
          <a:prstGeom prst="roundRect">
            <a:avLst/>
          </a:prstGeom>
          <a:solidFill>
            <a:schemeClr val="bg1"/>
          </a:solidFill>
          <a:ln w="28575">
            <a:solidFill>
              <a:srgbClr val="02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ctr">
              <a:lnSpc>
                <a:spcPct val="100000"/>
              </a:lnSpc>
              <a:spcAft>
                <a:spcPts val="400"/>
              </a:spcAft>
              <a:buClr>
                <a:schemeClr val="accent1"/>
              </a:buClr>
              <a:buFont typeface="Wingdings" panose="05000000000000000000" pitchFamily="2" charset="2"/>
              <a:buNone/>
            </a:pPr>
            <a:r>
              <a:rPr lang="zh-CN" altLang="en-US" sz="1600" b="1" spc="150" dirty="0">
                <a:solidFill>
                  <a:srgbClr val="027572"/>
                </a:solidFill>
                <a:latin typeface="微软雅黑" panose="020B0503020204020204" charset="-122"/>
                <a:ea typeface="微软雅黑" panose="020B0503020204020204" charset="-122"/>
                <a:sym typeface="+mn-ea"/>
              </a:rPr>
              <a:t>思路：从技术规范、开发</a:t>
            </a:r>
            <a:r>
              <a:rPr lang="en-US" altLang="zh-CN" sz="1600" b="1" spc="150" dirty="0">
                <a:solidFill>
                  <a:srgbClr val="027572"/>
                </a:solidFill>
                <a:latin typeface="微软雅黑" panose="020B0503020204020204" charset="-122"/>
                <a:ea typeface="微软雅黑" panose="020B0503020204020204" charset="-122"/>
                <a:sym typeface="+mn-ea"/>
              </a:rPr>
              <a:t>/</a:t>
            </a:r>
            <a:r>
              <a:rPr lang="zh-CN" altLang="en-US" sz="1600" b="1" spc="150" dirty="0">
                <a:solidFill>
                  <a:srgbClr val="027572"/>
                </a:solidFill>
                <a:latin typeface="微软雅黑" panose="020B0503020204020204" charset="-122"/>
                <a:ea typeface="微软雅黑" panose="020B0503020204020204" charset="-122"/>
                <a:sym typeface="+mn-ea"/>
              </a:rPr>
              <a:t>调试工具、常用框架</a:t>
            </a:r>
            <a:r>
              <a:rPr lang="en-US" altLang="zh-CN" sz="1600" b="1" spc="150" dirty="0">
                <a:solidFill>
                  <a:srgbClr val="027572"/>
                </a:solidFill>
                <a:latin typeface="微软雅黑" panose="020B0503020204020204" charset="-122"/>
                <a:ea typeface="微软雅黑" panose="020B0503020204020204" charset="-122"/>
                <a:sym typeface="+mn-ea"/>
              </a:rPr>
              <a:t>/</a:t>
            </a:r>
            <a:r>
              <a:rPr lang="zh-CN" altLang="en-US" sz="1600" b="1" spc="150" dirty="0">
                <a:solidFill>
                  <a:srgbClr val="027572"/>
                </a:solidFill>
                <a:latin typeface="微软雅黑" panose="020B0503020204020204" charset="-122"/>
                <a:ea typeface="微软雅黑" panose="020B0503020204020204" charset="-122"/>
                <a:sym typeface="+mn-ea"/>
              </a:rPr>
              <a:t>库的系统性的技术分享和交流，全面提升团队技术</a:t>
            </a:r>
            <a:r>
              <a:rPr lang="zh-CN" altLang="en-US" sz="1600" b="1" spc="150" dirty="0">
                <a:solidFill>
                  <a:srgbClr val="027572"/>
                </a:solidFill>
                <a:latin typeface="微软雅黑" panose="020B0503020204020204" charset="-122"/>
                <a:ea typeface="微软雅黑" panose="020B0503020204020204" charset="-122"/>
                <a:sym typeface="+mn-ea"/>
              </a:rPr>
              <a:t>实力</a:t>
            </a:r>
            <a:endParaRPr lang="zh-CN" altLang="en-US" sz="1600" b="1" spc="150" dirty="0">
              <a:solidFill>
                <a:srgbClr val="027572"/>
              </a:solidFill>
              <a:latin typeface="微软雅黑" panose="020B0503020204020204" charset="-122"/>
              <a:ea typeface="微软雅黑" panose="020B0503020204020204" charset="-122"/>
              <a:sym typeface="+mn-ea"/>
            </a:endParaRPr>
          </a:p>
        </p:txBody>
      </p:sp>
      <p:grpSp>
        <p:nvGrpSpPr>
          <p:cNvPr id="6" name="组合 5"/>
          <p:cNvGrpSpPr/>
          <p:nvPr/>
        </p:nvGrpSpPr>
        <p:grpSpPr>
          <a:xfrm>
            <a:off x="1253796" y="1887220"/>
            <a:ext cx="2474244" cy="2388870"/>
            <a:chOff x="797" y="2979"/>
            <a:chExt cx="4040" cy="3762"/>
          </a:xfrm>
        </p:grpSpPr>
        <p:sp>
          <p:nvSpPr>
            <p:cNvPr id="29" name="圆角矩形 28"/>
            <p:cNvSpPr/>
            <p:nvPr/>
          </p:nvSpPr>
          <p:spPr>
            <a:xfrm>
              <a:off x="797" y="2979"/>
              <a:ext cx="4040" cy="3762"/>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p>
              <a:pPr indent="0" algn="l">
                <a:lnSpc>
                  <a:spcPct val="100000"/>
                </a:lnSpc>
                <a:spcAft>
                  <a:spcPts val="400"/>
                </a:spcAft>
                <a:buClr>
                  <a:schemeClr val="accent1"/>
                </a:buClr>
                <a:buFont typeface="Wingdings" panose="05000000000000000000" pitchFamily="2" charset="2"/>
                <a:buNone/>
              </a:pPr>
              <a:r>
                <a:rPr lang="en-US" sz="1200" b="1" spc="150" dirty="0">
                  <a:solidFill>
                    <a:srgbClr val="027572">
                      <a:alpha val="85000"/>
                    </a:srgbClr>
                  </a:solidFill>
                  <a:latin typeface="微软雅黑" panose="020B0503020204020204" charset="-122"/>
                  <a:ea typeface="微软雅黑" panose="020B0503020204020204" charset="-122"/>
                  <a:sym typeface="+mn-ea"/>
                </a:rPr>
                <a:t>01 </a:t>
              </a:r>
              <a:r>
                <a:rPr lang="zh-CN" altLang="en-US" sz="1200" b="1" spc="150" dirty="0">
                  <a:solidFill>
                    <a:srgbClr val="027572">
                      <a:alpha val="85000"/>
                    </a:srgbClr>
                  </a:solidFill>
                  <a:latin typeface="微软雅黑" panose="020B0503020204020204" charset="-122"/>
                  <a:ea typeface="微软雅黑" panose="020B0503020204020204" charset="-122"/>
                  <a:sym typeface="+mn-ea"/>
                </a:rPr>
                <a:t>统一技术规范</a:t>
              </a:r>
              <a:endParaRPr sz="1200" b="1" spc="150" dirty="0">
                <a:solidFill>
                  <a:schemeClr val="tx1">
                    <a:alpha val="85000"/>
                  </a:schemeClr>
                </a:solidFill>
                <a:latin typeface="微软雅黑" panose="020B0503020204020204" charset="-122"/>
                <a:ea typeface="微软雅黑" panose="020B0503020204020204" charset="-122"/>
                <a:sym typeface="+mn-ea"/>
              </a:endParaRPr>
            </a:p>
            <a:p>
              <a:pPr indent="0" algn="l">
                <a:lnSpc>
                  <a:spcPct val="100000"/>
                </a:lnSpc>
                <a:spcAft>
                  <a:spcPts val="400"/>
                </a:spcAft>
                <a:buClr>
                  <a:schemeClr val="accent1"/>
                </a:buClr>
                <a:buFont typeface="Wingdings" panose="05000000000000000000" pitchFamily="2" charset="2"/>
                <a:buNone/>
              </a:pPr>
              <a:endParaRPr sz="1200" b="1" spc="150" dirty="0">
                <a:solidFill>
                  <a:schemeClr val="tx1">
                    <a:alpha val="85000"/>
                  </a:schemeClr>
                </a:solidFill>
                <a:latin typeface="微软雅黑" panose="020B0503020204020204" charset="-122"/>
                <a:ea typeface="微软雅黑" panose="020B0503020204020204" charset="-122"/>
                <a:sym typeface="+mn-ea"/>
              </a:endParaRPr>
            </a:p>
          </p:txBody>
        </p:sp>
        <p:sp>
          <p:nvSpPr>
            <p:cNvPr id="187" name="文本框 30"/>
            <p:cNvSpPr txBox="1"/>
            <p:nvPr/>
          </p:nvSpPr>
          <p:spPr>
            <a:xfrm>
              <a:off x="1033" y="3635"/>
              <a:ext cx="3634" cy="3052"/>
            </a:xfrm>
            <a:prstGeom prst="rect">
              <a:avLst/>
            </a:prstGeom>
            <a:noFill/>
          </p:spPr>
          <p:txBody>
            <a:bodyPr wrap="square" rtlCol="0">
              <a:spAutoFit/>
            </a:bodyPr>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Html</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技术规范</a:t>
              </a:r>
              <a:endParaRPr lang="zh-CN" altLang="en-US"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CSS</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技术规范</a:t>
              </a:r>
              <a:endParaRPr lang="zh-CN" altLang="en-US"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JS</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技术规范</a:t>
              </a:r>
              <a:endParaRPr lang="zh-CN" altLang="en-US"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Vue</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使用规范</a:t>
              </a:r>
              <a:endParaRPr lang="zh-CN" altLang="en-US"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Nuxt</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使用规范</a:t>
              </a:r>
              <a:endParaRPr lang="zh-CN" altLang="en-US"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Webpack</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使用规范</a:t>
              </a:r>
              <a:endParaRPr lang="zh-CN" altLang="en-US"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git</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分支规范</a:t>
              </a:r>
              <a:endParaRPr lang="zh-CN" altLang="en-US"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git commit</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提交规范</a:t>
              </a:r>
              <a:endParaRPr lang="zh-CN" altLang="en-US"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代码</a:t>
              </a: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review</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规范</a:t>
              </a:r>
              <a:endParaRPr lang="zh-CN" altLang="en-US"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zh-CN" sz="1000" dirty="0">
                  <a:solidFill>
                    <a:schemeClr val="tx1"/>
                  </a:solidFill>
                  <a:latin typeface="微软雅黑" panose="020B0503020204020204" charset="-122"/>
                  <a:ea typeface="微软雅黑" panose="020B0503020204020204" charset="-122"/>
                  <a:cs typeface="微软雅黑" panose="020B0503020204020204" charset="-122"/>
                </a:rPr>
                <a:t>项目流程规范</a:t>
              </a:r>
              <a:endParaRPr lang="zh-CN" sz="1000" dirty="0">
                <a:solidFill>
                  <a:schemeClr val="tx1"/>
                </a:solidFill>
                <a:latin typeface="微软雅黑" panose="020B0503020204020204" charset="-122"/>
                <a:ea typeface="微软雅黑" panose="020B0503020204020204" charset="-122"/>
                <a:cs typeface="微软雅黑" panose="020B0503020204020204" charset="-122"/>
              </a:endParaRPr>
            </a:p>
          </p:txBody>
        </p:sp>
      </p:grpSp>
      <p:grpSp>
        <p:nvGrpSpPr>
          <p:cNvPr id="8" name="组合 7"/>
          <p:cNvGrpSpPr/>
          <p:nvPr/>
        </p:nvGrpSpPr>
        <p:grpSpPr>
          <a:xfrm>
            <a:off x="4773885" y="1887220"/>
            <a:ext cx="2413000" cy="3239135"/>
            <a:chOff x="7326" y="2972"/>
            <a:chExt cx="3941" cy="5101"/>
          </a:xfrm>
        </p:grpSpPr>
        <p:sp>
          <p:nvSpPr>
            <p:cNvPr id="11" name="圆角矩形 30"/>
            <p:cNvSpPr/>
            <p:nvPr/>
          </p:nvSpPr>
          <p:spPr>
            <a:xfrm>
              <a:off x="7326" y="2972"/>
              <a:ext cx="3941" cy="5101"/>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p>
              <a:pPr indent="0" algn="l">
                <a:lnSpc>
                  <a:spcPct val="100000"/>
                </a:lnSpc>
                <a:spcAft>
                  <a:spcPts val="400"/>
                </a:spcAft>
                <a:buClr>
                  <a:schemeClr val="accent1"/>
                </a:buClr>
                <a:buFont typeface="Wingdings" panose="05000000000000000000" pitchFamily="2" charset="2"/>
                <a:buNone/>
              </a:pPr>
              <a:r>
                <a:rPr lang="en-US" sz="1200" b="1" spc="150" dirty="0">
                  <a:solidFill>
                    <a:srgbClr val="027572">
                      <a:alpha val="85000"/>
                    </a:srgbClr>
                  </a:solidFill>
                  <a:latin typeface="微软雅黑" panose="020B0503020204020204" charset="-122"/>
                  <a:ea typeface="微软雅黑" panose="020B0503020204020204" charset="-122"/>
                  <a:sym typeface="+mn-ea"/>
                </a:rPr>
                <a:t>0</a:t>
              </a:r>
              <a:r>
                <a:rPr lang="en-US" altLang="zh-CN" sz="1200" b="1" spc="150" dirty="0">
                  <a:solidFill>
                    <a:srgbClr val="027572">
                      <a:alpha val="85000"/>
                    </a:srgbClr>
                  </a:solidFill>
                  <a:latin typeface="微软雅黑" panose="020B0503020204020204" charset="-122"/>
                  <a:ea typeface="微软雅黑" panose="020B0503020204020204" charset="-122"/>
                  <a:sym typeface="+mn-ea"/>
                </a:rPr>
                <a:t>2</a:t>
              </a:r>
              <a:r>
                <a:rPr lang="en-US" sz="1200" b="1" spc="150" dirty="0">
                  <a:solidFill>
                    <a:srgbClr val="027572">
                      <a:alpha val="85000"/>
                    </a:srgbClr>
                  </a:solidFill>
                  <a:latin typeface="微软雅黑" panose="020B0503020204020204" charset="-122"/>
                  <a:ea typeface="微软雅黑" panose="020B0503020204020204" charset="-122"/>
                  <a:sym typeface="+mn-ea"/>
                </a:rPr>
                <a:t> </a:t>
              </a:r>
              <a:r>
                <a:rPr lang="zh-CN" altLang="en-US" sz="1200" b="1" spc="150" dirty="0">
                  <a:solidFill>
                    <a:srgbClr val="027572">
                      <a:alpha val="85000"/>
                    </a:srgbClr>
                  </a:solidFill>
                  <a:latin typeface="微软雅黑" panose="020B0503020204020204" charset="-122"/>
                  <a:ea typeface="微软雅黑" panose="020B0503020204020204" charset="-122"/>
                  <a:sym typeface="+mn-ea"/>
                </a:rPr>
                <a:t>开发调试工具</a:t>
              </a:r>
              <a:endParaRPr lang="zh-CN" altLang="en-US" sz="1200" b="1" spc="150" dirty="0">
                <a:solidFill>
                  <a:srgbClr val="027572"/>
                </a:solidFill>
                <a:latin typeface="微软雅黑" panose="020B0503020204020204" charset="-122"/>
                <a:ea typeface="微软雅黑" panose="020B0503020204020204" charset="-122"/>
                <a:sym typeface="+mn-ea"/>
              </a:endParaRPr>
            </a:p>
            <a:p>
              <a:pPr indent="0" algn="l">
                <a:lnSpc>
                  <a:spcPct val="100000"/>
                </a:lnSpc>
                <a:spcAft>
                  <a:spcPts val="400"/>
                </a:spcAft>
                <a:buClr>
                  <a:schemeClr val="accent1"/>
                </a:buClr>
                <a:buFont typeface="Wingdings" panose="05000000000000000000" pitchFamily="2" charset="2"/>
                <a:buNone/>
              </a:pPr>
              <a:endParaRPr sz="1200" b="1" spc="150" dirty="0">
                <a:solidFill>
                  <a:schemeClr val="tx1">
                    <a:alpha val="85000"/>
                  </a:schemeClr>
                </a:solidFill>
                <a:latin typeface="微软雅黑" panose="020B0503020204020204" charset="-122"/>
                <a:ea typeface="微软雅黑" panose="020B0503020204020204" charset="-122"/>
                <a:sym typeface="+mn-ea"/>
              </a:endParaRPr>
            </a:p>
            <a:p>
              <a:pPr indent="0" algn="l">
                <a:lnSpc>
                  <a:spcPct val="100000"/>
                </a:lnSpc>
                <a:spcAft>
                  <a:spcPts val="400"/>
                </a:spcAft>
                <a:buClr>
                  <a:schemeClr val="accent1"/>
                </a:buClr>
                <a:buFont typeface="Wingdings" panose="05000000000000000000" pitchFamily="2" charset="2"/>
                <a:buNone/>
              </a:pPr>
              <a:endParaRPr lang="en-US" altLang="zh-CN" sz="1200" spc="150" dirty="0">
                <a:solidFill>
                  <a:schemeClr val="tx1">
                    <a:alpha val="85000"/>
                  </a:schemeClr>
                </a:solidFill>
                <a:latin typeface="微软雅黑" panose="020B0503020204020204" charset="-122"/>
                <a:ea typeface="微软雅黑" panose="020B0503020204020204" charset="-122"/>
                <a:sym typeface="+mn-ea"/>
              </a:endParaRPr>
            </a:p>
          </p:txBody>
        </p:sp>
        <p:sp>
          <p:nvSpPr>
            <p:cNvPr id="12" name="文本框 30"/>
            <p:cNvSpPr txBox="1"/>
            <p:nvPr/>
          </p:nvSpPr>
          <p:spPr>
            <a:xfrm>
              <a:off x="7624" y="3610"/>
              <a:ext cx="3344" cy="4215"/>
            </a:xfrm>
            <a:prstGeom prst="rect">
              <a:avLst/>
            </a:prstGeom>
            <a:noFill/>
          </p:spPr>
          <p:txBody>
            <a:bodyPr wrap="square" rtlCol="0">
              <a:spAutoFit/>
            </a:bodyPr>
            <a:p>
              <a:pPr marL="171450" indent="-171450">
                <a:lnSpc>
                  <a:spcPct val="120000"/>
                </a:lnSpc>
                <a:buFont typeface="Wingdings" panose="05000000000000000000" charset="0"/>
                <a:buChar char="ü"/>
              </a:pPr>
              <a:r>
                <a:rPr lang="en-US" sz="1000" dirty="0">
                  <a:solidFill>
                    <a:schemeClr val="tx1"/>
                  </a:solidFill>
                  <a:latin typeface="微软雅黑" panose="020B0503020204020204" charset="-122"/>
                  <a:ea typeface="微软雅黑" panose="020B0503020204020204" charset="-122"/>
                  <a:cs typeface="微软雅黑" panose="020B0503020204020204" charset="-122"/>
                </a:rPr>
                <a:t>Vscode</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常用插件</a:t>
              </a:r>
              <a:endParaRPr lang="zh-CN" altLang="en-US"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Vscode</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常用快捷键</a:t>
              </a:r>
              <a:endParaRPr lang="zh-CN" altLang="en-US"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Chrome-Devtools</a:t>
              </a:r>
              <a:endParaRPr lang="en-US" altLang="zh-CN"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Devtools-Vue</a:t>
              </a:r>
              <a:endParaRPr lang="en-US" altLang="zh-CN"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sz="1000" dirty="0">
                  <a:solidFill>
                    <a:schemeClr val="tx1"/>
                  </a:solidFill>
                  <a:latin typeface="微软雅黑" panose="020B0503020204020204" charset="-122"/>
                  <a:ea typeface="微软雅黑" panose="020B0503020204020204" charset="-122"/>
                  <a:cs typeface="微软雅黑" panose="020B0503020204020204" charset="-122"/>
                </a:rPr>
                <a:t>v-console</a:t>
              </a:r>
              <a:endParaRPr lang="en-US"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sz="1000" dirty="0">
                  <a:solidFill>
                    <a:schemeClr val="tx1"/>
                  </a:solidFill>
                  <a:latin typeface="微软雅黑" panose="020B0503020204020204" charset="-122"/>
                  <a:ea typeface="微软雅黑" panose="020B0503020204020204" charset="-122"/>
                  <a:cs typeface="微软雅黑" panose="020B0503020204020204" charset="-122"/>
                </a:rPr>
                <a:t>mock</a:t>
              </a:r>
              <a:endParaRPr lang="en-US"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zh-CN" sz="1000" dirty="0">
                  <a:solidFill>
                    <a:schemeClr val="tx1"/>
                  </a:solidFill>
                  <a:latin typeface="微软雅黑" panose="020B0503020204020204" charset="-122"/>
                  <a:ea typeface="微软雅黑" panose="020B0503020204020204" charset="-122"/>
                  <a:cs typeface="微软雅黑" panose="020B0503020204020204" charset="-122"/>
                </a:rPr>
                <a:t>常用服务器（</a:t>
              </a: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anywhere</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http-server</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angular-http-server</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json-server</a:t>
              </a:r>
              <a:r>
                <a:rPr lang="zh-CN" sz="1000" dirty="0">
                  <a:solidFill>
                    <a:schemeClr val="tx1"/>
                  </a:solidFill>
                  <a:latin typeface="微软雅黑" panose="020B0503020204020204" charset="-122"/>
                  <a:ea typeface="微软雅黑" panose="020B0503020204020204" charset="-122"/>
                  <a:cs typeface="微软雅黑" panose="020B0503020204020204" charset="-122"/>
                </a:rPr>
                <a:t>）</a:t>
              </a:r>
              <a:endParaRPr lang="zh-CN"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nginx</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功能和配置</a:t>
              </a:r>
              <a:endParaRPr lang="zh-CN" altLang="en-US"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Konga</a:t>
              </a:r>
              <a:endParaRPr lang="en-US" altLang="zh-CN"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Jmeter</a:t>
              </a:r>
              <a:endParaRPr lang="en-US" altLang="zh-CN"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mocha</a:t>
              </a:r>
              <a:endParaRPr lang="en-US" altLang="zh-CN"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charles</a:t>
              </a:r>
              <a:endParaRPr lang="zh-CN" sz="1000" dirty="0">
                <a:solidFill>
                  <a:schemeClr val="tx1"/>
                </a:solidFill>
                <a:latin typeface="微软雅黑" panose="020B0503020204020204" charset="-122"/>
                <a:ea typeface="微软雅黑" panose="020B0503020204020204" charset="-122"/>
                <a:cs typeface="微软雅黑" panose="020B0503020204020204" charset="-122"/>
              </a:endParaRPr>
            </a:p>
          </p:txBody>
        </p:sp>
      </p:grpSp>
      <p:grpSp>
        <p:nvGrpSpPr>
          <p:cNvPr id="9" name="组合 8"/>
          <p:cNvGrpSpPr/>
          <p:nvPr/>
        </p:nvGrpSpPr>
        <p:grpSpPr>
          <a:xfrm>
            <a:off x="8232730" y="1887220"/>
            <a:ext cx="2414270" cy="4544060"/>
            <a:chOff x="14258" y="2977"/>
            <a:chExt cx="3802" cy="7156"/>
          </a:xfrm>
        </p:grpSpPr>
        <p:sp>
          <p:nvSpPr>
            <p:cNvPr id="32" name="圆角矩形 31"/>
            <p:cNvSpPr/>
            <p:nvPr/>
          </p:nvSpPr>
          <p:spPr>
            <a:xfrm>
              <a:off x="14260" y="2977"/>
              <a:ext cx="3800" cy="7156"/>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p>
              <a:pPr indent="0" algn="l">
                <a:lnSpc>
                  <a:spcPct val="100000"/>
                </a:lnSpc>
                <a:spcAft>
                  <a:spcPts val="400"/>
                </a:spcAft>
                <a:buClr>
                  <a:schemeClr val="accent1"/>
                </a:buClr>
                <a:buFont typeface="Wingdings" panose="05000000000000000000" pitchFamily="2" charset="2"/>
                <a:buNone/>
              </a:pPr>
              <a:r>
                <a:rPr lang="en-US" sz="1200" b="1" spc="150" dirty="0">
                  <a:solidFill>
                    <a:srgbClr val="027572">
                      <a:alpha val="85000"/>
                    </a:srgbClr>
                  </a:solidFill>
                  <a:latin typeface="微软雅黑" panose="020B0503020204020204" charset="-122"/>
                  <a:ea typeface="微软雅黑" panose="020B0503020204020204" charset="-122"/>
                  <a:sym typeface="+mn-ea"/>
                </a:rPr>
                <a:t>03 </a:t>
              </a:r>
              <a:r>
                <a:rPr lang="zh-CN" altLang="en-US" sz="1200" b="1" spc="150" dirty="0">
                  <a:solidFill>
                    <a:srgbClr val="027572"/>
                  </a:solidFill>
                  <a:latin typeface="微软雅黑" panose="020B0503020204020204" charset="-122"/>
                  <a:ea typeface="微软雅黑" panose="020B0503020204020204" charset="-122"/>
                  <a:sym typeface="+mn-ea"/>
                </a:rPr>
                <a:t>常用框架</a:t>
              </a:r>
              <a:r>
                <a:rPr lang="en-US" altLang="zh-CN" sz="1200" b="1" spc="150" dirty="0">
                  <a:solidFill>
                    <a:srgbClr val="027572"/>
                  </a:solidFill>
                  <a:latin typeface="微软雅黑" panose="020B0503020204020204" charset="-122"/>
                  <a:ea typeface="微软雅黑" panose="020B0503020204020204" charset="-122"/>
                  <a:sym typeface="+mn-ea"/>
                </a:rPr>
                <a:t>/</a:t>
              </a:r>
              <a:r>
                <a:rPr lang="zh-CN" altLang="en-US" sz="1200" b="1" spc="150" dirty="0">
                  <a:solidFill>
                    <a:srgbClr val="027572"/>
                  </a:solidFill>
                  <a:latin typeface="微软雅黑" panose="020B0503020204020204" charset="-122"/>
                  <a:ea typeface="微软雅黑" panose="020B0503020204020204" charset="-122"/>
                  <a:sym typeface="+mn-ea"/>
                </a:rPr>
                <a:t>库</a:t>
              </a:r>
              <a:endParaRPr lang="zh-CN" altLang="en-US" sz="1200" b="1" spc="150" dirty="0">
                <a:solidFill>
                  <a:srgbClr val="027572"/>
                </a:solidFill>
                <a:latin typeface="微软雅黑" panose="020B0503020204020204" charset="-122"/>
                <a:ea typeface="微软雅黑" panose="020B0503020204020204" charset="-122"/>
                <a:sym typeface="+mn-ea"/>
              </a:endParaRPr>
            </a:p>
            <a:p>
              <a:pPr indent="0" algn="l">
                <a:lnSpc>
                  <a:spcPct val="100000"/>
                </a:lnSpc>
                <a:spcAft>
                  <a:spcPts val="400"/>
                </a:spcAft>
                <a:buClr>
                  <a:schemeClr val="accent1"/>
                </a:buClr>
                <a:buFont typeface="Wingdings" panose="05000000000000000000" pitchFamily="2" charset="2"/>
                <a:buNone/>
              </a:pPr>
              <a:endParaRPr sz="1200" b="1" spc="150" dirty="0">
                <a:solidFill>
                  <a:schemeClr val="tx1">
                    <a:alpha val="85000"/>
                  </a:schemeClr>
                </a:solidFill>
                <a:latin typeface="微软雅黑" panose="020B0503020204020204" charset="-122"/>
                <a:ea typeface="微软雅黑" panose="020B0503020204020204" charset="-122"/>
                <a:sym typeface="+mn-ea"/>
              </a:endParaRPr>
            </a:p>
            <a:p>
              <a:pPr>
                <a:spcAft>
                  <a:spcPts val="400"/>
                </a:spcAft>
                <a:buClr>
                  <a:schemeClr val="accent1"/>
                </a:buClr>
              </a:pPr>
              <a:endParaRPr lang="en-US" altLang="ja-JP" sz="1200" spc="150" dirty="0">
                <a:solidFill>
                  <a:schemeClr val="tx1">
                    <a:alpha val="65000"/>
                  </a:schemeClr>
                </a:solidFill>
                <a:latin typeface="微软雅黑" panose="020B0503020204020204" charset="-122"/>
                <a:ea typeface="微软雅黑" panose="020B0503020204020204" charset="-122"/>
                <a:sym typeface="+mn-ea"/>
              </a:endParaRPr>
            </a:p>
            <a:p>
              <a:pPr lvl="0" algn="l">
                <a:lnSpc>
                  <a:spcPts val="1800"/>
                </a:lnSpc>
                <a:spcAft>
                  <a:spcPts val="400"/>
                </a:spcAft>
                <a:buClr>
                  <a:schemeClr val="accent1"/>
                </a:buClr>
                <a:buNone/>
              </a:pPr>
              <a:endParaRPr lang="en-US" altLang="zh-CN" sz="1200" spc="150" dirty="0">
                <a:solidFill>
                  <a:schemeClr val="tx1">
                    <a:alpha val="65000"/>
                  </a:schemeClr>
                </a:solidFill>
                <a:latin typeface="微软雅黑" panose="020B0503020204020204" charset="-122"/>
                <a:ea typeface="微软雅黑" panose="020B0503020204020204" charset="-122"/>
                <a:sym typeface="+mn-ea"/>
              </a:endParaRPr>
            </a:p>
          </p:txBody>
        </p:sp>
        <p:sp>
          <p:nvSpPr>
            <p:cNvPr id="13" name="文本框 30"/>
            <p:cNvSpPr txBox="1"/>
            <p:nvPr/>
          </p:nvSpPr>
          <p:spPr>
            <a:xfrm>
              <a:off x="14258" y="3558"/>
              <a:ext cx="3802" cy="6542"/>
            </a:xfrm>
            <a:prstGeom prst="rect">
              <a:avLst/>
            </a:prstGeom>
            <a:noFill/>
          </p:spPr>
          <p:txBody>
            <a:bodyPr wrap="square" rtlCol="0">
              <a:spAutoFit/>
            </a:bodyPr>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ElementUI/Vant/Ant Design</a:t>
              </a:r>
              <a:endParaRPr lang="zh-CN" altLang="zh-CN"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sz="1000" dirty="0">
                  <a:solidFill>
                    <a:schemeClr val="tx1"/>
                  </a:solidFill>
                  <a:latin typeface="微软雅黑" panose="020B0503020204020204" charset="-122"/>
                  <a:ea typeface="微软雅黑" panose="020B0503020204020204" charset="-122"/>
                  <a:cs typeface="微软雅黑" panose="020B0503020204020204" charset="-122"/>
                </a:rPr>
                <a:t>Vue/Vue3</a:t>
              </a:r>
              <a:endParaRPr lang="en-US"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sz="1000" dirty="0">
                  <a:solidFill>
                    <a:schemeClr val="tx1"/>
                  </a:solidFill>
                  <a:latin typeface="微软雅黑" panose="020B0503020204020204" charset="-122"/>
                  <a:ea typeface="微软雅黑" panose="020B0503020204020204" charset="-122"/>
                  <a:cs typeface="微软雅黑" panose="020B0503020204020204" charset="-122"/>
                </a:rPr>
                <a:t>Vue</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模板（</a:t>
              </a: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pug, dot, mustache, reactive, nunjucks, handlebars, ejs</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CSS</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预编译（</a:t>
              </a: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less, scss, stylus</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Nuxt</a:t>
              </a:r>
              <a:endParaRPr lang="en-US" altLang="zh-CN"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Nuxt</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常用模块（</a:t>
              </a: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axios, auth, dotenv, toast, i18n, svg, sitemap</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webpack</a:t>
              </a:r>
              <a:endParaRPr lang="en-US" altLang="zh-CN"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webpack</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常用插件（</a:t>
              </a: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HMR, ProvidePlugin, CommonChunkPlugin, ExtractTextWebpackPlugin, UglifyPlugin, DllPlugin, DllReferencePlugin</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Vuex</a:t>
              </a:r>
              <a:endParaRPr lang="en-US" altLang="zh-CN"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Vue-Router</a:t>
              </a:r>
              <a:endParaRPr lang="en-US" altLang="zh-CN"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Echarts</a:t>
              </a:r>
              <a:endParaRPr lang="en-US" altLang="zh-CN"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Lodash</a:t>
              </a:r>
              <a:endParaRPr lang="en-US" altLang="zh-CN"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momentjs/dayjs</a:t>
              </a:r>
              <a:endParaRPr lang="en-US" altLang="zh-CN"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anime.js/velocity</a:t>
              </a:r>
              <a:endParaRPr lang="en-US" altLang="zh-CN" sz="10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ü"/>
              </a:pP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tailwindcss</a:t>
              </a:r>
              <a:endParaRPr sz="10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14" name="圆角矩形 13"/>
          <p:cNvSpPr/>
          <p:nvPr/>
        </p:nvSpPr>
        <p:spPr>
          <a:xfrm>
            <a:off x="1253490" y="5414010"/>
            <a:ext cx="2473960" cy="635635"/>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p>
            <a:pPr indent="0" algn="l">
              <a:lnSpc>
                <a:spcPct val="100000"/>
              </a:lnSpc>
              <a:spcAft>
                <a:spcPts val="400"/>
              </a:spcAft>
              <a:buClr>
                <a:schemeClr val="accent1"/>
              </a:buClr>
              <a:buFont typeface="Wingdings" panose="05000000000000000000" pitchFamily="2" charset="2"/>
              <a:buNone/>
            </a:pPr>
            <a:r>
              <a:rPr lang="zh-CN" altLang="en-US" sz="1000" spc="150" dirty="0">
                <a:solidFill>
                  <a:srgbClr val="027572">
                    <a:alpha val="85000"/>
                  </a:srgbClr>
                </a:solidFill>
                <a:latin typeface="微软雅黑" panose="020B0503020204020204" charset="-122"/>
                <a:ea typeface="微软雅黑" panose="020B0503020204020204" charset="-122"/>
                <a:sym typeface="+mn-ea"/>
              </a:rPr>
              <a:t>通过统一技术规范，提升开发</a:t>
            </a:r>
            <a:r>
              <a:rPr lang="zh-CN" altLang="en-US" sz="1000" spc="150" dirty="0">
                <a:solidFill>
                  <a:srgbClr val="027572">
                    <a:alpha val="85000"/>
                  </a:srgbClr>
                </a:solidFill>
                <a:latin typeface="微软雅黑" panose="020B0503020204020204" charset="-122"/>
                <a:ea typeface="微软雅黑" panose="020B0503020204020204" charset="-122"/>
                <a:sym typeface="+mn-ea"/>
              </a:rPr>
              <a:t>流程的标准性，保证输出的一致性</a:t>
            </a:r>
            <a:endParaRPr lang="zh-CN" altLang="en-US" sz="1000" spc="150" dirty="0">
              <a:solidFill>
                <a:srgbClr val="027572">
                  <a:alpha val="85000"/>
                </a:srgbClr>
              </a:solidFill>
              <a:latin typeface="微软雅黑" panose="020B0503020204020204" charset="-122"/>
              <a:ea typeface="微软雅黑" panose="020B0503020204020204" charset="-122"/>
              <a:sym typeface="+mn-ea"/>
            </a:endParaRPr>
          </a:p>
        </p:txBody>
      </p:sp>
      <p:sp>
        <p:nvSpPr>
          <p:cNvPr id="15" name="圆角矩形 14"/>
          <p:cNvSpPr/>
          <p:nvPr/>
        </p:nvSpPr>
        <p:spPr>
          <a:xfrm>
            <a:off x="4773930" y="5414010"/>
            <a:ext cx="2473960" cy="635635"/>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p>
            <a:pPr indent="0" algn="l">
              <a:lnSpc>
                <a:spcPct val="100000"/>
              </a:lnSpc>
              <a:spcAft>
                <a:spcPts val="400"/>
              </a:spcAft>
              <a:buClr>
                <a:schemeClr val="accent1"/>
              </a:buClr>
              <a:buFont typeface="Wingdings" panose="05000000000000000000" pitchFamily="2" charset="2"/>
              <a:buNone/>
            </a:pPr>
            <a:r>
              <a:rPr lang="zh-CN" altLang="en-US" sz="1000" spc="150" dirty="0">
                <a:solidFill>
                  <a:srgbClr val="027572">
                    <a:alpha val="85000"/>
                  </a:srgbClr>
                </a:solidFill>
                <a:latin typeface="微软雅黑" panose="020B0503020204020204" charset="-122"/>
                <a:ea typeface="微软雅黑" panose="020B0503020204020204" charset="-122"/>
                <a:sym typeface="+mn-ea"/>
              </a:rPr>
              <a:t>通过开发调试工具，提升编码速度和调试、定位问题的速度，提升开发</a:t>
            </a:r>
            <a:r>
              <a:rPr lang="zh-CN" altLang="en-US" sz="1000" spc="150" dirty="0">
                <a:solidFill>
                  <a:srgbClr val="027572">
                    <a:alpha val="85000"/>
                  </a:srgbClr>
                </a:solidFill>
                <a:latin typeface="微软雅黑" panose="020B0503020204020204" charset="-122"/>
                <a:ea typeface="微软雅黑" panose="020B0503020204020204" charset="-122"/>
                <a:sym typeface="+mn-ea"/>
              </a:rPr>
              <a:t>效率</a:t>
            </a:r>
            <a:endParaRPr lang="zh-CN" altLang="en-US" sz="1000" spc="150" dirty="0">
              <a:solidFill>
                <a:srgbClr val="027572">
                  <a:alpha val="85000"/>
                </a:srgbClr>
              </a:solidFill>
              <a:latin typeface="微软雅黑" panose="020B0503020204020204" charset="-122"/>
              <a:ea typeface="微软雅黑" panose="020B0503020204020204" charset="-122"/>
              <a:sym typeface="+mn-ea"/>
            </a:endParaRPr>
          </a:p>
        </p:txBody>
      </p:sp>
      <p:sp>
        <p:nvSpPr>
          <p:cNvPr id="16" name="圆角矩形 15"/>
          <p:cNvSpPr/>
          <p:nvPr/>
        </p:nvSpPr>
        <p:spPr>
          <a:xfrm>
            <a:off x="9551035" y="5414010"/>
            <a:ext cx="2473960" cy="635635"/>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p>
            <a:pPr indent="0" algn="l">
              <a:lnSpc>
                <a:spcPct val="100000"/>
              </a:lnSpc>
              <a:spcAft>
                <a:spcPts val="400"/>
              </a:spcAft>
              <a:buClr>
                <a:schemeClr val="accent1"/>
              </a:buClr>
              <a:buFont typeface="Wingdings" panose="05000000000000000000" pitchFamily="2" charset="2"/>
              <a:buNone/>
            </a:pPr>
            <a:r>
              <a:rPr lang="zh-CN" altLang="en-US" sz="1000" spc="150" dirty="0">
                <a:solidFill>
                  <a:srgbClr val="027572">
                    <a:alpha val="85000"/>
                  </a:srgbClr>
                </a:solidFill>
                <a:latin typeface="微软雅黑" panose="020B0503020204020204" charset="-122"/>
                <a:ea typeface="微软雅黑" panose="020B0503020204020204" charset="-122"/>
                <a:sym typeface="+mn-ea"/>
              </a:rPr>
              <a:t>通过常用框架</a:t>
            </a:r>
            <a:r>
              <a:rPr lang="en-US" altLang="zh-CN" sz="1000" spc="150" dirty="0">
                <a:solidFill>
                  <a:srgbClr val="027572">
                    <a:alpha val="85000"/>
                  </a:srgbClr>
                </a:solidFill>
                <a:latin typeface="微软雅黑" panose="020B0503020204020204" charset="-122"/>
                <a:ea typeface="微软雅黑" panose="020B0503020204020204" charset="-122"/>
                <a:sym typeface="+mn-ea"/>
              </a:rPr>
              <a:t>/</a:t>
            </a:r>
            <a:r>
              <a:rPr lang="zh-CN" altLang="en-US" sz="1000" spc="150" dirty="0">
                <a:solidFill>
                  <a:srgbClr val="027572">
                    <a:alpha val="85000"/>
                  </a:srgbClr>
                </a:solidFill>
                <a:latin typeface="微软雅黑" panose="020B0503020204020204" charset="-122"/>
                <a:ea typeface="微软雅黑" panose="020B0503020204020204" charset="-122"/>
                <a:sym typeface="+mn-ea"/>
              </a:rPr>
              <a:t>库，写出更加简约、健壮和</a:t>
            </a:r>
            <a:r>
              <a:rPr lang="zh-CN" altLang="en-US" sz="1000" spc="150" dirty="0">
                <a:solidFill>
                  <a:srgbClr val="027572">
                    <a:alpha val="85000"/>
                  </a:srgbClr>
                </a:solidFill>
                <a:latin typeface="微软雅黑" panose="020B0503020204020204" charset="-122"/>
                <a:ea typeface="微软雅黑" panose="020B0503020204020204" charset="-122"/>
                <a:sym typeface="+mn-ea"/>
              </a:rPr>
              <a:t>高性能的代码，提升代码</a:t>
            </a:r>
            <a:r>
              <a:rPr lang="zh-CN" altLang="en-US" sz="1000" spc="150" dirty="0">
                <a:solidFill>
                  <a:srgbClr val="027572">
                    <a:alpha val="85000"/>
                  </a:srgbClr>
                </a:solidFill>
                <a:latin typeface="微软雅黑" panose="020B0503020204020204" charset="-122"/>
                <a:ea typeface="微软雅黑" panose="020B0503020204020204" charset="-122"/>
                <a:sym typeface="+mn-ea"/>
              </a:rPr>
              <a:t>质量</a:t>
            </a:r>
            <a:endParaRPr lang="zh-CN" altLang="en-US" sz="1000" spc="150" dirty="0">
              <a:solidFill>
                <a:srgbClr val="027572">
                  <a:alpha val="85000"/>
                </a:srgbClr>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7572"/>
        </a:solidFill>
        <a:effectLst/>
      </p:bgPr>
    </p:bg>
    <p:spTree>
      <p:nvGrpSpPr>
        <p:cNvPr id="1" name=""/>
        <p:cNvGrpSpPr/>
        <p:nvPr/>
      </p:nvGrpSpPr>
      <p:grpSpPr>
        <a:xfrm>
          <a:off x="0" y="0"/>
          <a:ext cx="0" cy="0"/>
          <a:chOff x="0" y="0"/>
          <a:chExt cx="0" cy="0"/>
        </a:xfrm>
      </p:grpSpPr>
      <p:sp>
        <p:nvSpPr>
          <p:cNvPr id="3" name="等腰三角形 2"/>
          <p:cNvSpPr/>
          <p:nvPr/>
        </p:nvSpPr>
        <p:spPr>
          <a:xfrm rot="5400000">
            <a:off x="74000" y="3349013"/>
            <a:ext cx="1460136" cy="1646238"/>
          </a:xfrm>
          <a:prstGeom prst="triangl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1627188" y="742950"/>
            <a:ext cx="10583862" cy="6115050"/>
          </a:xfrm>
          <a:custGeom>
            <a:avLst/>
            <a:gdLst>
              <a:gd name="connsiteX0" fmla="*/ 0 w 7859712"/>
              <a:gd name="connsiteY0" fmla="*/ 0 h 5067300"/>
              <a:gd name="connsiteX1" fmla="*/ 7859712 w 7859712"/>
              <a:gd name="connsiteY1" fmla="*/ 0 h 5067300"/>
              <a:gd name="connsiteX2" fmla="*/ 7859712 w 7859712"/>
              <a:gd name="connsiteY2" fmla="*/ 5067300 h 5067300"/>
              <a:gd name="connsiteX3" fmla="*/ 0 w 7859712"/>
              <a:gd name="connsiteY3" fmla="*/ 5067300 h 5067300"/>
              <a:gd name="connsiteX4" fmla="*/ 0 w 7859712"/>
              <a:gd name="connsiteY4" fmla="*/ 0 h 5067300"/>
              <a:gd name="connsiteX0-1" fmla="*/ 0 w 10564812"/>
              <a:gd name="connsiteY0-2" fmla="*/ 2381250 h 5067300"/>
              <a:gd name="connsiteX1-3" fmla="*/ 10564812 w 10564812"/>
              <a:gd name="connsiteY1-4" fmla="*/ 0 h 5067300"/>
              <a:gd name="connsiteX2-5" fmla="*/ 10564812 w 10564812"/>
              <a:gd name="connsiteY2-6" fmla="*/ 5067300 h 5067300"/>
              <a:gd name="connsiteX3-7" fmla="*/ 2705100 w 10564812"/>
              <a:gd name="connsiteY3-8" fmla="*/ 5067300 h 5067300"/>
              <a:gd name="connsiteX4-9" fmla="*/ 0 w 10564812"/>
              <a:gd name="connsiteY4-10" fmla="*/ 2381250 h 5067300"/>
              <a:gd name="connsiteX0-11" fmla="*/ 0 w 10564812"/>
              <a:gd name="connsiteY0-12" fmla="*/ 2381250 h 5067300"/>
              <a:gd name="connsiteX1-13" fmla="*/ 10564812 w 10564812"/>
              <a:gd name="connsiteY1-14" fmla="*/ 0 h 5067300"/>
              <a:gd name="connsiteX2-15" fmla="*/ 10564812 w 10564812"/>
              <a:gd name="connsiteY2-16" fmla="*/ 5067300 h 5067300"/>
              <a:gd name="connsiteX3-17" fmla="*/ 5886450 w 10564812"/>
              <a:gd name="connsiteY3-18" fmla="*/ 5067300 h 5067300"/>
              <a:gd name="connsiteX4-19" fmla="*/ 0 w 10564812"/>
              <a:gd name="connsiteY4-20" fmla="*/ 2381250 h 5067300"/>
              <a:gd name="connsiteX0-21" fmla="*/ 0 w 10583862"/>
              <a:gd name="connsiteY0-22" fmla="*/ 3429000 h 6115050"/>
              <a:gd name="connsiteX1-23" fmla="*/ 10583862 w 10583862"/>
              <a:gd name="connsiteY1-24" fmla="*/ 0 h 6115050"/>
              <a:gd name="connsiteX2-25" fmla="*/ 10564812 w 10583862"/>
              <a:gd name="connsiteY2-26" fmla="*/ 6115050 h 6115050"/>
              <a:gd name="connsiteX3-27" fmla="*/ 5886450 w 10583862"/>
              <a:gd name="connsiteY3-28" fmla="*/ 6115050 h 6115050"/>
              <a:gd name="connsiteX4-29" fmla="*/ 0 w 10583862"/>
              <a:gd name="connsiteY4-30" fmla="*/ 3429000 h 6115050"/>
              <a:gd name="connsiteX0-31" fmla="*/ 0 w 10583862"/>
              <a:gd name="connsiteY0-32" fmla="*/ 3429000 h 6115050"/>
              <a:gd name="connsiteX1-33" fmla="*/ 10583862 w 10583862"/>
              <a:gd name="connsiteY1-34" fmla="*/ 0 h 6115050"/>
              <a:gd name="connsiteX2-35" fmla="*/ 10564812 w 10583862"/>
              <a:gd name="connsiteY2-36" fmla="*/ 6115050 h 6115050"/>
              <a:gd name="connsiteX3-37" fmla="*/ 5391150 w 10583862"/>
              <a:gd name="connsiteY3-38" fmla="*/ 6115050 h 6115050"/>
              <a:gd name="connsiteX4-39" fmla="*/ 0 w 10583862"/>
              <a:gd name="connsiteY4-40" fmla="*/ 3429000 h 6115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583862" h="6115050">
                <a:moveTo>
                  <a:pt x="0" y="3429000"/>
                </a:moveTo>
                <a:lnTo>
                  <a:pt x="10583862" y="0"/>
                </a:lnTo>
                <a:lnTo>
                  <a:pt x="10564812" y="6115050"/>
                </a:lnTo>
                <a:lnTo>
                  <a:pt x="5391150" y="6115050"/>
                </a:lnTo>
                <a:lnTo>
                  <a:pt x="0" y="3429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a:stCxn id="3" idx="0"/>
          </p:cNvCxnSpPr>
          <p:nvPr/>
        </p:nvCxnSpPr>
        <p:spPr>
          <a:xfrm flipV="1">
            <a:off x="1627187" y="23202"/>
            <a:ext cx="3078163" cy="414893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 idx="0"/>
          </p:cNvCxnSpPr>
          <p:nvPr/>
        </p:nvCxnSpPr>
        <p:spPr>
          <a:xfrm flipH="1" flipV="1">
            <a:off x="33011" y="2097667"/>
            <a:ext cx="1594176" cy="2074465"/>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837839" y="4089034"/>
            <a:ext cx="5048250" cy="2122805"/>
          </a:xfrm>
          <a:prstGeom prst="rect">
            <a:avLst/>
          </a:prstGeom>
          <a:noFill/>
        </p:spPr>
        <p:txBody>
          <a:bodyPr wrap="square" rtlCol="0">
            <a:spAutoFit/>
          </a:bodyPr>
          <a:lstStyle/>
          <a:p>
            <a:r>
              <a:rPr lang="en-US" altLang="zh-HK" sz="6600" dirty="0" smtClean="0">
                <a:solidFill>
                  <a:schemeClr val="bg1"/>
                </a:solidFill>
                <a:latin typeface="思源黑体 Regular" panose="020B0500000000000000" charset="-122"/>
                <a:ea typeface="思源黑体 Regular" panose="020B0500000000000000" charset="-122"/>
                <a:cs typeface="思源黑体 Regular" panose="020B0500000000000000" charset="-122"/>
              </a:rPr>
              <a:t>THANKS</a:t>
            </a:r>
            <a:endParaRPr lang="en-US" altLang="zh-HK" sz="6600" dirty="0" smtClean="0">
              <a:solidFill>
                <a:schemeClr val="bg1"/>
              </a:solidFill>
              <a:latin typeface="思源黑体 Regular" panose="020B0500000000000000" charset="-122"/>
              <a:ea typeface="思源黑体 Regular" panose="020B0500000000000000" charset="-122"/>
              <a:cs typeface="思源黑体 Regular" panose="020B0500000000000000" charset="-122"/>
            </a:endParaRPr>
          </a:p>
          <a:p>
            <a:r>
              <a:rPr lang="zh-CN" altLang="en-US" sz="6600" dirty="0" smtClean="0">
                <a:solidFill>
                  <a:schemeClr val="bg1"/>
                </a:solidFill>
                <a:latin typeface="思源黑体 Regular" panose="020B0500000000000000" charset="-122"/>
                <a:ea typeface="思源黑体 Regular" panose="020B0500000000000000" charset="-122"/>
                <a:cs typeface="思源黑体 Regular" panose="020B0500000000000000" charset="-122"/>
              </a:rPr>
              <a:t>感谢聆听</a:t>
            </a:r>
            <a:endParaRPr lang="zh-HK" altLang="en-US" sz="6600" dirty="0">
              <a:solidFill>
                <a:schemeClr val="bg1"/>
              </a:solidFill>
              <a:latin typeface="思源黑体 Regular" panose="020B0500000000000000" charset="-122"/>
              <a:ea typeface="思源黑体 Regular" panose="020B0500000000000000" charset="-122"/>
              <a:cs typeface="思源黑体 Regular" panose="020B0500000000000000" charset="-122"/>
            </a:endParaRPr>
          </a:p>
        </p:txBody>
      </p:sp>
      <p:sp>
        <p:nvSpPr>
          <p:cNvPr id="2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5A514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
          <p:cNvSpPr/>
          <p:nvPr/>
        </p:nvSpPr>
        <p:spPr>
          <a:xfrm>
            <a:off x="0" y="198120"/>
            <a:ext cx="2392680" cy="716280"/>
          </a:xfrm>
          <a:custGeom>
            <a:avLst/>
            <a:gdLst>
              <a:gd name="connsiteX0" fmla="*/ 0 w 2392680"/>
              <a:gd name="connsiteY0" fmla="*/ 0 h 716280"/>
              <a:gd name="connsiteX1" fmla="*/ 2392680 w 2392680"/>
              <a:gd name="connsiteY1" fmla="*/ 0 h 716280"/>
              <a:gd name="connsiteX2" fmla="*/ 2392680 w 2392680"/>
              <a:gd name="connsiteY2" fmla="*/ 716280 h 716280"/>
              <a:gd name="connsiteX3" fmla="*/ 0 w 2392680"/>
              <a:gd name="connsiteY3" fmla="*/ 716280 h 716280"/>
              <a:gd name="connsiteX4" fmla="*/ 0 w 2392680"/>
              <a:gd name="connsiteY4" fmla="*/ 0 h 716280"/>
              <a:gd name="connsiteX0-1" fmla="*/ 0 w 2392680"/>
              <a:gd name="connsiteY0-2" fmla="*/ 0 h 716280"/>
              <a:gd name="connsiteX1-3" fmla="*/ 2392680 w 2392680"/>
              <a:gd name="connsiteY1-4" fmla="*/ 0 h 716280"/>
              <a:gd name="connsiteX2-5" fmla="*/ 1996440 w 2392680"/>
              <a:gd name="connsiteY2-6" fmla="*/ 716280 h 716280"/>
              <a:gd name="connsiteX3-7" fmla="*/ 0 w 2392680"/>
              <a:gd name="connsiteY3-8" fmla="*/ 716280 h 716280"/>
              <a:gd name="connsiteX4-9" fmla="*/ 0 w 2392680"/>
              <a:gd name="connsiteY4-10" fmla="*/ 0 h 716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716280">
                <a:moveTo>
                  <a:pt x="0" y="0"/>
                </a:moveTo>
                <a:lnTo>
                  <a:pt x="2392680" y="0"/>
                </a:lnTo>
                <a:lnTo>
                  <a:pt x="1996440" y="716280"/>
                </a:lnTo>
                <a:lnTo>
                  <a:pt x="0" y="716280"/>
                </a:lnTo>
                <a:lnTo>
                  <a:pt x="0" y="0"/>
                </a:lnTo>
                <a:close/>
              </a:path>
            </a:pathLst>
          </a:custGeom>
        </p:spPr>
        <p:style>
          <a:lnRef idx="2">
            <a:schemeClr val="dk1"/>
          </a:lnRef>
          <a:fillRef idx="1">
            <a:schemeClr val="lt1"/>
          </a:fillRef>
          <a:effectRef idx="0">
            <a:schemeClr val="dk1"/>
          </a:effectRef>
          <a:fontRef idx="minor">
            <a:schemeClr val="dk1"/>
          </a:fontRef>
        </p:style>
        <p:txBody>
          <a:bodyPr rtlCol="0" anchor="ctr">
            <a:scene3d>
              <a:camera prst="orthographicFront"/>
              <a:lightRig rig="threePt" dir="t"/>
            </a:scene3d>
          </a:bodyPr>
          <a:lstStyle/>
          <a:p>
            <a:pPr algn="ctr"/>
            <a:r>
              <a:rPr lang="en-US" altLang="zh-HK" sz="4000">
                <a:solidFill>
                  <a:schemeClr val="accent6">
                    <a:lumMod val="50000"/>
                  </a:schemeClr>
                </a:solidFill>
                <a:effectLst>
                  <a:outerShdw blurRad="38100" dist="19050" dir="2700000" algn="tl" rotWithShape="0">
                    <a:schemeClr val="dk1">
                      <a:alpha val="40000"/>
                    </a:schemeClr>
                  </a:outerShdw>
                </a:effectLst>
              </a:rPr>
              <a:t>VeSync</a:t>
            </a:r>
            <a:endParaRPr lang="en-US" altLang="zh-HK" sz="4000">
              <a:solidFill>
                <a:schemeClr val="accent6">
                  <a:lumMod val="50000"/>
                </a:schemeClr>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027572">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zh-HK" sz="3200">
                <a:latin typeface="黑体" panose="02010609060101010101" charset="-122"/>
                <a:ea typeface="黑体" panose="02010609060101010101" charset="-122"/>
              </a:rPr>
              <a:t>目录</a:t>
            </a:r>
            <a:endParaRPr lang="zh-CN" altLang="zh-HK" sz="3200">
              <a:latin typeface="黑体" panose="02010609060101010101" charset="-122"/>
              <a:ea typeface="黑体" panose="02010609060101010101" charset="-122"/>
            </a:endParaRPr>
          </a:p>
        </p:txBody>
      </p:sp>
      <p:sp>
        <p:nvSpPr>
          <p:cNvPr id="4" name="文本框 3"/>
          <p:cNvSpPr txBox="1"/>
          <p:nvPr/>
        </p:nvSpPr>
        <p:spPr>
          <a:xfrm>
            <a:off x="1442245" y="2312938"/>
            <a:ext cx="2070100" cy="1198880"/>
          </a:xfrm>
          <a:prstGeom prst="rect">
            <a:avLst/>
          </a:prstGeom>
          <a:noFill/>
        </p:spPr>
        <p:txBody>
          <a:bodyPr wrap="square" rtlCol="0">
            <a:spAutoFit/>
          </a:bodyPr>
          <a:lstStyle/>
          <a:p>
            <a:r>
              <a:rPr lang="zh-CN" altLang="en-US" sz="7200" dirty="0">
                <a:solidFill>
                  <a:srgbClr val="027572"/>
                </a:solidFill>
                <a:latin typeface="思源黑体 Regular" panose="020B0500000000000000" charset="-122"/>
                <a:ea typeface="思源黑体 Regular" panose="020B0500000000000000" charset="-122"/>
                <a:cs typeface="思源黑体 Regular" panose="020B0500000000000000" charset="-122"/>
              </a:rPr>
              <a:t>目录</a:t>
            </a:r>
            <a:endParaRPr lang="zh-CN" altLang="en-US" sz="7200" dirty="0">
              <a:solidFill>
                <a:srgbClr val="027572"/>
              </a:solidFill>
              <a:latin typeface="思源黑体 Regular" panose="020B0500000000000000" charset="-122"/>
              <a:ea typeface="思源黑体 Regular" panose="020B0500000000000000" charset="-122"/>
              <a:cs typeface="思源黑体 Regular" panose="020B0500000000000000" charset="-122"/>
            </a:endParaRPr>
          </a:p>
        </p:txBody>
      </p:sp>
      <p:grpSp>
        <p:nvGrpSpPr>
          <p:cNvPr id="33" name="组合 32"/>
          <p:cNvGrpSpPr/>
          <p:nvPr/>
        </p:nvGrpSpPr>
        <p:grpSpPr>
          <a:xfrm>
            <a:off x="4545965" y="2905760"/>
            <a:ext cx="4424045" cy="746125"/>
            <a:chOff x="7249" y="1380"/>
            <a:chExt cx="9139" cy="1557"/>
          </a:xfrm>
        </p:grpSpPr>
        <p:sp>
          <p:nvSpPr>
            <p:cNvPr id="13" name="任意多边形 12"/>
            <p:cNvSpPr/>
            <p:nvPr/>
          </p:nvSpPr>
          <p:spPr>
            <a:xfrm>
              <a:off x="8046" y="1380"/>
              <a:ext cx="8342" cy="1557"/>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2800"/>
            </a:p>
          </p:txBody>
        </p:sp>
        <p:sp>
          <p:nvSpPr>
            <p:cNvPr id="5" name="椭圆 4"/>
            <p:cNvSpPr/>
            <p:nvPr/>
          </p:nvSpPr>
          <p:spPr>
            <a:xfrm>
              <a:off x="7249" y="1380"/>
              <a:ext cx="1557" cy="1557"/>
            </a:xfrm>
            <a:prstGeom prst="ellipse">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800" dirty="0" smtClean="0">
                  <a:latin typeface="思源黑体 Regular" panose="020B0500000000000000" charset="-122"/>
                  <a:ea typeface="思源黑体 Regular" panose="020B0500000000000000" charset="-122"/>
                  <a:cs typeface="思源黑体 Regular" panose="020B0500000000000000" charset="-122"/>
                </a:rPr>
                <a:t>2</a:t>
              </a:r>
              <a:endParaRPr lang="en-US" altLang="zh-HK" sz="2800" dirty="0" smtClean="0">
                <a:latin typeface="思源黑体 Regular" panose="020B0500000000000000" charset="-122"/>
                <a:ea typeface="思源黑体 Regular" panose="020B0500000000000000" charset="-122"/>
                <a:cs typeface="思源黑体 Regular" panose="020B0500000000000000" charset="-122"/>
              </a:endParaRPr>
            </a:p>
          </p:txBody>
        </p:sp>
        <p:sp>
          <p:nvSpPr>
            <p:cNvPr id="14" name="椭圆 13"/>
            <p:cNvSpPr/>
            <p:nvPr/>
          </p:nvSpPr>
          <p:spPr>
            <a:xfrm>
              <a:off x="7356" y="1488"/>
              <a:ext cx="1343" cy="1343"/>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2800"/>
            </a:p>
          </p:txBody>
        </p:sp>
        <p:sp>
          <p:nvSpPr>
            <p:cNvPr id="9" name="文本框 8"/>
            <p:cNvSpPr txBox="1"/>
            <p:nvPr/>
          </p:nvSpPr>
          <p:spPr>
            <a:xfrm>
              <a:off x="9328" y="1590"/>
              <a:ext cx="6648" cy="1089"/>
            </a:xfrm>
            <a:prstGeom prst="rect">
              <a:avLst/>
            </a:prstGeom>
            <a:noFill/>
          </p:spPr>
          <p:txBody>
            <a:bodyPr wrap="square" rtlCol="0">
              <a:spAutoFit/>
            </a:bodyPr>
            <a:lstStyle/>
            <a:p>
              <a:r>
                <a:rPr lang="en-US" sz="2800" dirty="0" smtClean="0">
                  <a:solidFill>
                    <a:schemeClr val="bg1"/>
                  </a:solidFill>
                  <a:uFillTx/>
                  <a:latin typeface="思源黑体 Regular" panose="020B0500000000000000" charset="-122"/>
                  <a:ea typeface="思源黑体 Regular" panose="020B0500000000000000" charset="-122"/>
                  <a:cs typeface="思源黑体 Regular" panose="020B0500000000000000" charset="-122"/>
                </a:rPr>
                <a:t>2021</a:t>
              </a:r>
              <a:r>
                <a:rPr lang="zh-CN" altLang="en-US" sz="2800" dirty="0" smtClean="0">
                  <a:solidFill>
                    <a:schemeClr val="bg1"/>
                  </a:solidFill>
                  <a:uFillTx/>
                  <a:latin typeface="思源黑体 Regular" panose="020B0500000000000000" charset="-122"/>
                  <a:ea typeface="思源黑体 Regular" panose="020B0500000000000000" charset="-122"/>
                  <a:cs typeface="思源黑体 Regular" panose="020B0500000000000000" charset="-122"/>
                </a:rPr>
                <a:t>年度总结</a:t>
              </a:r>
              <a:endParaRPr lang="zh-CN" altLang="en-US" sz="2800" dirty="0" smtClean="0">
                <a:solidFill>
                  <a:schemeClr val="bg1"/>
                </a:solidFill>
                <a:uFillTx/>
                <a:latin typeface="思源黑体 Regular" panose="020B0500000000000000" charset="-122"/>
                <a:ea typeface="思源黑体 Regular" panose="020B0500000000000000" charset="-122"/>
                <a:cs typeface="思源黑体 Regular" panose="020B0500000000000000" charset="-122"/>
              </a:endParaRPr>
            </a:p>
          </p:txBody>
        </p:sp>
      </p:grpSp>
      <p:grpSp>
        <p:nvGrpSpPr>
          <p:cNvPr id="34" name="组合 33"/>
          <p:cNvGrpSpPr/>
          <p:nvPr/>
        </p:nvGrpSpPr>
        <p:grpSpPr>
          <a:xfrm>
            <a:off x="4592320" y="3745230"/>
            <a:ext cx="4424680" cy="769620"/>
            <a:chOff x="7249" y="5446"/>
            <a:chExt cx="9139" cy="1557"/>
          </a:xfrm>
        </p:grpSpPr>
        <p:sp>
          <p:nvSpPr>
            <p:cNvPr id="15" name="任意多边形 14"/>
            <p:cNvSpPr/>
            <p:nvPr/>
          </p:nvSpPr>
          <p:spPr>
            <a:xfrm>
              <a:off x="8046" y="5446"/>
              <a:ext cx="8342" cy="1557"/>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2800"/>
            </a:p>
          </p:txBody>
        </p:sp>
        <p:sp>
          <p:nvSpPr>
            <p:cNvPr id="16" name="椭圆 15"/>
            <p:cNvSpPr/>
            <p:nvPr/>
          </p:nvSpPr>
          <p:spPr>
            <a:xfrm>
              <a:off x="7249" y="5446"/>
              <a:ext cx="1557" cy="1557"/>
            </a:xfrm>
            <a:prstGeom prst="ellipse">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800" dirty="0">
                  <a:latin typeface="思源黑体 Regular" panose="020B0500000000000000" charset="-122"/>
                  <a:ea typeface="思源黑体 Regular" panose="020B0500000000000000" charset="-122"/>
                  <a:cs typeface="思源黑体 Regular" panose="020B0500000000000000" charset="-122"/>
                </a:rPr>
                <a:t>3</a:t>
              </a:r>
              <a:endParaRPr lang="en-US" altLang="zh-HK" sz="2800" dirty="0">
                <a:latin typeface="思源黑体 Regular" panose="020B0500000000000000" charset="-122"/>
                <a:ea typeface="思源黑体 Regular" panose="020B0500000000000000" charset="-122"/>
                <a:cs typeface="思源黑体 Regular" panose="020B0500000000000000" charset="-122"/>
              </a:endParaRPr>
            </a:p>
          </p:txBody>
        </p:sp>
        <p:sp>
          <p:nvSpPr>
            <p:cNvPr id="17" name="椭圆 16"/>
            <p:cNvSpPr/>
            <p:nvPr/>
          </p:nvSpPr>
          <p:spPr>
            <a:xfrm>
              <a:off x="7356" y="5553"/>
              <a:ext cx="1343" cy="1343"/>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2800"/>
            </a:p>
          </p:txBody>
        </p:sp>
        <p:sp>
          <p:nvSpPr>
            <p:cNvPr id="25" name="文本框 24"/>
            <p:cNvSpPr txBox="1"/>
            <p:nvPr/>
          </p:nvSpPr>
          <p:spPr>
            <a:xfrm>
              <a:off x="9389" y="5668"/>
              <a:ext cx="6331" cy="1056"/>
            </a:xfrm>
            <a:prstGeom prst="rect">
              <a:avLst/>
            </a:prstGeom>
            <a:noFill/>
          </p:spPr>
          <p:txBody>
            <a:bodyPr wrap="square" rtlCol="0">
              <a:spAutoFit/>
            </a:bodyPr>
            <a:lstStyle/>
            <a:p>
              <a:r>
                <a:rPr lang="en-US" sz="2800" dirty="0" smtClean="0">
                  <a:solidFill>
                    <a:schemeClr val="bg1"/>
                  </a:solidFill>
                  <a:uFillTx/>
                  <a:latin typeface="思源黑体 Regular" panose="020B0500000000000000" charset="-122"/>
                  <a:ea typeface="思源黑体 Regular" panose="020B0500000000000000" charset="-122"/>
                  <a:cs typeface="思源黑体 Regular" panose="020B0500000000000000" charset="-122"/>
                </a:rPr>
                <a:t>2022</a:t>
              </a:r>
              <a:r>
                <a:rPr lang="zh-CN" altLang="en-US" sz="2800" dirty="0" smtClean="0">
                  <a:solidFill>
                    <a:schemeClr val="bg1"/>
                  </a:solidFill>
                  <a:uFillTx/>
                  <a:latin typeface="思源黑体 Regular" panose="020B0500000000000000" charset="-122"/>
                  <a:ea typeface="思源黑体 Regular" panose="020B0500000000000000" charset="-122"/>
                  <a:cs typeface="思源黑体 Regular" panose="020B0500000000000000" charset="-122"/>
                </a:rPr>
                <a:t>年度规划</a:t>
              </a:r>
              <a:endParaRPr lang="zh-CN" altLang="en-US" sz="2800" dirty="0" smtClean="0">
                <a:solidFill>
                  <a:schemeClr val="bg1"/>
                </a:solidFill>
                <a:uFillTx/>
                <a:latin typeface="思源黑体 Regular" panose="020B0500000000000000" charset="-122"/>
                <a:ea typeface="思源黑体 Regular" panose="020B0500000000000000" charset="-122"/>
                <a:cs typeface="思源黑体 Regular" panose="020B0500000000000000" charset="-122"/>
              </a:endParaRPr>
            </a:p>
          </p:txBody>
        </p:sp>
      </p:grpSp>
      <p:sp>
        <p:nvSpPr>
          <p:cNvPr id="2" name="文本框 1"/>
          <p:cNvSpPr txBox="1"/>
          <p:nvPr/>
        </p:nvSpPr>
        <p:spPr>
          <a:xfrm>
            <a:off x="1068070" y="3477895"/>
            <a:ext cx="2788920" cy="891540"/>
          </a:xfrm>
          <a:prstGeom prst="rect">
            <a:avLst/>
          </a:prstGeom>
          <a:noFill/>
        </p:spPr>
        <p:txBody>
          <a:bodyPr wrap="none" rtlCol="0" anchor="t">
            <a:spAutoFit/>
          </a:bodyPr>
          <a:p>
            <a:pPr algn="ctr">
              <a:lnSpc>
                <a:spcPct val="130000"/>
              </a:lnSpc>
            </a:pPr>
            <a:r>
              <a:rPr lang="en-US" altLang="zh-CN" sz="4000" dirty="0">
                <a:solidFill>
                  <a:srgbClr val="569D9B"/>
                </a:solidFill>
                <a:latin typeface="思源黑体 Regular" panose="020B0500000000000000" charset="-122"/>
                <a:ea typeface="思源黑体 Regular" panose="020B0500000000000000" charset="-122"/>
                <a:cs typeface="思源黑体 Regular" panose="020B0500000000000000" charset="-122"/>
                <a:sym typeface="+mn-ea"/>
              </a:rPr>
              <a:t>CONTENTS</a:t>
            </a:r>
            <a:endParaRPr lang="en-US" altLang="zh-CN" sz="4000" dirty="0">
              <a:solidFill>
                <a:srgbClr val="569D9B"/>
              </a:solidFill>
              <a:latin typeface="思源黑体 Regular" panose="020B0500000000000000" charset="-122"/>
              <a:ea typeface="思源黑体 Regular" panose="020B0500000000000000" charset="-122"/>
              <a:cs typeface="思源黑体 Regular" panose="020B0500000000000000" charset="-122"/>
              <a:sym typeface="+mn-ea"/>
            </a:endParaRPr>
          </a:p>
        </p:txBody>
      </p:sp>
      <p:grpSp>
        <p:nvGrpSpPr>
          <p:cNvPr id="20" name="组合 19"/>
          <p:cNvGrpSpPr/>
          <p:nvPr/>
        </p:nvGrpSpPr>
        <p:grpSpPr>
          <a:xfrm>
            <a:off x="4545965" y="2088515"/>
            <a:ext cx="4424045" cy="746125"/>
            <a:chOff x="7249" y="1380"/>
            <a:chExt cx="9139" cy="1557"/>
          </a:xfrm>
        </p:grpSpPr>
        <p:sp>
          <p:nvSpPr>
            <p:cNvPr id="21" name="任意多边形 20"/>
            <p:cNvSpPr/>
            <p:nvPr/>
          </p:nvSpPr>
          <p:spPr>
            <a:xfrm>
              <a:off x="8046" y="1380"/>
              <a:ext cx="8342" cy="1557"/>
            </a:xfrm>
            <a:custGeom>
              <a:avLst/>
              <a:gdLst>
                <a:gd name="connsiteX0" fmla="*/ 0 w 5297485"/>
                <a:gd name="connsiteY0" fmla="*/ 0 h 989012"/>
                <a:gd name="connsiteX1" fmla="*/ 4802979 w 5297485"/>
                <a:gd name="connsiteY1" fmla="*/ 0 h 989012"/>
                <a:gd name="connsiteX2" fmla="*/ 4805361 w 5297485"/>
                <a:gd name="connsiteY2" fmla="*/ 0 h 989012"/>
                <a:gd name="connsiteX3" fmla="*/ 4805361 w 5297485"/>
                <a:gd name="connsiteY3" fmla="*/ 240 h 989012"/>
                <a:gd name="connsiteX4" fmla="*/ 4902639 w 5297485"/>
                <a:gd name="connsiteY4" fmla="*/ 10047 h 989012"/>
                <a:gd name="connsiteX5" fmla="*/ 5297485 w 5297485"/>
                <a:gd name="connsiteY5" fmla="*/ 494506 h 989012"/>
                <a:gd name="connsiteX6" fmla="*/ 4902639 w 5297485"/>
                <a:gd name="connsiteY6" fmla="*/ 978966 h 989012"/>
                <a:gd name="connsiteX7" fmla="*/ 4805361 w 5297485"/>
                <a:gd name="connsiteY7" fmla="*/ 988772 h 989012"/>
                <a:gd name="connsiteX8" fmla="*/ 4805361 w 5297485"/>
                <a:gd name="connsiteY8" fmla="*/ 989012 h 989012"/>
                <a:gd name="connsiteX9" fmla="*/ 4802979 w 5297485"/>
                <a:gd name="connsiteY9" fmla="*/ 989012 h 989012"/>
                <a:gd name="connsiteX10" fmla="*/ 0 w 5297485"/>
                <a:gd name="connsiteY10" fmla="*/ 989012 h 9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7485" h="989012">
                  <a:moveTo>
                    <a:pt x="0" y="0"/>
                  </a:moveTo>
                  <a:lnTo>
                    <a:pt x="4802979" y="0"/>
                  </a:lnTo>
                  <a:lnTo>
                    <a:pt x="4805361" y="0"/>
                  </a:lnTo>
                  <a:lnTo>
                    <a:pt x="4805361" y="240"/>
                  </a:lnTo>
                  <a:lnTo>
                    <a:pt x="4902639" y="10047"/>
                  </a:lnTo>
                  <a:cubicBezTo>
                    <a:pt x="5127977" y="56158"/>
                    <a:pt x="5297485" y="255537"/>
                    <a:pt x="5297485" y="494506"/>
                  </a:cubicBezTo>
                  <a:cubicBezTo>
                    <a:pt x="5297485" y="733476"/>
                    <a:pt x="5127977" y="932855"/>
                    <a:pt x="4902639" y="978966"/>
                  </a:cubicBezTo>
                  <a:lnTo>
                    <a:pt x="4805361" y="988772"/>
                  </a:lnTo>
                  <a:lnTo>
                    <a:pt x="4805361" y="989012"/>
                  </a:lnTo>
                  <a:lnTo>
                    <a:pt x="4802979" y="989012"/>
                  </a:lnTo>
                  <a:lnTo>
                    <a:pt x="0" y="989012"/>
                  </a:lnTo>
                  <a:close/>
                </a:path>
              </a:pathLst>
            </a:cu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sz="2800"/>
            </a:p>
          </p:txBody>
        </p:sp>
        <p:sp>
          <p:nvSpPr>
            <p:cNvPr id="22" name="椭圆 21"/>
            <p:cNvSpPr/>
            <p:nvPr/>
          </p:nvSpPr>
          <p:spPr>
            <a:xfrm>
              <a:off x="7249" y="1380"/>
              <a:ext cx="1557" cy="1557"/>
            </a:xfrm>
            <a:prstGeom prst="ellipse">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HK" sz="2800" dirty="0" smtClean="0">
                  <a:latin typeface="思源黑体 Regular" panose="020B0500000000000000" charset="-122"/>
                  <a:ea typeface="思源黑体 Regular" panose="020B0500000000000000" charset="-122"/>
                  <a:cs typeface="思源黑体 Regular" panose="020B0500000000000000" charset="-122"/>
                </a:rPr>
                <a:t>1</a:t>
              </a:r>
              <a:endParaRPr lang="en-US" altLang="zh-HK" sz="2800" dirty="0" smtClean="0">
                <a:latin typeface="思源黑体 Regular" panose="020B0500000000000000" charset="-122"/>
                <a:ea typeface="思源黑体 Regular" panose="020B0500000000000000" charset="-122"/>
                <a:cs typeface="思源黑体 Regular" panose="020B0500000000000000" charset="-122"/>
              </a:endParaRPr>
            </a:p>
          </p:txBody>
        </p:sp>
        <p:sp>
          <p:nvSpPr>
            <p:cNvPr id="23" name="椭圆 22"/>
            <p:cNvSpPr/>
            <p:nvPr/>
          </p:nvSpPr>
          <p:spPr>
            <a:xfrm>
              <a:off x="7356" y="1488"/>
              <a:ext cx="1343" cy="1343"/>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sz="2800"/>
            </a:p>
          </p:txBody>
        </p:sp>
        <p:sp>
          <p:nvSpPr>
            <p:cNvPr id="26" name="文本框 25"/>
            <p:cNvSpPr txBox="1"/>
            <p:nvPr/>
          </p:nvSpPr>
          <p:spPr>
            <a:xfrm>
              <a:off x="9328" y="1590"/>
              <a:ext cx="6648" cy="1089"/>
            </a:xfrm>
            <a:prstGeom prst="rect">
              <a:avLst/>
            </a:prstGeom>
            <a:noFill/>
          </p:spPr>
          <p:txBody>
            <a:bodyPr wrap="square" rtlCol="0">
              <a:spAutoFit/>
            </a:bodyPr>
            <a:p>
              <a:r>
                <a:rPr lang="zh-CN" altLang="en-US" sz="2800" dirty="0" smtClean="0">
                  <a:solidFill>
                    <a:schemeClr val="bg1"/>
                  </a:solidFill>
                  <a:uFillTx/>
                  <a:latin typeface="思源黑体 Regular" panose="020B0500000000000000" charset="-122"/>
                  <a:ea typeface="思源黑体 Regular" panose="020B0500000000000000" charset="-122"/>
                  <a:cs typeface="思源黑体 Regular" panose="020B0500000000000000" charset="-122"/>
                </a:rPr>
                <a:t>个人</a:t>
              </a:r>
              <a:r>
                <a:rPr lang="zh-CN" altLang="en-US" sz="2800" dirty="0" smtClean="0">
                  <a:solidFill>
                    <a:schemeClr val="bg1"/>
                  </a:solidFill>
                  <a:uFillTx/>
                  <a:latin typeface="思源黑体 Regular" panose="020B0500000000000000" charset="-122"/>
                  <a:ea typeface="思源黑体 Regular" panose="020B0500000000000000" charset="-122"/>
                  <a:cs typeface="思源黑体 Regular" panose="020B0500000000000000" charset="-122"/>
                </a:rPr>
                <a:t>简介</a:t>
              </a:r>
              <a:endParaRPr lang="zh-CN" altLang="en-US" sz="2800" dirty="0" smtClean="0">
                <a:solidFill>
                  <a:schemeClr val="bg1"/>
                </a:solidFill>
                <a:uFillTx/>
                <a:latin typeface="思源黑体 Regular" panose="020B0500000000000000" charset="-122"/>
                <a:ea typeface="思源黑体 Regular" panose="020B0500000000000000" charset="-122"/>
                <a:cs typeface="思源黑体 Regular" panose="020B0500000000000000" charset="-122"/>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a"/>
          <p:cNvPicPr>
            <a:picLocks noChangeAspect="1"/>
          </p:cNvPicPr>
          <p:nvPr/>
        </p:nvPicPr>
        <p:blipFill>
          <a:blip r:embed="rId1"/>
          <a:stretch>
            <a:fillRect/>
          </a:stretch>
        </p:blipFill>
        <p:spPr>
          <a:xfrm>
            <a:off x="-15240" y="1078865"/>
            <a:ext cx="12207240" cy="5779135"/>
          </a:xfrm>
          <a:prstGeom prst="rect">
            <a:avLst/>
          </a:prstGeom>
        </p:spPr>
      </p:pic>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027572">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4942840" y="3513939"/>
            <a:ext cx="5928360" cy="1014730"/>
          </a:xfrm>
          <a:prstGeom prst="rect">
            <a:avLst/>
          </a:prstGeom>
          <a:noFill/>
        </p:spPr>
        <p:txBody>
          <a:bodyPr wrap="square" rtlCol="0">
            <a:spAutoFit/>
          </a:bodyPr>
          <a:lstStyle/>
          <a:p>
            <a:r>
              <a:rPr lang="en-US" altLang="zh-HK" sz="6000" dirty="0" smtClean="0">
                <a:solidFill>
                  <a:schemeClr val="bg1"/>
                </a:solidFill>
                <a:latin typeface="思源黑体 Regular" panose="020B0500000000000000" charset="-122"/>
                <a:ea typeface="思源黑体 Regular" panose="020B0500000000000000" charset="-122"/>
                <a:cs typeface="思源黑体 Regular" panose="020B0500000000000000" charset="-122"/>
              </a:rPr>
              <a:t>PART ONE</a:t>
            </a:r>
            <a:endParaRPr lang="en-US" altLang="zh-HK" sz="6000" dirty="0" smtClean="0">
              <a:solidFill>
                <a:schemeClr val="bg1"/>
              </a:solidFill>
              <a:latin typeface="思源黑体 Regular" panose="020B0500000000000000" charset="-122"/>
              <a:ea typeface="思源黑体 Regular" panose="020B0500000000000000" charset="-122"/>
              <a:cs typeface="思源黑体 Regular" panose="020B0500000000000000" charset="-122"/>
            </a:endParaRPr>
          </a:p>
        </p:txBody>
      </p:sp>
      <p:sp>
        <p:nvSpPr>
          <p:cNvPr id="9" name="文本框 8"/>
          <p:cNvSpPr txBox="1"/>
          <p:nvPr/>
        </p:nvSpPr>
        <p:spPr>
          <a:xfrm>
            <a:off x="4967605" y="4767429"/>
            <a:ext cx="5760720" cy="645160"/>
          </a:xfrm>
          <a:prstGeom prst="rect">
            <a:avLst/>
          </a:prstGeom>
          <a:noFill/>
        </p:spPr>
        <p:txBody>
          <a:bodyPr wrap="square" rtlCol="0">
            <a:spAutoFit/>
          </a:bodyPr>
          <a:lstStyle/>
          <a:p>
            <a:r>
              <a:rPr lang="zh-CN" altLang="en-US" sz="3600" dirty="0" smtClean="0">
                <a:solidFill>
                  <a:schemeClr val="bg1"/>
                </a:solidFill>
                <a:uFillTx/>
                <a:latin typeface="思源黑体 Regular" panose="020B0500000000000000" charset="-122"/>
                <a:ea typeface="思源黑体 Regular" panose="020B0500000000000000" charset="-122"/>
                <a:cs typeface="思源黑体 Regular" panose="020B0500000000000000" charset="-122"/>
                <a:sym typeface="+mn-ea"/>
              </a:rPr>
              <a:t>个人</a:t>
            </a:r>
            <a:r>
              <a:rPr lang="zh-CN" altLang="en-US" sz="3600" dirty="0" smtClean="0">
                <a:solidFill>
                  <a:schemeClr val="bg1"/>
                </a:solidFill>
                <a:uFillTx/>
                <a:latin typeface="思源黑体 Regular" panose="020B0500000000000000" charset="-122"/>
                <a:ea typeface="思源黑体 Regular" panose="020B0500000000000000" charset="-122"/>
                <a:cs typeface="思源黑体 Regular" panose="020B0500000000000000" charset="-122"/>
                <a:sym typeface="+mn-ea"/>
              </a:rPr>
              <a:t>简介</a:t>
            </a:r>
            <a:endParaRPr lang="zh-CN" altLang="en-US" sz="3600" dirty="0" smtClean="0">
              <a:solidFill>
                <a:schemeClr val="bg1"/>
              </a:solidFill>
              <a:uFillTx/>
              <a:latin typeface="思源黑体 Regular" panose="020B0500000000000000" charset="-122"/>
              <a:ea typeface="思源黑体 Regular" panose="020B0500000000000000" charset="-122"/>
              <a:cs typeface="思源黑体 Regular" panose="020B0500000000000000" charset="-122"/>
              <a:sym typeface="+mn-ea"/>
            </a:endParaRPr>
          </a:p>
        </p:txBody>
      </p:sp>
      <p:grpSp>
        <p:nvGrpSpPr>
          <p:cNvPr id="29" name="组合 28"/>
          <p:cNvGrpSpPr/>
          <p:nvPr/>
        </p:nvGrpSpPr>
        <p:grpSpPr>
          <a:xfrm flipH="1" flipV="1">
            <a:off x="-332871" y="4909574"/>
            <a:ext cx="2220342" cy="2249379"/>
            <a:chOff x="10195495" y="-228600"/>
            <a:chExt cx="2220342" cy="2249379"/>
          </a:xfrm>
        </p:grpSpPr>
        <p:sp>
          <p:nvSpPr>
            <p:cNvPr id="30" name="椭圆 29"/>
            <p:cNvSpPr/>
            <p:nvPr/>
          </p:nvSpPr>
          <p:spPr>
            <a:xfrm>
              <a:off x="10478295" y="1835041"/>
              <a:ext cx="185738" cy="185738"/>
            </a:xfrm>
            <a:prstGeom prst="ellipse">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1" name="椭圆 30"/>
            <p:cNvSpPr/>
            <p:nvPr/>
          </p:nvSpPr>
          <p:spPr>
            <a:xfrm>
              <a:off x="10807125" y="1450056"/>
              <a:ext cx="457200" cy="457200"/>
            </a:xfrm>
            <a:prstGeom prst="ellipse">
              <a:avLst/>
            </a:prstGeom>
            <a:solidFill>
              <a:srgbClr val="027572">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2" name="椭圆 31"/>
            <p:cNvSpPr/>
            <p:nvPr/>
          </p:nvSpPr>
          <p:spPr>
            <a:xfrm>
              <a:off x="10195495" y="163524"/>
              <a:ext cx="840230" cy="840230"/>
            </a:xfrm>
            <a:prstGeom prst="ellipse">
              <a:avLst/>
            </a:prstGeom>
            <a:solidFill>
              <a:srgbClr val="02757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3" name="椭圆 32"/>
            <p:cNvSpPr/>
            <p:nvPr/>
          </p:nvSpPr>
          <p:spPr>
            <a:xfrm>
              <a:off x="11072812" y="-228600"/>
              <a:ext cx="1343025" cy="1343025"/>
            </a:xfrm>
            <a:prstGeom prst="ellipse">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4" name="椭圆 33"/>
            <p:cNvSpPr/>
            <p:nvPr/>
          </p:nvSpPr>
          <p:spPr>
            <a:xfrm>
              <a:off x="11072812" y="723337"/>
              <a:ext cx="558968" cy="558968"/>
            </a:xfrm>
            <a:prstGeom prst="ellipse">
              <a:avLst/>
            </a:prstGeom>
            <a:solidFill>
              <a:srgbClr val="FFF9E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5" name="椭圆 34"/>
            <p:cNvSpPr/>
            <p:nvPr/>
          </p:nvSpPr>
          <p:spPr>
            <a:xfrm>
              <a:off x="11631780" y="55973"/>
              <a:ext cx="558968" cy="558968"/>
            </a:xfrm>
            <a:prstGeom prst="ellips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grpSp>
      <p:grpSp>
        <p:nvGrpSpPr>
          <p:cNvPr id="6" name="组合 5"/>
          <p:cNvGrpSpPr/>
          <p:nvPr/>
        </p:nvGrpSpPr>
        <p:grpSpPr>
          <a:xfrm rot="10800000" flipH="1" flipV="1">
            <a:off x="10302109" y="-198366"/>
            <a:ext cx="2220342" cy="2249379"/>
            <a:chOff x="10195495" y="-228600"/>
            <a:chExt cx="2220342" cy="2249379"/>
          </a:xfrm>
        </p:grpSpPr>
        <p:sp>
          <p:nvSpPr>
            <p:cNvPr id="7" name="椭圆 6"/>
            <p:cNvSpPr/>
            <p:nvPr/>
          </p:nvSpPr>
          <p:spPr>
            <a:xfrm>
              <a:off x="10478295" y="1835041"/>
              <a:ext cx="185738" cy="185738"/>
            </a:xfrm>
            <a:prstGeom prst="ellipse">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1" name="椭圆 10"/>
            <p:cNvSpPr/>
            <p:nvPr/>
          </p:nvSpPr>
          <p:spPr>
            <a:xfrm>
              <a:off x="10807125" y="1450056"/>
              <a:ext cx="457200" cy="457200"/>
            </a:xfrm>
            <a:prstGeom prst="ellipse">
              <a:avLst/>
            </a:prstGeom>
            <a:solidFill>
              <a:srgbClr val="027572">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2" name="椭圆 11"/>
            <p:cNvSpPr/>
            <p:nvPr/>
          </p:nvSpPr>
          <p:spPr>
            <a:xfrm>
              <a:off x="10195495" y="163524"/>
              <a:ext cx="840230" cy="840230"/>
            </a:xfrm>
            <a:prstGeom prst="ellipse">
              <a:avLst/>
            </a:prstGeom>
            <a:solidFill>
              <a:srgbClr val="02757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3" name="椭圆 12"/>
            <p:cNvSpPr/>
            <p:nvPr/>
          </p:nvSpPr>
          <p:spPr>
            <a:xfrm>
              <a:off x="11072812" y="-228600"/>
              <a:ext cx="1343025" cy="1343025"/>
            </a:xfrm>
            <a:prstGeom prst="ellipse">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4" name="椭圆 13"/>
            <p:cNvSpPr/>
            <p:nvPr/>
          </p:nvSpPr>
          <p:spPr>
            <a:xfrm>
              <a:off x="11072812" y="723337"/>
              <a:ext cx="558968" cy="558968"/>
            </a:xfrm>
            <a:prstGeom prst="ellipse">
              <a:avLst/>
            </a:prstGeom>
            <a:solidFill>
              <a:srgbClr val="FFF9E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5" name="椭圆 14"/>
            <p:cNvSpPr/>
            <p:nvPr/>
          </p:nvSpPr>
          <p:spPr>
            <a:xfrm>
              <a:off x="11631780" y="55973"/>
              <a:ext cx="558968" cy="558968"/>
            </a:xfrm>
            <a:prstGeom prst="ellips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grpSp>
      <p:pic>
        <p:nvPicPr>
          <p:cNvPr id="4" name="图片 3" descr="logo2"/>
          <p:cNvPicPr>
            <a:picLocks noChangeAspect="1"/>
          </p:cNvPicPr>
          <p:nvPr/>
        </p:nvPicPr>
        <p:blipFill>
          <a:blip r:embed="rId2"/>
          <a:stretch>
            <a:fillRect/>
          </a:stretch>
        </p:blipFill>
        <p:spPr>
          <a:xfrm>
            <a:off x="0" y="167005"/>
            <a:ext cx="1356995" cy="83947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50615" y="1691308"/>
            <a:ext cx="8961885" cy="3700415"/>
            <a:chOff x="2959" y="2104"/>
            <a:chExt cx="14113" cy="5827"/>
          </a:xfrm>
        </p:grpSpPr>
        <p:sp>
          <p:nvSpPr>
            <p:cNvPr id="29" name="圆环 340"/>
            <p:cNvSpPr>
              <a:spLocks noChangeArrowheads="1"/>
            </p:cNvSpPr>
            <p:nvPr/>
          </p:nvSpPr>
          <p:spPr bwMode="auto">
            <a:xfrm>
              <a:off x="2959" y="2104"/>
              <a:ext cx="703" cy="707"/>
            </a:xfrm>
            <a:custGeom>
              <a:avLst/>
              <a:gdLst>
                <a:gd name="T0" fmla="*/ 0 w 1905000"/>
                <a:gd name="T1" fmla="*/ 0 h 1905000"/>
                <a:gd name="T2" fmla="*/ 0 w 1905000"/>
                <a:gd name="T3" fmla="*/ 0 h 1905000"/>
                <a:gd name="T4" fmla="*/ 0 w 1905000"/>
                <a:gd name="T5" fmla="*/ 0 h 1905000"/>
                <a:gd name="T6" fmla="*/ 0 w 1905000"/>
                <a:gd name="T7" fmla="*/ 0 h 1905000"/>
                <a:gd name="T8" fmla="*/ 0 w 1905000"/>
                <a:gd name="T9" fmla="*/ 0 h 1905000"/>
                <a:gd name="T10" fmla="*/ 0 w 1905000"/>
                <a:gd name="T11" fmla="*/ 0 h 1905000"/>
                <a:gd name="T12" fmla="*/ 0 w 1905000"/>
                <a:gd name="T13" fmla="*/ 0 h 1905000"/>
                <a:gd name="T14" fmla="*/ 0 w 1905000"/>
                <a:gd name="T15" fmla="*/ 0 h 1905000"/>
                <a:gd name="T16" fmla="*/ 0 w 1905000"/>
                <a:gd name="T17" fmla="*/ 0 h 1905000"/>
                <a:gd name="T18" fmla="*/ 0 w 1905000"/>
                <a:gd name="T19" fmla="*/ 0 h 1905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5000" h="1905000">
                  <a:moveTo>
                    <a:pt x="0" y="952500"/>
                  </a:moveTo>
                  <a:cubicBezTo>
                    <a:pt x="0" y="426449"/>
                    <a:pt x="426449" y="0"/>
                    <a:pt x="952500" y="0"/>
                  </a:cubicBezTo>
                  <a:cubicBezTo>
                    <a:pt x="1478551" y="0"/>
                    <a:pt x="1905000" y="426449"/>
                    <a:pt x="1905000" y="952500"/>
                  </a:cubicBezTo>
                  <a:cubicBezTo>
                    <a:pt x="1905000" y="1478551"/>
                    <a:pt x="1478551" y="1905000"/>
                    <a:pt x="952500" y="1905000"/>
                  </a:cubicBezTo>
                  <a:cubicBezTo>
                    <a:pt x="426449" y="1905000"/>
                    <a:pt x="0" y="1478551"/>
                    <a:pt x="0" y="952500"/>
                  </a:cubicBezTo>
                  <a:close/>
                  <a:moveTo>
                    <a:pt x="476250" y="952500"/>
                  </a:moveTo>
                  <a:cubicBezTo>
                    <a:pt x="476250" y="1215526"/>
                    <a:pt x="689474" y="1428750"/>
                    <a:pt x="952500" y="1428750"/>
                  </a:cubicBezTo>
                  <a:cubicBezTo>
                    <a:pt x="1215526" y="1428750"/>
                    <a:pt x="1428750" y="1215526"/>
                    <a:pt x="1428750" y="952500"/>
                  </a:cubicBezTo>
                  <a:cubicBezTo>
                    <a:pt x="1428750" y="689474"/>
                    <a:pt x="1215526" y="476250"/>
                    <a:pt x="952500" y="476250"/>
                  </a:cubicBezTo>
                  <a:cubicBezTo>
                    <a:pt x="689474" y="476250"/>
                    <a:pt x="476250" y="689474"/>
                    <a:pt x="476250" y="952500"/>
                  </a:cubicBezTo>
                  <a:close/>
                </a:path>
              </a:pathLst>
            </a:custGeom>
            <a:solidFill>
              <a:srgbClr val="569D9B"/>
            </a:solidFill>
            <a:ln>
              <a:noFill/>
            </a:ln>
          </p:spPr>
          <p:txBody>
            <a:bodyPr/>
            <a:lstStyle/>
            <a:p>
              <a:endParaRPr lang="zh-CN" altLang="en-US" sz="1600">
                <a:latin typeface="微软雅黑" panose="020B0503020204020204" charset="-122"/>
                <a:ea typeface="微软雅黑" panose="020B0503020204020204" charset="-122"/>
              </a:endParaRPr>
            </a:p>
          </p:txBody>
        </p:sp>
        <p:sp>
          <p:nvSpPr>
            <p:cNvPr id="30" name="Text Box 4"/>
            <p:cNvSpPr txBox="1">
              <a:spLocks noChangeArrowheads="1"/>
            </p:cNvSpPr>
            <p:nvPr/>
          </p:nvSpPr>
          <p:spPr bwMode="auto">
            <a:xfrm>
              <a:off x="4013" y="2143"/>
              <a:ext cx="12828"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chemeClr val="tx1"/>
                  </a:solidFill>
                  <a:latin typeface="Arial" panose="020B0604020202020204" pitchFamily="34" charset="0"/>
                  <a:ea typeface="宋体" panose="02010600030101010101" pitchFamily="2" charset="-122"/>
                </a:defRPr>
              </a:lvl1pPr>
              <a:lvl2pPr marL="742950" indent="-285750" eaLnBrk="0" hangingPunct="0">
                <a:defRPr sz="900">
                  <a:solidFill>
                    <a:schemeClr val="tx1"/>
                  </a:solidFill>
                  <a:latin typeface="Arial" panose="020B0604020202020204" pitchFamily="34" charset="0"/>
                  <a:ea typeface="宋体" panose="02010600030101010101" pitchFamily="2" charset="-122"/>
                </a:defRPr>
              </a:lvl2pPr>
              <a:lvl3pPr marL="1143000" indent="-228600" eaLnBrk="0" hangingPunct="0">
                <a:defRPr sz="900">
                  <a:solidFill>
                    <a:schemeClr val="tx1"/>
                  </a:solidFill>
                  <a:latin typeface="Arial" panose="020B0604020202020204" pitchFamily="34" charset="0"/>
                  <a:ea typeface="宋体" panose="02010600030101010101" pitchFamily="2" charset="-122"/>
                </a:defRPr>
              </a:lvl3pPr>
              <a:lvl4pPr marL="1600200" indent="-228600" eaLnBrk="0" hangingPunct="0">
                <a:defRPr sz="900">
                  <a:solidFill>
                    <a:schemeClr val="tx1"/>
                  </a:solidFill>
                  <a:latin typeface="Arial" panose="020B0604020202020204" pitchFamily="34" charset="0"/>
                  <a:ea typeface="宋体" panose="02010600030101010101" pitchFamily="2" charset="-122"/>
                </a:defRPr>
              </a:lvl4pPr>
              <a:lvl5pPr marL="2057400" indent="-228600" eaLnBrk="0" hangingPunct="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a:defRPr/>
              </a:pPr>
              <a:r>
                <a:rPr lang="zh-CN" altLang="en-US" sz="1600" spc="172" dirty="0">
                  <a:latin typeface="微软雅黑" panose="020B0503020204020204" charset="-122"/>
                  <a:ea typeface="微软雅黑" panose="020B0503020204020204" charset="-122"/>
                  <a:sym typeface="+mn-ea"/>
                </a:rPr>
                <a:t>姓     名 ：</a:t>
              </a:r>
              <a:r>
                <a:rPr lang="en-US" altLang="zh-CN" sz="1600" spc="172" dirty="0" err="1">
                  <a:latin typeface="微软雅黑" panose="020B0503020204020204" charset="-122"/>
                  <a:ea typeface="微软雅黑" panose="020B0503020204020204" charset="-122"/>
                  <a:sym typeface="+mn-ea"/>
                </a:rPr>
                <a:t>Elvis</a:t>
              </a:r>
              <a:r>
                <a:rPr lang="zh-CN" altLang="en-US" sz="1600" spc="172" dirty="0">
                  <a:latin typeface="微软雅黑" panose="020B0503020204020204" charset="-122"/>
                  <a:ea typeface="微软雅黑" panose="020B0503020204020204" charset="-122"/>
                  <a:sym typeface="+mn-ea"/>
                </a:rPr>
                <a:t>（</a:t>
              </a:r>
              <a:r>
                <a:rPr lang="zh-CN" altLang="en-US" sz="1600" spc="172" dirty="0">
                  <a:latin typeface="微软雅黑" panose="020B0503020204020204" charset="-122"/>
                  <a:ea typeface="微软雅黑" panose="020B0503020204020204" charset="-122"/>
                  <a:sym typeface="+mn-ea"/>
                </a:rPr>
                <a:t>杨超）</a:t>
              </a:r>
              <a:endParaRPr lang="en-US" altLang="zh-CN" sz="1600" spc="172" dirty="0">
                <a:latin typeface="微软雅黑" panose="020B0503020204020204" charset="-122"/>
                <a:ea typeface="微软雅黑" panose="020B0503020204020204" charset="-122"/>
                <a:sym typeface="+mn-ea"/>
              </a:endParaRPr>
            </a:p>
          </p:txBody>
        </p:sp>
        <p:sp>
          <p:nvSpPr>
            <p:cNvPr id="31" name="圆环 340"/>
            <p:cNvSpPr>
              <a:spLocks noChangeArrowheads="1"/>
            </p:cNvSpPr>
            <p:nvPr/>
          </p:nvSpPr>
          <p:spPr bwMode="auto">
            <a:xfrm>
              <a:off x="2959" y="3129"/>
              <a:ext cx="703" cy="707"/>
            </a:xfrm>
            <a:custGeom>
              <a:avLst/>
              <a:gdLst>
                <a:gd name="T0" fmla="*/ 0 w 1905000"/>
                <a:gd name="T1" fmla="*/ 0 h 1905000"/>
                <a:gd name="T2" fmla="*/ 0 w 1905000"/>
                <a:gd name="T3" fmla="*/ 0 h 1905000"/>
                <a:gd name="T4" fmla="*/ 0 w 1905000"/>
                <a:gd name="T5" fmla="*/ 0 h 1905000"/>
                <a:gd name="T6" fmla="*/ 0 w 1905000"/>
                <a:gd name="T7" fmla="*/ 0 h 1905000"/>
                <a:gd name="T8" fmla="*/ 0 w 1905000"/>
                <a:gd name="T9" fmla="*/ 0 h 1905000"/>
                <a:gd name="T10" fmla="*/ 0 w 1905000"/>
                <a:gd name="T11" fmla="*/ 0 h 1905000"/>
                <a:gd name="T12" fmla="*/ 0 w 1905000"/>
                <a:gd name="T13" fmla="*/ 0 h 1905000"/>
                <a:gd name="T14" fmla="*/ 0 w 1905000"/>
                <a:gd name="T15" fmla="*/ 0 h 1905000"/>
                <a:gd name="T16" fmla="*/ 0 w 1905000"/>
                <a:gd name="T17" fmla="*/ 0 h 1905000"/>
                <a:gd name="T18" fmla="*/ 0 w 1905000"/>
                <a:gd name="T19" fmla="*/ 0 h 1905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5000" h="1905000">
                  <a:moveTo>
                    <a:pt x="0" y="952500"/>
                  </a:moveTo>
                  <a:cubicBezTo>
                    <a:pt x="0" y="426449"/>
                    <a:pt x="426449" y="0"/>
                    <a:pt x="952500" y="0"/>
                  </a:cubicBezTo>
                  <a:cubicBezTo>
                    <a:pt x="1478551" y="0"/>
                    <a:pt x="1905000" y="426449"/>
                    <a:pt x="1905000" y="952500"/>
                  </a:cubicBezTo>
                  <a:cubicBezTo>
                    <a:pt x="1905000" y="1478551"/>
                    <a:pt x="1478551" y="1905000"/>
                    <a:pt x="952500" y="1905000"/>
                  </a:cubicBezTo>
                  <a:cubicBezTo>
                    <a:pt x="426449" y="1905000"/>
                    <a:pt x="0" y="1478551"/>
                    <a:pt x="0" y="952500"/>
                  </a:cubicBezTo>
                  <a:close/>
                  <a:moveTo>
                    <a:pt x="476250" y="952500"/>
                  </a:moveTo>
                  <a:cubicBezTo>
                    <a:pt x="476250" y="1215526"/>
                    <a:pt x="689474" y="1428750"/>
                    <a:pt x="952500" y="1428750"/>
                  </a:cubicBezTo>
                  <a:cubicBezTo>
                    <a:pt x="1215526" y="1428750"/>
                    <a:pt x="1428750" y="1215526"/>
                    <a:pt x="1428750" y="952500"/>
                  </a:cubicBezTo>
                  <a:cubicBezTo>
                    <a:pt x="1428750" y="689474"/>
                    <a:pt x="1215526" y="476250"/>
                    <a:pt x="952500" y="476250"/>
                  </a:cubicBezTo>
                  <a:cubicBezTo>
                    <a:pt x="689474" y="476250"/>
                    <a:pt x="476250" y="689474"/>
                    <a:pt x="476250" y="952500"/>
                  </a:cubicBezTo>
                  <a:close/>
                </a:path>
              </a:pathLst>
            </a:custGeom>
            <a:solidFill>
              <a:srgbClr val="569D9B"/>
            </a:solidFill>
            <a:ln>
              <a:noFill/>
            </a:ln>
          </p:spPr>
          <p:txBody>
            <a:bodyPr/>
            <a:lstStyle/>
            <a:p>
              <a:endParaRPr lang="zh-CN" altLang="en-US" sz="1600">
                <a:latin typeface="微软雅黑" panose="020B0503020204020204" charset="-122"/>
                <a:ea typeface="微软雅黑" panose="020B0503020204020204" charset="-122"/>
              </a:endParaRPr>
            </a:p>
          </p:txBody>
        </p:sp>
        <p:sp>
          <p:nvSpPr>
            <p:cNvPr id="32" name="Text Box 4"/>
            <p:cNvSpPr txBox="1">
              <a:spLocks noChangeArrowheads="1"/>
            </p:cNvSpPr>
            <p:nvPr/>
          </p:nvSpPr>
          <p:spPr bwMode="auto">
            <a:xfrm>
              <a:off x="4013" y="3175"/>
              <a:ext cx="12828"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chemeClr val="tx1"/>
                  </a:solidFill>
                  <a:latin typeface="Arial" panose="020B0604020202020204" pitchFamily="34" charset="0"/>
                  <a:ea typeface="宋体" panose="02010600030101010101" pitchFamily="2" charset="-122"/>
                </a:defRPr>
              </a:lvl1pPr>
              <a:lvl2pPr marL="742950" indent="-285750" eaLnBrk="0" hangingPunct="0">
                <a:defRPr sz="900">
                  <a:solidFill>
                    <a:schemeClr val="tx1"/>
                  </a:solidFill>
                  <a:latin typeface="Arial" panose="020B0604020202020204" pitchFamily="34" charset="0"/>
                  <a:ea typeface="宋体" panose="02010600030101010101" pitchFamily="2" charset="-122"/>
                </a:defRPr>
              </a:lvl2pPr>
              <a:lvl3pPr marL="1143000" indent="-228600" eaLnBrk="0" hangingPunct="0">
                <a:defRPr sz="900">
                  <a:solidFill>
                    <a:schemeClr val="tx1"/>
                  </a:solidFill>
                  <a:latin typeface="Arial" panose="020B0604020202020204" pitchFamily="34" charset="0"/>
                  <a:ea typeface="宋体" panose="02010600030101010101" pitchFamily="2" charset="-122"/>
                </a:defRPr>
              </a:lvl3pPr>
              <a:lvl4pPr marL="1600200" indent="-228600" eaLnBrk="0" hangingPunct="0">
                <a:defRPr sz="900">
                  <a:solidFill>
                    <a:schemeClr val="tx1"/>
                  </a:solidFill>
                  <a:latin typeface="Arial" panose="020B0604020202020204" pitchFamily="34" charset="0"/>
                  <a:ea typeface="宋体" panose="02010600030101010101" pitchFamily="2" charset="-122"/>
                </a:defRPr>
              </a:lvl4pPr>
              <a:lvl5pPr marL="2057400" indent="-228600" eaLnBrk="0" hangingPunct="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a:defRPr/>
              </a:pPr>
              <a:r>
                <a:rPr lang="zh-CN" altLang="en-US" sz="1600" spc="172" dirty="0">
                  <a:latin typeface="微软雅黑" panose="020B0503020204020204" charset="-122"/>
                  <a:ea typeface="微软雅黑" panose="020B0503020204020204" charset="-122"/>
                  <a:sym typeface="+mn-ea"/>
                </a:rPr>
                <a:t>入职时间 ：</a:t>
              </a:r>
              <a:r>
                <a:rPr lang="en-US" altLang="zh-CN" sz="1600" dirty="0">
                  <a:latin typeface="微软雅黑" panose="020B0503020204020204" charset="-122"/>
                  <a:ea typeface="微软雅黑" panose="020B0503020204020204" charset="-122"/>
                  <a:sym typeface="+mn-ea"/>
                </a:rPr>
                <a:t>2021</a:t>
              </a:r>
              <a:r>
                <a:rPr lang="zh-CN" altLang="en-US" sz="1600" dirty="0">
                  <a:latin typeface="微软雅黑" panose="020B0503020204020204" charset="-122"/>
                  <a:ea typeface="微软雅黑" panose="020B0503020204020204" charset="-122"/>
                  <a:sym typeface="+mn-ea"/>
                </a:rPr>
                <a:t>年</a:t>
              </a:r>
              <a:r>
                <a:rPr lang="en-US" altLang="zh-CN" sz="1600" dirty="0">
                  <a:latin typeface="微软雅黑" panose="020B0503020204020204" charset="-122"/>
                  <a:ea typeface="微软雅黑" panose="020B0503020204020204" charset="-122"/>
                  <a:sym typeface="+mn-ea"/>
                </a:rPr>
                <a:t>12</a:t>
              </a:r>
              <a:r>
                <a:rPr lang="zh-CN" altLang="en-US" sz="1600" dirty="0">
                  <a:latin typeface="微软雅黑" panose="020B0503020204020204" charset="-122"/>
                  <a:ea typeface="微软雅黑" panose="020B0503020204020204" charset="-122"/>
                  <a:sym typeface="+mn-ea"/>
                </a:rPr>
                <a:t>月</a:t>
              </a:r>
              <a:r>
                <a:rPr lang="en-US" altLang="zh-CN" sz="1600" dirty="0">
                  <a:latin typeface="微软雅黑" panose="020B0503020204020204" charset="-122"/>
                  <a:ea typeface="微软雅黑" panose="020B0503020204020204" charset="-122"/>
                  <a:sym typeface="+mn-ea"/>
                </a:rPr>
                <a:t>20</a:t>
              </a:r>
              <a:r>
                <a:rPr lang="zh-CN" altLang="en-US" sz="1600" dirty="0">
                  <a:latin typeface="微软雅黑" panose="020B0503020204020204" charset="-122"/>
                  <a:ea typeface="微软雅黑" panose="020B0503020204020204" charset="-122"/>
                  <a:sym typeface="+mn-ea"/>
                </a:rPr>
                <a:t>日</a:t>
              </a:r>
              <a:endParaRPr lang="en-US" altLang="zh-CN" sz="1600" dirty="0">
                <a:latin typeface="微软雅黑" panose="020B0503020204020204" charset="-122"/>
                <a:ea typeface="微软雅黑" panose="020B0503020204020204" charset="-122"/>
                <a:sym typeface="+mn-ea"/>
              </a:endParaRPr>
            </a:p>
          </p:txBody>
        </p:sp>
        <p:sp>
          <p:nvSpPr>
            <p:cNvPr id="33" name="圆环 340"/>
            <p:cNvSpPr>
              <a:spLocks noChangeArrowheads="1"/>
            </p:cNvSpPr>
            <p:nvPr/>
          </p:nvSpPr>
          <p:spPr bwMode="auto">
            <a:xfrm>
              <a:off x="2959" y="4153"/>
              <a:ext cx="703" cy="707"/>
            </a:xfrm>
            <a:custGeom>
              <a:avLst/>
              <a:gdLst>
                <a:gd name="T0" fmla="*/ 0 w 1905000"/>
                <a:gd name="T1" fmla="*/ 0 h 1905000"/>
                <a:gd name="T2" fmla="*/ 0 w 1905000"/>
                <a:gd name="T3" fmla="*/ 0 h 1905000"/>
                <a:gd name="T4" fmla="*/ 0 w 1905000"/>
                <a:gd name="T5" fmla="*/ 0 h 1905000"/>
                <a:gd name="T6" fmla="*/ 0 w 1905000"/>
                <a:gd name="T7" fmla="*/ 0 h 1905000"/>
                <a:gd name="T8" fmla="*/ 0 w 1905000"/>
                <a:gd name="T9" fmla="*/ 0 h 1905000"/>
                <a:gd name="T10" fmla="*/ 0 w 1905000"/>
                <a:gd name="T11" fmla="*/ 0 h 1905000"/>
                <a:gd name="T12" fmla="*/ 0 w 1905000"/>
                <a:gd name="T13" fmla="*/ 0 h 1905000"/>
                <a:gd name="T14" fmla="*/ 0 w 1905000"/>
                <a:gd name="T15" fmla="*/ 0 h 1905000"/>
                <a:gd name="T16" fmla="*/ 0 w 1905000"/>
                <a:gd name="T17" fmla="*/ 0 h 1905000"/>
                <a:gd name="T18" fmla="*/ 0 w 1905000"/>
                <a:gd name="T19" fmla="*/ 0 h 1905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5000" h="1905000">
                  <a:moveTo>
                    <a:pt x="0" y="952500"/>
                  </a:moveTo>
                  <a:cubicBezTo>
                    <a:pt x="0" y="426449"/>
                    <a:pt x="426449" y="0"/>
                    <a:pt x="952500" y="0"/>
                  </a:cubicBezTo>
                  <a:cubicBezTo>
                    <a:pt x="1478551" y="0"/>
                    <a:pt x="1905000" y="426449"/>
                    <a:pt x="1905000" y="952500"/>
                  </a:cubicBezTo>
                  <a:cubicBezTo>
                    <a:pt x="1905000" y="1478551"/>
                    <a:pt x="1478551" y="1905000"/>
                    <a:pt x="952500" y="1905000"/>
                  </a:cubicBezTo>
                  <a:cubicBezTo>
                    <a:pt x="426449" y="1905000"/>
                    <a:pt x="0" y="1478551"/>
                    <a:pt x="0" y="952500"/>
                  </a:cubicBezTo>
                  <a:close/>
                  <a:moveTo>
                    <a:pt x="476250" y="952500"/>
                  </a:moveTo>
                  <a:cubicBezTo>
                    <a:pt x="476250" y="1215526"/>
                    <a:pt x="689474" y="1428750"/>
                    <a:pt x="952500" y="1428750"/>
                  </a:cubicBezTo>
                  <a:cubicBezTo>
                    <a:pt x="1215526" y="1428750"/>
                    <a:pt x="1428750" y="1215526"/>
                    <a:pt x="1428750" y="952500"/>
                  </a:cubicBezTo>
                  <a:cubicBezTo>
                    <a:pt x="1428750" y="689474"/>
                    <a:pt x="1215526" y="476250"/>
                    <a:pt x="952500" y="476250"/>
                  </a:cubicBezTo>
                  <a:cubicBezTo>
                    <a:pt x="689474" y="476250"/>
                    <a:pt x="476250" y="689474"/>
                    <a:pt x="476250" y="952500"/>
                  </a:cubicBezTo>
                  <a:close/>
                </a:path>
              </a:pathLst>
            </a:custGeom>
            <a:solidFill>
              <a:srgbClr val="569D9B"/>
            </a:solidFill>
            <a:ln>
              <a:noFill/>
            </a:ln>
          </p:spPr>
          <p:txBody>
            <a:bodyPr/>
            <a:lstStyle/>
            <a:p>
              <a:endParaRPr lang="zh-CN" altLang="en-US" sz="1600">
                <a:latin typeface="微软雅黑" panose="020B0503020204020204" charset="-122"/>
                <a:ea typeface="微软雅黑" panose="020B0503020204020204" charset="-122"/>
              </a:endParaRPr>
            </a:p>
          </p:txBody>
        </p:sp>
        <p:sp>
          <p:nvSpPr>
            <p:cNvPr id="34" name="Text Box 4"/>
            <p:cNvSpPr txBox="1">
              <a:spLocks noChangeArrowheads="1"/>
            </p:cNvSpPr>
            <p:nvPr/>
          </p:nvSpPr>
          <p:spPr bwMode="auto">
            <a:xfrm>
              <a:off x="4013" y="4207"/>
              <a:ext cx="12828"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chemeClr val="tx1"/>
                  </a:solidFill>
                  <a:latin typeface="Arial" panose="020B0604020202020204" pitchFamily="34" charset="0"/>
                  <a:ea typeface="宋体" panose="02010600030101010101" pitchFamily="2" charset="-122"/>
                </a:defRPr>
              </a:lvl1pPr>
              <a:lvl2pPr marL="742950" indent="-285750" eaLnBrk="0" hangingPunct="0">
                <a:defRPr sz="900">
                  <a:solidFill>
                    <a:schemeClr val="tx1"/>
                  </a:solidFill>
                  <a:latin typeface="Arial" panose="020B0604020202020204" pitchFamily="34" charset="0"/>
                  <a:ea typeface="宋体" panose="02010600030101010101" pitchFamily="2" charset="-122"/>
                </a:defRPr>
              </a:lvl2pPr>
              <a:lvl3pPr marL="1143000" indent="-228600" eaLnBrk="0" hangingPunct="0">
                <a:defRPr sz="900">
                  <a:solidFill>
                    <a:schemeClr val="tx1"/>
                  </a:solidFill>
                  <a:latin typeface="Arial" panose="020B0604020202020204" pitchFamily="34" charset="0"/>
                  <a:ea typeface="宋体" panose="02010600030101010101" pitchFamily="2" charset="-122"/>
                </a:defRPr>
              </a:lvl3pPr>
              <a:lvl4pPr marL="1600200" indent="-228600" eaLnBrk="0" hangingPunct="0">
                <a:defRPr sz="900">
                  <a:solidFill>
                    <a:schemeClr val="tx1"/>
                  </a:solidFill>
                  <a:latin typeface="Arial" panose="020B0604020202020204" pitchFamily="34" charset="0"/>
                  <a:ea typeface="宋体" panose="02010600030101010101" pitchFamily="2" charset="-122"/>
                </a:defRPr>
              </a:lvl4pPr>
              <a:lvl5pPr marL="2057400" indent="-228600" eaLnBrk="0" hangingPunct="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a:defRPr/>
              </a:pPr>
              <a:r>
                <a:rPr lang="zh-CN" altLang="en-US" sz="1600" spc="172" dirty="0">
                  <a:latin typeface="微软雅黑" panose="020B0503020204020204" charset="-122"/>
                  <a:ea typeface="微软雅黑" panose="020B0503020204020204" charset="-122"/>
                  <a:sym typeface="+mn-ea"/>
                </a:rPr>
                <a:t>现任职位 ：云和大数据部</a:t>
              </a:r>
              <a:r>
                <a:rPr lang="en-US" altLang="zh-CN" sz="1600" spc="172" dirty="0">
                  <a:latin typeface="微软雅黑" panose="020B0503020204020204" charset="-122"/>
                  <a:ea typeface="微软雅黑" panose="020B0503020204020204" charset="-122"/>
                  <a:sym typeface="+mn-ea"/>
                </a:rPr>
                <a:t>-Web</a:t>
              </a:r>
              <a:r>
                <a:rPr lang="zh-CN" altLang="en-US" sz="1600" spc="172" dirty="0">
                  <a:latin typeface="微软雅黑" panose="020B0503020204020204" charset="-122"/>
                  <a:ea typeface="微软雅黑" panose="020B0503020204020204" charset="-122"/>
                  <a:sym typeface="+mn-ea"/>
                </a:rPr>
                <a:t>前端开发</a:t>
              </a:r>
              <a:r>
                <a:rPr lang="zh-CN" altLang="en-US" sz="1600" spc="172" dirty="0">
                  <a:latin typeface="微软雅黑" panose="020B0503020204020204" charset="-122"/>
                  <a:ea typeface="微软雅黑" panose="020B0503020204020204" charset="-122"/>
                  <a:sym typeface="+mn-ea"/>
                </a:rPr>
                <a:t>经理</a:t>
              </a:r>
              <a:endParaRPr lang="zh-CN" altLang="en-US" sz="1600" spc="172" dirty="0">
                <a:latin typeface="微软雅黑" panose="020B0503020204020204" charset="-122"/>
                <a:ea typeface="微软雅黑" panose="020B0503020204020204" charset="-122"/>
                <a:sym typeface="+mn-ea"/>
              </a:endParaRPr>
            </a:p>
          </p:txBody>
        </p:sp>
        <p:sp>
          <p:nvSpPr>
            <p:cNvPr id="35" name="圆环 340"/>
            <p:cNvSpPr>
              <a:spLocks noChangeArrowheads="1"/>
            </p:cNvSpPr>
            <p:nvPr/>
          </p:nvSpPr>
          <p:spPr bwMode="auto">
            <a:xfrm>
              <a:off x="2959" y="5177"/>
              <a:ext cx="703" cy="707"/>
            </a:xfrm>
            <a:custGeom>
              <a:avLst/>
              <a:gdLst>
                <a:gd name="T0" fmla="*/ 0 w 1905000"/>
                <a:gd name="T1" fmla="*/ 0 h 1905000"/>
                <a:gd name="T2" fmla="*/ 0 w 1905000"/>
                <a:gd name="T3" fmla="*/ 0 h 1905000"/>
                <a:gd name="T4" fmla="*/ 0 w 1905000"/>
                <a:gd name="T5" fmla="*/ 0 h 1905000"/>
                <a:gd name="T6" fmla="*/ 0 w 1905000"/>
                <a:gd name="T7" fmla="*/ 0 h 1905000"/>
                <a:gd name="T8" fmla="*/ 0 w 1905000"/>
                <a:gd name="T9" fmla="*/ 0 h 1905000"/>
                <a:gd name="T10" fmla="*/ 0 w 1905000"/>
                <a:gd name="T11" fmla="*/ 0 h 1905000"/>
                <a:gd name="T12" fmla="*/ 0 w 1905000"/>
                <a:gd name="T13" fmla="*/ 0 h 1905000"/>
                <a:gd name="T14" fmla="*/ 0 w 1905000"/>
                <a:gd name="T15" fmla="*/ 0 h 1905000"/>
                <a:gd name="T16" fmla="*/ 0 w 1905000"/>
                <a:gd name="T17" fmla="*/ 0 h 1905000"/>
                <a:gd name="T18" fmla="*/ 0 w 1905000"/>
                <a:gd name="T19" fmla="*/ 0 h 1905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5000" h="1905000">
                  <a:moveTo>
                    <a:pt x="0" y="952500"/>
                  </a:moveTo>
                  <a:cubicBezTo>
                    <a:pt x="0" y="426449"/>
                    <a:pt x="426449" y="0"/>
                    <a:pt x="952500" y="0"/>
                  </a:cubicBezTo>
                  <a:cubicBezTo>
                    <a:pt x="1478551" y="0"/>
                    <a:pt x="1905000" y="426449"/>
                    <a:pt x="1905000" y="952500"/>
                  </a:cubicBezTo>
                  <a:cubicBezTo>
                    <a:pt x="1905000" y="1478551"/>
                    <a:pt x="1478551" y="1905000"/>
                    <a:pt x="952500" y="1905000"/>
                  </a:cubicBezTo>
                  <a:cubicBezTo>
                    <a:pt x="426449" y="1905000"/>
                    <a:pt x="0" y="1478551"/>
                    <a:pt x="0" y="952500"/>
                  </a:cubicBezTo>
                  <a:close/>
                  <a:moveTo>
                    <a:pt x="476250" y="952500"/>
                  </a:moveTo>
                  <a:cubicBezTo>
                    <a:pt x="476250" y="1215526"/>
                    <a:pt x="689474" y="1428750"/>
                    <a:pt x="952500" y="1428750"/>
                  </a:cubicBezTo>
                  <a:cubicBezTo>
                    <a:pt x="1215526" y="1428750"/>
                    <a:pt x="1428750" y="1215526"/>
                    <a:pt x="1428750" y="952500"/>
                  </a:cubicBezTo>
                  <a:cubicBezTo>
                    <a:pt x="1428750" y="689474"/>
                    <a:pt x="1215526" y="476250"/>
                    <a:pt x="952500" y="476250"/>
                  </a:cubicBezTo>
                  <a:cubicBezTo>
                    <a:pt x="689474" y="476250"/>
                    <a:pt x="476250" y="689474"/>
                    <a:pt x="476250" y="952500"/>
                  </a:cubicBezTo>
                  <a:close/>
                </a:path>
              </a:pathLst>
            </a:custGeom>
            <a:solidFill>
              <a:srgbClr val="569D9B"/>
            </a:solidFill>
            <a:ln>
              <a:noFill/>
            </a:ln>
          </p:spPr>
          <p:txBody>
            <a:bodyPr/>
            <a:lstStyle/>
            <a:p>
              <a:endParaRPr lang="zh-CN" altLang="en-US" sz="1600">
                <a:latin typeface="微软雅黑" panose="020B0503020204020204" charset="-122"/>
                <a:ea typeface="微软雅黑" panose="020B0503020204020204" charset="-122"/>
              </a:endParaRPr>
            </a:p>
          </p:txBody>
        </p:sp>
        <p:sp>
          <p:nvSpPr>
            <p:cNvPr id="36" name="Text Box 4"/>
            <p:cNvSpPr txBox="1">
              <a:spLocks noChangeArrowheads="1"/>
            </p:cNvSpPr>
            <p:nvPr/>
          </p:nvSpPr>
          <p:spPr bwMode="auto">
            <a:xfrm>
              <a:off x="4013" y="5239"/>
              <a:ext cx="13059"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900">
                  <a:solidFill>
                    <a:schemeClr val="tx1"/>
                  </a:solidFill>
                  <a:latin typeface="Arial" panose="020B0604020202020204" pitchFamily="34" charset="0"/>
                  <a:ea typeface="宋体" panose="02010600030101010101" pitchFamily="2" charset="-122"/>
                </a:defRPr>
              </a:lvl1pPr>
              <a:lvl2pPr marL="742950" indent="-285750" eaLnBrk="0" hangingPunct="0">
                <a:defRPr sz="900">
                  <a:solidFill>
                    <a:schemeClr val="tx1"/>
                  </a:solidFill>
                  <a:latin typeface="Arial" panose="020B0604020202020204" pitchFamily="34" charset="0"/>
                  <a:ea typeface="宋体" panose="02010600030101010101" pitchFamily="2" charset="-122"/>
                </a:defRPr>
              </a:lvl2pPr>
              <a:lvl3pPr marL="1143000" indent="-228600" eaLnBrk="0" hangingPunct="0">
                <a:defRPr sz="900">
                  <a:solidFill>
                    <a:schemeClr val="tx1"/>
                  </a:solidFill>
                  <a:latin typeface="Arial" panose="020B0604020202020204" pitchFamily="34" charset="0"/>
                  <a:ea typeface="宋体" panose="02010600030101010101" pitchFamily="2" charset="-122"/>
                </a:defRPr>
              </a:lvl3pPr>
              <a:lvl4pPr marL="1600200" indent="-228600" eaLnBrk="0" hangingPunct="0">
                <a:defRPr sz="900">
                  <a:solidFill>
                    <a:schemeClr val="tx1"/>
                  </a:solidFill>
                  <a:latin typeface="Arial" panose="020B0604020202020204" pitchFamily="34" charset="0"/>
                  <a:ea typeface="宋体" panose="02010600030101010101" pitchFamily="2" charset="-122"/>
                </a:defRPr>
              </a:lvl4pPr>
              <a:lvl5pPr marL="2057400" indent="-228600" eaLnBrk="0" hangingPunct="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a:defRPr/>
              </a:pPr>
              <a:r>
                <a:rPr lang="zh-CN" altLang="en-US" sz="1600" spc="172" dirty="0">
                  <a:latin typeface="微软雅黑" panose="020B0503020204020204" charset="-122"/>
                  <a:ea typeface="微软雅黑" panose="020B0503020204020204" charset="-122"/>
                  <a:sym typeface="+mn-ea"/>
                </a:rPr>
                <a:t>工作职责 ：</a:t>
              </a:r>
              <a:r>
                <a:rPr lang="en-US" altLang="zh-CN" sz="1600" spc="172" dirty="0">
                  <a:latin typeface="微软雅黑" panose="020B0503020204020204" charset="-122"/>
                  <a:ea typeface="微软雅黑" panose="020B0503020204020204" charset="-122"/>
                  <a:sym typeface="+mn-ea"/>
                </a:rPr>
                <a:t>web</a:t>
              </a:r>
              <a:r>
                <a:rPr lang="zh-CN" altLang="en-US" sz="1600" spc="172" dirty="0">
                  <a:latin typeface="微软雅黑" panose="020B0503020204020204" charset="-122"/>
                  <a:ea typeface="微软雅黑" panose="020B0503020204020204" charset="-122"/>
                  <a:sym typeface="+mn-ea"/>
                </a:rPr>
                <a:t>前端开发、技术框架建设、团队</a:t>
              </a:r>
              <a:r>
                <a:rPr lang="zh-CN" altLang="en-US" sz="1600" spc="172" dirty="0">
                  <a:latin typeface="微软雅黑" panose="020B0503020204020204" charset="-122"/>
                  <a:ea typeface="微软雅黑" panose="020B0503020204020204" charset="-122"/>
                  <a:sym typeface="+mn-ea"/>
                </a:rPr>
                <a:t>建设</a:t>
              </a:r>
              <a:endParaRPr lang="zh-CN" altLang="en-US" sz="1600" spc="172" dirty="0">
                <a:latin typeface="微软雅黑" panose="020B0503020204020204" charset="-122"/>
                <a:ea typeface="微软雅黑" panose="020B0503020204020204" charset="-122"/>
                <a:sym typeface="+mn-ea"/>
              </a:endParaRPr>
            </a:p>
          </p:txBody>
        </p:sp>
        <p:sp>
          <p:nvSpPr>
            <p:cNvPr id="39" name="圆环 340"/>
            <p:cNvSpPr>
              <a:spLocks noChangeArrowheads="1"/>
            </p:cNvSpPr>
            <p:nvPr/>
          </p:nvSpPr>
          <p:spPr bwMode="auto">
            <a:xfrm>
              <a:off x="2959" y="7225"/>
              <a:ext cx="703" cy="707"/>
            </a:xfrm>
            <a:custGeom>
              <a:avLst/>
              <a:gdLst>
                <a:gd name="T0" fmla="*/ 0 w 1905000"/>
                <a:gd name="T1" fmla="*/ 0 h 1905000"/>
                <a:gd name="T2" fmla="*/ 0 w 1905000"/>
                <a:gd name="T3" fmla="*/ 0 h 1905000"/>
                <a:gd name="T4" fmla="*/ 0 w 1905000"/>
                <a:gd name="T5" fmla="*/ 0 h 1905000"/>
                <a:gd name="T6" fmla="*/ 0 w 1905000"/>
                <a:gd name="T7" fmla="*/ 0 h 1905000"/>
                <a:gd name="T8" fmla="*/ 0 w 1905000"/>
                <a:gd name="T9" fmla="*/ 0 h 1905000"/>
                <a:gd name="T10" fmla="*/ 0 w 1905000"/>
                <a:gd name="T11" fmla="*/ 0 h 1905000"/>
                <a:gd name="T12" fmla="*/ 0 w 1905000"/>
                <a:gd name="T13" fmla="*/ 0 h 1905000"/>
                <a:gd name="T14" fmla="*/ 0 w 1905000"/>
                <a:gd name="T15" fmla="*/ 0 h 1905000"/>
                <a:gd name="T16" fmla="*/ 0 w 1905000"/>
                <a:gd name="T17" fmla="*/ 0 h 1905000"/>
                <a:gd name="T18" fmla="*/ 0 w 1905000"/>
                <a:gd name="T19" fmla="*/ 0 h 1905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5000" h="1905000">
                  <a:moveTo>
                    <a:pt x="0" y="952500"/>
                  </a:moveTo>
                  <a:cubicBezTo>
                    <a:pt x="0" y="426449"/>
                    <a:pt x="426449" y="0"/>
                    <a:pt x="952500" y="0"/>
                  </a:cubicBezTo>
                  <a:cubicBezTo>
                    <a:pt x="1478551" y="0"/>
                    <a:pt x="1905000" y="426449"/>
                    <a:pt x="1905000" y="952500"/>
                  </a:cubicBezTo>
                  <a:cubicBezTo>
                    <a:pt x="1905000" y="1478551"/>
                    <a:pt x="1478551" y="1905000"/>
                    <a:pt x="952500" y="1905000"/>
                  </a:cubicBezTo>
                  <a:cubicBezTo>
                    <a:pt x="426449" y="1905000"/>
                    <a:pt x="0" y="1478551"/>
                    <a:pt x="0" y="952500"/>
                  </a:cubicBezTo>
                  <a:close/>
                  <a:moveTo>
                    <a:pt x="476250" y="952500"/>
                  </a:moveTo>
                  <a:cubicBezTo>
                    <a:pt x="476250" y="1215526"/>
                    <a:pt x="689474" y="1428750"/>
                    <a:pt x="952500" y="1428750"/>
                  </a:cubicBezTo>
                  <a:cubicBezTo>
                    <a:pt x="1215526" y="1428750"/>
                    <a:pt x="1428750" y="1215526"/>
                    <a:pt x="1428750" y="952500"/>
                  </a:cubicBezTo>
                  <a:cubicBezTo>
                    <a:pt x="1428750" y="689474"/>
                    <a:pt x="1215526" y="476250"/>
                    <a:pt x="952500" y="476250"/>
                  </a:cubicBezTo>
                  <a:cubicBezTo>
                    <a:pt x="689474" y="476250"/>
                    <a:pt x="476250" y="689474"/>
                    <a:pt x="476250" y="952500"/>
                  </a:cubicBezTo>
                  <a:close/>
                </a:path>
              </a:pathLst>
            </a:custGeom>
            <a:solidFill>
              <a:srgbClr val="569D9B"/>
            </a:solidFill>
            <a:ln>
              <a:noFill/>
            </a:ln>
          </p:spPr>
          <p:txBody>
            <a:bodyPr/>
            <a:lstStyle/>
            <a:p>
              <a:endParaRPr lang="zh-CN" altLang="en-US" sz="1600">
                <a:latin typeface="微软雅黑" panose="020B0503020204020204" charset="-122"/>
                <a:ea typeface="微软雅黑" panose="020B0503020204020204" charset="-122"/>
              </a:endParaRPr>
            </a:p>
          </p:txBody>
        </p:sp>
        <p:sp>
          <p:nvSpPr>
            <p:cNvPr id="40" name="Text Box 4"/>
            <p:cNvSpPr txBox="1">
              <a:spLocks noChangeArrowheads="1"/>
            </p:cNvSpPr>
            <p:nvPr/>
          </p:nvSpPr>
          <p:spPr bwMode="auto">
            <a:xfrm>
              <a:off x="4013" y="7303"/>
              <a:ext cx="12828"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chemeClr val="tx1"/>
                  </a:solidFill>
                  <a:latin typeface="Arial" panose="020B0604020202020204" pitchFamily="34" charset="0"/>
                  <a:ea typeface="宋体" panose="02010600030101010101" pitchFamily="2" charset="-122"/>
                </a:defRPr>
              </a:lvl1pPr>
              <a:lvl2pPr marL="742950" indent="-285750" eaLnBrk="0" hangingPunct="0">
                <a:defRPr sz="900">
                  <a:solidFill>
                    <a:schemeClr val="tx1"/>
                  </a:solidFill>
                  <a:latin typeface="Arial" panose="020B0604020202020204" pitchFamily="34" charset="0"/>
                  <a:ea typeface="宋体" panose="02010600030101010101" pitchFamily="2" charset="-122"/>
                </a:defRPr>
              </a:lvl2pPr>
              <a:lvl3pPr marL="1143000" indent="-228600" eaLnBrk="0" hangingPunct="0">
                <a:defRPr sz="900">
                  <a:solidFill>
                    <a:schemeClr val="tx1"/>
                  </a:solidFill>
                  <a:latin typeface="Arial" panose="020B0604020202020204" pitchFamily="34" charset="0"/>
                  <a:ea typeface="宋体" panose="02010600030101010101" pitchFamily="2" charset="-122"/>
                </a:defRPr>
              </a:lvl3pPr>
              <a:lvl4pPr marL="1600200" indent="-228600" eaLnBrk="0" hangingPunct="0">
                <a:defRPr sz="900">
                  <a:solidFill>
                    <a:schemeClr val="tx1"/>
                  </a:solidFill>
                  <a:latin typeface="Arial" panose="020B0604020202020204" pitchFamily="34" charset="0"/>
                  <a:ea typeface="宋体" panose="02010600030101010101" pitchFamily="2" charset="-122"/>
                </a:defRPr>
              </a:lvl4pPr>
              <a:lvl5pPr marL="2057400" indent="-228600" eaLnBrk="0" hangingPunct="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a:defRPr/>
              </a:pPr>
              <a:r>
                <a:rPr lang="zh-CN" altLang="en-US" sz="1600" spc="172" dirty="0">
                  <a:latin typeface="微软雅黑" panose="020B0503020204020204" charset="-122"/>
                  <a:ea typeface="微软雅黑" panose="020B0503020204020204" charset="-122"/>
                  <a:sym typeface="+mn-ea"/>
                </a:rPr>
                <a:t>教育背景 ：武汉大学</a:t>
              </a:r>
              <a:r>
                <a:rPr lang="zh-CN" altLang="en-US" sz="1600" spc="172" dirty="0">
                  <a:latin typeface="微软雅黑" panose="020B0503020204020204" charset="-122"/>
                  <a:ea typeface="微软雅黑" panose="020B0503020204020204" charset="-122"/>
                  <a:sym typeface="+mn-ea"/>
                </a:rPr>
                <a:t>物理系</a:t>
              </a:r>
              <a:endParaRPr lang="zh-CN" altLang="en-US" sz="1600" spc="172" dirty="0">
                <a:latin typeface="微软雅黑" panose="020B0503020204020204" charset="-122"/>
                <a:ea typeface="微软雅黑" panose="020B0503020204020204" charset="-122"/>
                <a:sym typeface="+mn-ea"/>
              </a:endParaRPr>
            </a:p>
          </p:txBody>
        </p:sp>
        <p:sp>
          <p:nvSpPr>
            <p:cNvPr id="41" name="圆环 340"/>
            <p:cNvSpPr>
              <a:spLocks noChangeArrowheads="1"/>
            </p:cNvSpPr>
            <p:nvPr/>
          </p:nvSpPr>
          <p:spPr bwMode="auto">
            <a:xfrm>
              <a:off x="2959" y="6201"/>
              <a:ext cx="703" cy="707"/>
            </a:xfrm>
            <a:custGeom>
              <a:avLst/>
              <a:gdLst>
                <a:gd name="T0" fmla="*/ 0 w 1905000"/>
                <a:gd name="T1" fmla="*/ 0 h 1905000"/>
                <a:gd name="T2" fmla="*/ 0 w 1905000"/>
                <a:gd name="T3" fmla="*/ 0 h 1905000"/>
                <a:gd name="T4" fmla="*/ 0 w 1905000"/>
                <a:gd name="T5" fmla="*/ 0 h 1905000"/>
                <a:gd name="T6" fmla="*/ 0 w 1905000"/>
                <a:gd name="T7" fmla="*/ 0 h 1905000"/>
                <a:gd name="T8" fmla="*/ 0 w 1905000"/>
                <a:gd name="T9" fmla="*/ 0 h 1905000"/>
                <a:gd name="T10" fmla="*/ 0 w 1905000"/>
                <a:gd name="T11" fmla="*/ 0 h 1905000"/>
                <a:gd name="T12" fmla="*/ 0 w 1905000"/>
                <a:gd name="T13" fmla="*/ 0 h 1905000"/>
                <a:gd name="T14" fmla="*/ 0 w 1905000"/>
                <a:gd name="T15" fmla="*/ 0 h 1905000"/>
                <a:gd name="T16" fmla="*/ 0 w 1905000"/>
                <a:gd name="T17" fmla="*/ 0 h 1905000"/>
                <a:gd name="T18" fmla="*/ 0 w 1905000"/>
                <a:gd name="T19" fmla="*/ 0 h 1905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5000" h="1905000">
                  <a:moveTo>
                    <a:pt x="0" y="952500"/>
                  </a:moveTo>
                  <a:cubicBezTo>
                    <a:pt x="0" y="426449"/>
                    <a:pt x="426449" y="0"/>
                    <a:pt x="952500" y="0"/>
                  </a:cubicBezTo>
                  <a:cubicBezTo>
                    <a:pt x="1478551" y="0"/>
                    <a:pt x="1905000" y="426449"/>
                    <a:pt x="1905000" y="952500"/>
                  </a:cubicBezTo>
                  <a:cubicBezTo>
                    <a:pt x="1905000" y="1478551"/>
                    <a:pt x="1478551" y="1905000"/>
                    <a:pt x="952500" y="1905000"/>
                  </a:cubicBezTo>
                  <a:cubicBezTo>
                    <a:pt x="426449" y="1905000"/>
                    <a:pt x="0" y="1478551"/>
                    <a:pt x="0" y="952500"/>
                  </a:cubicBezTo>
                  <a:close/>
                  <a:moveTo>
                    <a:pt x="476250" y="952500"/>
                  </a:moveTo>
                  <a:cubicBezTo>
                    <a:pt x="476250" y="1215526"/>
                    <a:pt x="689474" y="1428750"/>
                    <a:pt x="952500" y="1428750"/>
                  </a:cubicBezTo>
                  <a:cubicBezTo>
                    <a:pt x="1215526" y="1428750"/>
                    <a:pt x="1428750" y="1215526"/>
                    <a:pt x="1428750" y="952500"/>
                  </a:cubicBezTo>
                  <a:cubicBezTo>
                    <a:pt x="1428750" y="689474"/>
                    <a:pt x="1215526" y="476250"/>
                    <a:pt x="952500" y="476250"/>
                  </a:cubicBezTo>
                  <a:cubicBezTo>
                    <a:pt x="689474" y="476250"/>
                    <a:pt x="476250" y="689474"/>
                    <a:pt x="476250" y="952500"/>
                  </a:cubicBezTo>
                  <a:close/>
                </a:path>
              </a:pathLst>
            </a:custGeom>
            <a:solidFill>
              <a:srgbClr val="569D9B"/>
            </a:solidFill>
            <a:ln>
              <a:noFill/>
            </a:ln>
          </p:spPr>
          <p:txBody>
            <a:bodyPr/>
            <a:lstStyle/>
            <a:p>
              <a:endParaRPr lang="zh-CN" altLang="en-US" sz="1600">
                <a:latin typeface="微软雅黑" panose="020B0503020204020204" charset="-122"/>
                <a:ea typeface="微软雅黑" panose="020B0503020204020204" charset="-122"/>
              </a:endParaRPr>
            </a:p>
          </p:txBody>
        </p:sp>
        <p:sp>
          <p:nvSpPr>
            <p:cNvPr id="42" name="Text Box 4"/>
            <p:cNvSpPr txBox="1">
              <a:spLocks noChangeArrowheads="1"/>
            </p:cNvSpPr>
            <p:nvPr/>
          </p:nvSpPr>
          <p:spPr bwMode="auto">
            <a:xfrm>
              <a:off x="4013" y="6271"/>
              <a:ext cx="12828"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chemeClr val="tx1"/>
                  </a:solidFill>
                  <a:latin typeface="Arial" panose="020B0604020202020204" pitchFamily="34" charset="0"/>
                  <a:ea typeface="宋体" panose="02010600030101010101" pitchFamily="2" charset="-122"/>
                </a:defRPr>
              </a:lvl1pPr>
              <a:lvl2pPr marL="742950" indent="-285750" eaLnBrk="0" hangingPunct="0">
                <a:defRPr sz="900">
                  <a:solidFill>
                    <a:schemeClr val="tx1"/>
                  </a:solidFill>
                  <a:latin typeface="Arial" panose="020B0604020202020204" pitchFamily="34" charset="0"/>
                  <a:ea typeface="宋体" panose="02010600030101010101" pitchFamily="2" charset="-122"/>
                </a:defRPr>
              </a:lvl2pPr>
              <a:lvl3pPr marL="1143000" indent="-228600" eaLnBrk="0" hangingPunct="0">
                <a:defRPr sz="900">
                  <a:solidFill>
                    <a:schemeClr val="tx1"/>
                  </a:solidFill>
                  <a:latin typeface="Arial" panose="020B0604020202020204" pitchFamily="34" charset="0"/>
                  <a:ea typeface="宋体" panose="02010600030101010101" pitchFamily="2" charset="-122"/>
                </a:defRPr>
              </a:lvl3pPr>
              <a:lvl4pPr marL="1600200" indent="-228600" eaLnBrk="0" hangingPunct="0">
                <a:defRPr sz="900">
                  <a:solidFill>
                    <a:schemeClr val="tx1"/>
                  </a:solidFill>
                  <a:latin typeface="Arial" panose="020B0604020202020204" pitchFamily="34" charset="0"/>
                  <a:ea typeface="宋体" panose="02010600030101010101" pitchFamily="2" charset="-122"/>
                </a:defRPr>
              </a:lvl4pPr>
              <a:lvl5pPr marL="2057400" indent="-228600" eaLnBrk="0" hangingPunct="0">
                <a:defRPr sz="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a:defRPr/>
              </a:pPr>
              <a:r>
                <a:rPr lang="zh-CN" altLang="en-US" sz="1600" spc="172" dirty="0">
                  <a:latin typeface="微软雅黑" panose="020B0503020204020204" charset="-122"/>
                  <a:ea typeface="微软雅黑" panose="020B0503020204020204" charset="-122"/>
                  <a:sym typeface="+mn-ea"/>
                </a:rPr>
                <a:t>直属上级 ：</a:t>
              </a:r>
              <a:r>
                <a:rPr lang="en-US" altLang="zh-CN" sz="1600" spc="172" dirty="0">
                  <a:latin typeface="微软雅黑" panose="020B0503020204020204" charset="-122"/>
                  <a:ea typeface="微软雅黑" panose="020B0503020204020204" charset="-122"/>
                  <a:sym typeface="+mn-ea"/>
                </a:rPr>
                <a:t>Tadonis</a:t>
              </a:r>
              <a:endParaRPr lang="en-US" altLang="zh-CN" sz="1600" spc="172" dirty="0">
                <a:latin typeface="微软雅黑" panose="020B0503020204020204" charset="-122"/>
                <a:ea typeface="微软雅黑" panose="020B0503020204020204" charset="-122"/>
                <a:sym typeface="+mn-ea"/>
              </a:endParaRPr>
            </a:p>
          </p:txBody>
        </p:sp>
      </p:grpSp>
      <p:sp>
        <p:nvSpPr>
          <p:cNvPr id="27"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027572">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zh-HK" sz="3200">
                <a:latin typeface="黑体" panose="02010609060101010101" charset="-122"/>
                <a:ea typeface="黑体" panose="02010609060101010101" charset="-122"/>
              </a:rPr>
              <a:t>个人简介</a:t>
            </a:r>
            <a:endParaRPr lang="zh-CN" altLang="zh-HK" sz="3200">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a"/>
          <p:cNvPicPr>
            <a:picLocks noChangeAspect="1"/>
          </p:cNvPicPr>
          <p:nvPr/>
        </p:nvPicPr>
        <p:blipFill>
          <a:blip r:embed="rId1"/>
          <a:stretch>
            <a:fillRect/>
          </a:stretch>
        </p:blipFill>
        <p:spPr>
          <a:xfrm>
            <a:off x="-15240" y="1078865"/>
            <a:ext cx="12207240" cy="5779135"/>
          </a:xfrm>
          <a:prstGeom prst="rect">
            <a:avLst/>
          </a:prstGeom>
        </p:spPr>
      </p:pic>
      <p:sp>
        <p:nvSpPr>
          <p:cNvPr id="2"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027572">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4942840" y="3513939"/>
            <a:ext cx="5928360" cy="1014730"/>
          </a:xfrm>
          <a:prstGeom prst="rect">
            <a:avLst/>
          </a:prstGeom>
          <a:noFill/>
        </p:spPr>
        <p:txBody>
          <a:bodyPr wrap="square" rtlCol="0">
            <a:spAutoFit/>
          </a:bodyPr>
          <a:lstStyle/>
          <a:p>
            <a:r>
              <a:rPr lang="en-US" altLang="zh-HK" sz="6000" dirty="0" smtClean="0">
                <a:solidFill>
                  <a:schemeClr val="bg1"/>
                </a:solidFill>
                <a:latin typeface="思源黑体 Regular" panose="020B0500000000000000" charset="-122"/>
                <a:ea typeface="思源黑体 Regular" panose="020B0500000000000000" charset="-122"/>
                <a:cs typeface="思源黑体 Regular" panose="020B0500000000000000" charset="-122"/>
              </a:rPr>
              <a:t>PART TWO</a:t>
            </a:r>
            <a:endParaRPr lang="en-US" altLang="zh-HK" sz="6000" dirty="0" smtClean="0">
              <a:solidFill>
                <a:schemeClr val="bg1"/>
              </a:solidFill>
              <a:latin typeface="思源黑体 Regular" panose="020B0500000000000000" charset="-122"/>
              <a:ea typeface="思源黑体 Regular" panose="020B0500000000000000" charset="-122"/>
              <a:cs typeface="思源黑体 Regular" panose="020B0500000000000000" charset="-122"/>
            </a:endParaRPr>
          </a:p>
        </p:txBody>
      </p:sp>
      <p:sp>
        <p:nvSpPr>
          <p:cNvPr id="9" name="文本框 8"/>
          <p:cNvSpPr txBox="1"/>
          <p:nvPr/>
        </p:nvSpPr>
        <p:spPr>
          <a:xfrm>
            <a:off x="4967605" y="4767429"/>
            <a:ext cx="5760720" cy="645160"/>
          </a:xfrm>
          <a:prstGeom prst="rect">
            <a:avLst/>
          </a:prstGeom>
          <a:noFill/>
        </p:spPr>
        <p:txBody>
          <a:bodyPr wrap="square" rtlCol="0">
            <a:spAutoFit/>
          </a:bodyPr>
          <a:lstStyle/>
          <a:p>
            <a:r>
              <a:rPr lang="en-US" sz="3600" dirty="0" smtClean="0">
                <a:solidFill>
                  <a:schemeClr val="bg1"/>
                </a:solidFill>
                <a:uFillTx/>
                <a:latin typeface="思源黑体 Regular" panose="020B0500000000000000" charset="-122"/>
                <a:ea typeface="思源黑体 Regular" panose="020B0500000000000000" charset="-122"/>
                <a:cs typeface="思源黑体 Regular" panose="020B0500000000000000" charset="-122"/>
                <a:sym typeface="+mn-ea"/>
              </a:rPr>
              <a:t>2021</a:t>
            </a:r>
            <a:r>
              <a:rPr lang="zh-CN" altLang="en-US" sz="3600" dirty="0" smtClean="0">
                <a:solidFill>
                  <a:schemeClr val="bg1"/>
                </a:solidFill>
                <a:uFillTx/>
                <a:latin typeface="思源黑体 Regular" panose="020B0500000000000000" charset="-122"/>
                <a:ea typeface="思源黑体 Regular" panose="020B0500000000000000" charset="-122"/>
                <a:cs typeface="思源黑体 Regular" panose="020B0500000000000000" charset="-122"/>
                <a:sym typeface="+mn-ea"/>
              </a:rPr>
              <a:t>年</a:t>
            </a:r>
            <a:r>
              <a:rPr lang="zh-CN" altLang="en-US" sz="3600" dirty="0" smtClean="0">
                <a:solidFill>
                  <a:schemeClr val="bg1"/>
                </a:solidFill>
                <a:uFillTx/>
                <a:latin typeface="思源黑体 Regular" panose="020B0500000000000000" charset="-122"/>
                <a:ea typeface="思源黑体 Regular" panose="020B0500000000000000" charset="-122"/>
                <a:cs typeface="思源黑体 Regular" panose="020B0500000000000000" charset="-122"/>
                <a:sym typeface="+mn-ea"/>
              </a:rPr>
              <a:t>度总结</a:t>
            </a:r>
            <a:endParaRPr lang="zh-CN" altLang="en-US" sz="3600" dirty="0" smtClean="0">
              <a:solidFill>
                <a:schemeClr val="bg1"/>
              </a:solidFill>
              <a:uFillTx/>
              <a:latin typeface="思源黑体 Regular" panose="020B0500000000000000" charset="-122"/>
              <a:ea typeface="思源黑体 Regular" panose="020B0500000000000000" charset="-122"/>
              <a:cs typeface="思源黑体 Regular" panose="020B0500000000000000" charset="-122"/>
              <a:sym typeface="+mn-ea"/>
            </a:endParaRPr>
          </a:p>
        </p:txBody>
      </p:sp>
      <p:grpSp>
        <p:nvGrpSpPr>
          <p:cNvPr id="29" name="组合 28"/>
          <p:cNvGrpSpPr/>
          <p:nvPr/>
        </p:nvGrpSpPr>
        <p:grpSpPr>
          <a:xfrm flipH="1" flipV="1">
            <a:off x="-332871" y="4909574"/>
            <a:ext cx="2220342" cy="2249379"/>
            <a:chOff x="10195495" y="-228600"/>
            <a:chExt cx="2220342" cy="2249379"/>
          </a:xfrm>
        </p:grpSpPr>
        <p:sp>
          <p:nvSpPr>
            <p:cNvPr id="30" name="椭圆 29"/>
            <p:cNvSpPr/>
            <p:nvPr/>
          </p:nvSpPr>
          <p:spPr>
            <a:xfrm>
              <a:off x="10478295" y="1835041"/>
              <a:ext cx="185738" cy="185738"/>
            </a:xfrm>
            <a:prstGeom prst="ellipse">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1" name="椭圆 30"/>
            <p:cNvSpPr/>
            <p:nvPr/>
          </p:nvSpPr>
          <p:spPr>
            <a:xfrm>
              <a:off x="10807125" y="1450056"/>
              <a:ext cx="457200" cy="457200"/>
            </a:xfrm>
            <a:prstGeom prst="ellipse">
              <a:avLst/>
            </a:prstGeom>
            <a:solidFill>
              <a:srgbClr val="027572">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2" name="椭圆 31"/>
            <p:cNvSpPr/>
            <p:nvPr/>
          </p:nvSpPr>
          <p:spPr>
            <a:xfrm>
              <a:off x="10195495" y="163524"/>
              <a:ext cx="840230" cy="840230"/>
            </a:xfrm>
            <a:prstGeom prst="ellipse">
              <a:avLst/>
            </a:prstGeom>
            <a:solidFill>
              <a:srgbClr val="02757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3" name="椭圆 32"/>
            <p:cNvSpPr/>
            <p:nvPr/>
          </p:nvSpPr>
          <p:spPr>
            <a:xfrm>
              <a:off x="11072812" y="-228600"/>
              <a:ext cx="1343025" cy="1343025"/>
            </a:xfrm>
            <a:prstGeom prst="ellipse">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4" name="椭圆 33"/>
            <p:cNvSpPr/>
            <p:nvPr/>
          </p:nvSpPr>
          <p:spPr>
            <a:xfrm>
              <a:off x="11072812" y="723337"/>
              <a:ext cx="558968" cy="558968"/>
            </a:xfrm>
            <a:prstGeom prst="ellipse">
              <a:avLst/>
            </a:prstGeom>
            <a:solidFill>
              <a:srgbClr val="FFF9E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5" name="椭圆 34"/>
            <p:cNvSpPr/>
            <p:nvPr/>
          </p:nvSpPr>
          <p:spPr>
            <a:xfrm>
              <a:off x="11631780" y="55973"/>
              <a:ext cx="558968" cy="558968"/>
            </a:xfrm>
            <a:prstGeom prst="ellips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grpSp>
      <p:grpSp>
        <p:nvGrpSpPr>
          <p:cNvPr id="6" name="组合 5"/>
          <p:cNvGrpSpPr/>
          <p:nvPr/>
        </p:nvGrpSpPr>
        <p:grpSpPr>
          <a:xfrm rot="10800000" flipH="1" flipV="1">
            <a:off x="10302109" y="-198366"/>
            <a:ext cx="2220342" cy="2249379"/>
            <a:chOff x="10195495" y="-228600"/>
            <a:chExt cx="2220342" cy="2249379"/>
          </a:xfrm>
        </p:grpSpPr>
        <p:sp>
          <p:nvSpPr>
            <p:cNvPr id="7" name="椭圆 6"/>
            <p:cNvSpPr/>
            <p:nvPr/>
          </p:nvSpPr>
          <p:spPr>
            <a:xfrm>
              <a:off x="10478295" y="1835041"/>
              <a:ext cx="185738" cy="185738"/>
            </a:xfrm>
            <a:prstGeom prst="ellipse">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1" name="椭圆 10"/>
            <p:cNvSpPr/>
            <p:nvPr/>
          </p:nvSpPr>
          <p:spPr>
            <a:xfrm>
              <a:off x="10807125" y="1450056"/>
              <a:ext cx="457200" cy="457200"/>
            </a:xfrm>
            <a:prstGeom prst="ellipse">
              <a:avLst/>
            </a:prstGeom>
            <a:solidFill>
              <a:srgbClr val="027572">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2" name="椭圆 11"/>
            <p:cNvSpPr/>
            <p:nvPr/>
          </p:nvSpPr>
          <p:spPr>
            <a:xfrm>
              <a:off x="10195495" y="163524"/>
              <a:ext cx="840230" cy="840230"/>
            </a:xfrm>
            <a:prstGeom prst="ellipse">
              <a:avLst/>
            </a:prstGeom>
            <a:solidFill>
              <a:srgbClr val="02757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3" name="椭圆 12"/>
            <p:cNvSpPr/>
            <p:nvPr/>
          </p:nvSpPr>
          <p:spPr>
            <a:xfrm>
              <a:off x="11072812" y="-228600"/>
              <a:ext cx="1343025" cy="1343025"/>
            </a:xfrm>
            <a:prstGeom prst="ellipse">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4" name="椭圆 13"/>
            <p:cNvSpPr/>
            <p:nvPr/>
          </p:nvSpPr>
          <p:spPr>
            <a:xfrm>
              <a:off x="11072812" y="723337"/>
              <a:ext cx="558968" cy="558968"/>
            </a:xfrm>
            <a:prstGeom prst="ellipse">
              <a:avLst/>
            </a:prstGeom>
            <a:solidFill>
              <a:srgbClr val="FFF9E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5" name="椭圆 14"/>
            <p:cNvSpPr/>
            <p:nvPr/>
          </p:nvSpPr>
          <p:spPr>
            <a:xfrm>
              <a:off x="11631780" y="55973"/>
              <a:ext cx="558968" cy="558968"/>
            </a:xfrm>
            <a:prstGeom prst="ellipse">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grpSp>
      <p:pic>
        <p:nvPicPr>
          <p:cNvPr id="4" name="图片 3" descr="logo2"/>
          <p:cNvPicPr>
            <a:picLocks noChangeAspect="1"/>
          </p:cNvPicPr>
          <p:nvPr/>
        </p:nvPicPr>
        <p:blipFill>
          <a:blip r:embed="rId2"/>
          <a:stretch>
            <a:fillRect/>
          </a:stretch>
        </p:blipFill>
        <p:spPr>
          <a:xfrm>
            <a:off x="0" y="167005"/>
            <a:ext cx="1356995" cy="83947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851535" y="1118870"/>
            <a:ext cx="10488295" cy="563880"/>
          </a:xfrm>
          <a:prstGeom prst="roundRect">
            <a:avLst/>
          </a:prstGeom>
          <a:solidFill>
            <a:schemeClr val="bg1"/>
          </a:solidFill>
          <a:ln w="28575">
            <a:solidFill>
              <a:srgbClr val="02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lgn="ctr">
              <a:lnSpc>
                <a:spcPct val="100000"/>
              </a:lnSpc>
              <a:spcAft>
                <a:spcPts val="400"/>
              </a:spcAft>
              <a:buClr>
                <a:schemeClr val="accent1"/>
              </a:buClr>
              <a:buFont typeface="Wingdings" panose="05000000000000000000" pitchFamily="2" charset="2"/>
              <a:buNone/>
            </a:pPr>
            <a:r>
              <a:rPr lang="zh-CN" altLang="en-US" sz="1600" b="1" spc="150" dirty="0">
                <a:solidFill>
                  <a:srgbClr val="027572"/>
                </a:solidFill>
                <a:latin typeface="微软雅黑" panose="020B0503020204020204" charset="-122"/>
                <a:ea typeface="微软雅黑" panose="020B0503020204020204" charset="-122"/>
                <a:sym typeface="+mn-ea"/>
              </a:rPr>
              <a:t>快速</a:t>
            </a:r>
            <a:r>
              <a:rPr lang="zh-CN" altLang="en-US" sz="1600" b="1" spc="150" dirty="0">
                <a:solidFill>
                  <a:srgbClr val="027572"/>
                </a:solidFill>
                <a:latin typeface="微软雅黑" panose="020B0503020204020204" charset="-122"/>
                <a:ea typeface="微软雅黑" panose="020B0503020204020204" charset="-122"/>
                <a:sym typeface="+mn-ea"/>
              </a:rPr>
              <a:t>迭代，先实现再优化，加强过程管理和技术建设，以有效</a:t>
            </a:r>
            <a:r>
              <a:rPr lang="zh-CN" altLang="en-US" sz="1600" b="1" spc="150" dirty="0">
                <a:solidFill>
                  <a:srgbClr val="027572"/>
                </a:solidFill>
                <a:latin typeface="微软雅黑" panose="020B0503020204020204" charset="-122"/>
                <a:ea typeface="微软雅黑" panose="020B0503020204020204" charset="-122"/>
                <a:sym typeface="+mn-ea"/>
              </a:rPr>
              <a:t>进行业务</a:t>
            </a:r>
            <a:r>
              <a:rPr lang="zh-CN" altLang="en-US" sz="1600" b="1" spc="150" dirty="0">
                <a:solidFill>
                  <a:srgbClr val="027572"/>
                </a:solidFill>
                <a:latin typeface="微软雅黑" panose="020B0503020204020204" charset="-122"/>
                <a:ea typeface="微软雅黑" panose="020B0503020204020204" charset="-122"/>
                <a:sym typeface="+mn-ea"/>
              </a:rPr>
              <a:t>支撑</a:t>
            </a:r>
            <a:endParaRPr lang="zh-CN" altLang="en-US" sz="1600" b="1" spc="150" dirty="0">
              <a:solidFill>
                <a:srgbClr val="027572"/>
              </a:solidFill>
              <a:latin typeface="微软雅黑" panose="020B0503020204020204" charset="-122"/>
              <a:ea typeface="微软雅黑" panose="020B0503020204020204" charset="-122"/>
              <a:sym typeface="+mn-ea"/>
            </a:endParaRPr>
          </a:p>
        </p:txBody>
      </p:sp>
      <p:grpSp>
        <p:nvGrpSpPr>
          <p:cNvPr id="3" name="组合 2"/>
          <p:cNvGrpSpPr/>
          <p:nvPr/>
        </p:nvGrpSpPr>
        <p:grpSpPr>
          <a:xfrm>
            <a:off x="1253490" y="1887220"/>
            <a:ext cx="2473960" cy="4559316"/>
            <a:chOff x="797" y="2979"/>
            <a:chExt cx="4040" cy="7231"/>
          </a:xfrm>
        </p:grpSpPr>
        <p:sp>
          <p:nvSpPr>
            <p:cNvPr id="29" name="圆角矩形 28"/>
            <p:cNvSpPr/>
            <p:nvPr/>
          </p:nvSpPr>
          <p:spPr>
            <a:xfrm>
              <a:off x="797" y="2979"/>
              <a:ext cx="4040" cy="7130"/>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lstStyle/>
            <a:p>
              <a:pPr indent="0" algn="l">
                <a:lnSpc>
                  <a:spcPct val="100000"/>
                </a:lnSpc>
                <a:spcAft>
                  <a:spcPts val="400"/>
                </a:spcAft>
                <a:buClr>
                  <a:schemeClr val="accent1"/>
                </a:buClr>
                <a:buFont typeface="Wingdings" panose="05000000000000000000" pitchFamily="2" charset="2"/>
                <a:buNone/>
              </a:pPr>
              <a:r>
                <a:rPr lang="en-US" sz="1200" b="1" spc="150" dirty="0">
                  <a:solidFill>
                    <a:srgbClr val="027572">
                      <a:alpha val="85000"/>
                    </a:srgbClr>
                  </a:solidFill>
                  <a:latin typeface="微软雅黑" panose="020B0503020204020204" charset="-122"/>
                  <a:ea typeface="微软雅黑" panose="020B0503020204020204" charset="-122"/>
                  <a:sym typeface="+mn-ea"/>
                </a:rPr>
                <a:t>01 </a:t>
              </a:r>
              <a:r>
                <a:rPr lang="zh-CN" altLang="en-US" sz="1200" b="1" spc="150" dirty="0">
                  <a:solidFill>
                    <a:srgbClr val="027572">
                      <a:alpha val="85000"/>
                    </a:srgbClr>
                  </a:solidFill>
                  <a:latin typeface="微软雅黑" panose="020B0503020204020204" charset="-122"/>
                  <a:ea typeface="微软雅黑" panose="020B0503020204020204" charset="-122"/>
                  <a:sym typeface="+mn-ea"/>
                </a:rPr>
                <a:t>业务支撑</a:t>
              </a:r>
              <a:endParaRPr lang="en-US" altLang="zh-CN" sz="1200" b="1" spc="150" dirty="0">
                <a:solidFill>
                  <a:srgbClr val="027572">
                    <a:alpha val="85000"/>
                  </a:srgbClr>
                </a:solidFill>
                <a:latin typeface="微软雅黑" panose="020B0503020204020204" charset="-122"/>
                <a:ea typeface="微软雅黑" panose="020B0503020204020204" charset="-122"/>
                <a:sym typeface="+mn-ea"/>
              </a:endParaRPr>
            </a:p>
            <a:p>
              <a:pPr indent="0" algn="l">
                <a:lnSpc>
                  <a:spcPct val="100000"/>
                </a:lnSpc>
                <a:spcAft>
                  <a:spcPts val="400"/>
                </a:spcAft>
                <a:buClr>
                  <a:schemeClr val="accent1"/>
                </a:buClr>
                <a:buFont typeface="Wingdings" panose="05000000000000000000" pitchFamily="2" charset="2"/>
                <a:buNone/>
              </a:pPr>
              <a:endParaRPr sz="1200" b="1" spc="150" dirty="0">
                <a:solidFill>
                  <a:schemeClr val="tx1">
                    <a:alpha val="85000"/>
                  </a:schemeClr>
                </a:solidFill>
                <a:latin typeface="微软雅黑" panose="020B0503020204020204" charset="-122"/>
                <a:ea typeface="微软雅黑" panose="020B0503020204020204" charset="-122"/>
                <a:sym typeface="+mn-ea"/>
              </a:endParaRPr>
            </a:p>
            <a:p>
              <a:pPr indent="0" algn="l">
                <a:lnSpc>
                  <a:spcPct val="100000"/>
                </a:lnSpc>
                <a:spcAft>
                  <a:spcPts val="400"/>
                </a:spcAft>
                <a:buClr>
                  <a:schemeClr val="accent1"/>
                </a:buClr>
                <a:buFont typeface="Wingdings" panose="05000000000000000000" pitchFamily="2" charset="2"/>
                <a:buNone/>
              </a:pPr>
              <a:endParaRPr sz="1200" b="1" spc="150" dirty="0">
                <a:solidFill>
                  <a:schemeClr val="tx1">
                    <a:alpha val="85000"/>
                  </a:schemeClr>
                </a:solidFill>
                <a:latin typeface="微软雅黑" panose="020B0503020204020204" charset="-122"/>
                <a:ea typeface="微软雅黑" panose="020B0503020204020204" charset="-122"/>
                <a:sym typeface="+mn-ea"/>
              </a:endParaRPr>
            </a:p>
          </p:txBody>
        </p:sp>
        <p:sp>
          <p:nvSpPr>
            <p:cNvPr id="187" name="文本框 30"/>
            <p:cNvSpPr txBox="1"/>
            <p:nvPr/>
          </p:nvSpPr>
          <p:spPr>
            <a:xfrm>
              <a:off x="997" y="3750"/>
              <a:ext cx="3615" cy="6460"/>
            </a:xfrm>
            <a:prstGeom prst="rect">
              <a:avLst/>
            </a:prstGeom>
            <a:noFill/>
          </p:spPr>
          <p:txBody>
            <a:bodyPr wrap="square" rtlCol="0">
              <a:spAutoFit/>
            </a:bodyPr>
            <a:lstStyle/>
            <a:p>
              <a:pPr marL="171450" indent="-171450" algn="l">
                <a:lnSpc>
                  <a:spcPct val="120000"/>
                </a:lnSpc>
                <a:buClrTx/>
                <a:buSzTx/>
                <a:buFont typeface="Wingdings" panose="05000000000000000000" charset="0"/>
                <a:buChar char=""/>
              </a:pPr>
              <a:r>
                <a:rPr lang="zh-CN" sz="1200" dirty="0">
                  <a:solidFill>
                    <a:schemeClr val="tx1"/>
                  </a:solidFill>
                  <a:latin typeface="微软雅黑" panose="020B0503020204020204" charset="-122"/>
                  <a:ea typeface="微软雅黑" panose="020B0503020204020204" charset="-122"/>
                  <a:cs typeface="微软雅黑" panose="020B0503020204020204" charset="-122"/>
                </a:rPr>
                <a:t>先toC再toB；先外部再内部</a:t>
              </a:r>
              <a:endParaRPr lang="zh-CN"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a:t>
              </a:r>
              <a:r>
                <a:rPr lang="zh-CN" sz="1200" dirty="0">
                  <a:solidFill>
                    <a:schemeClr val="tx1"/>
                  </a:solidFill>
                  <a:latin typeface="微软雅黑" panose="020B0503020204020204" charset="-122"/>
                  <a:ea typeface="微软雅黑" panose="020B0503020204020204" charset="-122"/>
                  <a:cs typeface="微软雅黑" panose="020B0503020204020204" charset="-122"/>
                </a:rPr>
                <a:t>重点满足</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PC/M</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站、</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APP</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落地页，以及商城</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后台的</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开发需求；</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、积极响应商城运营和内容运营需求，支撑推送</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/banner</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管理后台、</a:t>
              </a:r>
              <a:r>
                <a:rPr lang="zh-CN" altLang="en-US" sz="1200" dirty="0">
                  <a:latin typeface="微软雅黑" panose="020B0503020204020204" charset="-122"/>
                  <a:ea typeface="微软雅黑" panose="020B0503020204020204" charset="-122"/>
                  <a:cs typeface="微软雅黑" panose="020B0503020204020204" charset="-122"/>
                  <a:sym typeface="+mn-ea"/>
                </a:rPr>
                <a:t>菜谱运营管理后台、植物管理后</a:t>
              </a:r>
              <a:r>
                <a:rPr lang="zh-CN" altLang="en-US" sz="1200" dirty="0">
                  <a:latin typeface="微软雅黑" panose="020B0503020204020204" charset="-122"/>
                  <a:ea typeface="微软雅黑" panose="020B0503020204020204" charset="-122"/>
                  <a:cs typeface="微软雅黑" panose="020B0503020204020204" charset="-122"/>
                  <a:sym typeface="+mn-ea"/>
                </a:rPr>
                <a:t>台、</a:t>
              </a:r>
              <a:r>
                <a:rPr lang="en-US" altLang="zh-CN" sz="1200" dirty="0">
                  <a:latin typeface="微软雅黑" panose="020B0503020204020204" charset="-122"/>
                  <a:ea typeface="微软雅黑" panose="020B0503020204020204" charset="-122"/>
                  <a:cs typeface="微软雅黑" panose="020B0503020204020204" charset="-122"/>
                  <a:sym typeface="+mn-ea"/>
                </a:rPr>
                <a:t>EDM</a:t>
              </a:r>
              <a:r>
                <a:rPr lang="zh-CN" altLang="en-US" sz="1200" dirty="0">
                  <a:latin typeface="微软雅黑" panose="020B0503020204020204" charset="-122"/>
                  <a:ea typeface="微软雅黑" panose="020B0503020204020204" charset="-122"/>
                  <a:cs typeface="微软雅黑" panose="020B0503020204020204" charset="-122"/>
                  <a:sym typeface="+mn-ea"/>
                </a:rPr>
                <a:t>邮件推送管理</a:t>
              </a:r>
              <a:r>
                <a:rPr lang="zh-CN" altLang="en-US" sz="1200" dirty="0">
                  <a:latin typeface="微软雅黑" panose="020B0503020204020204" charset="-122"/>
                  <a:ea typeface="微软雅黑" panose="020B0503020204020204" charset="-122"/>
                  <a:cs typeface="微软雅黑" panose="020B0503020204020204" charset="-122"/>
                  <a:sym typeface="+mn-ea"/>
                </a:rPr>
                <a:t>后台的开发需求；</a:t>
              </a:r>
              <a:endParaRPr lang="zh-CN" altLang="en-US" sz="1200" dirty="0">
                <a:latin typeface="微软雅黑" panose="020B0503020204020204" charset="-122"/>
                <a:ea typeface="微软雅黑" panose="020B0503020204020204" charset="-122"/>
                <a:cs typeface="微软雅黑" panose="020B0503020204020204" charset="-122"/>
                <a:sym typeface="+mn-ea"/>
              </a:endParaRPr>
            </a:p>
            <a:p>
              <a:pPr indent="0">
                <a:lnSpc>
                  <a:spcPct val="120000"/>
                </a:lnSpc>
                <a:buFont typeface="Wingdings" panose="05000000000000000000" charset="0"/>
                <a:buNone/>
              </a:pPr>
              <a:r>
                <a:rPr lang="en-US" altLang="zh-CN" sz="1200" dirty="0">
                  <a:latin typeface="微软雅黑" panose="020B0503020204020204" charset="-122"/>
                  <a:ea typeface="微软雅黑" panose="020B0503020204020204" charset="-122"/>
                  <a:cs typeface="微软雅黑" panose="020B0503020204020204" charset="-122"/>
                  <a:sym typeface="+mn-ea"/>
                </a:rPr>
                <a:t>3</a:t>
              </a:r>
              <a:r>
                <a:rPr lang="zh-CN" altLang="en-US" sz="1200" dirty="0">
                  <a:latin typeface="微软雅黑" panose="020B0503020204020204" charset="-122"/>
                  <a:ea typeface="微软雅黑" panose="020B0503020204020204" charset="-122"/>
                  <a:cs typeface="微软雅黑" panose="020B0503020204020204" charset="-122"/>
                  <a:sym typeface="+mn-ea"/>
                </a:rPr>
                <a:t>、支撑</a:t>
              </a:r>
              <a:r>
                <a:rPr lang="zh-CN" altLang="en-US" sz="1200" dirty="0">
                  <a:latin typeface="微软雅黑" panose="020B0503020204020204" charset="-122"/>
                  <a:ea typeface="微软雅黑" panose="020B0503020204020204" charset="-122"/>
                  <a:cs typeface="微软雅黑" panose="020B0503020204020204" charset="-122"/>
                  <a:sym typeface="+mn-ea"/>
                </a:rPr>
                <a:t>各种营销活动开发；</a:t>
              </a:r>
              <a:endParaRPr lang="zh-CN" altLang="en-US" sz="1200" dirty="0">
                <a:latin typeface="微软雅黑" panose="020B0503020204020204" charset="-122"/>
                <a:ea typeface="微软雅黑" panose="020B0503020204020204" charset="-122"/>
                <a:cs typeface="微软雅黑" panose="020B0503020204020204" charset="-122"/>
                <a:sym typeface="+mn-ea"/>
              </a:endParaRPr>
            </a:p>
            <a:p>
              <a:pPr indent="0">
                <a:lnSpc>
                  <a:spcPct val="120000"/>
                </a:lnSpc>
                <a:buFont typeface="Wingdings" panose="05000000000000000000" charset="0"/>
                <a:buNone/>
              </a:pPr>
              <a:r>
                <a:rPr lang="en-US" altLang="zh-CN" sz="1200" dirty="0">
                  <a:latin typeface="微软雅黑" panose="020B0503020204020204" charset="-122"/>
                  <a:ea typeface="微软雅黑" panose="020B0503020204020204" charset="-122"/>
                  <a:cs typeface="微软雅黑" panose="020B0503020204020204" charset="-122"/>
                  <a:sym typeface="+mn-ea"/>
                </a:rPr>
                <a:t>4</a:t>
              </a:r>
              <a:r>
                <a:rPr lang="zh-CN" altLang="en-US" sz="1200" dirty="0">
                  <a:latin typeface="微软雅黑" panose="020B0503020204020204" charset="-122"/>
                  <a:ea typeface="微软雅黑" panose="020B0503020204020204" charset="-122"/>
                  <a:cs typeface="微软雅黑" panose="020B0503020204020204" charset="-122"/>
                  <a:sym typeface="+mn-ea"/>
                </a:rPr>
                <a:t>、</a:t>
              </a:r>
              <a:r>
                <a:rPr lang="en-US" altLang="zh-CN" sz="1200" dirty="0">
                  <a:latin typeface="微软雅黑" panose="020B0503020204020204" charset="-122"/>
                  <a:ea typeface="微软雅黑" panose="020B0503020204020204" charset="-122"/>
                  <a:cs typeface="微软雅黑" panose="020B0503020204020204" charset="-122"/>
                  <a:sym typeface="+mn-ea"/>
                </a:rPr>
                <a:t>IOT</a:t>
              </a:r>
              <a:r>
                <a:rPr lang="zh-CN" altLang="en-US" sz="1200" dirty="0">
                  <a:latin typeface="微软雅黑" panose="020B0503020204020204" charset="-122"/>
                  <a:ea typeface="微软雅黑" panose="020B0503020204020204" charset="-122"/>
                  <a:cs typeface="微软雅黑" panose="020B0503020204020204" charset="-122"/>
                  <a:sym typeface="+mn-ea"/>
                </a:rPr>
                <a:t>一系列产品的在线说明书开发；</a:t>
              </a:r>
              <a:endParaRPr lang="zh-CN" altLang="en-US" sz="1200" dirty="0">
                <a:latin typeface="微软雅黑" panose="020B0503020204020204" charset="-122"/>
                <a:ea typeface="微软雅黑" panose="020B0503020204020204" charset="-122"/>
                <a:cs typeface="微软雅黑" panose="020B0503020204020204" charset="-122"/>
                <a:sym typeface="+mn-ea"/>
              </a:endParaRPr>
            </a:p>
            <a:p>
              <a:pPr indent="0">
                <a:lnSpc>
                  <a:spcPct val="120000"/>
                </a:lnSpc>
                <a:buFont typeface="Wingdings" panose="05000000000000000000" charset="0"/>
                <a:buNone/>
              </a:pPr>
              <a:r>
                <a:rPr lang="en-US" altLang="zh-CN" sz="1200" dirty="0">
                  <a:latin typeface="微软雅黑" panose="020B0503020204020204" charset="-122"/>
                  <a:ea typeface="微软雅黑" panose="020B0503020204020204" charset="-122"/>
                  <a:cs typeface="微软雅黑" panose="020B0503020204020204" charset="-122"/>
                  <a:sym typeface="+mn-ea"/>
                </a:rPr>
                <a:t>5</a:t>
              </a:r>
              <a:r>
                <a:rPr lang="zh-CN" altLang="en-US" sz="1200" dirty="0">
                  <a:latin typeface="微软雅黑" panose="020B0503020204020204" charset="-122"/>
                  <a:ea typeface="微软雅黑" panose="020B0503020204020204" charset="-122"/>
                  <a:cs typeface="微软雅黑" panose="020B0503020204020204" charset="-122"/>
                  <a:sym typeface="+mn-ea"/>
                </a:rPr>
                <a:t>、</a:t>
              </a:r>
              <a:r>
                <a:rPr lang="en-US" altLang="zh-CN" sz="1200" dirty="0">
                  <a:latin typeface="微软雅黑" panose="020B0503020204020204" charset="-122"/>
                  <a:ea typeface="微软雅黑" panose="020B0503020204020204" charset="-122"/>
                  <a:cs typeface="微软雅黑" panose="020B0503020204020204" charset="-122"/>
                  <a:sym typeface="+mn-ea"/>
                </a:rPr>
                <a:t>EDM</a:t>
              </a:r>
              <a:r>
                <a:rPr lang="zh-CN" altLang="en-US" sz="1200" dirty="0">
                  <a:latin typeface="微软雅黑" panose="020B0503020204020204" charset="-122"/>
                  <a:ea typeface="微软雅黑" panose="020B0503020204020204" charset="-122"/>
                  <a:cs typeface="微软雅黑" panose="020B0503020204020204" charset="-122"/>
                  <a:sym typeface="+mn-ea"/>
                </a:rPr>
                <a:t>邮件运营配套模板的开发；</a:t>
              </a:r>
              <a:endParaRPr lang="zh-CN" altLang="en-US" sz="1200" dirty="0">
                <a:latin typeface="微软雅黑" panose="020B0503020204020204" charset="-122"/>
                <a:ea typeface="微软雅黑" panose="020B0503020204020204" charset="-122"/>
                <a:cs typeface="微软雅黑" panose="020B0503020204020204" charset="-122"/>
                <a:sym typeface="+mn-ea"/>
              </a:endParaRPr>
            </a:p>
            <a:p>
              <a:pPr indent="0">
                <a:lnSpc>
                  <a:spcPct val="120000"/>
                </a:lnSpc>
                <a:buFont typeface="Wingdings" panose="05000000000000000000" charset="0"/>
                <a:buNone/>
              </a:pPr>
              <a:r>
                <a:rPr lang="en-US" altLang="zh-CN" sz="1200" dirty="0">
                  <a:latin typeface="微软雅黑" panose="020B0503020204020204" charset="-122"/>
                  <a:ea typeface="微软雅黑" panose="020B0503020204020204" charset="-122"/>
                  <a:cs typeface="微软雅黑" panose="020B0503020204020204" charset="-122"/>
                  <a:sym typeface="+mn-ea"/>
                </a:rPr>
                <a:t>6</a:t>
              </a:r>
              <a:r>
                <a:rPr lang="zh-CN" altLang="en-US" sz="1200" dirty="0">
                  <a:latin typeface="微软雅黑" panose="020B0503020204020204" charset="-122"/>
                  <a:ea typeface="微软雅黑" panose="020B0503020204020204" charset="-122"/>
                  <a:cs typeface="微软雅黑" panose="020B0503020204020204" charset="-122"/>
                  <a:sym typeface="+mn-ea"/>
                </a:rPr>
                <a:t>、支撑内部平台后台管理开发；</a:t>
              </a:r>
              <a:endParaRPr lang="zh-CN" altLang="en-US" sz="1200" dirty="0">
                <a:latin typeface="微软雅黑" panose="020B0503020204020204" charset="-122"/>
                <a:ea typeface="微软雅黑" panose="020B0503020204020204" charset="-122"/>
                <a:cs typeface="微软雅黑" panose="020B0503020204020204" charset="-122"/>
                <a:sym typeface="+mn-ea"/>
              </a:endParaRPr>
            </a:p>
            <a:p>
              <a:pPr indent="0">
                <a:lnSpc>
                  <a:spcPct val="120000"/>
                </a:lnSpc>
                <a:buFont typeface="Wingdings" panose="05000000000000000000" charset="0"/>
                <a:buNone/>
              </a:pPr>
              <a:endParaRPr sz="1200" dirty="0">
                <a:solidFill>
                  <a:schemeClr val="tx1"/>
                </a:solidFill>
                <a:latin typeface="微软雅黑" panose="020B0503020204020204" charset="-122"/>
                <a:ea typeface="微软雅黑" panose="020B0503020204020204" charset="-122"/>
                <a:cs typeface="微软雅黑" panose="020B0503020204020204" charset="-122"/>
              </a:endParaRPr>
            </a:p>
          </p:txBody>
        </p:sp>
      </p:grpSp>
      <p:grpSp>
        <p:nvGrpSpPr>
          <p:cNvPr id="4" name="组合 3"/>
          <p:cNvGrpSpPr/>
          <p:nvPr/>
        </p:nvGrpSpPr>
        <p:grpSpPr>
          <a:xfrm>
            <a:off x="4773930" y="1887220"/>
            <a:ext cx="2413612" cy="3589020"/>
            <a:chOff x="7326" y="2972"/>
            <a:chExt cx="3941" cy="5652"/>
          </a:xfrm>
        </p:grpSpPr>
        <p:sp>
          <p:nvSpPr>
            <p:cNvPr id="11" name="圆角矩形 30"/>
            <p:cNvSpPr/>
            <p:nvPr/>
          </p:nvSpPr>
          <p:spPr>
            <a:xfrm>
              <a:off x="7326" y="2972"/>
              <a:ext cx="3941" cy="5652"/>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lstStyle/>
            <a:p>
              <a:pPr indent="0" algn="l">
                <a:lnSpc>
                  <a:spcPct val="100000"/>
                </a:lnSpc>
                <a:spcAft>
                  <a:spcPts val="400"/>
                </a:spcAft>
                <a:buClr>
                  <a:schemeClr val="accent1"/>
                </a:buClr>
                <a:buFont typeface="Wingdings" panose="05000000000000000000" pitchFamily="2" charset="2"/>
                <a:buNone/>
              </a:pPr>
              <a:r>
                <a:rPr lang="en-US" sz="1200" b="1" spc="150" dirty="0">
                  <a:solidFill>
                    <a:srgbClr val="027572">
                      <a:alpha val="85000"/>
                    </a:srgbClr>
                  </a:solidFill>
                  <a:latin typeface="微软雅黑" panose="020B0503020204020204" charset="-122"/>
                  <a:ea typeface="微软雅黑" panose="020B0503020204020204" charset="-122"/>
                  <a:sym typeface="+mn-ea"/>
                </a:rPr>
                <a:t>0</a:t>
              </a:r>
              <a:r>
                <a:rPr lang="en-US" altLang="zh-CN" sz="1200" b="1" spc="150" dirty="0">
                  <a:solidFill>
                    <a:srgbClr val="027572">
                      <a:alpha val="85000"/>
                    </a:srgbClr>
                  </a:solidFill>
                  <a:latin typeface="微软雅黑" panose="020B0503020204020204" charset="-122"/>
                  <a:ea typeface="微软雅黑" panose="020B0503020204020204" charset="-122"/>
                  <a:sym typeface="+mn-ea"/>
                </a:rPr>
                <a:t>2</a:t>
              </a:r>
              <a:r>
                <a:rPr lang="en-US" sz="1200" b="1" spc="150" dirty="0">
                  <a:solidFill>
                    <a:srgbClr val="027572">
                      <a:alpha val="85000"/>
                    </a:srgbClr>
                  </a:solidFill>
                  <a:latin typeface="微软雅黑" panose="020B0503020204020204" charset="-122"/>
                  <a:ea typeface="微软雅黑" panose="020B0503020204020204" charset="-122"/>
                  <a:sym typeface="+mn-ea"/>
                </a:rPr>
                <a:t> </a:t>
              </a:r>
              <a:r>
                <a:rPr lang="zh-CN" altLang="en-US" sz="1200" b="1" spc="150" dirty="0">
                  <a:solidFill>
                    <a:srgbClr val="027572">
                      <a:alpha val="85000"/>
                    </a:srgbClr>
                  </a:solidFill>
                  <a:latin typeface="微软雅黑" panose="020B0503020204020204" charset="-122"/>
                  <a:ea typeface="微软雅黑" panose="020B0503020204020204" charset="-122"/>
                  <a:sym typeface="+mn-ea"/>
                </a:rPr>
                <a:t>快速迭代，注重性能</a:t>
              </a:r>
              <a:endParaRPr lang="zh-CN" altLang="en-US" sz="1200" b="1" spc="150" dirty="0">
                <a:solidFill>
                  <a:srgbClr val="027572"/>
                </a:solidFill>
                <a:latin typeface="微软雅黑" panose="020B0503020204020204" charset="-122"/>
                <a:ea typeface="微软雅黑" panose="020B0503020204020204" charset="-122"/>
                <a:sym typeface="+mn-ea"/>
              </a:endParaRPr>
            </a:p>
            <a:p>
              <a:pPr indent="0" algn="l">
                <a:lnSpc>
                  <a:spcPct val="100000"/>
                </a:lnSpc>
                <a:spcAft>
                  <a:spcPts val="400"/>
                </a:spcAft>
                <a:buClr>
                  <a:schemeClr val="accent1"/>
                </a:buClr>
                <a:buFont typeface="Wingdings" panose="05000000000000000000" pitchFamily="2" charset="2"/>
                <a:buNone/>
              </a:pPr>
              <a:endParaRPr sz="1200" b="1" spc="150" dirty="0">
                <a:solidFill>
                  <a:schemeClr val="tx1">
                    <a:alpha val="85000"/>
                  </a:schemeClr>
                </a:solidFill>
                <a:latin typeface="微软雅黑" panose="020B0503020204020204" charset="-122"/>
                <a:ea typeface="微软雅黑" panose="020B0503020204020204" charset="-122"/>
                <a:sym typeface="+mn-ea"/>
              </a:endParaRPr>
            </a:p>
            <a:p>
              <a:pPr indent="0" algn="l">
                <a:lnSpc>
                  <a:spcPct val="100000"/>
                </a:lnSpc>
                <a:spcAft>
                  <a:spcPts val="400"/>
                </a:spcAft>
                <a:buClr>
                  <a:schemeClr val="accent1"/>
                </a:buClr>
                <a:buFont typeface="Wingdings" panose="05000000000000000000" pitchFamily="2" charset="2"/>
                <a:buNone/>
              </a:pPr>
              <a:endParaRPr lang="en-US" altLang="zh-CN" sz="1200" spc="150" dirty="0">
                <a:solidFill>
                  <a:schemeClr val="tx1">
                    <a:alpha val="85000"/>
                  </a:schemeClr>
                </a:solidFill>
                <a:latin typeface="微软雅黑" panose="020B0503020204020204" charset="-122"/>
                <a:ea typeface="微软雅黑" panose="020B0503020204020204" charset="-122"/>
                <a:sym typeface="+mn-ea"/>
              </a:endParaRPr>
            </a:p>
          </p:txBody>
        </p:sp>
        <p:sp>
          <p:nvSpPr>
            <p:cNvPr id="12" name="文本框 30"/>
            <p:cNvSpPr txBox="1"/>
            <p:nvPr/>
          </p:nvSpPr>
          <p:spPr>
            <a:xfrm>
              <a:off x="7624" y="4017"/>
              <a:ext cx="3344" cy="3627"/>
            </a:xfrm>
            <a:prstGeom prst="rect">
              <a:avLst/>
            </a:prstGeom>
            <a:noFill/>
          </p:spPr>
          <p:txBody>
            <a:bodyPr wrap="square" rtlCol="0">
              <a:spAutoFit/>
            </a:bodyPr>
            <a:lstStyle/>
            <a:p>
              <a:pPr marL="171450" indent="-171450">
                <a:lnSpc>
                  <a:spcPct val="120000"/>
                </a:lnSpc>
                <a:buFont typeface="Wingdings" panose="05000000000000000000" charset="0"/>
                <a:buChar char=""/>
              </a:pPr>
              <a:r>
                <a:rPr lang="zh-CN" sz="1200" dirty="0">
                  <a:solidFill>
                    <a:schemeClr val="tx1"/>
                  </a:solidFill>
                  <a:latin typeface="微软雅黑" panose="020B0503020204020204" charset="-122"/>
                  <a:ea typeface="微软雅黑" panose="020B0503020204020204" charset="-122"/>
                  <a:cs typeface="微软雅黑" panose="020B0503020204020204" charset="-122"/>
                </a:rPr>
                <a:t>快速迭代</a:t>
              </a:r>
              <a:endParaRPr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、先快速实现从</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0</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到</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的建设，解决有无</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问题；</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再快速迭代，逐步丰富</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功能；</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endParaRPr sz="12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
              </a:pPr>
              <a:r>
                <a:rPr lang="zh-CN" sz="1200" dirty="0">
                  <a:solidFill>
                    <a:schemeClr val="tx1"/>
                  </a:solidFill>
                  <a:latin typeface="微软雅黑" panose="020B0503020204020204" charset="-122"/>
                  <a:ea typeface="微软雅黑" panose="020B0503020204020204" charset="-122"/>
                  <a:cs typeface="微软雅黑" panose="020B0503020204020204" charset="-122"/>
                </a:rPr>
                <a:t>注重性能</a:t>
              </a:r>
              <a:endParaRPr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在业务迭代的过程中，通过优化技术方案，实现程序</a:t>
              </a:r>
              <a:r>
                <a:rPr lang="zh-CN" altLang="en-US" sz="1200" dirty="0">
                  <a:latin typeface="微软雅黑" panose="020B0503020204020204" charset="-122"/>
                  <a:ea typeface="微软雅黑" panose="020B0503020204020204" charset="-122"/>
                  <a:cs typeface="微软雅黑" panose="020B0503020204020204" charset="-122"/>
                  <a:sym typeface="+mn-ea"/>
                </a:rPr>
                <a:t>性能的提升和用户体验</a:t>
              </a:r>
              <a:r>
                <a:rPr lang="zh-CN" altLang="en-US" sz="1200" dirty="0">
                  <a:latin typeface="微软雅黑" panose="020B0503020204020204" charset="-122"/>
                  <a:ea typeface="微软雅黑" panose="020B0503020204020204" charset="-122"/>
                  <a:cs typeface="微软雅黑" panose="020B0503020204020204" charset="-122"/>
                  <a:sym typeface="+mn-ea"/>
                </a:rPr>
                <a:t>改善</a:t>
              </a:r>
              <a:endParaRPr sz="1200" dirty="0">
                <a:solidFill>
                  <a:schemeClr val="tx1"/>
                </a:solidFill>
                <a:latin typeface="微软雅黑" panose="020B0503020204020204" charset="-122"/>
                <a:ea typeface="微软雅黑" panose="020B0503020204020204" charset="-122"/>
                <a:cs typeface="微软雅黑" panose="020B0503020204020204" charset="-122"/>
              </a:endParaRPr>
            </a:p>
          </p:txBody>
        </p:sp>
      </p:grpSp>
      <p:grpSp>
        <p:nvGrpSpPr>
          <p:cNvPr id="5" name="组合 4"/>
          <p:cNvGrpSpPr/>
          <p:nvPr/>
        </p:nvGrpSpPr>
        <p:grpSpPr>
          <a:xfrm>
            <a:off x="8234045" y="1887220"/>
            <a:ext cx="2413000" cy="4153535"/>
            <a:chOff x="14260" y="2977"/>
            <a:chExt cx="3800" cy="6541"/>
          </a:xfrm>
        </p:grpSpPr>
        <p:sp>
          <p:nvSpPr>
            <p:cNvPr id="32" name="圆角矩形 31"/>
            <p:cNvSpPr/>
            <p:nvPr/>
          </p:nvSpPr>
          <p:spPr>
            <a:xfrm>
              <a:off x="14260" y="2977"/>
              <a:ext cx="3800" cy="6541"/>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lstStyle/>
            <a:p>
              <a:pPr indent="0" algn="l">
                <a:lnSpc>
                  <a:spcPct val="100000"/>
                </a:lnSpc>
                <a:spcAft>
                  <a:spcPts val="400"/>
                </a:spcAft>
                <a:buClr>
                  <a:schemeClr val="accent1"/>
                </a:buClr>
                <a:buFont typeface="Wingdings" panose="05000000000000000000" pitchFamily="2" charset="2"/>
                <a:buNone/>
              </a:pPr>
              <a:r>
                <a:rPr lang="en-US" sz="1200" b="1" spc="150" dirty="0">
                  <a:solidFill>
                    <a:srgbClr val="027572">
                      <a:alpha val="85000"/>
                    </a:srgbClr>
                  </a:solidFill>
                  <a:latin typeface="微软雅黑" panose="020B0503020204020204" charset="-122"/>
                  <a:ea typeface="微软雅黑" panose="020B0503020204020204" charset="-122"/>
                  <a:sym typeface="+mn-ea"/>
                </a:rPr>
                <a:t>03 </a:t>
              </a:r>
              <a:r>
                <a:rPr lang="zh-CN" altLang="en-US" sz="1200" b="1" spc="150" dirty="0">
                  <a:solidFill>
                    <a:srgbClr val="027572"/>
                  </a:solidFill>
                  <a:latin typeface="微软雅黑" panose="020B0503020204020204" charset="-122"/>
                  <a:ea typeface="微软雅黑" panose="020B0503020204020204" charset="-122"/>
                  <a:sym typeface="+mn-ea"/>
                </a:rPr>
                <a:t>过程管理和</a:t>
              </a:r>
              <a:r>
                <a:rPr lang="zh-CN" altLang="en-US" sz="1200" b="1" spc="150" dirty="0">
                  <a:solidFill>
                    <a:srgbClr val="027572"/>
                  </a:solidFill>
                  <a:latin typeface="微软雅黑" panose="020B0503020204020204" charset="-122"/>
                  <a:ea typeface="微软雅黑" panose="020B0503020204020204" charset="-122"/>
                  <a:sym typeface="+mn-ea"/>
                </a:rPr>
                <a:t>技术建设</a:t>
              </a:r>
              <a:endParaRPr lang="zh-CN" altLang="en-US" sz="1200" b="1" spc="150" dirty="0">
                <a:solidFill>
                  <a:srgbClr val="027572"/>
                </a:solidFill>
                <a:latin typeface="微软雅黑" panose="020B0503020204020204" charset="-122"/>
                <a:ea typeface="微软雅黑" panose="020B0503020204020204" charset="-122"/>
                <a:sym typeface="+mn-ea"/>
              </a:endParaRPr>
            </a:p>
            <a:p>
              <a:pPr indent="0" algn="l">
                <a:lnSpc>
                  <a:spcPct val="100000"/>
                </a:lnSpc>
                <a:spcAft>
                  <a:spcPts val="400"/>
                </a:spcAft>
                <a:buClr>
                  <a:schemeClr val="accent1"/>
                </a:buClr>
                <a:buFont typeface="Wingdings" panose="05000000000000000000" pitchFamily="2" charset="2"/>
                <a:buNone/>
              </a:pPr>
              <a:endParaRPr sz="1200" b="1" spc="150" dirty="0">
                <a:solidFill>
                  <a:schemeClr val="tx1">
                    <a:alpha val="85000"/>
                  </a:schemeClr>
                </a:solidFill>
                <a:latin typeface="微软雅黑" panose="020B0503020204020204" charset="-122"/>
                <a:ea typeface="微软雅黑" panose="020B0503020204020204" charset="-122"/>
                <a:sym typeface="+mn-ea"/>
              </a:endParaRPr>
            </a:p>
            <a:p>
              <a:pPr>
                <a:spcAft>
                  <a:spcPts val="400"/>
                </a:spcAft>
                <a:buClr>
                  <a:schemeClr val="accent1"/>
                </a:buClr>
              </a:pPr>
              <a:endParaRPr lang="en-US" altLang="ja-JP" sz="1200" spc="150" dirty="0">
                <a:solidFill>
                  <a:schemeClr val="tx1">
                    <a:alpha val="65000"/>
                  </a:schemeClr>
                </a:solidFill>
                <a:latin typeface="微软雅黑" panose="020B0503020204020204" charset="-122"/>
                <a:ea typeface="微软雅黑" panose="020B0503020204020204" charset="-122"/>
                <a:sym typeface="+mn-ea"/>
              </a:endParaRPr>
            </a:p>
            <a:p>
              <a:pPr lvl="0" algn="l">
                <a:lnSpc>
                  <a:spcPts val="1800"/>
                </a:lnSpc>
                <a:spcAft>
                  <a:spcPts val="400"/>
                </a:spcAft>
                <a:buClr>
                  <a:schemeClr val="accent1"/>
                </a:buClr>
                <a:buNone/>
              </a:pPr>
              <a:endParaRPr lang="en-US" altLang="zh-CN" sz="1200" spc="150" dirty="0">
                <a:solidFill>
                  <a:schemeClr val="tx1">
                    <a:alpha val="65000"/>
                  </a:schemeClr>
                </a:solidFill>
                <a:latin typeface="微软雅黑" panose="020B0503020204020204" charset="-122"/>
                <a:ea typeface="微软雅黑" panose="020B0503020204020204" charset="-122"/>
                <a:sym typeface="+mn-ea"/>
              </a:endParaRPr>
            </a:p>
          </p:txBody>
        </p:sp>
        <p:sp>
          <p:nvSpPr>
            <p:cNvPr id="13" name="文本框 30"/>
            <p:cNvSpPr txBox="1"/>
            <p:nvPr/>
          </p:nvSpPr>
          <p:spPr>
            <a:xfrm>
              <a:off x="14478" y="4020"/>
              <a:ext cx="3344" cy="4672"/>
            </a:xfrm>
            <a:prstGeom prst="rect">
              <a:avLst/>
            </a:prstGeom>
            <a:noFill/>
          </p:spPr>
          <p:txBody>
            <a:bodyPr wrap="square" rtlCol="0">
              <a:spAutoFit/>
            </a:bodyPr>
            <a:lstStyle/>
            <a:p>
              <a:pPr marL="171450" indent="-171450">
                <a:lnSpc>
                  <a:spcPct val="120000"/>
                </a:lnSpc>
                <a:buFont typeface="Wingdings" panose="05000000000000000000" charset="0"/>
                <a:buChar char=""/>
              </a:pPr>
              <a:r>
                <a:rPr lang="zh-CN" sz="1200" dirty="0">
                  <a:solidFill>
                    <a:schemeClr val="tx1"/>
                  </a:solidFill>
                  <a:latin typeface="微软雅黑" panose="020B0503020204020204" charset="-122"/>
                  <a:ea typeface="微软雅黑" panose="020B0503020204020204" charset="-122"/>
                  <a:cs typeface="微软雅黑" panose="020B0503020204020204" charset="-122"/>
                </a:rPr>
                <a:t>过程管理</a:t>
              </a:r>
              <a:endParaRPr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zh-CN" sz="1200" dirty="0">
                  <a:solidFill>
                    <a:schemeClr val="tx1"/>
                  </a:solidFill>
                  <a:latin typeface="微软雅黑" panose="020B0503020204020204" charset="-122"/>
                  <a:ea typeface="微软雅黑" panose="020B0503020204020204" charset="-122"/>
                  <a:cs typeface="微软雅黑" panose="020B0503020204020204" charset="-122"/>
                </a:rPr>
                <a:t>根据大部门提供的流程规范，结合前端开发的实际需求进行调整和增补，通过流程和制度来规范整个开发活动过程，以保证过程有序，输出质量</a:t>
              </a:r>
              <a:r>
                <a:rPr lang="zh-CN" sz="1200" dirty="0">
                  <a:solidFill>
                    <a:schemeClr val="tx1"/>
                  </a:solidFill>
                  <a:latin typeface="微软雅黑" panose="020B0503020204020204" charset="-122"/>
                  <a:ea typeface="微软雅黑" panose="020B0503020204020204" charset="-122"/>
                  <a:cs typeface="微软雅黑" panose="020B0503020204020204" charset="-122"/>
                </a:rPr>
                <a:t>可控；</a:t>
              </a:r>
              <a:endParaRPr lang="zh-CN"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endParaRPr sz="1200" dirty="0">
                <a:solidFill>
                  <a:schemeClr val="tx1"/>
                </a:solidFill>
                <a:latin typeface="微软雅黑" panose="020B0503020204020204" charset="-122"/>
                <a:ea typeface="微软雅黑" panose="020B0503020204020204" charset="-122"/>
                <a:cs typeface="微软雅黑" panose="020B0503020204020204" charset="-122"/>
              </a:endParaRPr>
            </a:p>
            <a:p>
              <a:pPr marL="171450" indent="-171450">
                <a:lnSpc>
                  <a:spcPct val="120000"/>
                </a:lnSpc>
                <a:buFont typeface="Wingdings" panose="05000000000000000000" charset="0"/>
                <a:buChar char=""/>
              </a:pPr>
              <a:r>
                <a:rPr lang="zh-CN" sz="1200" dirty="0">
                  <a:solidFill>
                    <a:schemeClr val="tx1"/>
                  </a:solidFill>
                  <a:latin typeface="微软雅黑" panose="020B0503020204020204" charset="-122"/>
                  <a:ea typeface="微软雅黑" panose="020B0503020204020204" charset="-122"/>
                  <a:cs typeface="微软雅黑" panose="020B0503020204020204" charset="-122"/>
                </a:rPr>
                <a:t>技术建设</a:t>
              </a:r>
              <a:endParaRPr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a:t>
              </a:r>
              <a:r>
                <a:rPr lang="zh-CN" sz="1200" dirty="0">
                  <a:solidFill>
                    <a:schemeClr val="tx1"/>
                  </a:solidFill>
                  <a:latin typeface="微软雅黑" panose="020B0503020204020204" charset="-122"/>
                  <a:ea typeface="微软雅黑" panose="020B0503020204020204" charset="-122"/>
                  <a:cs typeface="微软雅黑" panose="020B0503020204020204" charset="-122"/>
                </a:rPr>
                <a:t>技术预研，提前储备，以支撑业务和架构的发展；</a:t>
              </a:r>
              <a:endParaRPr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a:t>
              </a:r>
              <a:r>
                <a:rPr lang="zh-CN" sz="1200" dirty="0">
                  <a:solidFill>
                    <a:schemeClr val="tx1"/>
                  </a:solidFill>
                  <a:latin typeface="微软雅黑" panose="020B0503020204020204" charset="-122"/>
                  <a:ea typeface="微软雅黑" panose="020B0503020204020204" charset="-122"/>
                  <a:cs typeface="微软雅黑" panose="020B0503020204020204" charset="-122"/>
                </a:rPr>
                <a:t>周期性的技术分享，提升团队</a:t>
              </a:r>
              <a:r>
                <a:rPr lang="zh-CN" sz="1200" dirty="0">
                  <a:solidFill>
                    <a:schemeClr val="tx1"/>
                  </a:solidFill>
                  <a:latin typeface="微软雅黑" panose="020B0503020204020204" charset="-122"/>
                  <a:ea typeface="微软雅黑" panose="020B0503020204020204" charset="-122"/>
                  <a:cs typeface="微软雅黑" panose="020B0503020204020204" charset="-122"/>
                </a:rPr>
                <a:t>整体技术能力；</a:t>
              </a:r>
              <a:endParaRPr sz="12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27"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027572">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3200">
                <a:latin typeface="黑体" panose="02010609060101010101" charset="-122"/>
                <a:ea typeface="黑体" panose="02010609060101010101" charset="-122"/>
              </a:rPr>
              <a:t>整体</a:t>
            </a:r>
            <a:r>
              <a:rPr lang="zh-CN" altLang="en-US" sz="3200">
                <a:latin typeface="黑体" panose="02010609060101010101" charset="-122"/>
                <a:ea typeface="黑体" panose="02010609060101010101" charset="-122"/>
              </a:rPr>
              <a:t>思路</a:t>
            </a:r>
            <a:endParaRPr lang="zh-CN" altLang="en-US" sz="3200">
              <a:latin typeface="黑体" panose="02010609060101010101" charset="-122"/>
              <a:ea typeface="黑体" panose="02010609060101010101" charset="-122"/>
            </a:endParaRPr>
          </a:p>
        </p:txBody>
      </p:sp>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514350" y="1761490"/>
            <a:ext cx="2502535" cy="3646170"/>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lstStyle/>
          <a:p>
            <a:pPr indent="0" algn="l">
              <a:lnSpc>
                <a:spcPct val="100000"/>
              </a:lnSpc>
              <a:spcAft>
                <a:spcPts val="400"/>
              </a:spcAft>
              <a:buClr>
                <a:schemeClr val="accent1"/>
              </a:buClr>
              <a:buFont typeface="Wingdings" panose="05000000000000000000" pitchFamily="2" charset="2"/>
              <a:buNone/>
            </a:pPr>
            <a:endParaRPr lang="en-US" altLang="zh-CN" sz="1000" spc="150" dirty="0">
              <a:solidFill>
                <a:schemeClr val="tx1">
                  <a:alpha val="85000"/>
                </a:schemeClr>
              </a:solidFill>
              <a:latin typeface="微软雅黑" panose="020B0503020204020204" charset="-122"/>
              <a:ea typeface="微软雅黑" panose="020B0503020204020204" charset="-122"/>
              <a:sym typeface="+mn-ea"/>
            </a:endParaRPr>
          </a:p>
        </p:txBody>
      </p:sp>
      <p:sp>
        <p:nvSpPr>
          <p:cNvPr id="32" name="圆角矩形 31"/>
          <p:cNvSpPr/>
          <p:nvPr/>
        </p:nvSpPr>
        <p:spPr>
          <a:xfrm>
            <a:off x="6172200" y="1758315"/>
            <a:ext cx="2413000" cy="3651885"/>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lstStyle/>
          <a:p>
            <a:pPr lvl="0" algn="l">
              <a:lnSpc>
                <a:spcPts val="1800"/>
              </a:lnSpc>
              <a:spcAft>
                <a:spcPts val="400"/>
              </a:spcAft>
              <a:buClr>
                <a:schemeClr val="accent1"/>
              </a:buClr>
              <a:buNone/>
            </a:pPr>
            <a:endParaRPr lang="en-US" altLang="zh-CN" sz="1000" spc="150" dirty="0">
              <a:solidFill>
                <a:schemeClr val="tx1">
                  <a:alpha val="65000"/>
                </a:schemeClr>
              </a:solidFill>
              <a:latin typeface="微软雅黑" panose="020B0503020204020204" charset="-122"/>
              <a:ea typeface="微软雅黑" panose="020B0503020204020204" charset="-122"/>
              <a:sym typeface="+mn-ea"/>
            </a:endParaRPr>
          </a:p>
        </p:txBody>
      </p:sp>
      <p:sp>
        <p:nvSpPr>
          <p:cNvPr id="11" name="圆角矩形 30"/>
          <p:cNvSpPr/>
          <p:nvPr/>
        </p:nvSpPr>
        <p:spPr>
          <a:xfrm>
            <a:off x="3343275" y="1757045"/>
            <a:ext cx="2502535" cy="3654425"/>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lstStyle/>
          <a:p>
            <a:pPr indent="0" algn="l">
              <a:lnSpc>
                <a:spcPct val="100000"/>
              </a:lnSpc>
              <a:spcAft>
                <a:spcPts val="400"/>
              </a:spcAft>
              <a:buClr>
                <a:schemeClr val="accent1"/>
              </a:buClr>
              <a:buFont typeface="Wingdings" panose="05000000000000000000" pitchFamily="2" charset="2"/>
              <a:buNone/>
            </a:pPr>
            <a:endParaRPr lang="en-US" altLang="zh-CN" sz="1000" spc="150" dirty="0">
              <a:solidFill>
                <a:schemeClr val="tx1">
                  <a:alpha val="85000"/>
                </a:schemeClr>
              </a:solidFill>
              <a:latin typeface="微软雅黑" panose="020B0503020204020204" charset="-122"/>
              <a:ea typeface="微软雅黑" panose="020B0503020204020204" charset="-122"/>
              <a:sym typeface="+mn-ea"/>
            </a:endParaRPr>
          </a:p>
        </p:txBody>
      </p:sp>
      <p:sp>
        <p:nvSpPr>
          <p:cNvPr id="187" name="文本框 30"/>
          <p:cNvSpPr txBox="1"/>
          <p:nvPr/>
        </p:nvSpPr>
        <p:spPr>
          <a:xfrm>
            <a:off x="592473" y="1846555"/>
            <a:ext cx="2346325" cy="3476625"/>
          </a:xfrm>
          <a:prstGeom prst="rect">
            <a:avLst/>
          </a:prstGeom>
          <a:noFill/>
        </p:spPr>
        <p:txBody>
          <a:bodyPr wrap="square" rtlCol="0">
            <a:spAutoFit/>
          </a:bodyPr>
          <a:lstStyle/>
          <a:p>
            <a:r>
              <a:rPr lang="zh-CN" altLang="en-US" sz="1000" dirty="0">
                <a:solidFill>
                  <a:schemeClr val="tx1"/>
                </a:solidFill>
              </a:rPr>
              <a:t>美区菜谱板块：</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专题菜谱功能</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菜谱评论功能</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支持UGC菜谱上传</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视频菜谱制作与上传</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菜谱重构，支持多个区域</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NI数据库接入</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UGC菜谱大赛</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菜谱解耦</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菜谱标签系统</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菜谱板块界面优化</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运营管理后台</a:t>
            </a:r>
            <a:endParaRPr lang="zh-CN" altLang="en-US" sz="1000" dirty="0">
              <a:solidFill>
                <a:schemeClr val="tx1"/>
              </a:solidFill>
            </a:endParaRPr>
          </a:p>
          <a:p>
            <a:pPr marL="171450" indent="-171450">
              <a:buFont typeface="Arial" panose="020B0604020202020204" pitchFamily="34" charset="0"/>
              <a:buChar char="•"/>
            </a:pPr>
            <a:endParaRPr lang="zh-CN" altLang="en-US" sz="1000" dirty="0">
              <a:solidFill>
                <a:schemeClr val="tx1"/>
              </a:solidFill>
            </a:endParaRPr>
          </a:p>
          <a:p>
            <a:pPr indent="0">
              <a:buFont typeface="Arial" panose="020B0604020202020204" pitchFamily="34" charset="0"/>
              <a:buNone/>
            </a:pPr>
            <a:r>
              <a:rPr lang="zh-CN" altLang="en-US" sz="1000" dirty="0">
                <a:solidFill>
                  <a:schemeClr val="tx1"/>
                </a:solidFill>
              </a:rPr>
              <a:t>WellnessV1.0：</a:t>
            </a:r>
            <a:endParaRPr lang="zh-CN" altLang="en-US" sz="1000" dirty="0">
              <a:solidFill>
                <a:schemeClr val="tx1"/>
              </a:solidFill>
            </a:endParaRPr>
          </a:p>
          <a:p>
            <a:pPr marL="171450" indent="-171450">
              <a:buFont typeface="Wingdings" panose="05000000000000000000" charset="0"/>
              <a:buChar char=""/>
            </a:pPr>
            <a:r>
              <a:rPr lang="en-US" altLang="zh-CN" sz="1000" dirty="0" err="1">
                <a:solidFill>
                  <a:schemeClr val="tx1"/>
                </a:solidFill>
              </a:rPr>
              <a:t>饮食、运动、体重数据记录与跟踪</a:t>
            </a:r>
            <a:endParaRPr lang="en-US" altLang="zh-CN" sz="1000" dirty="0">
              <a:solidFill>
                <a:schemeClr val="tx1"/>
              </a:solidFill>
            </a:endParaRPr>
          </a:p>
          <a:p>
            <a:pPr marL="171450" indent="-171450">
              <a:buFont typeface="Wingdings" panose="05000000000000000000" charset="0"/>
              <a:buChar char=""/>
            </a:pPr>
            <a:r>
              <a:rPr lang="en-US" altLang="zh-CN" sz="1000" dirty="0" err="1">
                <a:solidFill>
                  <a:schemeClr val="tx1"/>
                </a:solidFill>
              </a:rPr>
              <a:t>每日任务管理</a:t>
            </a:r>
            <a:endParaRPr lang="en-US" altLang="zh-CN" sz="1000" dirty="0">
              <a:solidFill>
                <a:schemeClr val="tx1"/>
              </a:solidFill>
            </a:endParaRPr>
          </a:p>
          <a:p>
            <a:pPr marL="171450" indent="-171450">
              <a:buFont typeface="Wingdings" panose="05000000000000000000" charset="0"/>
              <a:buChar char=""/>
            </a:pPr>
            <a:r>
              <a:rPr lang="en-US" altLang="zh-CN" sz="1000" dirty="0" err="1">
                <a:solidFill>
                  <a:schemeClr val="tx1"/>
                </a:solidFill>
              </a:rPr>
              <a:t>用户体重数据打通</a:t>
            </a:r>
            <a:endParaRPr lang="en-US" altLang="zh-CN" sz="1000" dirty="0">
              <a:solidFill>
                <a:schemeClr val="tx1"/>
              </a:solidFill>
            </a:endParaRPr>
          </a:p>
          <a:p>
            <a:pPr marL="171450" indent="-171450">
              <a:buFont typeface="Arial" panose="020B0604020202020204" pitchFamily="34" charset="0"/>
              <a:buChar char="•"/>
            </a:pPr>
            <a:endParaRPr lang="en-US" altLang="zh-CN" sz="1000" dirty="0">
              <a:solidFill>
                <a:schemeClr val="tx1"/>
              </a:solidFill>
            </a:endParaRPr>
          </a:p>
          <a:p>
            <a:pPr indent="0">
              <a:buFont typeface="Arial" panose="020B0604020202020204" pitchFamily="34" charset="0"/>
              <a:buNone/>
            </a:pPr>
            <a:r>
              <a:rPr lang="en-US" altLang="zh-CN" sz="1000" dirty="0">
                <a:solidFill>
                  <a:schemeClr val="tx1"/>
                </a:solidFill>
              </a:rPr>
              <a:t>Wellness V1.1：</a:t>
            </a:r>
            <a:endParaRPr lang="en-US" altLang="zh-CN" sz="1000" dirty="0">
              <a:solidFill>
                <a:schemeClr val="tx1"/>
              </a:solidFill>
            </a:endParaRPr>
          </a:p>
          <a:p>
            <a:pPr marL="171450" indent="-171450">
              <a:buFont typeface="Wingdings" panose="05000000000000000000" charset="0"/>
              <a:buChar char=""/>
            </a:pPr>
            <a:r>
              <a:rPr lang="en-US" altLang="zh-CN" sz="1000" dirty="0" err="1">
                <a:solidFill>
                  <a:schemeClr val="tx1"/>
                </a:solidFill>
              </a:rPr>
              <a:t>食材管理及饮水</a:t>
            </a:r>
            <a:endParaRPr lang="en-US" altLang="zh-CN" sz="1000" dirty="0">
              <a:solidFill>
                <a:schemeClr val="tx1"/>
              </a:solidFill>
            </a:endParaRPr>
          </a:p>
          <a:p>
            <a:pPr marL="171450" indent="-171450">
              <a:buFont typeface="Wingdings" panose="05000000000000000000" charset="0"/>
              <a:buChar char=""/>
            </a:pPr>
            <a:r>
              <a:rPr lang="en-US" altLang="zh-CN" sz="1000" dirty="0" err="1">
                <a:solidFill>
                  <a:schemeClr val="tx1"/>
                </a:solidFill>
              </a:rPr>
              <a:t>问卷模块</a:t>
            </a:r>
            <a:endParaRPr lang="en-US" altLang="zh-CN" sz="1000" dirty="0">
              <a:solidFill>
                <a:schemeClr val="tx1"/>
              </a:solidFill>
            </a:endParaRPr>
          </a:p>
          <a:p>
            <a:pPr marL="171450" indent="-171450">
              <a:buFont typeface="Wingdings" panose="05000000000000000000" charset="0"/>
              <a:buChar char=""/>
            </a:pPr>
            <a:r>
              <a:rPr lang="en-US" altLang="zh-CN" sz="1000" dirty="0" err="1">
                <a:solidFill>
                  <a:schemeClr val="tx1"/>
                </a:solidFill>
              </a:rPr>
              <a:t>支持饮水目标设置及体重目标设置</a:t>
            </a:r>
            <a:endParaRPr lang="en-US" altLang="zh-CN" sz="1000" dirty="0">
              <a:solidFill>
                <a:schemeClr val="tx1"/>
              </a:solidFill>
            </a:endParaRPr>
          </a:p>
        </p:txBody>
      </p:sp>
      <p:sp>
        <p:nvSpPr>
          <p:cNvPr id="188" name="文本框 32"/>
          <p:cNvSpPr txBox="1"/>
          <p:nvPr/>
        </p:nvSpPr>
        <p:spPr>
          <a:xfrm>
            <a:off x="3437792" y="1846354"/>
            <a:ext cx="2346325" cy="1783715"/>
          </a:xfrm>
          <a:prstGeom prst="rect">
            <a:avLst/>
          </a:prstGeom>
          <a:noFill/>
        </p:spPr>
        <p:txBody>
          <a:bodyPr wrap="square" rtlCol="0">
            <a:spAutoFit/>
          </a:bodyPr>
          <a:lstStyle/>
          <a:p>
            <a:pPr marL="171450" indent="-171450">
              <a:buFont typeface="Wingdings" panose="05000000000000000000" charset="0"/>
              <a:buChar char=""/>
            </a:pPr>
            <a:r>
              <a:rPr lang="zh-CN" altLang="en-US" sz="1000" dirty="0">
                <a:solidFill>
                  <a:schemeClr val="tx1"/>
                </a:solidFill>
              </a:rPr>
              <a:t>商城</a:t>
            </a:r>
            <a:r>
              <a:rPr lang="en-US" altLang="zh-CN" sz="1000" dirty="0">
                <a:solidFill>
                  <a:schemeClr val="tx1"/>
                </a:solidFill>
              </a:rPr>
              <a:t>PC/M</a:t>
            </a:r>
            <a:r>
              <a:rPr lang="zh-CN" altLang="en-US" sz="1000" dirty="0">
                <a:solidFill>
                  <a:schemeClr val="tx1"/>
                </a:solidFill>
              </a:rPr>
              <a:t>站上线</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专题组件后台</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优惠券功能</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Banner上线</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商城评论</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搜索功能</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新客福利</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秒杀活动</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预约有礼</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一件代发</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价格管理模块</a:t>
            </a:r>
            <a:endParaRPr lang="zh-CN" altLang="en-US" sz="1000" dirty="0">
              <a:solidFill>
                <a:schemeClr val="tx1"/>
              </a:solidFill>
            </a:endParaRPr>
          </a:p>
        </p:txBody>
      </p:sp>
      <p:sp>
        <p:nvSpPr>
          <p:cNvPr id="189" name="文本框 33"/>
          <p:cNvSpPr txBox="1"/>
          <p:nvPr/>
        </p:nvSpPr>
        <p:spPr>
          <a:xfrm>
            <a:off x="6233160" y="1846580"/>
            <a:ext cx="2305050" cy="1476375"/>
          </a:xfrm>
          <a:prstGeom prst="rect">
            <a:avLst/>
          </a:prstGeom>
          <a:noFill/>
        </p:spPr>
        <p:txBody>
          <a:bodyPr wrap="square" rtlCol="0">
            <a:spAutoFit/>
          </a:bodyPr>
          <a:lstStyle/>
          <a:p>
            <a:pPr marL="171450" indent="-171450">
              <a:buFont typeface="Wingdings" panose="05000000000000000000" charset="0"/>
              <a:buChar char=""/>
            </a:pPr>
            <a:r>
              <a:rPr lang="zh-CN" altLang="en-US" sz="1000" dirty="0">
                <a:solidFill>
                  <a:schemeClr val="tx1"/>
                </a:solidFill>
              </a:rPr>
              <a:t>新运营管理后台</a:t>
            </a:r>
            <a:endParaRPr lang="zh-CN" altLang="en-US" sz="1000" b="1" dirty="0">
              <a:solidFill>
                <a:schemeClr val="tx1"/>
              </a:solidFill>
            </a:endParaRPr>
          </a:p>
          <a:p>
            <a:pPr marL="171450" indent="-171450">
              <a:buFont typeface="Wingdings" panose="05000000000000000000" charset="0"/>
              <a:buChar char=""/>
            </a:pPr>
            <a:r>
              <a:rPr lang="zh-CN" altLang="en-US" sz="1000" dirty="0">
                <a:solidFill>
                  <a:schemeClr val="tx1"/>
                </a:solidFill>
              </a:rPr>
              <a:t>Referral</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组团抽奖二期、KOL系统</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UGC大赛</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EDM系统</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推送管理系统</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集卡牌赢炸锅活动</a:t>
            </a:r>
            <a:endParaRPr lang="zh-CN" altLang="en-US" sz="1000" dirty="0">
              <a:solidFill>
                <a:schemeClr val="tx1"/>
              </a:solidFill>
            </a:endParaRPr>
          </a:p>
          <a:p>
            <a:pPr marL="171450" indent="-171450">
              <a:buFont typeface="Wingdings" panose="05000000000000000000" charset="0"/>
              <a:buChar char=""/>
            </a:pPr>
            <a:r>
              <a:rPr lang="zh-CN" altLang="en-US" sz="1000" dirty="0">
                <a:solidFill>
                  <a:schemeClr val="tx1"/>
                </a:solidFill>
              </a:rPr>
              <a:t>积分功能，包括签到送积分、积分抽奖、积分兑换优惠券</a:t>
            </a:r>
            <a:endParaRPr lang="zh-CN" altLang="en-US" sz="1000" dirty="0">
              <a:solidFill>
                <a:schemeClr val="tx1"/>
              </a:solidFill>
            </a:endParaRPr>
          </a:p>
        </p:txBody>
      </p:sp>
      <p:sp>
        <p:nvSpPr>
          <p:cNvPr id="27" name="文本框 26"/>
          <p:cNvSpPr txBox="1"/>
          <p:nvPr/>
        </p:nvSpPr>
        <p:spPr>
          <a:xfrm>
            <a:off x="4230370" y="5411470"/>
            <a:ext cx="762000" cy="275590"/>
          </a:xfrm>
          <a:prstGeom prst="rect">
            <a:avLst/>
          </a:prstGeom>
          <a:noFill/>
        </p:spPr>
        <p:txBody>
          <a:bodyPr wrap="square" rtlCol="0">
            <a:spAutoFit/>
          </a:bodyPr>
          <a:lstStyle/>
          <a:p>
            <a:pPr algn="ctr"/>
            <a:r>
              <a:rPr lang="zh-CN" altLang="en-US" sz="1200">
                <a:solidFill>
                  <a:srgbClr val="027572"/>
                </a:solidFill>
              </a:rPr>
              <a:t>商城</a:t>
            </a:r>
            <a:endParaRPr lang="zh-CN" altLang="en-US" sz="1200">
              <a:solidFill>
                <a:srgbClr val="027572"/>
              </a:solidFill>
            </a:endParaRPr>
          </a:p>
        </p:txBody>
      </p:sp>
      <p:sp>
        <p:nvSpPr>
          <p:cNvPr id="28" name="文本框 27"/>
          <p:cNvSpPr txBox="1"/>
          <p:nvPr/>
        </p:nvSpPr>
        <p:spPr>
          <a:xfrm>
            <a:off x="1331595" y="5411470"/>
            <a:ext cx="885825" cy="275590"/>
          </a:xfrm>
          <a:prstGeom prst="rect">
            <a:avLst/>
          </a:prstGeom>
          <a:noFill/>
        </p:spPr>
        <p:txBody>
          <a:bodyPr wrap="square" rtlCol="0">
            <a:spAutoFit/>
          </a:bodyPr>
          <a:lstStyle/>
          <a:p>
            <a:pPr algn="ctr"/>
            <a:r>
              <a:rPr lang="en-US" altLang="zh-CN" sz="1200">
                <a:solidFill>
                  <a:srgbClr val="027572"/>
                </a:solidFill>
              </a:rPr>
              <a:t>Wellness</a:t>
            </a:r>
            <a:endParaRPr lang="en-US" altLang="zh-CN" sz="1200">
              <a:solidFill>
                <a:srgbClr val="027572"/>
              </a:solidFill>
            </a:endParaRPr>
          </a:p>
        </p:txBody>
      </p:sp>
      <p:sp>
        <p:nvSpPr>
          <p:cNvPr id="30" name="文本框 29"/>
          <p:cNvSpPr txBox="1"/>
          <p:nvPr/>
        </p:nvSpPr>
        <p:spPr>
          <a:xfrm>
            <a:off x="6993255" y="5411470"/>
            <a:ext cx="762000" cy="275590"/>
          </a:xfrm>
          <a:prstGeom prst="rect">
            <a:avLst/>
          </a:prstGeom>
          <a:noFill/>
        </p:spPr>
        <p:txBody>
          <a:bodyPr wrap="square" rtlCol="0">
            <a:spAutoFit/>
          </a:bodyPr>
          <a:lstStyle/>
          <a:p>
            <a:pPr algn="ctr"/>
            <a:r>
              <a:rPr lang="zh-CN" altLang="en-US" sz="1200">
                <a:solidFill>
                  <a:srgbClr val="027572"/>
                </a:solidFill>
              </a:rPr>
              <a:t>运营</a:t>
            </a:r>
            <a:endParaRPr lang="zh-CN" altLang="en-US" sz="1200">
              <a:solidFill>
                <a:srgbClr val="027572"/>
              </a:solidFill>
            </a:endParaRPr>
          </a:p>
        </p:txBody>
      </p:sp>
      <p:sp>
        <p:nvSpPr>
          <p:cNvPr id="3" name="圆角矩形 2"/>
          <p:cNvSpPr/>
          <p:nvPr/>
        </p:nvSpPr>
        <p:spPr>
          <a:xfrm>
            <a:off x="8925560" y="1761490"/>
            <a:ext cx="2413000" cy="3651885"/>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p>
            <a:pPr lvl="0" algn="l">
              <a:lnSpc>
                <a:spcPts val="1800"/>
              </a:lnSpc>
              <a:spcAft>
                <a:spcPts val="400"/>
              </a:spcAft>
              <a:buClr>
                <a:schemeClr val="accent1"/>
              </a:buClr>
              <a:buNone/>
            </a:pPr>
            <a:endParaRPr lang="en-US" altLang="zh-CN" sz="1000" spc="150" dirty="0">
              <a:solidFill>
                <a:schemeClr val="tx1">
                  <a:alpha val="65000"/>
                </a:schemeClr>
              </a:solidFill>
              <a:latin typeface="微软雅黑" panose="020B0503020204020204" charset="-122"/>
              <a:ea typeface="微软雅黑" panose="020B0503020204020204" charset="-122"/>
              <a:sym typeface="+mn-ea"/>
            </a:endParaRPr>
          </a:p>
        </p:txBody>
      </p:sp>
      <p:sp>
        <p:nvSpPr>
          <p:cNvPr id="4" name="文本框 33"/>
          <p:cNvSpPr txBox="1"/>
          <p:nvPr/>
        </p:nvSpPr>
        <p:spPr>
          <a:xfrm>
            <a:off x="8986520" y="1849755"/>
            <a:ext cx="2305050" cy="2091690"/>
          </a:xfrm>
          <a:prstGeom prst="rect">
            <a:avLst/>
          </a:prstGeom>
          <a:noFill/>
        </p:spPr>
        <p:txBody>
          <a:bodyPr wrap="square" rtlCol="0">
            <a:spAutoFit/>
          </a:bodyPr>
          <a:p>
            <a:pPr marL="171450" indent="-171450">
              <a:buFont typeface="Wingdings" panose="05000000000000000000" charset="0"/>
              <a:buChar char=""/>
            </a:pPr>
            <a:r>
              <a:rPr lang="en-US" altLang="zh-CN" sz="1000" dirty="0">
                <a:solidFill>
                  <a:schemeClr val="tx1"/>
                </a:solidFill>
              </a:rPr>
              <a:t>dual200s</a:t>
            </a:r>
            <a:endParaRPr lang="zh-CN" altLang="en-US" sz="1000" b="1" dirty="0">
              <a:solidFill>
                <a:schemeClr val="tx1"/>
              </a:solidFill>
            </a:endParaRPr>
          </a:p>
          <a:p>
            <a:pPr marL="171450" indent="-171450">
              <a:buFont typeface="Wingdings" panose="05000000000000000000" charset="0"/>
              <a:buChar char=""/>
            </a:pPr>
            <a:r>
              <a:rPr lang="en-US" altLang="zh-CN" sz="1000" dirty="0">
                <a:solidFill>
                  <a:schemeClr val="tx1"/>
                </a:solidFill>
              </a:rPr>
              <a:t>ENSC551</a:t>
            </a:r>
            <a:r>
              <a:rPr lang="zh-CN" altLang="en-US" sz="1000" dirty="0">
                <a:solidFill>
                  <a:schemeClr val="tx1"/>
                </a:solidFill>
              </a:rPr>
              <a:t>营养称</a:t>
            </a:r>
            <a:endParaRPr lang="zh-CN" altLang="en-US" sz="1000" dirty="0">
              <a:solidFill>
                <a:schemeClr val="tx1"/>
              </a:solidFill>
            </a:endParaRPr>
          </a:p>
          <a:p>
            <a:pPr marL="171450" indent="-171450">
              <a:buFont typeface="Wingdings" panose="05000000000000000000" charset="0"/>
              <a:buChar char=""/>
            </a:pPr>
            <a:r>
              <a:rPr lang="en-US" altLang="zh-CN" sz="1000" dirty="0">
                <a:solidFill>
                  <a:schemeClr val="tx1"/>
                </a:solidFill>
              </a:rPr>
              <a:t>ESF551</a:t>
            </a:r>
            <a:r>
              <a:rPr lang="zh-CN" altLang="en-US" sz="1000" dirty="0">
                <a:solidFill>
                  <a:schemeClr val="tx1"/>
                </a:solidFill>
              </a:rPr>
              <a:t>美规</a:t>
            </a:r>
            <a:endParaRPr lang="zh-CN" altLang="en-US" sz="1000" b="1" dirty="0">
              <a:solidFill>
                <a:schemeClr val="tx1"/>
              </a:solidFill>
            </a:endParaRPr>
          </a:p>
          <a:p>
            <a:pPr marL="171450" indent="-171450">
              <a:buFont typeface="Wingdings" panose="05000000000000000000" charset="0"/>
              <a:buChar char=""/>
            </a:pPr>
            <a:r>
              <a:rPr lang="en-US" altLang="zh-CN" sz="1000" dirty="0">
                <a:solidFill>
                  <a:schemeClr val="tx1"/>
                </a:solidFill>
              </a:rPr>
              <a:t>LV600S(US</a:t>
            </a:r>
            <a:r>
              <a:rPr lang="zh-CN" altLang="en-US" sz="1000" dirty="0">
                <a:solidFill>
                  <a:schemeClr val="tx1"/>
                </a:solidFill>
              </a:rPr>
              <a:t>线上线下、</a:t>
            </a:r>
            <a:r>
              <a:rPr lang="en-US" altLang="zh-CN" sz="1000" dirty="0">
                <a:solidFill>
                  <a:schemeClr val="tx1"/>
                </a:solidFill>
              </a:rPr>
              <a:t>EU</a:t>
            </a:r>
            <a:r>
              <a:rPr lang="zh-CN" altLang="en-US" sz="1000" dirty="0">
                <a:solidFill>
                  <a:schemeClr val="tx1"/>
                </a:solidFill>
              </a:rPr>
              <a:t>线上线下、</a:t>
            </a:r>
            <a:r>
              <a:rPr lang="en-US" altLang="zh-CN" sz="1000" dirty="0">
                <a:solidFill>
                  <a:schemeClr val="tx1"/>
                </a:solidFill>
              </a:rPr>
              <a:t>JS)</a:t>
            </a:r>
            <a:endParaRPr lang="zh-CN" altLang="en-US" sz="1000" dirty="0">
              <a:solidFill>
                <a:schemeClr val="tx1"/>
              </a:solidFill>
            </a:endParaRPr>
          </a:p>
          <a:p>
            <a:pPr marL="171450" indent="-171450">
              <a:buFont typeface="Wingdings" panose="05000000000000000000" charset="0"/>
              <a:buChar char=""/>
            </a:pPr>
            <a:r>
              <a:rPr lang="en-US" altLang="zh-CN" sz="1000" dirty="0">
                <a:solidFill>
                  <a:schemeClr val="tx1"/>
                </a:solidFill>
              </a:rPr>
              <a:t>EFS-A591</a:t>
            </a:r>
            <a:endParaRPr lang="zh-CN" altLang="en-US" sz="1000" dirty="0">
              <a:solidFill>
                <a:schemeClr val="tx1"/>
              </a:solidFill>
            </a:endParaRPr>
          </a:p>
          <a:p>
            <a:pPr marL="171450" indent="-171450">
              <a:buFont typeface="Wingdings" panose="05000000000000000000" charset="0"/>
              <a:buChar char=""/>
            </a:pPr>
            <a:r>
              <a:rPr lang="en-US" altLang="zh-CN" sz="1000" dirty="0">
                <a:solidFill>
                  <a:schemeClr val="tx1"/>
                </a:solidFill>
              </a:rPr>
              <a:t>AG500</a:t>
            </a:r>
            <a:endParaRPr lang="zh-CN" altLang="en-US" sz="1000" dirty="0">
              <a:solidFill>
                <a:schemeClr val="tx1"/>
              </a:solidFill>
            </a:endParaRPr>
          </a:p>
          <a:p>
            <a:pPr marL="171450" indent="-171450">
              <a:buFont typeface="Wingdings" panose="05000000000000000000" charset="0"/>
              <a:buChar char=""/>
            </a:pPr>
            <a:r>
              <a:rPr lang="en-US" altLang="zh-CN" sz="1000" dirty="0">
                <a:solidFill>
                  <a:schemeClr val="tx1"/>
                </a:solidFill>
              </a:rPr>
              <a:t>Core600s</a:t>
            </a:r>
            <a:r>
              <a:rPr lang="zh-CN" altLang="en-US" sz="1000" dirty="0">
                <a:solidFill>
                  <a:schemeClr val="tx1"/>
                </a:solidFill>
              </a:rPr>
              <a:t>空净</a:t>
            </a:r>
            <a:endParaRPr lang="zh-CN" altLang="en-US" sz="1000" dirty="0">
              <a:solidFill>
                <a:schemeClr val="tx1"/>
              </a:solidFill>
            </a:endParaRPr>
          </a:p>
          <a:p>
            <a:pPr marL="171450" indent="-171450">
              <a:buFont typeface="Wingdings" panose="05000000000000000000" charset="0"/>
              <a:buChar char=""/>
            </a:pPr>
            <a:r>
              <a:rPr lang="en-US" altLang="zh-CN" sz="1000" dirty="0">
                <a:solidFill>
                  <a:schemeClr val="tx1"/>
                </a:solidFill>
              </a:rPr>
              <a:t>ESF24</a:t>
            </a:r>
            <a:endParaRPr lang="en-US" altLang="zh-CN" sz="1000" dirty="0">
              <a:solidFill>
                <a:schemeClr val="tx1"/>
              </a:solidFill>
            </a:endParaRPr>
          </a:p>
          <a:p>
            <a:pPr marL="171450" indent="-171450">
              <a:buFont typeface="Wingdings" panose="05000000000000000000" charset="0"/>
              <a:buChar char=""/>
            </a:pPr>
            <a:r>
              <a:rPr lang="en-US" altLang="zh-CN" sz="1000" dirty="0">
                <a:solidFill>
                  <a:schemeClr val="tx1"/>
                </a:solidFill>
              </a:rPr>
              <a:t>ESF93</a:t>
            </a:r>
            <a:endParaRPr lang="en-US" altLang="zh-CN" sz="1000" dirty="0">
              <a:solidFill>
                <a:schemeClr val="tx1"/>
              </a:solidFill>
            </a:endParaRPr>
          </a:p>
          <a:p>
            <a:pPr marL="171450" indent="-171450">
              <a:buFont typeface="Wingdings" panose="05000000000000000000" charset="0"/>
              <a:buChar char=""/>
            </a:pPr>
            <a:r>
              <a:rPr lang="en-US" altLang="zh-CN" sz="1000" dirty="0">
                <a:solidFill>
                  <a:schemeClr val="tx1"/>
                </a:solidFill>
              </a:rPr>
              <a:t>FIT8S</a:t>
            </a:r>
            <a:endParaRPr lang="en-US" altLang="zh-CN" sz="1000" dirty="0">
              <a:solidFill>
                <a:schemeClr val="tx1"/>
              </a:solidFill>
            </a:endParaRPr>
          </a:p>
          <a:p>
            <a:pPr marL="171450" indent="-171450">
              <a:buFont typeface="Wingdings" panose="05000000000000000000" charset="0"/>
              <a:buChar char=""/>
            </a:pPr>
            <a:r>
              <a:rPr lang="en-US" altLang="zh-CN" sz="1000" dirty="0">
                <a:solidFill>
                  <a:schemeClr val="tx1"/>
                </a:solidFill>
              </a:rPr>
              <a:t>ENS-L221S</a:t>
            </a:r>
            <a:r>
              <a:rPr lang="zh-CN" altLang="en-US" sz="1000" dirty="0">
                <a:solidFill>
                  <a:schemeClr val="tx1"/>
                </a:solidFill>
              </a:rPr>
              <a:t>营养称</a:t>
            </a:r>
            <a:endParaRPr lang="zh-CN" altLang="en-US" sz="1000" dirty="0">
              <a:solidFill>
                <a:schemeClr val="tx1"/>
              </a:solidFill>
            </a:endParaRPr>
          </a:p>
          <a:p>
            <a:pPr marL="171450" indent="-171450">
              <a:buFont typeface="Wingdings" panose="05000000000000000000" charset="0"/>
              <a:buChar char=""/>
            </a:pPr>
            <a:r>
              <a:rPr lang="en-US" altLang="zh-CN" sz="1000" dirty="0">
                <a:solidFill>
                  <a:schemeClr val="tx1"/>
                </a:solidFill>
              </a:rPr>
              <a:t>Lifestyle 3.5L</a:t>
            </a:r>
            <a:endParaRPr lang="zh-CN" altLang="en-US" sz="1000" dirty="0">
              <a:solidFill>
                <a:schemeClr val="tx1"/>
              </a:solidFill>
            </a:endParaRPr>
          </a:p>
        </p:txBody>
      </p:sp>
      <p:sp>
        <p:nvSpPr>
          <p:cNvPr id="5" name="文本框 4"/>
          <p:cNvSpPr txBox="1"/>
          <p:nvPr/>
        </p:nvSpPr>
        <p:spPr>
          <a:xfrm>
            <a:off x="9543415" y="5413375"/>
            <a:ext cx="1176655" cy="275590"/>
          </a:xfrm>
          <a:prstGeom prst="rect">
            <a:avLst/>
          </a:prstGeom>
          <a:noFill/>
        </p:spPr>
        <p:txBody>
          <a:bodyPr wrap="square" rtlCol="0">
            <a:spAutoFit/>
          </a:bodyPr>
          <a:p>
            <a:pPr algn="ctr"/>
            <a:r>
              <a:rPr lang="zh-CN" altLang="en-US" sz="1200">
                <a:solidFill>
                  <a:srgbClr val="027572"/>
                </a:solidFill>
              </a:rPr>
              <a:t>线上说明书</a:t>
            </a:r>
            <a:endParaRPr lang="zh-CN" altLang="en-US" sz="1200">
              <a:solidFill>
                <a:srgbClr val="027572"/>
              </a:solidFill>
            </a:endParaRPr>
          </a:p>
        </p:txBody>
      </p:sp>
      <p:sp>
        <p:nvSpPr>
          <p:cNvPr id="7"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027572">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3200">
                <a:latin typeface="黑体" panose="02010609060101010101" charset="-122"/>
                <a:ea typeface="黑体" panose="02010609060101010101" charset="-122"/>
              </a:rPr>
              <a:t>业务成果</a:t>
            </a:r>
            <a:endParaRPr lang="zh-CN" altLang="en-US" sz="3200">
              <a:latin typeface="黑体" panose="02010609060101010101" charset="-122"/>
              <a:ea typeface="黑体" panose="02010609060101010101" charset="-122"/>
            </a:endParaRPr>
          </a:p>
        </p:txBody>
      </p:sp>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568325" y="1616075"/>
            <a:ext cx="5520690" cy="3035300"/>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lstStyle/>
          <a:p>
            <a:pPr indent="0" algn="l">
              <a:lnSpc>
                <a:spcPct val="100000"/>
              </a:lnSpc>
              <a:spcAft>
                <a:spcPts val="400"/>
              </a:spcAft>
              <a:buClr>
                <a:schemeClr val="accent1"/>
              </a:buClr>
              <a:buFont typeface="Wingdings" panose="05000000000000000000" pitchFamily="2" charset="2"/>
              <a:buNone/>
            </a:pPr>
            <a:endParaRPr lang="en-US" altLang="zh-CN" sz="1200" spc="150" dirty="0">
              <a:solidFill>
                <a:schemeClr val="tx1">
                  <a:alpha val="85000"/>
                </a:schemeClr>
              </a:solidFill>
              <a:latin typeface="微软雅黑" panose="020B0503020204020204" charset="-122"/>
              <a:ea typeface="微软雅黑" panose="020B0503020204020204" charset="-122"/>
              <a:sym typeface="+mn-ea"/>
            </a:endParaRPr>
          </a:p>
        </p:txBody>
      </p:sp>
      <p:sp>
        <p:nvSpPr>
          <p:cNvPr id="10" name="灯片编号占位符 9"/>
          <p:cNvSpPr>
            <a:spLocks noGrp="1"/>
          </p:cNvSpPr>
          <p:nvPr/>
        </p:nvSpPr>
        <p:spPr>
          <a:xfrm>
            <a:off x="8890000" y="399415"/>
            <a:ext cx="2743200" cy="365125"/>
          </a:xfrm>
          <a:prstGeom prst="rect">
            <a:avLst/>
          </a:prstGeom>
        </p:spPr>
        <p:txBody>
          <a:bodyPr vert="horz" lIns="91440" tIns="45720" rIns="91440" bIns="45720" rtlCol="0" anchor="ctr" anchorCtr="0"/>
          <a:lstStyle>
            <a:defPPr>
              <a:defRPr lang="zh-CN"/>
            </a:defPPr>
            <a:lvl1pPr marL="0" algn="r"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9BB5D0-35E4-459D-AEF3-FE4D7C45CC19}" type="slidenum">
              <a:rPr lang="zh-CN" altLang="en-US" smtClean="0"/>
            </a:fld>
            <a:endParaRPr lang="zh-CN" altLang="en-US"/>
          </a:p>
        </p:txBody>
      </p:sp>
      <p:sp>
        <p:nvSpPr>
          <p:cNvPr id="187" name="文本框 30"/>
          <p:cNvSpPr txBox="1"/>
          <p:nvPr/>
        </p:nvSpPr>
        <p:spPr>
          <a:xfrm>
            <a:off x="568325" y="2362200"/>
            <a:ext cx="5109210" cy="2306955"/>
          </a:xfrm>
          <a:prstGeom prst="rect">
            <a:avLst/>
          </a:prstGeom>
          <a:noFill/>
        </p:spPr>
        <p:txBody>
          <a:bodyPr wrap="square" rtlCol="0">
            <a:spAutoFit/>
          </a:bodyPr>
          <a:lstStyle/>
          <a:p>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1.</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业务导向：基于业务的特性来确定技术</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构架</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商城</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PC/M</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站：为了更高的响应速度和</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SEO</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友好，采用</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nuxt</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框架；统一部署，以复用业务逻辑，和利于</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SEO</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排名；</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落地页</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活动页：减少框架使用，单页面完成，便于</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部署；</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后台管理：采用</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vue</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框架，降低技术门槛、开发维护</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复杂度；</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组件化设计：减少重复开发，降低维护难度</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公共代码组件化，如云端接口组件、调查问卷组件等；</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3</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优选开源组件：加快业务实现，避免重复</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造轮子</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从</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UI</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框架到各种专门组件（图表、富文本编辑器、上传组件、播放器）等普遍采用优秀开源</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组件；</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2" name="圆角矩形 11"/>
          <p:cNvSpPr/>
          <p:nvPr/>
        </p:nvSpPr>
        <p:spPr>
          <a:xfrm>
            <a:off x="6312535" y="1607185"/>
            <a:ext cx="5321300" cy="3044190"/>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lstStyle/>
          <a:p>
            <a:pPr indent="0" algn="l">
              <a:lnSpc>
                <a:spcPct val="100000"/>
              </a:lnSpc>
              <a:spcAft>
                <a:spcPts val="400"/>
              </a:spcAft>
              <a:buClr>
                <a:schemeClr val="accent1"/>
              </a:buClr>
              <a:buFont typeface="Wingdings" panose="05000000000000000000" pitchFamily="2" charset="2"/>
              <a:buNone/>
            </a:pPr>
            <a:endParaRPr lang="en-US" altLang="zh-CN" sz="1200" spc="150" dirty="0">
              <a:solidFill>
                <a:schemeClr val="tx1">
                  <a:alpha val="85000"/>
                </a:schemeClr>
              </a:solidFill>
              <a:latin typeface="微软雅黑" panose="020B0503020204020204" charset="-122"/>
              <a:ea typeface="微软雅黑" panose="020B0503020204020204" charset="-122"/>
              <a:sym typeface="+mn-ea"/>
            </a:endParaRPr>
          </a:p>
        </p:txBody>
      </p:sp>
      <p:sp>
        <p:nvSpPr>
          <p:cNvPr id="13" name="文本框 30"/>
          <p:cNvSpPr txBox="1"/>
          <p:nvPr/>
        </p:nvSpPr>
        <p:spPr>
          <a:xfrm>
            <a:off x="6323330" y="2362200"/>
            <a:ext cx="5132705" cy="1753235"/>
          </a:xfrm>
          <a:prstGeom prst="rect">
            <a:avLst/>
          </a:prstGeom>
          <a:noFill/>
        </p:spPr>
        <p:txBody>
          <a:bodyPr wrap="square" rtlCol="0">
            <a:spAutoFit/>
          </a:bodyPr>
          <a:lstStyle/>
          <a:p>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服务端渲染：能够有效提升页面加载速度，提升用户</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体验；</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2. CDN</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加速：将静态资源进行</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CDN</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加速，拉近服务和用户之间的距离，提升</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资源加载</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速度；</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懒加载：代码分割，只在需要渲染的时候才加载对应的资源，减少首屏资源加载量，从而提升</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页面加载</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速度；</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4</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、合理运用</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loading</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交互，</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提升用户</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体验；</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4" name="圆角矩形 13"/>
          <p:cNvSpPr/>
          <p:nvPr/>
        </p:nvSpPr>
        <p:spPr>
          <a:xfrm>
            <a:off x="568325" y="4810760"/>
            <a:ext cx="11066145" cy="1724025"/>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lstStyle/>
          <a:p>
            <a:pPr indent="0" algn="l">
              <a:lnSpc>
                <a:spcPct val="100000"/>
              </a:lnSpc>
              <a:spcAft>
                <a:spcPts val="400"/>
              </a:spcAft>
              <a:buClr>
                <a:schemeClr val="accent1"/>
              </a:buClr>
              <a:buFont typeface="Wingdings" panose="05000000000000000000" pitchFamily="2" charset="2"/>
              <a:buNone/>
            </a:pPr>
            <a:endParaRPr lang="en-US" altLang="zh-CN" sz="1200" spc="150" dirty="0">
              <a:solidFill>
                <a:schemeClr val="tx1">
                  <a:alpha val="85000"/>
                </a:schemeClr>
              </a:solidFill>
              <a:latin typeface="微软雅黑" panose="020B0503020204020204" charset="-122"/>
              <a:ea typeface="微软雅黑" panose="020B0503020204020204" charset="-122"/>
              <a:sym typeface="+mn-ea"/>
            </a:endParaRPr>
          </a:p>
        </p:txBody>
      </p:sp>
      <p:sp>
        <p:nvSpPr>
          <p:cNvPr id="15" name="文本框 30"/>
          <p:cNvSpPr txBox="1"/>
          <p:nvPr/>
        </p:nvSpPr>
        <p:spPr>
          <a:xfrm>
            <a:off x="568325" y="5538470"/>
            <a:ext cx="10617200" cy="645160"/>
          </a:xfrm>
          <a:prstGeom prst="rect">
            <a:avLst/>
          </a:prstGeom>
          <a:noFill/>
        </p:spPr>
        <p:txBody>
          <a:bodyPr wrap="square" rtlCol="0">
            <a:spAutoFit/>
          </a:bodyPr>
          <a:lstStyle/>
          <a:p>
            <a:r>
              <a:rPr lang="en-US" sz="1200"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数据埋点</a:t>
            </a:r>
            <a:r>
              <a:rPr sz="1200" dirty="0">
                <a:solidFill>
                  <a:schemeClr val="tx1"/>
                </a:solidFill>
                <a:latin typeface="微软雅黑" panose="020B0503020204020204" charset="-122"/>
                <a:ea typeface="微软雅黑" panose="020B0503020204020204" charset="-122"/>
                <a:cs typeface="微软雅黑" panose="020B0503020204020204" charset="-122"/>
              </a:rPr>
              <a:t>：</a:t>
            </a:r>
            <a:r>
              <a:rPr lang="zh-CN" sz="1200" dirty="0">
                <a:solidFill>
                  <a:schemeClr val="tx1"/>
                </a:solidFill>
                <a:latin typeface="微软雅黑" panose="020B0503020204020204" charset="-122"/>
                <a:ea typeface="微软雅黑" panose="020B0503020204020204" charset="-122"/>
                <a:cs typeface="微软雅黑" panose="020B0503020204020204" charset="-122"/>
              </a:rPr>
              <a:t>全面的数据埋点，为数据统计、分析，驱动业务</a:t>
            </a:r>
            <a:r>
              <a:rPr lang="zh-CN" sz="1200" dirty="0">
                <a:solidFill>
                  <a:schemeClr val="tx1"/>
                </a:solidFill>
                <a:latin typeface="微软雅黑" panose="020B0503020204020204" charset="-122"/>
                <a:ea typeface="微软雅黑" panose="020B0503020204020204" charset="-122"/>
                <a:cs typeface="微软雅黑" panose="020B0503020204020204" charset="-122"/>
              </a:rPr>
              <a:t>发展提供坚实基础；</a:t>
            </a:r>
            <a:endParaRPr sz="1200" dirty="0">
              <a:solidFill>
                <a:schemeClr val="tx1"/>
              </a:solidFill>
              <a:latin typeface="微软雅黑" panose="020B0503020204020204" charset="-122"/>
              <a:ea typeface="微软雅黑" panose="020B0503020204020204" charset="-122"/>
              <a:cs typeface="微软雅黑" panose="020B0503020204020204" charset="-122"/>
            </a:endParaRPr>
          </a:p>
          <a:p>
            <a:r>
              <a:rPr lang="en-US" sz="1200" dirty="0">
                <a:solidFill>
                  <a:schemeClr val="tx1"/>
                </a:solidFill>
                <a:latin typeface="微软雅黑" panose="020B0503020204020204" charset="-122"/>
                <a:ea typeface="微软雅黑" panose="020B0503020204020204" charset="-122"/>
                <a:cs typeface="微软雅黑" panose="020B0503020204020204" charset="-122"/>
              </a:rPr>
              <a:t>2. tdk</a:t>
            </a:r>
            <a:r>
              <a:rPr sz="1200" dirty="0">
                <a:solidFill>
                  <a:schemeClr val="tx1"/>
                </a:solidFill>
                <a:latin typeface="微软雅黑" panose="020B0503020204020204" charset="-122"/>
                <a:ea typeface="微软雅黑" panose="020B0503020204020204" charset="-122"/>
                <a:cs typeface="微软雅黑" panose="020B0503020204020204" charset="-122"/>
              </a:rPr>
              <a:t>：</a:t>
            </a:r>
            <a:r>
              <a:rPr lang="zh-CN" sz="1200" dirty="0">
                <a:solidFill>
                  <a:schemeClr val="tx1"/>
                </a:solidFill>
                <a:latin typeface="微软雅黑" panose="020B0503020204020204" charset="-122"/>
                <a:ea typeface="微软雅黑" panose="020B0503020204020204" charset="-122"/>
                <a:cs typeface="微软雅黑" panose="020B0503020204020204" charset="-122"/>
              </a:rPr>
              <a:t>广泛的</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tdk</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页面设置，促进</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SEO</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权重提升；</a:t>
            </a:r>
            <a:endParaRPr sz="1200" dirty="0">
              <a:solidFill>
                <a:schemeClr val="tx1"/>
              </a:solidFill>
              <a:latin typeface="微软雅黑" panose="020B0503020204020204" charset="-122"/>
              <a:ea typeface="微软雅黑" panose="020B0503020204020204" charset="-122"/>
              <a:cs typeface="微软雅黑" panose="020B0503020204020204" charset="-122"/>
            </a:endParaRPr>
          </a:p>
          <a:p>
            <a:r>
              <a:rPr lang="en-US" sz="12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动效：</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js</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动效、</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css3</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动效的综合运用助力活动运营效果，比如集卡牌</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活动；</a:t>
            </a:r>
            <a:endParaRPr sz="12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 name="直角三角形 2"/>
          <p:cNvSpPr/>
          <p:nvPr/>
        </p:nvSpPr>
        <p:spPr>
          <a:xfrm flipV="1">
            <a:off x="568325" y="1616075"/>
            <a:ext cx="1408430" cy="527685"/>
          </a:xfrm>
          <a:prstGeom prst="rtTriangle">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558165" y="1658620"/>
            <a:ext cx="624205" cy="275590"/>
          </a:xfrm>
          <a:prstGeom prst="rect">
            <a:avLst/>
          </a:prstGeom>
          <a:noFill/>
        </p:spPr>
        <p:txBody>
          <a:bodyPr wrap="square" rtlCol="0">
            <a:spAutoFit/>
          </a:bodyPr>
          <a:lstStyle/>
          <a:p>
            <a:pPr algn="ctr"/>
            <a:r>
              <a:rPr lang="zh-CN" altLang="en-US" sz="1200">
                <a:solidFill>
                  <a:schemeClr val="bg1"/>
                </a:solidFill>
              </a:rPr>
              <a:t>灵活</a:t>
            </a:r>
            <a:endParaRPr lang="zh-CN" altLang="en-US" sz="1200">
              <a:solidFill>
                <a:schemeClr val="bg1"/>
              </a:solidFill>
            </a:endParaRPr>
          </a:p>
        </p:txBody>
      </p:sp>
      <p:sp>
        <p:nvSpPr>
          <p:cNvPr id="4" name="直角三角形 3"/>
          <p:cNvSpPr/>
          <p:nvPr/>
        </p:nvSpPr>
        <p:spPr>
          <a:xfrm flipV="1">
            <a:off x="568325" y="4831080"/>
            <a:ext cx="1408430" cy="527685"/>
          </a:xfrm>
          <a:prstGeom prst="rtTriangle">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58165" y="4873625"/>
            <a:ext cx="624205" cy="275590"/>
          </a:xfrm>
          <a:prstGeom prst="rect">
            <a:avLst/>
          </a:prstGeom>
          <a:noFill/>
        </p:spPr>
        <p:txBody>
          <a:bodyPr wrap="square" rtlCol="0">
            <a:spAutoFit/>
          </a:bodyPr>
          <a:lstStyle/>
          <a:p>
            <a:pPr algn="ctr"/>
            <a:r>
              <a:rPr lang="zh-CN" altLang="en-US" sz="1200">
                <a:solidFill>
                  <a:schemeClr val="bg1"/>
                </a:solidFill>
              </a:rPr>
              <a:t>其他</a:t>
            </a:r>
            <a:endParaRPr lang="zh-CN" altLang="en-US" sz="1200">
              <a:solidFill>
                <a:schemeClr val="bg1"/>
              </a:solidFill>
            </a:endParaRPr>
          </a:p>
        </p:txBody>
      </p:sp>
      <p:sp>
        <p:nvSpPr>
          <p:cNvPr id="6" name="直角三角形 5"/>
          <p:cNvSpPr/>
          <p:nvPr/>
        </p:nvSpPr>
        <p:spPr>
          <a:xfrm flipV="1">
            <a:off x="6323330" y="1616075"/>
            <a:ext cx="1408430" cy="527685"/>
          </a:xfrm>
          <a:prstGeom prst="rtTriangle">
            <a:avLst/>
          </a:prstGeom>
          <a:solidFill>
            <a:srgbClr val="027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292850" y="1617980"/>
            <a:ext cx="1153160" cy="275590"/>
          </a:xfrm>
          <a:prstGeom prst="rect">
            <a:avLst/>
          </a:prstGeom>
          <a:noFill/>
        </p:spPr>
        <p:txBody>
          <a:bodyPr wrap="square" rtlCol="0">
            <a:spAutoFit/>
          </a:bodyPr>
          <a:lstStyle/>
          <a:p>
            <a:pPr algn="l"/>
            <a:r>
              <a:rPr lang="zh-CN" altLang="en-US" sz="1200">
                <a:solidFill>
                  <a:schemeClr val="bg1"/>
                </a:solidFill>
              </a:rPr>
              <a:t>性能</a:t>
            </a:r>
            <a:endParaRPr lang="zh-CN" altLang="en-US" sz="1200">
              <a:solidFill>
                <a:schemeClr val="bg1"/>
              </a:solidFill>
            </a:endParaRPr>
          </a:p>
        </p:txBody>
      </p:sp>
      <p:sp>
        <p:nvSpPr>
          <p:cNvPr id="8" name="矩形 3"/>
          <p:cNvSpPr/>
          <p:nvPr/>
        </p:nvSpPr>
        <p:spPr>
          <a:xfrm>
            <a:off x="0" y="259080"/>
            <a:ext cx="322834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027572">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3200">
                <a:latin typeface="黑体" panose="02010609060101010101" charset="-122"/>
                <a:ea typeface="黑体" panose="02010609060101010101" charset="-122"/>
              </a:rPr>
              <a:t>技术和业务</a:t>
            </a:r>
            <a:r>
              <a:rPr lang="zh-CN" altLang="en-US" sz="3200">
                <a:latin typeface="黑体" panose="02010609060101010101" charset="-122"/>
                <a:ea typeface="黑体" panose="02010609060101010101" charset="-122"/>
              </a:rPr>
              <a:t>构架</a:t>
            </a:r>
            <a:endParaRPr lang="zh-CN" altLang="en-US" sz="3200">
              <a:latin typeface="黑体" panose="02010609060101010101" charset="-122"/>
              <a:ea typeface="黑体" panose="02010609060101010101" charset="-122"/>
            </a:endParaRPr>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p:nvPr/>
        </p:nvSpPr>
        <p:spPr>
          <a:xfrm>
            <a:off x="0" y="259080"/>
            <a:ext cx="2392680" cy="655320"/>
          </a:xfrm>
          <a:custGeom>
            <a:avLst/>
            <a:gdLst>
              <a:gd name="connsiteX0" fmla="*/ 0 w 2392680"/>
              <a:gd name="connsiteY0" fmla="*/ 0 h 655320"/>
              <a:gd name="connsiteX1" fmla="*/ 2392680 w 2392680"/>
              <a:gd name="connsiteY1" fmla="*/ 0 h 655320"/>
              <a:gd name="connsiteX2" fmla="*/ 2392680 w 2392680"/>
              <a:gd name="connsiteY2" fmla="*/ 655320 h 655320"/>
              <a:gd name="connsiteX3" fmla="*/ 0 w 2392680"/>
              <a:gd name="connsiteY3" fmla="*/ 655320 h 655320"/>
              <a:gd name="connsiteX4" fmla="*/ 0 w 2392680"/>
              <a:gd name="connsiteY4" fmla="*/ 0 h 655320"/>
              <a:gd name="connsiteX0-1" fmla="*/ 0 w 2392680"/>
              <a:gd name="connsiteY0-2" fmla="*/ 0 h 655320"/>
              <a:gd name="connsiteX1-3" fmla="*/ 2392680 w 2392680"/>
              <a:gd name="connsiteY1-4" fmla="*/ 0 h 655320"/>
              <a:gd name="connsiteX2-5" fmla="*/ 2237697 w 2392680"/>
              <a:gd name="connsiteY2-6" fmla="*/ 655320 h 655320"/>
              <a:gd name="connsiteX3-7" fmla="*/ 0 w 2392680"/>
              <a:gd name="connsiteY3-8" fmla="*/ 655320 h 655320"/>
              <a:gd name="connsiteX4-9" fmla="*/ 0 w 2392680"/>
              <a:gd name="connsiteY4-10" fmla="*/ 0 h 6553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2680" h="655320">
                <a:moveTo>
                  <a:pt x="0" y="0"/>
                </a:moveTo>
                <a:lnTo>
                  <a:pt x="2392680" y="0"/>
                </a:lnTo>
                <a:lnTo>
                  <a:pt x="2237697" y="655320"/>
                </a:lnTo>
                <a:lnTo>
                  <a:pt x="0" y="655320"/>
                </a:lnTo>
                <a:lnTo>
                  <a:pt x="0" y="0"/>
                </a:lnTo>
                <a:close/>
              </a:path>
            </a:pathLst>
          </a:custGeom>
          <a:solidFill>
            <a:srgbClr val="027572">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3200">
                <a:latin typeface="黑体" panose="02010609060101010101" charset="-122"/>
                <a:ea typeface="黑体" panose="02010609060101010101" charset="-122"/>
              </a:rPr>
              <a:t>团队建设</a:t>
            </a:r>
            <a:endParaRPr lang="zh-CN" altLang="en-US" sz="3200">
              <a:latin typeface="黑体" panose="02010609060101010101" charset="-122"/>
              <a:ea typeface="黑体" panose="02010609060101010101" charset="-122"/>
            </a:endParaRPr>
          </a:p>
        </p:txBody>
      </p:sp>
      <p:grpSp>
        <p:nvGrpSpPr>
          <p:cNvPr id="3" name="组合 2"/>
          <p:cNvGrpSpPr/>
          <p:nvPr/>
        </p:nvGrpSpPr>
        <p:grpSpPr>
          <a:xfrm>
            <a:off x="1253796" y="2264410"/>
            <a:ext cx="2474244" cy="3583940"/>
            <a:chOff x="797" y="2979"/>
            <a:chExt cx="4040" cy="5644"/>
          </a:xfrm>
        </p:grpSpPr>
        <p:sp>
          <p:nvSpPr>
            <p:cNvPr id="29" name="圆角矩形 28"/>
            <p:cNvSpPr/>
            <p:nvPr/>
          </p:nvSpPr>
          <p:spPr>
            <a:xfrm>
              <a:off x="797" y="2979"/>
              <a:ext cx="4040" cy="5644"/>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p>
              <a:pPr indent="0" algn="l">
                <a:lnSpc>
                  <a:spcPct val="100000"/>
                </a:lnSpc>
                <a:spcAft>
                  <a:spcPts val="400"/>
                </a:spcAft>
                <a:buClr>
                  <a:schemeClr val="accent1"/>
                </a:buClr>
                <a:buFont typeface="Wingdings" panose="05000000000000000000" pitchFamily="2" charset="2"/>
                <a:buNone/>
              </a:pPr>
              <a:r>
                <a:rPr lang="en-US" sz="1200" b="1" spc="150" dirty="0">
                  <a:solidFill>
                    <a:srgbClr val="027572">
                      <a:alpha val="85000"/>
                    </a:srgbClr>
                  </a:solidFill>
                  <a:latin typeface="微软雅黑" panose="020B0503020204020204" charset="-122"/>
                  <a:ea typeface="微软雅黑" panose="020B0503020204020204" charset="-122"/>
                  <a:sym typeface="+mn-ea"/>
                </a:rPr>
                <a:t>01</a:t>
              </a:r>
              <a:r>
                <a:rPr lang="zh-CN" altLang="en-US" sz="1200" b="1" spc="150" dirty="0">
                  <a:solidFill>
                    <a:srgbClr val="027572">
                      <a:alpha val="85000"/>
                    </a:srgbClr>
                  </a:solidFill>
                  <a:latin typeface="微软雅黑" panose="020B0503020204020204" charset="-122"/>
                  <a:ea typeface="微软雅黑" panose="020B0503020204020204" charset="-122"/>
                  <a:sym typeface="+mn-ea"/>
                </a:rPr>
                <a:t>团队搭建</a:t>
              </a:r>
              <a:endParaRPr lang="en-US" altLang="zh-CN" sz="1200" b="1" spc="150" dirty="0">
                <a:solidFill>
                  <a:srgbClr val="027572">
                    <a:alpha val="85000"/>
                  </a:srgbClr>
                </a:solidFill>
                <a:latin typeface="微软雅黑" panose="020B0503020204020204" charset="-122"/>
                <a:ea typeface="微软雅黑" panose="020B0503020204020204" charset="-122"/>
                <a:sym typeface="+mn-ea"/>
              </a:endParaRPr>
            </a:p>
            <a:p>
              <a:pPr indent="0" algn="l">
                <a:lnSpc>
                  <a:spcPct val="100000"/>
                </a:lnSpc>
                <a:spcAft>
                  <a:spcPts val="400"/>
                </a:spcAft>
                <a:buClr>
                  <a:schemeClr val="accent1"/>
                </a:buClr>
                <a:buFont typeface="Wingdings" panose="05000000000000000000" pitchFamily="2" charset="2"/>
                <a:buNone/>
              </a:pPr>
              <a:endParaRPr sz="1200" b="1" spc="150" dirty="0">
                <a:solidFill>
                  <a:schemeClr val="tx1">
                    <a:alpha val="85000"/>
                  </a:schemeClr>
                </a:solidFill>
                <a:latin typeface="微软雅黑" panose="020B0503020204020204" charset="-122"/>
                <a:ea typeface="微软雅黑" panose="020B0503020204020204" charset="-122"/>
                <a:sym typeface="+mn-ea"/>
              </a:endParaRPr>
            </a:p>
            <a:p>
              <a:pPr indent="0" algn="l">
                <a:lnSpc>
                  <a:spcPct val="100000"/>
                </a:lnSpc>
                <a:spcAft>
                  <a:spcPts val="400"/>
                </a:spcAft>
                <a:buClr>
                  <a:schemeClr val="accent1"/>
                </a:buClr>
                <a:buFont typeface="Wingdings" panose="05000000000000000000" pitchFamily="2" charset="2"/>
                <a:buNone/>
              </a:pPr>
              <a:endParaRPr sz="1200" b="1" spc="150" dirty="0">
                <a:solidFill>
                  <a:schemeClr val="tx1">
                    <a:alpha val="85000"/>
                  </a:schemeClr>
                </a:solidFill>
                <a:latin typeface="微软雅黑" panose="020B0503020204020204" charset="-122"/>
                <a:ea typeface="微软雅黑" panose="020B0503020204020204" charset="-122"/>
                <a:sym typeface="+mn-ea"/>
              </a:endParaRPr>
            </a:p>
          </p:txBody>
        </p:sp>
        <p:sp>
          <p:nvSpPr>
            <p:cNvPr id="187" name="文本框 30"/>
            <p:cNvSpPr txBox="1"/>
            <p:nvPr/>
          </p:nvSpPr>
          <p:spPr>
            <a:xfrm>
              <a:off x="946" y="4020"/>
              <a:ext cx="3764" cy="1537"/>
            </a:xfrm>
            <a:prstGeom prst="rect">
              <a:avLst/>
            </a:prstGeom>
            <a:noFill/>
          </p:spPr>
          <p:txBody>
            <a:bodyPr wrap="square" rtlCol="0">
              <a:spAutoFit/>
            </a:bodyPr>
            <a:p>
              <a:pPr indent="0">
                <a:lnSpc>
                  <a:spcPct val="120000"/>
                </a:lnSpc>
                <a:buFont typeface="Wingdings" panose="05000000000000000000" charset="0"/>
                <a:buNone/>
              </a:pPr>
              <a:r>
                <a:rPr lang="zh-CN" sz="1200" dirty="0">
                  <a:solidFill>
                    <a:schemeClr val="tx1"/>
                  </a:solidFill>
                  <a:latin typeface="微软雅黑" panose="020B0503020204020204" charset="-122"/>
                  <a:ea typeface="微软雅黑" panose="020B0503020204020204" charset="-122"/>
                  <a:cs typeface="微软雅黑" panose="020B0503020204020204" charset="-122"/>
                </a:rPr>
                <a:t>人员从年初的</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人，扩展到年底的</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12</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人，有力支撑了业务的快速发展；</a:t>
              </a:r>
              <a:endParaRPr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None/>
              </a:pPr>
              <a:endParaRPr sz="1200" dirty="0">
                <a:solidFill>
                  <a:schemeClr val="tx1"/>
                </a:solidFill>
                <a:latin typeface="微软雅黑" panose="020B0503020204020204" charset="-122"/>
                <a:ea typeface="微软雅黑" panose="020B0503020204020204" charset="-122"/>
                <a:cs typeface="微软雅黑" panose="020B0503020204020204" charset="-122"/>
              </a:endParaRPr>
            </a:p>
          </p:txBody>
        </p:sp>
      </p:grpSp>
      <p:grpSp>
        <p:nvGrpSpPr>
          <p:cNvPr id="4" name="组合 3"/>
          <p:cNvGrpSpPr/>
          <p:nvPr/>
        </p:nvGrpSpPr>
        <p:grpSpPr>
          <a:xfrm>
            <a:off x="4773930" y="2264410"/>
            <a:ext cx="2413612" cy="3589020"/>
            <a:chOff x="7326" y="2972"/>
            <a:chExt cx="3941" cy="5652"/>
          </a:xfrm>
        </p:grpSpPr>
        <p:sp>
          <p:nvSpPr>
            <p:cNvPr id="11" name="圆角矩形 30"/>
            <p:cNvSpPr/>
            <p:nvPr/>
          </p:nvSpPr>
          <p:spPr>
            <a:xfrm>
              <a:off x="7326" y="2972"/>
              <a:ext cx="3941" cy="5652"/>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p>
              <a:pPr indent="0" algn="l">
                <a:lnSpc>
                  <a:spcPct val="100000"/>
                </a:lnSpc>
                <a:spcAft>
                  <a:spcPts val="400"/>
                </a:spcAft>
                <a:buClr>
                  <a:schemeClr val="accent1"/>
                </a:buClr>
                <a:buFont typeface="Wingdings" panose="05000000000000000000" pitchFamily="2" charset="2"/>
                <a:buNone/>
              </a:pPr>
              <a:r>
                <a:rPr lang="en-US" sz="1200" b="1" spc="150" dirty="0">
                  <a:solidFill>
                    <a:srgbClr val="027572">
                      <a:alpha val="85000"/>
                    </a:srgbClr>
                  </a:solidFill>
                  <a:latin typeface="微软雅黑" panose="020B0503020204020204" charset="-122"/>
                  <a:ea typeface="微软雅黑" panose="020B0503020204020204" charset="-122"/>
                  <a:sym typeface="+mn-ea"/>
                </a:rPr>
                <a:t>0</a:t>
              </a:r>
              <a:r>
                <a:rPr lang="en-US" altLang="zh-CN" sz="1200" b="1" spc="150" dirty="0">
                  <a:solidFill>
                    <a:srgbClr val="027572">
                      <a:alpha val="85000"/>
                    </a:srgbClr>
                  </a:solidFill>
                  <a:latin typeface="微软雅黑" panose="020B0503020204020204" charset="-122"/>
                  <a:ea typeface="微软雅黑" panose="020B0503020204020204" charset="-122"/>
                  <a:sym typeface="+mn-ea"/>
                </a:rPr>
                <a:t>2</a:t>
              </a:r>
              <a:r>
                <a:rPr lang="en-US" sz="1200" b="1" spc="150" dirty="0">
                  <a:solidFill>
                    <a:srgbClr val="027572">
                      <a:alpha val="85000"/>
                    </a:srgbClr>
                  </a:solidFill>
                  <a:latin typeface="微软雅黑" panose="020B0503020204020204" charset="-122"/>
                  <a:ea typeface="微软雅黑" panose="020B0503020204020204" charset="-122"/>
                  <a:sym typeface="+mn-ea"/>
                </a:rPr>
                <a:t> </a:t>
              </a:r>
              <a:r>
                <a:rPr lang="zh-CN" altLang="en-US" sz="1200" b="1" spc="150" dirty="0">
                  <a:solidFill>
                    <a:srgbClr val="027572"/>
                  </a:solidFill>
                  <a:latin typeface="微软雅黑" panose="020B0503020204020204" charset="-122"/>
                  <a:ea typeface="微软雅黑" panose="020B0503020204020204" charset="-122"/>
                  <a:sym typeface="+mn-ea"/>
                </a:rPr>
                <a:t>流程</a:t>
              </a:r>
              <a:r>
                <a:rPr lang="zh-CN" altLang="en-US" sz="1200" b="1" spc="150" dirty="0">
                  <a:solidFill>
                    <a:srgbClr val="027572"/>
                  </a:solidFill>
                  <a:latin typeface="微软雅黑" panose="020B0503020204020204" charset="-122"/>
                  <a:ea typeface="微软雅黑" panose="020B0503020204020204" charset="-122"/>
                  <a:sym typeface="+mn-ea"/>
                </a:rPr>
                <a:t>规范</a:t>
              </a:r>
              <a:endParaRPr lang="zh-CN" altLang="en-US" sz="1200" b="1" spc="150" dirty="0">
                <a:solidFill>
                  <a:srgbClr val="027572"/>
                </a:solidFill>
                <a:latin typeface="微软雅黑" panose="020B0503020204020204" charset="-122"/>
                <a:ea typeface="微软雅黑" panose="020B0503020204020204" charset="-122"/>
                <a:sym typeface="+mn-ea"/>
              </a:endParaRPr>
            </a:p>
            <a:p>
              <a:pPr indent="0" algn="l">
                <a:lnSpc>
                  <a:spcPct val="100000"/>
                </a:lnSpc>
                <a:spcAft>
                  <a:spcPts val="400"/>
                </a:spcAft>
                <a:buClr>
                  <a:schemeClr val="accent1"/>
                </a:buClr>
                <a:buFont typeface="Wingdings" panose="05000000000000000000" pitchFamily="2" charset="2"/>
                <a:buNone/>
              </a:pPr>
              <a:endParaRPr sz="1200" b="1" spc="150" dirty="0">
                <a:solidFill>
                  <a:schemeClr val="tx1">
                    <a:alpha val="85000"/>
                  </a:schemeClr>
                </a:solidFill>
                <a:latin typeface="微软雅黑" panose="020B0503020204020204" charset="-122"/>
                <a:ea typeface="微软雅黑" panose="020B0503020204020204" charset="-122"/>
                <a:sym typeface="+mn-ea"/>
              </a:endParaRPr>
            </a:p>
            <a:p>
              <a:pPr indent="0" algn="l">
                <a:lnSpc>
                  <a:spcPct val="100000"/>
                </a:lnSpc>
                <a:spcAft>
                  <a:spcPts val="400"/>
                </a:spcAft>
                <a:buClr>
                  <a:schemeClr val="accent1"/>
                </a:buClr>
                <a:buFont typeface="Wingdings" panose="05000000000000000000" pitchFamily="2" charset="2"/>
                <a:buNone/>
              </a:pPr>
              <a:endParaRPr lang="en-US" altLang="zh-CN" sz="1200" spc="150" dirty="0">
                <a:solidFill>
                  <a:schemeClr val="tx1">
                    <a:alpha val="85000"/>
                  </a:schemeClr>
                </a:solidFill>
                <a:latin typeface="微软雅黑" panose="020B0503020204020204" charset="-122"/>
                <a:ea typeface="微软雅黑" panose="020B0503020204020204" charset="-122"/>
                <a:sym typeface="+mn-ea"/>
              </a:endParaRPr>
            </a:p>
          </p:txBody>
        </p:sp>
        <p:sp>
          <p:nvSpPr>
            <p:cNvPr id="12" name="文本框 30"/>
            <p:cNvSpPr txBox="1"/>
            <p:nvPr/>
          </p:nvSpPr>
          <p:spPr>
            <a:xfrm>
              <a:off x="7464" y="4017"/>
              <a:ext cx="3802" cy="3627"/>
            </a:xfrm>
            <a:prstGeom prst="rect">
              <a:avLst/>
            </a:prstGeom>
            <a:noFill/>
          </p:spPr>
          <p:txBody>
            <a:bodyPr wrap="square" rtlCol="0">
              <a:spAutoFit/>
            </a:bodyPr>
            <a:p>
              <a:pPr indent="0">
                <a:lnSpc>
                  <a:spcPct val="120000"/>
                </a:lnSpc>
                <a:buFont typeface="Wingdings" panose="05000000000000000000" charset="0"/>
                <a:buNone/>
              </a:pPr>
              <a:r>
                <a:rPr lang="zh-CN" sz="1200" dirty="0">
                  <a:solidFill>
                    <a:schemeClr val="tx1"/>
                  </a:solidFill>
                  <a:latin typeface="微软雅黑" panose="020B0503020204020204" charset="-122"/>
                  <a:ea typeface="微软雅黑" panose="020B0503020204020204" charset="-122"/>
                  <a:cs typeface="微软雅黑" panose="020B0503020204020204" charset="-122"/>
                </a:rPr>
                <a:t>制定了一系列流程以适应团队扩充的需要：</a:t>
              </a:r>
              <a:endParaRPr lang="zh-CN"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endParaRPr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en-US" sz="1200"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前端工作</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规范；</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前端项目工期评估</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指导；</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前端开发</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规范；</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前端</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git</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仓库分支管理</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规范；</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5. git</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提交</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规范；</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前端提单</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OPS</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使用；</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前端提测</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上线</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规范；</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p:txBody>
        </p:sp>
      </p:grpSp>
      <p:grpSp>
        <p:nvGrpSpPr>
          <p:cNvPr id="5" name="组合 4"/>
          <p:cNvGrpSpPr/>
          <p:nvPr/>
        </p:nvGrpSpPr>
        <p:grpSpPr>
          <a:xfrm>
            <a:off x="8234045" y="2264410"/>
            <a:ext cx="2413000" cy="3585845"/>
            <a:chOff x="14260" y="2977"/>
            <a:chExt cx="3800" cy="5647"/>
          </a:xfrm>
        </p:grpSpPr>
        <p:sp>
          <p:nvSpPr>
            <p:cNvPr id="32" name="圆角矩形 31"/>
            <p:cNvSpPr/>
            <p:nvPr/>
          </p:nvSpPr>
          <p:spPr>
            <a:xfrm>
              <a:off x="14260" y="2977"/>
              <a:ext cx="3800" cy="5647"/>
            </a:xfrm>
            <a:prstGeom prst="roundRect">
              <a:avLst>
                <a:gd name="adj" fmla="val 6584"/>
              </a:avLst>
            </a:prstGeom>
            <a:solidFill>
              <a:srgbClr val="F2F5F7"/>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tIns="144145" rIns="144145" bIns="144145" rtlCol="0" anchor="t" anchorCtr="0"/>
            <a:p>
              <a:pPr indent="0" algn="l">
                <a:lnSpc>
                  <a:spcPct val="100000"/>
                </a:lnSpc>
                <a:spcAft>
                  <a:spcPts val="400"/>
                </a:spcAft>
                <a:buClr>
                  <a:schemeClr val="accent1"/>
                </a:buClr>
                <a:buFont typeface="Wingdings" panose="05000000000000000000" pitchFamily="2" charset="2"/>
                <a:buNone/>
              </a:pPr>
              <a:r>
                <a:rPr lang="en-US" sz="1200" b="1" spc="150" dirty="0">
                  <a:solidFill>
                    <a:srgbClr val="027572">
                      <a:alpha val="85000"/>
                    </a:srgbClr>
                  </a:solidFill>
                  <a:latin typeface="微软雅黑" panose="020B0503020204020204" charset="-122"/>
                  <a:ea typeface="微软雅黑" panose="020B0503020204020204" charset="-122"/>
                  <a:sym typeface="+mn-ea"/>
                </a:rPr>
                <a:t>03 </a:t>
              </a:r>
              <a:r>
                <a:rPr lang="zh-CN" altLang="en-US" sz="1200" b="1" spc="150" dirty="0">
                  <a:solidFill>
                    <a:srgbClr val="027572">
                      <a:alpha val="85000"/>
                    </a:srgbClr>
                  </a:solidFill>
                  <a:latin typeface="微软雅黑" panose="020B0503020204020204" charset="-122"/>
                  <a:ea typeface="微软雅黑" panose="020B0503020204020204" charset="-122"/>
                  <a:sym typeface="+mn-ea"/>
                </a:rPr>
                <a:t>荣誉</a:t>
              </a:r>
              <a:endParaRPr lang="zh-CN" altLang="en-US" sz="1200" b="1" spc="150" dirty="0">
                <a:solidFill>
                  <a:srgbClr val="027572"/>
                </a:solidFill>
                <a:latin typeface="微软雅黑" panose="020B0503020204020204" charset="-122"/>
                <a:ea typeface="微软雅黑" panose="020B0503020204020204" charset="-122"/>
                <a:sym typeface="+mn-ea"/>
              </a:endParaRPr>
            </a:p>
            <a:p>
              <a:pPr indent="0" algn="l">
                <a:lnSpc>
                  <a:spcPct val="100000"/>
                </a:lnSpc>
                <a:spcAft>
                  <a:spcPts val="400"/>
                </a:spcAft>
                <a:buClr>
                  <a:schemeClr val="accent1"/>
                </a:buClr>
                <a:buFont typeface="Wingdings" panose="05000000000000000000" pitchFamily="2" charset="2"/>
                <a:buNone/>
              </a:pPr>
              <a:endParaRPr sz="1200" b="1" spc="150" dirty="0">
                <a:solidFill>
                  <a:schemeClr val="tx1">
                    <a:alpha val="85000"/>
                  </a:schemeClr>
                </a:solidFill>
                <a:latin typeface="微软雅黑" panose="020B0503020204020204" charset="-122"/>
                <a:ea typeface="微软雅黑" panose="020B0503020204020204" charset="-122"/>
                <a:sym typeface="+mn-ea"/>
              </a:endParaRPr>
            </a:p>
            <a:p>
              <a:pPr>
                <a:spcAft>
                  <a:spcPts val="400"/>
                </a:spcAft>
                <a:buClr>
                  <a:schemeClr val="accent1"/>
                </a:buClr>
              </a:pPr>
              <a:endParaRPr lang="en-US" altLang="ja-JP" sz="1200" spc="150" dirty="0">
                <a:solidFill>
                  <a:schemeClr val="tx1">
                    <a:alpha val="65000"/>
                  </a:schemeClr>
                </a:solidFill>
                <a:latin typeface="微软雅黑" panose="020B0503020204020204" charset="-122"/>
                <a:ea typeface="微软雅黑" panose="020B0503020204020204" charset="-122"/>
                <a:sym typeface="+mn-ea"/>
              </a:endParaRPr>
            </a:p>
            <a:p>
              <a:pPr lvl="0" algn="l">
                <a:lnSpc>
                  <a:spcPts val="1800"/>
                </a:lnSpc>
                <a:spcAft>
                  <a:spcPts val="400"/>
                </a:spcAft>
                <a:buClr>
                  <a:schemeClr val="accent1"/>
                </a:buClr>
                <a:buNone/>
              </a:pPr>
              <a:endParaRPr lang="en-US" altLang="zh-CN" sz="1200" spc="150" dirty="0">
                <a:solidFill>
                  <a:schemeClr val="tx1">
                    <a:alpha val="65000"/>
                  </a:schemeClr>
                </a:solidFill>
                <a:latin typeface="微软雅黑" panose="020B0503020204020204" charset="-122"/>
                <a:ea typeface="微软雅黑" panose="020B0503020204020204" charset="-122"/>
                <a:sym typeface="+mn-ea"/>
              </a:endParaRPr>
            </a:p>
          </p:txBody>
        </p:sp>
        <p:sp>
          <p:nvSpPr>
            <p:cNvPr id="13" name="文本框 30"/>
            <p:cNvSpPr txBox="1"/>
            <p:nvPr/>
          </p:nvSpPr>
          <p:spPr>
            <a:xfrm>
              <a:off x="14478" y="4020"/>
              <a:ext cx="3344" cy="3627"/>
            </a:xfrm>
            <a:prstGeom prst="rect">
              <a:avLst/>
            </a:prstGeom>
            <a:noFill/>
          </p:spPr>
          <p:txBody>
            <a:bodyPr wrap="square" rtlCol="0">
              <a:spAutoFit/>
            </a:bodyPr>
            <a:p>
              <a:pPr indent="0">
                <a:lnSpc>
                  <a:spcPct val="120000"/>
                </a:lnSpc>
                <a:buFont typeface="Wingdings" panose="05000000000000000000" charset="0"/>
                <a:buNone/>
              </a:pPr>
              <a:r>
                <a:rPr lang="zh-CN" sz="1200" dirty="0">
                  <a:solidFill>
                    <a:schemeClr val="tx1"/>
                  </a:solidFill>
                  <a:latin typeface="微软雅黑" panose="020B0503020204020204" charset="-122"/>
                  <a:ea typeface="微软雅黑" panose="020B0503020204020204" charset="-122"/>
                  <a:cs typeface="微软雅黑" panose="020B0503020204020204" charset="-122"/>
                </a:rPr>
                <a:t>进行价值观引导，团队成员再</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2021</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年获得多</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个荣誉：</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endParaRPr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第二季度优秀团队奖；</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2. Jeffery</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获得</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6</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月份最佳企业价值观践行奖；</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3. Carrie</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获得</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6</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月份最佳优秀个人奖；</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p>
              <a:pPr indent="0">
                <a:lnSpc>
                  <a:spcPct val="120000"/>
                </a:lnSpc>
                <a:buFont typeface="Wingdings" panose="05000000000000000000" charset="0"/>
                <a:buNone/>
              </a:pP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4. Ivy</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获得</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rPr>
                <a:t>7</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rPr>
                <a:t>月份最佳企业价值践行奖；</a:t>
              </a:r>
              <a:endParaRPr sz="12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6" name="圆角矩形 5"/>
          <p:cNvSpPr/>
          <p:nvPr/>
        </p:nvSpPr>
        <p:spPr>
          <a:xfrm>
            <a:off x="978535" y="1245870"/>
            <a:ext cx="10488295" cy="563880"/>
          </a:xfrm>
          <a:prstGeom prst="roundRect">
            <a:avLst/>
          </a:prstGeom>
          <a:solidFill>
            <a:schemeClr val="bg1"/>
          </a:solidFill>
          <a:ln w="28575">
            <a:solidFill>
              <a:srgbClr val="02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ctr">
              <a:lnSpc>
                <a:spcPct val="100000"/>
              </a:lnSpc>
              <a:spcAft>
                <a:spcPts val="400"/>
              </a:spcAft>
              <a:buClr>
                <a:schemeClr val="accent1"/>
              </a:buClr>
              <a:buFont typeface="Wingdings" panose="05000000000000000000" pitchFamily="2" charset="2"/>
              <a:buNone/>
            </a:pPr>
            <a:r>
              <a:rPr lang="en-US" sz="1600" b="1" spc="150" dirty="0">
                <a:solidFill>
                  <a:srgbClr val="027572"/>
                </a:solidFill>
                <a:latin typeface="微软雅黑" panose="020B0503020204020204" charset="-122"/>
                <a:ea typeface="微软雅黑" panose="020B0503020204020204" charset="-122"/>
                <a:sym typeface="+mn-ea"/>
              </a:rPr>
              <a:t>1-</a:t>
            </a:r>
            <a:r>
              <a:rPr lang="en-US" altLang="zh-CN" sz="1600" b="1" spc="150" dirty="0">
                <a:solidFill>
                  <a:srgbClr val="027572"/>
                </a:solidFill>
                <a:latin typeface="微软雅黑" panose="020B0503020204020204" charset="-122"/>
                <a:ea typeface="微软雅黑" panose="020B0503020204020204" charset="-122"/>
                <a:sym typeface="+mn-ea"/>
              </a:rPr>
              <a:t>&gt;12</a:t>
            </a:r>
            <a:r>
              <a:rPr lang="zh-CN" altLang="en-US" sz="1600" b="1" spc="150" dirty="0">
                <a:solidFill>
                  <a:srgbClr val="027572"/>
                </a:solidFill>
                <a:latin typeface="微软雅黑" panose="020B0503020204020204" charset="-122"/>
                <a:ea typeface="微软雅黑" panose="020B0503020204020204" charset="-122"/>
                <a:sym typeface="+mn-ea"/>
              </a:rPr>
              <a:t>；流程规范制定；价值观引导</a:t>
            </a:r>
            <a:endParaRPr lang="zh-CN" altLang="en-US" sz="1600" b="1" spc="150" dirty="0">
              <a:solidFill>
                <a:srgbClr val="027572"/>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SLIDE_ITEM_CNT" val="4"/>
  <p:tag name="KSO_WM_SLIDE_LAYOUT" val="a_l"/>
  <p:tag name="KSO_WM_SLIDE_LAYOUT_CNT" val="1_1"/>
  <p:tag name="KSO_WM_SLIDE_TYPE" val="contents"/>
  <p:tag name="KSO_WM_BEAUTIFY_FLAG" val="#wm#"/>
  <p:tag name="KSO_WM_TEMPLATE_CATEGORY" val="diagram"/>
  <p:tag name="KSO_WM_TEMPLATE_INDEX" val="20170327"/>
  <p:tag name="KSO_WM_SLIDE_ID" val="diagram20170327_3"/>
  <p:tag name="KSO_WM_SLIDE_INDEX" val="3"/>
  <p:tag name="KSO_WM_DIAGRAM_GROUP_CODE" val="l1-1"/>
</p:tagLst>
</file>

<file path=ppt/tags/tag10.xml><?xml version="1.0" encoding="utf-8"?>
<p:tagLst xmlns:p="http://schemas.openxmlformats.org/presentationml/2006/main">
  <p:tag name="KSO_WM_TAG_VERSION" val="1.0"/>
  <p:tag name="KSO_WM_SLIDE_ITEM_CNT" val="4"/>
  <p:tag name="KSO_WM_SLIDE_LAYOUT" val="a_l"/>
  <p:tag name="KSO_WM_SLIDE_LAYOUT_CNT" val="1_1"/>
  <p:tag name="KSO_WM_SLIDE_TYPE" val="contents"/>
  <p:tag name="KSO_WM_BEAUTIFY_FLAG" val="#wm#"/>
  <p:tag name="KSO_WM_TEMPLATE_CATEGORY" val="diagram"/>
  <p:tag name="KSO_WM_TEMPLATE_INDEX" val="20170327"/>
  <p:tag name="KSO_WM_SLIDE_ID" val="diagram20170327_3"/>
  <p:tag name="KSO_WM_SLIDE_INDEX" val="3"/>
  <p:tag name="KSO_WM_DIAGRAM_GROUP_CODE" val="l1-1"/>
</p:tagLst>
</file>

<file path=ppt/tags/tag11.xml><?xml version="1.0" encoding="utf-8"?>
<p:tagLst xmlns:p="http://schemas.openxmlformats.org/presentationml/2006/main">
  <p:tag name="KSO_WM_UNIT_TABLE_BEAUTIFY" val="smartTable{edd2e40e-2640-4287-a0ba-112d051fae71}"/>
  <p:tag name="TABLE_ENDDRAG_ORIGIN_RECT" val="824*361"/>
  <p:tag name="TABLE_ENDDRAG_RECT" val="75*114*824*361"/>
</p:tagLst>
</file>

<file path=ppt/tags/tag12.xml><?xml version="1.0" encoding="utf-8"?>
<p:tagLst xmlns:p="http://schemas.openxmlformats.org/presentationml/2006/main">
  <p:tag name="KSO_WM_UNIT_TABLE_BEAUTIFY" val="smartTable{edd2e40e-2640-4287-a0ba-112d051fae71}"/>
  <p:tag name="TABLE_ENDDRAG_ORIGIN_RECT" val="824*361"/>
  <p:tag name="TABLE_ENDDRAG_RECT" val="75*114*824*361"/>
</p:tagLst>
</file>

<file path=ppt/tags/tag13.xml><?xml version="1.0" encoding="utf-8"?>
<p:tagLst xmlns:p="http://schemas.openxmlformats.org/presentationml/2006/main">
  <p:tag name="KSO_WM_UNIT_TABLE_BEAUTIFY" val="smartTable{73c970e2-c895-45d5-ab09-19a448f5a5cf}"/>
  <p:tag name="TABLE_ENDDRAG_ORIGIN_RECT" val="824*284"/>
  <p:tag name="TABLE_ENDDRAG_RECT" val="75*162*824*284"/>
</p:tagLst>
</file>

<file path=ppt/tags/tag14.xml><?xml version="1.0" encoding="utf-8"?>
<p:tagLst xmlns:p="http://schemas.openxmlformats.org/presentationml/2006/main">
  <p:tag name="KSO_WM_UNIT_TABLE_BEAUTIFY" val="smartTable{73c970e2-c895-45d5-ab09-19a448f5a5cf}"/>
  <p:tag name="TABLE_ENDDRAG_ORIGIN_RECT" val="823*275"/>
  <p:tag name="TABLE_ENDDRAG_RECT" val="75*152*823*275"/>
</p:tagLst>
</file>

<file path=ppt/tags/tag2.xml><?xml version="1.0" encoding="utf-8"?>
<p:tagLst xmlns:p="http://schemas.openxmlformats.org/presentationml/2006/main">
  <p:tag name="KSO_WM_TAG_VERSION" val="1.0"/>
  <p:tag name="KSO_WM_SLIDE_ITEM_CNT" val="4"/>
  <p:tag name="KSO_WM_SLIDE_LAYOUT" val="a_l"/>
  <p:tag name="KSO_WM_SLIDE_LAYOUT_CNT" val="1_1"/>
  <p:tag name="KSO_WM_SLIDE_TYPE" val="contents"/>
  <p:tag name="KSO_WM_BEAUTIFY_FLAG" val="#wm#"/>
  <p:tag name="KSO_WM_TEMPLATE_CATEGORY" val="diagram"/>
  <p:tag name="KSO_WM_TEMPLATE_INDEX" val="20170327"/>
  <p:tag name="KSO_WM_SLIDE_ID" val="diagram20170327_3"/>
  <p:tag name="KSO_WM_SLIDE_INDEX" val="3"/>
  <p:tag name="KSO_WM_DIAGRAM_GROUP_CODE" val="l1-1"/>
</p:tagLst>
</file>

<file path=ppt/tags/tag3.xml><?xml version="1.0" encoding="utf-8"?>
<p:tagLst xmlns:p="http://schemas.openxmlformats.org/presentationml/2006/main">
  <p:tag name="KSO_WM_TAG_VERSION" val="1.0"/>
  <p:tag name="KSO_WM_SLIDE_ITEM_CNT" val="4"/>
  <p:tag name="KSO_WM_SLIDE_LAYOUT" val="a_l"/>
  <p:tag name="KSO_WM_SLIDE_LAYOUT_CNT" val="1_1"/>
  <p:tag name="KSO_WM_SLIDE_TYPE" val="contents"/>
  <p:tag name="KSO_WM_BEAUTIFY_FLAG" val="#wm#"/>
  <p:tag name="KSO_WM_TEMPLATE_CATEGORY" val="diagram"/>
  <p:tag name="KSO_WM_TEMPLATE_INDEX" val="20170327"/>
  <p:tag name="KSO_WM_SLIDE_ID" val="diagram20170327_3"/>
  <p:tag name="KSO_WM_SLIDE_INDEX" val="3"/>
  <p:tag name="KSO_WM_DIAGRAM_GROUP_CODE" val="l1-1"/>
</p:tagLst>
</file>

<file path=ppt/tags/tag4.xml><?xml version="1.0" encoding="utf-8"?>
<p:tagLst xmlns:p="http://schemas.openxmlformats.org/presentationml/2006/main">
  <p:tag name="KSO_WM_TAG_VERSION" val="1.0"/>
  <p:tag name="KSO_WM_SLIDE_ITEM_CNT" val="4"/>
  <p:tag name="KSO_WM_SLIDE_LAYOUT" val="a_l"/>
  <p:tag name="KSO_WM_SLIDE_LAYOUT_CNT" val="1_1"/>
  <p:tag name="KSO_WM_SLIDE_TYPE" val="contents"/>
  <p:tag name="KSO_WM_BEAUTIFY_FLAG" val="#wm#"/>
  <p:tag name="KSO_WM_TEMPLATE_CATEGORY" val="diagram"/>
  <p:tag name="KSO_WM_TEMPLATE_INDEX" val="20170327"/>
  <p:tag name="KSO_WM_SLIDE_ID" val="diagram20170327_3"/>
  <p:tag name="KSO_WM_SLIDE_INDEX" val="3"/>
  <p:tag name="KSO_WM_DIAGRAM_GROUP_CODE" val="l1-1"/>
</p:tagLst>
</file>

<file path=ppt/tags/tag5.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e"/>
  <p:tag name="KSO_WM_UNIT_TYPE" val="l_h_i"/>
  <p:tag name="KSO_WM_UNIT_INDEX" val="1_1_2"/>
  <p:tag name="KSO_WM_UNIT_ID" val="diagram20198938_3*l_h_i*1_1_2"/>
  <p:tag name="KSO_WM_TEMPLATE_CATEGORY" val="diagram"/>
  <p:tag name="KSO_WM_TEMPLATE_INDEX" val="20198938"/>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6.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e"/>
  <p:tag name="KSO_WM_UNIT_TYPE" val="l_h_i"/>
  <p:tag name="KSO_WM_UNIT_INDEX" val="1_1_2"/>
  <p:tag name="KSO_WM_UNIT_ID" val="diagram20198938_3*l_h_i*1_1_2"/>
  <p:tag name="KSO_WM_TEMPLATE_CATEGORY" val="diagram"/>
  <p:tag name="KSO_WM_TEMPLATE_INDEX" val="20198938"/>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7.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e"/>
  <p:tag name="KSO_WM_UNIT_TYPE" val="l_h_i"/>
  <p:tag name="KSO_WM_UNIT_INDEX" val="1_1_2"/>
  <p:tag name="KSO_WM_UNIT_ID" val="diagram20198938_3*l_h_i*1_1_2"/>
  <p:tag name="KSO_WM_TEMPLATE_CATEGORY" val="diagram"/>
  <p:tag name="KSO_WM_TEMPLATE_INDEX" val="20198938"/>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8.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e"/>
  <p:tag name="KSO_WM_UNIT_TYPE" val="l_h_i"/>
  <p:tag name="KSO_WM_UNIT_INDEX" val="1_1_2"/>
  <p:tag name="KSO_WM_UNIT_ID" val="diagram20198938_3*l_h_i*1_1_2"/>
  <p:tag name="KSO_WM_TEMPLATE_CATEGORY" val="diagram"/>
  <p:tag name="KSO_WM_TEMPLATE_INDEX" val="20198938"/>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9.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e"/>
  <p:tag name="KSO_WM_UNIT_TYPE" val="l_h_i"/>
  <p:tag name="KSO_WM_UNIT_INDEX" val="1_1_2"/>
  <p:tag name="KSO_WM_UNIT_ID" val="diagram20198938_3*l_h_i*1_1_2"/>
  <p:tag name="KSO_WM_TEMPLATE_CATEGORY" val="diagram"/>
  <p:tag name="KSO_WM_TEMPLATE_INDEX" val="20198938"/>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5899</Words>
  <Application>WPS 演示</Application>
  <PresentationFormat>宽屏</PresentationFormat>
  <Paragraphs>645</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宋体</vt:lpstr>
      <vt:lpstr>Wingdings</vt:lpstr>
      <vt:lpstr>微软雅黑</vt:lpstr>
      <vt:lpstr>黑体</vt:lpstr>
      <vt:lpstr>思源黑体 Regular</vt:lpstr>
      <vt:lpstr>Wingdings</vt:lpstr>
      <vt:lpstr>Calibri</vt:lpstr>
      <vt:lpstr>Calibri Light</vt:lpstr>
      <vt:lpstr>PMingLiU</vt:lpstr>
      <vt:lpstr>Segoe Print</vt:lpstr>
      <vt:lpstr>MS PGothic</vt:lpstr>
      <vt:lpstr>Arial Unicode MS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vision</dc:creator>
  <cp:lastModifiedBy>无念</cp:lastModifiedBy>
  <cp:revision>212</cp:revision>
  <dcterms:created xsi:type="dcterms:W3CDTF">2021-12-23T10:49:00Z</dcterms:created>
  <dcterms:modified xsi:type="dcterms:W3CDTF">2022-03-14T06:18:56Z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EEF7947B3C2744E887906DCCDCB6CFDC</vt:lpwstr>
  </property>
</Properties>
</file>