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3"/>
    <p:sldId id="260" r:id="rId4"/>
    <p:sldId id="266" r:id="rId5"/>
    <p:sldId id="319" r:id="rId6"/>
    <p:sldId id="335" r:id="rId7"/>
    <p:sldId id="286" r:id="rId8"/>
    <p:sldId id="318" r:id="rId9"/>
    <p:sldId id="367" r:id="rId10"/>
    <p:sldId id="308" r:id="rId11"/>
    <p:sldId id="353" r:id="rId12"/>
    <p:sldId id="354" r:id="rId13"/>
    <p:sldId id="355" r:id="rId14"/>
    <p:sldId id="356" r:id="rId15"/>
    <p:sldId id="357" r:id="rId16"/>
    <p:sldId id="368" r:id="rId17"/>
    <p:sldId id="309" r:id="rId18"/>
    <p:sldId id="320" r:id="rId19"/>
    <p:sldId id="287" r:id="rId20"/>
    <p:sldId id="300" r:id="rId21"/>
    <p:sldId id="301" r:id="rId22"/>
    <p:sldId id="292" r:id="rId23"/>
    <p:sldId id="291" r:id="rId24"/>
    <p:sldId id="295" r:id="rId25"/>
    <p:sldId id="269" r:id="rId26"/>
  </p:sldIdLst>
  <p:sldSz cx="6397625" cy="3998595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0099CC"/>
    <a:srgbClr val="4D4D4D"/>
    <a:srgbClr val="33CCFF"/>
    <a:srgbClr val="00FFFF"/>
    <a:srgbClr val="006699"/>
    <a:srgbClr val="212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22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624" y="96"/>
      </p:cViewPr>
      <p:guideLst>
        <p:guide orient="horz" pos="1332"/>
        <p:guide pos="20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Tx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EC251A-8731-4801-85D7-624AE616561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7530FA-5405-4A99-98B8-FAD6BEFED6A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8" y="225425"/>
            <a:ext cx="133826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20675" y="897954"/>
            <a:ext cx="5756275" cy="6667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675" y="1196658"/>
            <a:ext cx="5756275" cy="6667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50673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0673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50673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50673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50673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90500" indent="-190500" algn="l" defTabSz="506730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57480" algn="l" defTabSz="506730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2pPr>
      <a:lvl3pPr marL="633730" indent="-127000" algn="l" defTabSz="506730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+mn-ea"/>
        </a:defRPr>
      </a:lvl3pPr>
      <a:lvl4pPr marL="885825" indent="-127000" algn="l" defTabSz="50673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+mn-ea"/>
        </a:defRPr>
      </a:lvl4pPr>
      <a:lvl5pPr marL="1139825" indent="-127000" algn="l" defTabSz="50673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5pPr>
      <a:lvl6pPr marL="1597025" indent="-127000" algn="l" defTabSz="506095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6pPr>
      <a:lvl7pPr marL="2054225" indent="-127000" algn="l" defTabSz="506095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7pPr>
      <a:lvl8pPr marL="2511425" indent="-127000" algn="l" defTabSz="506095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8pPr>
      <a:lvl9pPr marL="2968625" indent="-127000" algn="l" defTabSz="506095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34.194.32.46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正圆 41"/>
          <p:cNvSpPr/>
          <p:nvPr/>
        </p:nvSpPr>
        <p:spPr>
          <a:xfrm>
            <a:off x="1471613" y="319088"/>
            <a:ext cx="3449637" cy="3362325"/>
          </a:xfrm>
          <a:prstGeom prst="ellipse">
            <a:avLst/>
          </a:prstGeom>
          <a:solidFill>
            <a:schemeClr val="tx1">
              <a:alpha val="61176"/>
            </a:schemeClr>
          </a:solidFill>
          <a:ln w="9525" cap="flat" cmpd="sng">
            <a:solidFill>
              <a:srgbClr val="5AB1F4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2005013" y="1820863"/>
            <a:ext cx="23383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试用期总结报告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00" name="Line 4"/>
          <p:cNvSpPr/>
          <p:nvPr/>
        </p:nvSpPr>
        <p:spPr>
          <a:xfrm>
            <a:off x="2335213" y="1782763"/>
            <a:ext cx="1655762" cy="1587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" name="Line 5"/>
          <p:cNvSpPr/>
          <p:nvPr/>
        </p:nvSpPr>
        <p:spPr>
          <a:xfrm>
            <a:off x="2335213" y="2292350"/>
            <a:ext cx="1655762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2" name="Text Box 7"/>
          <p:cNvSpPr txBox="1"/>
          <p:nvPr/>
        </p:nvSpPr>
        <p:spPr>
          <a:xfrm>
            <a:off x="2167573" y="2437765"/>
            <a:ext cx="2087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云平台，前端开发工程师，丘一婷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</a:pP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</a:pP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</a:pP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03" name="前进箭头 46"/>
          <p:cNvSpPr/>
          <p:nvPr/>
        </p:nvSpPr>
        <p:spPr>
          <a:xfrm>
            <a:off x="0" y="1568450"/>
            <a:ext cx="72072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6708" y="381456"/>
              </a:cxn>
              <a:cxn ang="0">
                <a:pos x="0" y="762913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5AB1F4">
              <a:alpha val="78822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4" name="前进箭头 46"/>
          <p:cNvSpPr/>
          <p:nvPr/>
        </p:nvSpPr>
        <p:spPr>
          <a:xfrm rot="10800000">
            <a:off x="5672138" y="1504950"/>
            <a:ext cx="72072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6708" y="381456"/>
              </a:cxn>
              <a:cxn ang="0">
                <a:pos x="0" y="762913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5AB1F4">
              <a:alpha val="78822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0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75" y="373063"/>
            <a:ext cx="1265238" cy="1265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6" name="Text Box 7"/>
          <p:cNvSpPr txBox="1"/>
          <p:nvPr/>
        </p:nvSpPr>
        <p:spPr>
          <a:xfrm>
            <a:off x="1852613" y="2958465"/>
            <a:ext cx="2623820" cy="245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试用期：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2019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日 - 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2019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31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日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 Box 7"/>
          <p:cNvSpPr txBox="1"/>
          <p:nvPr/>
        </p:nvSpPr>
        <p:spPr>
          <a:xfrm>
            <a:off x="2728913" y="2686685"/>
            <a:ext cx="944880" cy="5530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buFont typeface="Arial" panose="020B0604020202020204" pitchFamily="34" charset="0"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导师：吴瑨强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</a:pP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</a:pP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8495" y="1884045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({x} = {x: 1});</a:t>
            </a:r>
            <a:endParaRPr lang="zh-CN" altLang="en-US"/>
          </a:p>
        </p:txBody>
      </p:sp>
      <p:pic>
        <p:nvPicPr>
          <p:cNvPr id="5" name="图片 4" descr="vue-fr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922020"/>
            <a:ext cx="3757295" cy="3013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970" y="669290"/>
            <a:ext cx="11544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项目架构设计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8495" y="1884045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({x} = {x: 1});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21970" y="669290"/>
            <a:ext cx="8877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660" y="996950"/>
            <a:ext cx="524192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）目前已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上线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个页面：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模块拓扑图、主机信息表、ELB路由表，站点导航、值班安排、redis数据量统计、mysql数据量统计、单品数据量统计、设备实时数据、slowlog展示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）待联调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个页面：</a:t>
            </a:r>
            <a:r>
              <a:rPr lang="en-US" altLang="zh-CN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模块日志查询、app访问量、设备实时配网数、数据库qps、dashboard页面</a:t>
            </a:r>
            <a:endParaRPr lang="en-US" altLang="zh-CN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endParaRPr lang="en-US" altLang="zh-CN" sz="1050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设计了两版dashboard页面，分别为PC端版和TV端版</a:t>
            </a:r>
            <a:endParaRPr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endParaRPr lang="zh-CN" altLang="en-US" sz="1050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zh-CN" altLang="en-US" sz="105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</a:t>
            </a:r>
            <a:r>
              <a:rPr lang="zh-CN" altLang="en-US" sz="105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好的环境详见：</a:t>
            </a:r>
            <a:r>
              <a:rPr lang="en-US" altLang="zh-CN" sz="1050" dirty="0">
                <a:sym typeface="+mn-ea"/>
                <a:hlinkClick r:id="rId1"/>
              </a:rPr>
              <a:t>http://</a:t>
            </a:r>
            <a:r>
              <a:rPr lang="en-US" altLang="zh-CN" sz="1050" dirty="0" smtClean="0">
                <a:sym typeface="+mn-ea"/>
                <a:hlinkClick r:id="rId1"/>
              </a:rPr>
              <a:t>34.194.32.46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8495" y="1884045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({x} = {x: 1});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3545" y="668020"/>
            <a:ext cx="44119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图示一：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模块拓扑图（展示模块的主要信息，前端通过http接口从后端获取数据）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932180"/>
            <a:ext cx="5294630" cy="2978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8495" y="1884045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({x} = {x: 1});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450" y="563245"/>
            <a:ext cx="5740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图示二：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slowlog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页面（借助</a:t>
            </a:r>
            <a:r>
              <a:rPr lang="zh-CN" altLang="en-US" spc="1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官方提供的库，前端通过</a:t>
            </a:r>
            <a:r>
              <a:rPr lang="en-US" altLang="zh-CN" spc="1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pc="1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接口直接从</a:t>
            </a:r>
            <a:r>
              <a:rPr lang="en-US" altLang="zh-CN" spc="1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pc="1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平台获取日志数据，并通过配置查询参数，对</a:t>
            </a:r>
            <a:r>
              <a:rPr lang="en-US" altLang="zh-CN" spc="1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slowlog</a:t>
            </a:r>
            <a:r>
              <a:rPr lang="zh-CN" altLang="en-US" spc="1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数据进行筛选，以及在数据上进行聚合等复杂的分析统计）。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1208405"/>
            <a:ext cx="4916170" cy="27654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8495" y="1884045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({x} = {x: 1});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3545" y="668020"/>
            <a:ext cx="29483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图示三：</a:t>
            </a:r>
            <a:r>
              <a:rPr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PC端版和TV端版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dashboard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2" y="1285373"/>
            <a:ext cx="3066540" cy="17249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72" y="1285373"/>
            <a:ext cx="3066540" cy="17249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7534" y="3123098"/>
            <a:ext cx="447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</a:rPr>
              <a:t>TV</a:t>
            </a:r>
            <a:r>
              <a:rPr lang="zh-CN" altLang="en-US" dirty="0" smtClean="0">
                <a:solidFill>
                  <a:schemeClr val="bg1"/>
                </a:solidFill>
              </a:rPr>
              <a:t>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96067" y="3109129"/>
            <a:ext cx="529385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</a:rPr>
              <a:t>PC</a:t>
            </a:r>
            <a:r>
              <a:rPr lang="zh-CN" altLang="en-US" dirty="0" smtClean="0">
                <a:solidFill>
                  <a:schemeClr val="bg1"/>
                </a:solidFill>
              </a:rPr>
              <a:t>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0525" y="1144905"/>
            <a:ext cx="563943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使用《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pharos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项目》</a:t>
            </a:r>
            <a:r>
              <a:rPr lang="zh-CN" altLang="en-US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所实现的云平台可以：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245" name="AutoShape 2"/>
          <p:cNvSpPr/>
          <p:nvPr/>
        </p:nvSpPr>
        <p:spPr>
          <a:xfrm>
            <a:off x="390525" y="708025"/>
            <a:ext cx="665163" cy="2555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Line 3"/>
          <p:cNvSpPr/>
          <p:nvPr/>
        </p:nvSpPr>
        <p:spPr>
          <a:xfrm>
            <a:off x="165100" y="1125538"/>
            <a:ext cx="2495550" cy="0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4" name="文本框 3"/>
          <p:cNvSpPr txBox="1"/>
          <p:nvPr/>
        </p:nvSpPr>
        <p:spPr>
          <a:xfrm>
            <a:off x="424815" y="1591310"/>
            <a:ext cx="5314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）更方便的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查看线上环境各个模块的运行状况，模块出现问题可以及时显示警示，并可以查找到具体是哪一台主机上的哪一个模块出现问题，帮助定位问题。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）监控线上环境各个数据库的数据量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）查看数据库增长情况以及设备、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等的一些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实时信息。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查看日志，并对日志进行一定的分析。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进行值班管理。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0525" y="1144905"/>
            <a:ext cx="563943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zh-CN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、协助其他项目组，实现131净化器售后邮件页面、vesync注册邮件页面。并根据需求，实现了</a:t>
            </a:r>
            <a:r>
              <a:rPr kumimoji="0" lang="en-US" altLang="zh-CN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PC</a:t>
            </a: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端和邮件客户端的</a:t>
            </a:r>
            <a:r>
              <a:rPr kumimoji="0" lang="zh-CN" altLang="en-US" sz="9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兼容</a:t>
            </a:r>
            <a:r>
              <a:rPr lang="zh-CN" altLang="en-US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。对vesync</a:t>
            </a:r>
            <a:r>
              <a:rPr lang="zh-CN" altLang="en-US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注册邮件页面，</a:t>
            </a:r>
            <a:r>
              <a:rPr kumimoji="0" lang="zh-CN" altLang="en-US" sz="9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针对</a:t>
            </a:r>
            <a:r>
              <a:rPr kumimoji="0" lang="en-US" altLang="zh-CN" sz="9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6</a:t>
            </a:r>
            <a:r>
              <a:rPr lang="zh-CN" altLang="en-US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种语言实现了多</a:t>
            </a:r>
            <a:r>
              <a:rPr kumimoji="0" lang="zh-CN" altLang="en-US" sz="9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语言模板。</a:t>
            </a:r>
            <a:endParaRPr kumimoji="0" lang="en-US" altLang="zh-CN" sz="90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245" name="AutoShape 2"/>
          <p:cNvSpPr/>
          <p:nvPr/>
        </p:nvSpPr>
        <p:spPr>
          <a:xfrm>
            <a:off x="390525" y="708025"/>
            <a:ext cx="665163" cy="2555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Line 3"/>
          <p:cNvSpPr/>
          <p:nvPr/>
        </p:nvSpPr>
        <p:spPr>
          <a:xfrm>
            <a:off x="165100" y="1125538"/>
            <a:ext cx="2495550" cy="0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817370"/>
            <a:ext cx="1230630" cy="1998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71" y="1817371"/>
            <a:ext cx="1328988" cy="1991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64" y="1817370"/>
            <a:ext cx="1320965" cy="19911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045" y="1124585"/>
            <a:ext cx="566483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lang="zh-CN" altLang="en-US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整理成文档：前端开发规范文档</a:t>
            </a:r>
            <a:endParaRPr kumimoji="0" lang="en-US" altLang="zh-CN" sz="90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245" name="AutoShape 2"/>
          <p:cNvSpPr/>
          <p:nvPr/>
        </p:nvSpPr>
        <p:spPr>
          <a:xfrm>
            <a:off x="390525" y="708025"/>
            <a:ext cx="665163" cy="2555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Line 3"/>
          <p:cNvSpPr/>
          <p:nvPr/>
        </p:nvSpPr>
        <p:spPr>
          <a:xfrm>
            <a:off x="165100" y="1125538"/>
            <a:ext cx="2495550" cy="0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1435100"/>
            <a:ext cx="4494530" cy="25285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525" y="1582420"/>
            <a:ext cx="557657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、《</a:t>
            </a:r>
            <a:r>
              <a:rPr lang="en-US" altLang="zh-CN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pharos</a:t>
            </a:r>
            <a:r>
              <a:rPr lang="zh-CN" altLang="en-US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项目》</a:t>
            </a:r>
            <a:endParaRPr lang="zh-CN" altLang="en-US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接下来还需进行</a:t>
            </a:r>
            <a:r>
              <a:rPr kumimoji="0" lang="en-US" altLang="zh-CN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接口联调的页面有：模块日志查询、app访问量、设备实时配网数、数据库qps、dashboard页面。</a:t>
            </a:r>
            <a:endParaRPr kumimoji="0" lang="en-US" altLang="zh-CN" sz="90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</a:t>
            </a:r>
            <a:endParaRPr kumimoji="0" lang="zh-CN" altLang="en-US" sz="90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、《网关</a:t>
            </a: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项目》</a:t>
            </a:r>
            <a:endParaRPr kumimoji="0" lang="zh-CN" altLang="en-US" sz="90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1269" name="AutoShape 2"/>
          <p:cNvSpPr/>
          <p:nvPr/>
        </p:nvSpPr>
        <p:spPr>
          <a:xfrm>
            <a:off x="390525" y="708025"/>
            <a:ext cx="665163" cy="2555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Line 3"/>
          <p:cNvSpPr/>
          <p:nvPr/>
        </p:nvSpPr>
        <p:spPr>
          <a:xfrm>
            <a:off x="165100" y="1125538"/>
            <a:ext cx="2495550" cy="0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4" name="矩形 3"/>
          <p:cNvSpPr/>
          <p:nvPr/>
        </p:nvSpPr>
        <p:spPr>
          <a:xfrm>
            <a:off x="390525" y="1168400"/>
            <a:ext cx="294068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二、</a:t>
            </a:r>
            <a:r>
              <a:rPr kumimoji="0" lang="zh-CN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目前正在开展的主要工作内容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&amp;</a:t>
            </a:r>
            <a:r>
              <a:rPr kumimoji="0" lang="zh-CN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0" lang="zh-CN" altLang="zh-CN" sz="1050" b="0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835" y="1553845"/>
            <a:ext cx="551053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en-US" altLang="zh-CN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haros</a:t>
            </a:r>
            <a:r>
              <a:rPr lang="zh-CN" altLang="en-US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项目》</a:t>
            </a:r>
            <a:endParaRPr lang="zh-CN" altLang="en-US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10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10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、新需求的实现</a:t>
            </a:r>
            <a:endParaRPr kumimoji="0" lang="en-US" altLang="zh-CN" sz="1000" b="0" i="0" u="none" strike="noStrike" kern="1200" cap="none" spc="10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10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10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900" b="0" i="0" u="none" strike="noStrike" kern="1200" cap="none" spc="10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bug</a:t>
            </a: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修复</a:t>
            </a:r>
            <a:endParaRPr kumimoji="0" lang="en-US" altLang="zh-CN" sz="900" b="0" i="0" u="none" strike="noStrike" kern="1200" cap="none" spc="10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10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10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、用户体验上的优化</a:t>
            </a:r>
            <a:endParaRPr kumimoji="0" lang="en-US" altLang="zh-CN" sz="900" b="0" i="0" u="none" strike="noStrike" kern="1200" cap="none" spc="10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</a:t>
            </a:r>
            <a:endParaRPr kumimoji="0" lang="en-US" altLang="zh-CN" sz="90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291" name="AutoShape 2"/>
          <p:cNvSpPr/>
          <p:nvPr/>
        </p:nvSpPr>
        <p:spPr>
          <a:xfrm>
            <a:off x="390525" y="708025"/>
            <a:ext cx="665163" cy="2555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Line 3"/>
          <p:cNvSpPr/>
          <p:nvPr/>
        </p:nvSpPr>
        <p:spPr>
          <a:xfrm>
            <a:off x="165100" y="1125538"/>
            <a:ext cx="2495550" cy="0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4" name="矩形 3"/>
          <p:cNvSpPr/>
          <p:nvPr/>
        </p:nvSpPr>
        <p:spPr>
          <a:xfrm>
            <a:off x="390525" y="1168400"/>
            <a:ext cx="294068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</a:t>
            </a:r>
            <a:r>
              <a:rPr kumimoji="0" lang="zh-CN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需长期可持续跟进的工作内容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&amp;</a:t>
            </a:r>
            <a:r>
              <a:rPr kumimoji="0" lang="zh-CN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0" lang="zh-CN" altLang="zh-CN" sz="1050" b="0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2697163" y="744538"/>
            <a:ext cx="901700" cy="395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   录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123" name="Group 3"/>
          <p:cNvGrpSpPr/>
          <p:nvPr/>
        </p:nvGrpSpPr>
        <p:grpSpPr>
          <a:xfrm>
            <a:off x="2327275" y="1524000"/>
            <a:ext cx="1712913" cy="254000"/>
            <a:chOff x="0" y="0"/>
            <a:chExt cx="2699" cy="401"/>
          </a:xfrm>
        </p:grpSpPr>
        <p:sp>
          <p:nvSpPr>
            <p:cNvPr id="5133" name="棒 181"/>
            <p:cNvSpPr/>
            <p:nvPr/>
          </p:nvSpPr>
          <p:spPr>
            <a:xfrm>
              <a:off x="0" y="0"/>
              <a:ext cx="2699" cy="4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61176"/>
              </a:schemeClr>
            </a:solidFill>
            <a:ln w="9525">
              <a:noFill/>
            </a:ln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134" name="Text Box 5"/>
            <p:cNvSpPr txBox="1"/>
            <p:nvPr/>
          </p:nvSpPr>
          <p:spPr>
            <a:xfrm>
              <a:off x="801" y="9"/>
              <a:ext cx="1099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自我成长</a:t>
              </a:r>
              <a:endParaRPr lang="zh-CN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4" name="Group 9"/>
          <p:cNvGrpSpPr/>
          <p:nvPr/>
        </p:nvGrpSpPr>
        <p:grpSpPr>
          <a:xfrm>
            <a:off x="2327275" y="1847850"/>
            <a:ext cx="1712913" cy="254000"/>
            <a:chOff x="0" y="0"/>
            <a:chExt cx="2699" cy="401"/>
          </a:xfrm>
        </p:grpSpPr>
        <p:sp>
          <p:nvSpPr>
            <p:cNvPr id="5131" name="棒 181"/>
            <p:cNvSpPr/>
            <p:nvPr/>
          </p:nvSpPr>
          <p:spPr>
            <a:xfrm>
              <a:off x="0" y="0"/>
              <a:ext cx="2699" cy="4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61176"/>
              </a:schemeClr>
            </a:solidFill>
            <a:ln w="9525">
              <a:noFill/>
            </a:ln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132" name="Text Box 11"/>
            <p:cNvSpPr txBox="1"/>
            <p:nvPr/>
          </p:nvSpPr>
          <p:spPr>
            <a:xfrm>
              <a:off x="801" y="9"/>
              <a:ext cx="1099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工作总结</a:t>
              </a:r>
              <a:endParaRPr lang="zh-CN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5" name="Group 12"/>
          <p:cNvGrpSpPr/>
          <p:nvPr/>
        </p:nvGrpSpPr>
        <p:grpSpPr>
          <a:xfrm>
            <a:off x="2327275" y="2171700"/>
            <a:ext cx="1712913" cy="254000"/>
            <a:chOff x="0" y="0"/>
            <a:chExt cx="2699" cy="401"/>
          </a:xfrm>
        </p:grpSpPr>
        <p:sp>
          <p:nvSpPr>
            <p:cNvPr id="5129" name="棒 181"/>
            <p:cNvSpPr/>
            <p:nvPr/>
          </p:nvSpPr>
          <p:spPr>
            <a:xfrm>
              <a:off x="0" y="0"/>
              <a:ext cx="2699" cy="4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61176"/>
              </a:schemeClr>
            </a:solidFill>
            <a:ln w="9525">
              <a:noFill/>
            </a:ln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130" name="Text Box 14"/>
            <p:cNvSpPr txBox="1"/>
            <p:nvPr/>
          </p:nvSpPr>
          <p:spPr>
            <a:xfrm>
              <a:off x="801" y="9"/>
              <a:ext cx="1099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工作展望</a:t>
              </a:r>
              <a:endParaRPr lang="zh-CN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6" name="Group 15"/>
          <p:cNvGrpSpPr/>
          <p:nvPr/>
        </p:nvGrpSpPr>
        <p:grpSpPr>
          <a:xfrm>
            <a:off x="2336800" y="2519363"/>
            <a:ext cx="1712913" cy="254000"/>
            <a:chOff x="1" y="-473"/>
            <a:chExt cx="2699" cy="401"/>
          </a:xfrm>
        </p:grpSpPr>
        <p:sp>
          <p:nvSpPr>
            <p:cNvPr id="5127" name="棒 181"/>
            <p:cNvSpPr/>
            <p:nvPr/>
          </p:nvSpPr>
          <p:spPr>
            <a:xfrm>
              <a:off x="1" y="-473"/>
              <a:ext cx="2699" cy="4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61176"/>
              </a:schemeClr>
            </a:solidFill>
            <a:ln w="9525">
              <a:noFill/>
            </a:ln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128" name="Text Box 17"/>
            <p:cNvSpPr txBox="1"/>
            <p:nvPr/>
          </p:nvSpPr>
          <p:spPr>
            <a:xfrm>
              <a:off x="816" y="-460"/>
              <a:ext cx="10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畅所欲言</a:t>
              </a:r>
              <a:endParaRPr lang="zh-CN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074545" y="2087563"/>
            <a:ext cx="21637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520" b="0" i="0" u="none" strike="noStrike" kern="1200" cap="none" spc="0" normalizeH="0" baseline="0" noProof="0" dirty="0">
                <a:ln>
                  <a:noFill/>
                </a:ln>
                <a:solidFill>
                  <a:srgbClr val="0067B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工作展望</a:t>
            </a:r>
            <a:endParaRPr kumimoji="0" lang="zh-CN" altLang="en-US" sz="2520" b="0" i="0" u="none" strike="noStrike" kern="1200" cap="none" spc="0" normalizeH="0" baseline="0" noProof="0" dirty="0">
              <a:ln>
                <a:noFill/>
              </a:ln>
              <a:solidFill>
                <a:srgbClr val="0067B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2698750" y="1262063"/>
            <a:ext cx="18684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040" b="0" i="0" u="none" strike="noStrike" kern="1200" cap="none" spc="0" normalizeH="0" baseline="0" noProof="0" dirty="0">
                <a:ln>
                  <a:noFill/>
                </a:ln>
                <a:solidFill>
                  <a:srgbClr val="0067B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03</a:t>
            </a:r>
            <a:endParaRPr kumimoji="0" lang="zh-CN" altLang="en-US" sz="5040" b="0" i="0" u="none" strike="noStrike" kern="1200" cap="none" spc="0" normalizeH="0" baseline="0" noProof="0" dirty="0">
              <a:ln>
                <a:noFill/>
              </a:ln>
              <a:solidFill>
                <a:srgbClr val="0067B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4073525" y="630238"/>
            <a:ext cx="665163" cy="255587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Line 3"/>
          <p:cNvSpPr/>
          <p:nvPr/>
        </p:nvSpPr>
        <p:spPr>
          <a:xfrm>
            <a:off x="3848100" y="1047750"/>
            <a:ext cx="2495550" cy="0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5" name="矩形 4"/>
          <p:cNvSpPr/>
          <p:nvPr/>
        </p:nvSpPr>
        <p:spPr>
          <a:xfrm>
            <a:off x="390525" y="1287463"/>
            <a:ext cx="5610225" cy="2353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下一步对自己的规划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 . . . . .</a:t>
            </a: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1、进一步加强学习，努力提高工作水平和工作效率，充分发挥所长，用心、细致的做好每一项工作。</a:t>
            </a: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2、遵守公司内部规章制度，维护公司利益，积极为公司创造更高价值，力争取得更大的工作成绩。</a:t>
            </a: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2068830" y="2087563"/>
            <a:ext cx="21637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520" b="0" i="0" u="none" strike="noStrike" kern="1200" cap="none" spc="0" normalizeH="0" baseline="0" noProof="0" dirty="0">
                <a:ln>
                  <a:noFill/>
                </a:ln>
                <a:solidFill>
                  <a:srgbClr val="0067B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畅所欲言</a:t>
            </a:r>
            <a:endParaRPr kumimoji="0" lang="zh-CN" altLang="en-US" sz="2520" b="0" i="0" u="none" strike="noStrike" kern="1200" cap="none" spc="0" normalizeH="0" baseline="0" noProof="0" dirty="0">
              <a:ln>
                <a:noFill/>
              </a:ln>
              <a:solidFill>
                <a:srgbClr val="0067B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2698750" y="1262063"/>
            <a:ext cx="18684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040" b="0" i="0" u="none" strike="noStrike" kern="1200" cap="none" spc="0" normalizeH="0" baseline="0" noProof="0" dirty="0">
                <a:ln>
                  <a:noFill/>
                </a:ln>
                <a:solidFill>
                  <a:srgbClr val="0067B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04</a:t>
            </a:r>
            <a:endParaRPr kumimoji="0" lang="zh-CN" altLang="en-US" sz="5040" b="0" i="0" u="none" strike="noStrike" kern="1200" cap="none" spc="0" normalizeH="0" baseline="0" noProof="0" dirty="0">
              <a:ln>
                <a:noFill/>
              </a:ln>
              <a:solidFill>
                <a:srgbClr val="0067B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/>
          <p:nvPr/>
        </p:nvSpPr>
        <p:spPr>
          <a:xfrm>
            <a:off x="390525" y="714375"/>
            <a:ext cx="665163" cy="2555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畅所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欲言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5780" y="1483360"/>
            <a:ext cx="5385435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进入公司的四个月时间里，在领导、导师和同事们的指导和帮助下，使我在较短的时间内适应了公司的工作环境，并且比较顺利地完成了自己的本职工作。我很喜欢我们公司的工作氛围，领导和导师都很nice，同事之间的沟通也非常友善和顺畅。很开心能加入公司和大家一起共事，和公司共同发展，为公司做出自己最大的贡献。</a:t>
            </a:r>
            <a:endParaRPr kumimoji="0" 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6388" name="矩形 3"/>
          <p:cNvSpPr/>
          <p:nvPr/>
        </p:nvSpPr>
        <p:spPr>
          <a:xfrm>
            <a:off x="446088" y="1004888"/>
            <a:ext cx="992187" cy="80962"/>
          </a:xfrm>
          <a:prstGeom prst="rect">
            <a:avLst/>
          </a:prstGeom>
          <a:solidFill>
            <a:srgbClr val="0099CC"/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89" name="矩形 4"/>
          <p:cNvSpPr/>
          <p:nvPr/>
        </p:nvSpPr>
        <p:spPr>
          <a:xfrm>
            <a:off x="447675" y="1090613"/>
            <a:ext cx="790575" cy="80962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90" name="矩形 5"/>
          <p:cNvSpPr/>
          <p:nvPr/>
        </p:nvSpPr>
        <p:spPr>
          <a:xfrm>
            <a:off x="447675" y="1176338"/>
            <a:ext cx="858838" cy="79375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91" name="矩形 6"/>
          <p:cNvSpPr/>
          <p:nvPr/>
        </p:nvSpPr>
        <p:spPr>
          <a:xfrm>
            <a:off x="447675" y="1260475"/>
            <a:ext cx="350838" cy="80963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92" name="矩形 7"/>
          <p:cNvSpPr/>
          <p:nvPr/>
        </p:nvSpPr>
        <p:spPr>
          <a:xfrm>
            <a:off x="447675" y="1346200"/>
            <a:ext cx="452438" cy="80963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正圆 41"/>
          <p:cNvSpPr/>
          <p:nvPr/>
        </p:nvSpPr>
        <p:spPr>
          <a:xfrm>
            <a:off x="1939925" y="847725"/>
            <a:ext cx="2447925" cy="2447925"/>
          </a:xfrm>
          <a:prstGeom prst="ellipse">
            <a:avLst/>
          </a:prstGeom>
          <a:solidFill>
            <a:schemeClr val="tx1">
              <a:alpha val="61176"/>
            </a:schemeClr>
          </a:solidFill>
          <a:ln w="9525" cap="flat" cmpd="sng">
            <a:solidFill>
              <a:srgbClr val="5AB1F4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7411" name="Text Box 7"/>
          <p:cNvSpPr txBox="1"/>
          <p:nvPr/>
        </p:nvSpPr>
        <p:spPr>
          <a:xfrm>
            <a:off x="4033679" y="3084513"/>
            <a:ext cx="1071880" cy="245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报告人：丘一婷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前进箭头 46"/>
          <p:cNvSpPr/>
          <p:nvPr/>
        </p:nvSpPr>
        <p:spPr>
          <a:xfrm>
            <a:off x="0" y="1568450"/>
            <a:ext cx="72072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6708" y="381456"/>
              </a:cxn>
              <a:cxn ang="0">
                <a:pos x="0" y="762913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5AB1F4">
              <a:alpha val="78822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前进箭头 46"/>
          <p:cNvSpPr/>
          <p:nvPr/>
        </p:nvSpPr>
        <p:spPr>
          <a:xfrm rot="10800000">
            <a:off x="5672138" y="1504950"/>
            <a:ext cx="72072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6708" y="381456"/>
              </a:cxn>
              <a:cxn ang="0">
                <a:pos x="0" y="762913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5AB1F4">
              <a:alpha val="78822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矩形 1"/>
          <p:cNvSpPr/>
          <p:nvPr/>
        </p:nvSpPr>
        <p:spPr>
          <a:xfrm>
            <a:off x="4029075" y="3362325"/>
            <a:ext cx="1793240" cy="245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报告日期：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5" name="Text Box 3"/>
          <p:cNvSpPr txBox="1"/>
          <p:nvPr/>
        </p:nvSpPr>
        <p:spPr>
          <a:xfrm>
            <a:off x="2238375" y="1839913"/>
            <a:ext cx="19685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THANKS！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3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2113915" y="2044700"/>
            <a:ext cx="21637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520" b="0" i="0" u="none" strike="noStrike" kern="1200" cap="none" spc="0" normalizeH="0" baseline="0" noProof="0" dirty="0">
                <a:ln>
                  <a:noFill/>
                </a:ln>
                <a:solidFill>
                  <a:srgbClr val="0067B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自我成长</a:t>
            </a:r>
            <a:endParaRPr kumimoji="0" lang="zh-CN" altLang="en-US" sz="2520" b="0" i="0" u="none" strike="noStrike" kern="1200" cap="none" spc="0" normalizeH="0" baseline="0" noProof="0" dirty="0">
              <a:ln>
                <a:noFill/>
              </a:ln>
              <a:solidFill>
                <a:srgbClr val="0067B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2698750" y="1219200"/>
            <a:ext cx="18684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040" b="0" i="0" u="none" strike="noStrike" kern="1200" cap="none" spc="0" normalizeH="0" baseline="0" noProof="0" dirty="0">
                <a:ln>
                  <a:noFill/>
                </a:ln>
                <a:solidFill>
                  <a:srgbClr val="0067B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01</a:t>
            </a:r>
            <a:endParaRPr kumimoji="0" lang="zh-CN" altLang="en-US" sz="5040" b="0" i="0" u="none" strike="noStrike" kern="1200" cap="none" spc="0" normalizeH="0" baseline="0" noProof="0" dirty="0">
              <a:ln>
                <a:noFill/>
              </a:ln>
              <a:solidFill>
                <a:srgbClr val="0067B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2"/>
          <p:cNvSpPr/>
          <p:nvPr/>
        </p:nvSpPr>
        <p:spPr>
          <a:xfrm>
            <a:off x="576263" y="606425"/>
            <a:ext cx="13938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400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试用期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成长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71" name="圆环 340"/>
          <p:cNvSpPr/>
          <p:nvPr/>
        </p:nvSpPr>
        <p:spPr>
          <a:xfrm>
            <a:off x="792163" y="1200150"/>
            <a:ext cx="260350" cy="261938"/>
          </a:xfrm>
          <a:custGeom>
            <a:avLst/>
            <a:gdLst/>
            <a:ahLst/>
            <a:cxnLst>
              <a:cxn ang="0">
                <a:pos x="0" y="2476"/>
              </a:cxn>
              <a:cxn ang="0">
                <a:pos x="2431" y="0"/>
              </a:cxn>
              <a:cxn ang="0">
                <a:pos x="4863" y="2476"/>
              </a:cxn>
              <a:cxn ang="0">
                <a:pos x="2431" y="4952"/>
              </a:cxn>
              <a:cxn ang="0">
                <a:pos x="0" y="2476"/>
              </a:cxn>
              <a:cxn ang="0">
                <a:pos x="1216" y="2476"/>
              </a:cxn>
              <a:cxn ang="0">
                <a:pos x="2431" y="3714"/>
              </a:cxn>
              <a:cxn ang="0">
                <a:pos x="3647" y="2476"/>
              </a:cxn>
              <a:cxn ang="0">
                <a:pos x="2431" y="1238"/>
              </a:cxn>
              <a:cxn ang="0">
                <a:pos x="1216" y="2476"/>
              </a:cxn>
            </a:cxnLst>
            <a:rect l="0" t="0" r="0" b="0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0099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82688" y="1225550"/>
            <a:ext cx="47498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进入一个新的工作环境，最能发现自身的不足。这几个月，我抱着虚心学习的态度，学习公司的开发流程，熟悉公司的企业文化，了解公司产品框架，积极学习新知识，积极提高自身各项业务素质，努力提高工作效率和工作质量。</a:t>
            </a:r>
            <a:endParaRPr kumimoji="0" lang="zh-CN" altLang="en-US" sz="1050" b="0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2"/>
          <p:cNvSpPr/>
          <p:nvPr/>
        </p:nvSpPr>
        <p:spPr>
          <a:xfrm>
            <a:off x="576263" y="606425"/>
            <a:ext cx="13938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400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试用期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成长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71" name="圆环 340"/>
          <p:cNvSpPr/>
          <p:nvPr/>
        </p:nvSpPr>
        <p:spPr>
          <a:xfrm>
            <a:off x="792163" y="1200150"/>
            <a:ext cx="260350" cy="261938"/>
          </a:xfrm>
          <a:custGeom>
            <a:avLst/>
            <a:gdLst/>
            <a:ahLst/>
            <a:cxnLst>
              <a:cxn ang="0">
                <a:pos x="0" y="2476"/>
              </a:cxn>
              <a:cxn ang="0">
                <a:pos x="2431" y="0"/>
              </a:cxn>
              <a:cxn ang="0">
                <a:pos x="4863" y="2476"/>
              </a:cxn>
              <a:cxn ang="0">
                <a:pos x="2431" y="4952"/>
              </a:cxn>
              <a:cxn ang="0">
                <a:pos x="0" y="2476"/>
              </a:cxn>
              <a:cxn ang="0">
                <a:pos x="1216" y="2476"/>
              </a:cxn>
              <a:cxn ang="0">
                <a:pos x="2431" y="3714"/>
              </a:cxn>
              <a:cxn ang="0">
                <a:pos x="3647" y="2476"/>
              </a:cxn>
              <a:cxn ang="0">
                <a:pos x="2431" y="1238"/>
              </a:cxn>
              <a:cxn ang="0">
                <a:pos x="1216" y="2476"/>
              </a:cxn>
            </a:cxnLst>
            <a:rect l="0" t="0" r="0" b="0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0099C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82688" y="1225550"/>
            <a:ext cx="474980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在项目的驱动下，还</a:t>
            </a:r>
            <a:r>
              <a:rPr kumimoji="0" lang="zh-CN" altLang="en-US" sz="105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学习了</a:t>
            </a:r>
            <a:r>
              <a:rPr kumimoji="0" lang="en-US" altLang="zh-CN" sz="105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D3</a:t>
            </a:r>
            <a:r>
              <a:rPr kumimoji="0" lang="zh-CN" altLang="en-US" sz="105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和</a:t>
            </a:r>
            <a:r>
              <a:rPr kumimoji="0" lang="en-US" altLang="zh-CN" sz="105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Elasticsearch</a:t>
            </a:r>
            <a:r>
              <a:rPr kumimoji="0" lang="zh-CN" altLang="en-US" sz="105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的使用方法。</a:t>
            </a:r>
            <a:endParaRPr kumimoji="0" lang="zh-CN" altLang="en-US" sz="1050" b="0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D3</a:t>
            </a:r>
            <a:r>
              <a:rPr kumimoji="0" lang="zh-CN" altLang="en-US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是一个第三方数据可视化插件。功能强大，灵活度高，但是学习成本较高，画图的工作量比较大。</a:t>
            </a:r>
            <a:endParaRPr kumimoji="0" lang="zh-CN" altLang="en-US" b="0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1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Elasticsearch</a:t>
            </a:r>
            <a:r>
              <a:rPr lang="zh-CN" altLang="en-US" spc="1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是一个开源的搜索和分析引擎，通过引入官方提供的库，就可以通过配置查询参数来筛选数据，以及在数据上进行聚合等复杂的分析统计。</a:t>
            </a:r>
            <a:endParaRPr lang="zh-CN" altLang="en-US" spc="1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/>
          <p:nvPr/>
        </p:nvSpPr>
        <p:spPr>
          <a:xfrm>
            <a:off x="2471738" y="466725"/>
            <a:ext cx="868362" cy="228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添加你的文本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Text Box 8"/>
          <p:cNvSpPr txBox="1"/>
          <p:nvPr/>
        </p:nvSpPr>
        <p:spPr>
          <a:xfrm>
            <a:off x="2471738" y="1785938"/>
            <a:ext cx="30495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zh-CN" sz="600" dirty="0">
                <a:latin typeface="Arial" panose="020B0604020202020204" pitchFamily="34" charset="0"/>
                <a:ea typeface="微软雅黑" panose="020B0503020204020204" pitchFamily="34" charset="-122"/>
              </a:rPr>
              <a:t>在这里您可以输入您的相关文本，用于给与会者讲解您的产品或者服务。在这里您可以输入您的相关文本，用于给与会者讲解您的产品或者服务。在这里您可以输入您的相关文本，用于给与会者讲解您的产品或者服务。在这里您可以输入您的相关文本，用于给与会者讲解您的产品或者服务。</a:t>
            </a:r>
            <a:endParaRPr lang="zh-CN" altLang="zh-CN" sz="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 Box 9"/>
          <p:cNvSpPr txBox="1"/>
          <p:nvPr/>
        </p:nvSpPr>
        <p:spPr>
          <a:xfrm>
            <a:off x="2471738" y="1498600"/>
            <a:ext cx="868362" cy="228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添加你的文本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Text Box 12"/>
          <p:cNvSpPr txBox="1"/>
          <p:nvPr/>
        </p:nvSpPr>
        <p:spPr>
          <a:xfrm>
            <a:off x="2471738" y="2809875"/>
            <a:ext cx="30495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zh-CN" sz="600" dirty="0">
                <a:latin typeface="Arial" panose="020B0604020202020204" pitchFamily="34" charset="0"/>
                <a:ea typeface="微软雅黑" panose="020B0503020204020204" pitchFamily="34" charset="-122"/>
              </a:rPr>
              <a:t>在这里您可以输入您的相关文本，用于给与会者讲解您的产品或者服务。在这里您可以输入您的相关文本，用于给与会者讲解您的产品或者服务。在这里您可以输入您的相关文本，用于给与会者讲解您的产品或者服务。在这里您可以输入您的相关文本，用于给与会者讲解您的产品或者服务。</a:t>
            </a:r>
            <a:endParaRPr lang="zh-CN" altLang="zh-CN" sz="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2045970" y="2044700"/>
            <a:ext cx="21637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520" b="0" i="0" u="none" strike="noStrike" kern="1200" cap="none" spc="0" normalizeH="0" baseline="0" noProof="0" dirty="0">
                <a:ln>
                  <a:noFill/>
                </a:ln>
                <a:solidFill>
                  <a:srgbClr val="0067B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工作总结</a:t>
            </a:r>
            <a:endParaRPr kumimoji="0" lang="zh-CN" altLang="en-US" sz="2520" b="0" i="0" u="none" strike="noStrike" kern="1200" cap="none" spc="0" normalizeH="0" baseline="0" noProof="0" dirty="0">
              <a:ln>
                <a:noFill/>
              </a:ln>
              <a:solidFill>
                <a:srgbClr val="0067B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698750" y="1219200"/>
            <a:ext cx="18684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040" b="0" i="0" u="none" strike="noStrike" kern="1200" cap="none" spc="0" normalizeH="0" baseline="0" noProof="0" dirty="0">
                <a:ln>
                  <a:noFill/>
                </a:ln>
                <a:solidFill>
                  <a:srgbClr val="0067B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02</a:t>
            </a:r>
            <a:endParaRPr kumimoji="0" lang="zh-CN" altLang="en-US" sz="5040" b="0" i="0" u="none" strike="noStrike" kern="1200" cap="none" spc="0" normalizeH="0" baseline="0" noProof="0" dirty="0">
              <a:ln>
                <a:noFill/>
              </a:ln>
              <a:solidFill>
                <a:srgbClr val="0067B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2"/>
          <p:cNvSpPr/>
          <p:nvPr/>
        </p:nvSpPr>
        <p:spPr>
          <a:xfrm>
            <a:off x="390525" y="708025"/>
            <a:ext cx="665163" cy="2555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Line 3"/>
          <p:cNvSpPr/>
          <p:nvPr/>
        </p:nvSpPr>
        <p:spPr>
          <a:xfrm>
            <a:off x="165100" y="1125538"/>
            <a:ext cx="2495550" cy="0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4" name="矩形 3"/>
          <p:cNvSpPr/>
          <p:nvPr/>
        </p:nvSpPr>
        <p:spPr>
          <a:xfrm>
            <a:off x="390525" y="1168400"/>
            <a:ext cx="221043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一、</a:t>
            </a:r>
            <a:r>
              <a:rPr kumimoji="0" lang="zh-CN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已完成的工作内容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&amp;</a:t>
            </a:r>
            <a:r>
              <a:rPr kumimoji="0" lang="zh-CN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605" y="1693545"/>
            <a:ext cx="350520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、《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pharos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项目》需求实现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部署上线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131净化器售后邮件页面、vesync注册邮件页面 的实现</a:t>
            </a:r>
            <a:endParaRPr lang="zh-CN" altLang="en-US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、整理成文档：前端开发规范文档</a:t>
            </a:r>
            <a:endParaRPr lang="zh-CN" altLang="en-US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2"/>
          <p:cNvSpPr/>
          <p:nvPr/>
        </p:nvSpPr>
        <p:spPr>
          <a:xfrm>
            <a:off x="390525" y="708025"/>
            <a:ext cx="665163" cy="2555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Line 3"/>
          <p:cNvSpPr/>
          <p:nvPr/>
        </p:nvSpPr>
        <p:spPr>
          <a:xfrm>
            <a:off x="165100" y="1125538"/>
            <a:ext cx="2495550" cy="0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4" name="矩形 3"/>
          <p:cNvSpPr/>
          <p:nvPr/>
        </p:nvSpPr>
        <p:spPr>
          <a:xfrm>
            <a:off x="390525" y="1168400"/>
            <a:ext cx="5655945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、《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pharos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项目》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一个可以查看和监控线上环境数据的平台。</a:t>
            </a:r>
            <a:endParaRPr kumimoji="0" lang="zh-CN" altLang="en-US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项目背景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各种数据比较分散，需要到邮件或者各个系统去获取。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）缺少一个总体的状态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概览。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）线上环境模块数据和运行状况查看不便。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4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）更统一的管理。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pc="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2"/>
          <p:cNvSpPr/>
          <p:nvPr/>
        </p:nvSpPr>
        <p:spPr>
          <a:xfrm>
            <a:off x="390525" y="708025"/>
            <a:ext cx="665163" cy="2555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Line 3"/>
          <p:cNvSpPr/>
          <p:nvPr/>
        </p:nvSpPr>
        <p:spPr>
          <a:xfrm>
            <a:off x="165100" y="1125538"/>
            <a:ext cx="2495550" cy="0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4" name="矩形 3"/>
          <p:cNvSpPr/>
          <p:nvPr/>
        </p:nvSpPr>
        <p:spPr>
          <a:xfrm>
            <a:off x="390525" y="1168400"/>
            <a:ext cx="4581525" cy="2676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、《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pharos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项目》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一个可以查看和监控线上环境数据的平台。</a:t>
            </a:r>
            <a:endParaRPr kumimoji="0" lang="zh-CN" altLang="en-US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项目技术栈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   使用框架：Vue 2.5.2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   UI框架：   element-ui 2.9.1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   网络请求：axios 0.19.0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   路由管理：vue-router 3.0.1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   状态管理：vuex 3.1.1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   打包工具：webpack 3.6.0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   图表：echarts 4.2.1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8495" y="1884045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({x} = {x: 1});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>
            <a:alpha val="60999"/>
          </a:srgbClr>
        </a:solidFill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>
            <a:alpha val="60999"/>
          </a:srgbClr>
        </a:solidFill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2248</Words>
  <Application>WPS 演示</Application>
  <PresentationFormat>自定义</PresentationFormat>
  <Paragraphs>195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qiuyitingkingsoftcom</cp:lastModifiedBy>
  <cp:revision>112</cp:revision>
  <dcterms:created xsi:type="dcterms:W3CDTF">2019-10-28T02:09:00Z</dcterms:created>
  <dcterms:modified xsi:type="dcterms:W3CDTF">2019-10-31T07:09:49Z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