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67" r:id="rId7"/>
    <p:sldId id="272" r:id="rId8"/>
    <p:sldId id="275" r:id="rId9"/>
    <p:sldId id="280" r:id="rId10"/>
    <p:sldId id="273" r:id="rId11"/>
    <p:sldId id="274" r:id="rId12"/>
    <p:sldId id="260" r:id="rId13"/>
    <p:sldId id="277" r:id="rId14"/>
    <p:sldId id="278" r:id="rId15"/>
    <p:sldId id="261" r:id="rId16"/>
    <p:sldId id="263" r:id="rId17"/>
    <p:sldId id="264" r:id="rId18"/>
    <p:sldId id="265" r:id="rId19"/>
    <p:sldId id="2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4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0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317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5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0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1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9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1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DCF3-D7E6-4FB7-AB3D-FFAE385255CF}" type="datetimeFigureOut">
              <a:rPr lang="zh-CN" altLang="en-US" smtClean="0"/>
              <a:t>2016/3/23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C1AFA-4F05-4825-839F-54EC8C2C0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1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o.ai/" TargetMode="External"/><Relationship Id="rId2" Type="http://schemas.openxmlformats.org/officeDocument/2006/relationships/hyperlink" Target="https://github.com/dmlc/mxne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331" y="312466"/>
            <a:ext cx="9283337" cy="2387600"/>
          </a:xfrm>
        </p:spPr>
        <p:txBody>
          <a:bodyPr/>
          <a:lstStyle/>
          <a:p>
            <a:r>
              <a:rPr lang="en-US" altLang="zh-CN" dirty="0" smtClean="0"/>
              <a:t>A Brief Intro to Deep Learning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263889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Tong He</a:t>
            </a:r>
          </a:p>
          <a:p>
            <a:r>
              <a:rPr lang="en-US" altLang="zh-CN" sz="1800" dirty="0" smtClean="0"/>
              <a:t>Simon Fraser University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35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i="1" dirty="0" smtClean="0"/>
              <a:t>deep learning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neural network</a:t>
            </a:r>
          </a:p>
          <a:p>
            <a:r>
              <a:rPr lang="en-US" altLang="zh-CN" dirty="0" smtClean="0"/>
              <a:t>add </a:t>
            </a:r>
            <a:r>
              <a:rPr lang="en-US" altLang="zh-CN" i="1" dirty="0" smtClean="0"/>
              <a:t>multiple</a:t>
            </a:r>
            <a:r>
              <a:rPr lang="en-US" altLang="zh-CN" dirty="0" smtClean="0"/>
              <a:t> </a:t>
            </a:r>
            <a:r>
              <a:rPr lang="en-US" altLang="zh-CN" dirty="0"/>
              <a:t>hidden </a:t>
            </a:r>
            <a:r>
              <a:rPr lang="en-US" altLang="zh-CN" dirty="0" smtClean="0"/>
              <a:t>layers?</a:t>
            </a:r>
          </a:p>
          <a:p>
            <a:r>
              <a:rPr lang="en-US" altLang="zh-CN" dirty="0" smtClean="0"/>
              <a:t>Input </a:t>
            </a:r>
            <a:r>
              <a:rPr lang="en-US" altLang="zh-CN" dirty="0" smtClean="0">
                <a:sym typeface="Wingdings" panose="05000000000000000000" pitchFamily="2" charset="2"/>
              </a:rPr>
              <a:t> hidden layer  …  hidden layer  output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CN" dirty="0" smtClean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endParaRPr lang="en-US" altLang="zh-CN" sz="2400" i="1" dirty="0" smtClean="0">
              <a:sym typeface="Wingdings" panose="05000000000000000000" pitchFamily="2" charset="2"/>
            </a:endParaRPr>
          </a:p>
          <a:p>
            <a:pPr marL="0" indent="0" algn="r">
              <a:buNone/>
            </a:pPr>
            <a:r>
              <a:rPr lang="en-US" altLang="zh-CN" sz="2400" i="1" dirty="0" smtClean="0">
                <a:sym typeface="Wingdings" panose="05000000000000000000" pitchFamily="2" charset="2"/>
              </a:rPr>
              <a:t>“</a:t>
            </a:r>
            <a:r>
              <a:rPr lang="en-US" altLang="zh-CN" sz="2400" i="1" dirty="0" smtClean="0">
                <a:sym typeface="Wingdings" panose="05000000000000000000" pitchFamily="2" charset="2"/>
              </a:rPr>
              <a:t>Houston, we have a problem”</a:t>
            </a:r>
            <a:endParaRPr lang="zh-CN" alt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6878"/>
            <a:ext cx="4900749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Difficulties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 enough data</a:t>
            </a:r>
          </a:p>
          <a:p>
            <a:r>
              <a:rPr lang="en-US" altLang="zh-CN" dirty="0" smtClean="0"/>
              <a:t>Local optima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Diffusion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344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Care more about the abstraction first</a:t>
            </a:r>
            <a:endParaRPr lang="en-US" altLang="zh-CN" dirty="0"/>
          </a:p>
          <a:p>
            <a:r>
              <a:rPr lang="en-US" altLang="zh-CN" dirty="0" smtClean="0"/>
              <a:t>A neural </a:t>
            </a:r>
            <a:r>
              <a:rPr lang="en-US" altLang="zh-CN" dirty="0"/>
              <a:t>network </a:t>
            </a:r>
            <a:r>
              <a:rPr lang="en-US" altLang="zh-CN" dirty="0" smtClean="0"/>
              <a:t>to predict the input</a:t>
            </a:r>
          </a:p>
          <a:p>
            <a:pPr lvl="1"/>
            <a:r>
              <a:rPr lang="en-US" altLang="zh-CN" dirty="0" smtClean="0"/>
              <a:t>Recover input from the hidden </a:t>
            </a:r>
            <a:r>
              <a:rPr lang="en-US" altLang="zh-CN" dirty="0" smtClean="0"/>
              <a:t>layer</a:t>
            </a:r>
          </a:p>
          <a:p>
            <a:pPr lvl="1"/>
            <a:r>
              <a:rPr lang="en-US" altLang="zh-CN" dirty="0" smtClean="0"/>
              <a:t>High quality features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61" y="1690688"/>
            <a:ext cx="3314639" cy="453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Stacked </a:t>
            </a:r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81808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03" y="2082574"/>
            <a:ext cx="3383000" cy="4266847"/>
          </a:xfrm>
          <a:prstGeom prst="rect">
            <a:avLst/>
          </a:prstGeom>
        </p:spPr>
      </p:pic>
      <p:sp>
        <p:nvSpPr>
          <p:cNvPr id="7" name="Curved Down Arrow 6"/>
          <p:cNvSpPr/>
          <p:nvPr/>
        </p:nvSpPr>
        <p:spPr>
          <a:xfrm>
            <a:off x="2046514" y="1349829"/>
            <a:ext cx="3213463" cy="692037"/>
          </a:xfrm>
          <a:prstGeom prst="curvedDownArrow">
            <a:avLst>
              <a:gd name="adj1" fmla="val 25000"/>
              <a:gd name="adj2" fmla="val 6677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221" y="2646407"/>
            <a:ext cx="3565865" cy="3139180"/>
          </a:xfrm>
          <a:prstGeom prst="rect">
            <a:avLst/>
          </a:prstGeom>
        </p:spPr>
      </p:pic>
      <p:sp>
        <p:nvSpPr>
          <p:cNvPr id="9" name="Curved Down Arrow 8"/>
          <p:cNvSpPr/>
          <p:nvPr/>
        </p:nvSpPr>
        <p:spPr>
          <a:xfrm>
            <a:off x="6096000" y="1731395"/>
            <a:ext cx="2934789" cy="715714"/>
          </a:xfrm>
          <a:prstGeom prst="curvedDownArrow">
            <a:avLst>
              <a:gd name="adj1" fmla="val 25000"/>
              <a:gd name="adj2" fmla="val 6677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0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Stacked </a:t>
            </a:r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the last hidden layer as input</a:t>
            </a:r>
          </a:p>
          <a:p>
            <a:r>
              <a:rPr lang="en-US" altLang="zh-CN" dirty="0" smtClean="0"/>
              <a:t>Fine </a:t>
            </a:r>
            <a:r>
              <a:rPr lang="en-US" altLang="zh-CN" dirty="0"/>
              <a:t>tune at the last </a:t>
            </a:r>
            <a:r>
              <a:rPr lang="en-US" altLang="zh-CN" dirty="0" smtClean="0"/>
              <a:t>step</a:t>
            </a:r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48" y="1690688"/>
            <a:ext cx="516995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Stacked </a:t>
            </a:r>
            <a:r>
              <a:rPr lang="en-US" altLang="zh-CN" dirty="0" err="1" smtClean="0"/>
              <a:t>Autoencoder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last hidden layer as input</a:t>
            </a:r>
          </a:p>
          <a:p>
            <a:pPr lvl="1"/>
            <a:r>
              <a:rPr lang="en-US" altLang="zh-CN" dirty="0" smtClean="0"/>
              <a:t>Get higher abstraction</a:t>
            </a:r>
          </a:p>
          <a:p>
            <a:pPr lvl="1"/>
            <a:r>
              <a:rPr lang="en-US" altLang="zh-CN" dirty="0" smtClean="0"/>
              <a:t>No need to have labeled data</a:t>
            </a:r>
          </a:p>
          <a:p>
            <a:r>
              <a:rPr lang="en-US" altLang="zh-CN" dirty="0" smtClean="0"/>
              <a:t>Avoid training entirely at first</a:t>
            </a:r>
          </a:p>
          <a:p>
            <a:pPr lvl="1"/>
            <a:r>
              <a:rPr lang="en-US" altLang="zh-CN" dirty="0" smtClean="0"/>
              <a:t>Avoid diffusion of </a:t>
            </a:r>
            <a:r>
              <a:rPr lang="en-US" altLang="zh-CN" dirty="0" smtClean="0"/>
              <a:t>gradients</a:t>
            </a:r>
          </a:p>
          <a:p>
            <a:r>
              <a:rPr lang="en-US" altLang="zh-CN" dirty="0" smtClean="0"/>
              <a:t>Pre-train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smtClean="0"/>
              <a:t>Fine-tune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better local optima</a:t>
            </a:r>
          </a:p>
        </p:txBody>
      </p:sp>
    </p:spTree>
    <p:extLst>
      <p:ext uri="{BB962C8B-B14F-4D97-AF65-F5344CB8AC3E}">
        <p14:creationId xmlns:p14="http://schemas.microsoft.com/office/powerpoint/2010/main" val="158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families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</a:p>
          <a:p>
            <a:r>
              <a:rPr lang="en-US" altLang="zh-CN" dirty="0" smtClean="0"/>
              <a:t>RNN</a:t>
            </a:r>
          </a:p>
          <a:p>
            <a:r>
              <a:rPr lang="en-US" altLang="zh-CN" dirty="0" smtClean="0"/>
              <a:t>LSTM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1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 packages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MXNet</a:t>
            </a:r>
            <a:r>
              <a:rPr lang="en-US" altLang="zh-CN" dirty="0" smtClean="0"/>
              <a:t>: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github.com/dmlc/mxnet</a:t>
            </a:r>
            <a:endParaRPr lang="en-US" altLang="zh-CN" dirty="0" smtClean="0"/>
          </a:p>
          <a:p>
            <a:r>
              <a:rPr lang="en-US" altLang="zh-CN" dirty="0"/>
              <a:t>H</a:t>
            </a:r>
            <a:r>
              <a:rPr lang="en-US" altLang="zh-CN" sz="2000" dirty="0"/>
              <a:t>2</a:t>
            </a:r>
            <a:r>
              <a:rPr lang="en-US" altLang="zh-CN" dirty="0"/>
              <a:t>O: 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www.h2o.ai/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01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Resources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UFLDL: Unsupervised Feature Learning and Deep </a:t>
            </a:r>
            <a:r>
              <a:rPr lang="en-US" altLang="zh-CN" dirty="0" smtClean="0"/>
              <a:t>Learning</a:t>
            </a:r>
          </a:p>
          <a:p>
            <a:r>
              <a:rPr lang="en-US" altLang="zh-CN" smtClean="0"/>
              <a:t>Deeplearning.net</a:t>
            </a:r>
            <a:endParaRPr lang="en-US" altLang="zh-CN" dirty="0" smtClean="0"/>
          </a:p>
          <a:p>
            <a:r>
              <a:rPr lang="en-US" altLang="zh-CN" dirty="0" smtClean="0"/>
              <a:t>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423043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8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Deep Learning?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family of machine learning </a:t>
            </a:r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 smtClean="0"/>
              <a:t>Mainly neural networks</a:t>
            </a:r>
          </a:p>
          <a:p>
            <a:pPr lvl="1"/>
            <a:r>
              <a:rPr lang="en-US" altLang="zh-CN" dirty="0" smtClean="0"/>
              <a:t>We only introduce a basic version</a:t>
            </a:r>
          </a:p>
          <a:p>
            <a:r>
              <a:rPr lang="en-US" altLang="zh-CN" dirty="0" smtClean="0"/>
              <a:t>Getting popular for the </a:t>
            </a:r>
            <a:r>
              <a:rPr lang="en-US" altLang="zh-CN" b="1" dirty="0" smtClean="0"/>
              <a:t>extraordinary achievements</a:t>
            </a:r>
          </a:p>
          <a:p>
            <a:endParaRPr lang="en-US" altLang="zh-C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6" y="3657582"/>
            <a:ext cx="3570515" cy="251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Extraordinary Achievements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Image </a:t>
            </a:r>
            <a:r>
              <a:rPr lang="en-US" altLang="zh-CN" dirty="0" smtClean="0"/>
              <a:t>Understanding</a:t>
            </a:r>
          </a:p>
          <a:p>
            <a:r>
              <a:rPr lang="en-US" altLang="zh-CN" dirty="0" smtClean="0"/>
              <a:t>Self-Driving Car</a:t>
            </a:r>
            <a:endParaRPr lang="en-US" altLang="zh-CN" dirty="0"/>
          </a:p>
          <a:p>
            <a:r>
              <a:rPr lang="en-US" altLang="zh-CN" dirty="0" err="1" smtClean="0"/>
              <a:t>AlphaGo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76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Image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Describe an image with a sentence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059888" cy="456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Self-Driving Car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 </a:t>
            </a:r>
            <a:r>
              <a:rPr lang="en-US" altLang="zh-CN" dirty="0" smtClean="0"/>
              <a:t>Recognition</a:t>
            </a:r>
          </a:p>
          <a:p>
            <a:pPr lvl="1"/>
            <a:r>
              <a:rPr lang="en-US" altLang="zh-CN" dirty="0" smtClean="0"/>
              <a:t>Traffic Signals</a:t>
            </a:r>
          </a:p>
          <a:p>
            <a:pPr lvl="1"/>
            <a:r>
              <a:rPr lang="en-US" altLang="zh-CN" dirty="0" smtClean="0"/>
              <a:t>Cars/Pedestrians</a:t>
            </a:r>
          </a:p>
          <a:p>
            <a:pPr lvl="1"/>
            <a:r>
              <a:rPr lang="en-US" altLang="zh-CN" dirty="0" smtClean="0"/>
              <a:t>Cross road</a:t>
            </a:r>
          </a:p>
          <a:p>
            <a:r>
              <a:rPr lang="en-US" altLang="zh-CN" dirty="0" smtClean="0"/>
              <a:t>Real-time decision</a:t>
            </a:r>
          </a:p>
          <a:p>
            <a:r>
              <a:rPr lang="en-US" altLang="zh-CN" dirty="0" smtClean="0"/>
              <a:t>Car operation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639" y="1690688"/>
            <a:ext cx="5088161" cy="3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AlphaGo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game of Go</a:t>
            </a:r>
          </a:p>
          <a:p>
            <a:r>
              <a:rPr lang="en-US" altLang="zh-CN" dirty="0" err="1" smtClean="0"/>
              <a:t>AlphaGo</a:t>
            </a:r>
            <a:r>
              <a:rPr lang="en-US" altLang="zh-CN" dirty="0" smtClean="0"/>
              <a:t> vs Lee </a:t>
            </a:r>
            <a:r>
              <a:rPr lang="en-US" altLang="zh-CN" dirty="0" err="1" smtClean="0"/>
              <a:t>Sedol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293" y="3074125"/>
            <a:ext cx="4792028" cy="3102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06" y="3074125"/>
            <a:ext cx="3204292" cy="31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simple </a:t>
            </a:r>
            <a:r>
              <a:rPr lang="en-US" altLang="zh-CN" i="1" dirty="0" smtClean="0"/>
              <a:t>shallow learning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 neural network</a:t>
                </a:r>
              </a:p>
              <a:p>
                <a:r>
                  <a:rPr lang="en-US" altLang="zh-CN" dirty="0"/>
                  <a:t>O</a:t>
                </a:r>
                <a:r>
                  <a:rPr lang="en-US" altLang="zh-CN" dirty="0" smtClean="0"/>
                  <a:t>ne </a:t>
                </a:r>
                <a:r>
                  <a:rPr lang="en-US" altLang="zh-CN" dirty="0"/>
                  <a:t>hidden </a:t>
                </a:r>
                <a:r>
                  <a:rPr lang="en-US" altLang="zh-CN" dirty="0" smtClean="0"/>
                  <a:t>layer</a:t>
                </a:r>
              </a:p>
              <a:p>
                <a:r>
                  <a:rPr lang="en-US" altLang="zh-CN" dirty="0" smtClean="0"/>
                  <a:t>Input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 hidden layer 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output</a:t>
                </a:r>
              </a:p>
              <a:p>
                <a:r>
                  <a:rPr lang="en-US" altLang="zh-CN" dirty="0" smtClean="0">
                    <a:sym typeface="Wingdings" panose="05000000000000000000" pitchFamily="2" charset="2"/>
                  </a:rPr>
                  <a:t>Projection: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It holds between layers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66" y="1690688"/>
            <a:ext cx="3936534" cy="27776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3143" y="1640959"/>
            <a:ext cx="32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64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Intuition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Hidden layer: </a:t>
            </a:r>
            <a:r>
              <a:rPr lang="en-US" altLang="zh-CN" i="1" dirty="0" smtClean="0"/>
              <a:t>an </a:t>
            </a:r>
            <a:r>
              <a:rPr lang="en-US" altLang="zh-CN" i="1" dirty="0" smtClean="0"/>
              <a:t>description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Capture the non-linear patterns</a:t>
            </a:r>
            <a:endParaRPr lang="en-US" altLang="zh-CN" dirty="0" smtClean="0"/>
          </a:p>
          <a:p>
            <a:r>
              <a:rPr lang="en-US" altLang="zh-CN" dirty="0" smtClean="0"/>
              <a:t>The output layer make better prediction </a:t>
            </a:r>
          </a:p>
          <a:p>
            <a:pPr lvl="1"/>
            <a:r>
              <a:rPr lang="en-US" altLang="zh-CN" dirty="0" smtClean="0"/>
              <a:t>With a higher level of “understanding”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66" y="1690688"/>
            <a:ext cx="3936534" cy="27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Training: Backpropagation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Prediction Error</a:t>
            </a:r>
          </a:p>
          <a:p>
            <a:pPr lvl="1"/>
            <a:r>
              <a:rPr lang="en-US" altLang="zh-CN" dirty="0" smtClean="0"/>
              <a:t>How far are we from being perfect</a:t>
            </a:r>
          </a:p>
          <a:p>
            <a:r>
              <a:rPr lang="en-US" altLang="zh-CN" dirty="0" smtClean="0"/>
              <a:t>Modify hidden </a:t>
            </a:r>
            <a:r>
              <a:rPr lang="en-US" altLang="zh-CN" dirty="0" smtClean="0">
                <a:sym typeface="Wingdings" panose="05000000000000000000" pitchFamily="2" charset="2"/>
              </a:rPr>
              <a:t> output</a:t>
            </a: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Take a step towards perfection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Modify input  hidden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Take </a:t>
            </a:r>
            <a:r>
              <a:rPr lang="en-US" altLang="zh-CN" dirty="0" smtClean="0">
                <a:sym typeface="Wingdings" panose="05000000000000000000" pitchFamily="2" charset="2"/>
              </a:rPr>
              <a:t>another </a:t>
            </a:r>
            <a:r>
              <a:rPr lang="en-US" altLang="zh-CN" dirty="0">
                <a:sym typeface="Wingdings" panose="05000000000000000000" pitchFamily="2" charset="2"/>
              </a:rPr>
              <a:t>step towards perfection</a:t>
            </a: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266" y="1690688"/>
            <a:ext cx="3936534" cy="27776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760257" y="4630151"/>
                <a:ext cx="1156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Difference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0257" y="4630151"/>
                <a:ext cx="115606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211" t="-5660" r="-736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11353800" y="3082834"/>
            <a:ext cx="0" cy="129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9248" y="4768651"/>
            <a:ext cx="146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modification</a:t>
            </a:r>
            <a:endParaRPr lang="zh-CN" altLang="en-US" dirty="0"/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V="1">
            <a:off x="9884099" y="3561806"/>
            <a:ext cx="0" cy="120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10438506" y="4953317"/>
            <a:ext cx="32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2193" y="4768651"/>
            <a:ext cx="146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modification</a:t>
            </a:r>
            <a:endParaRPr lang="zh-CN" altLang="en-US" dirty="0"/>
          </a:p>
        </p:txBody>
      </p: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8891451" y="4953317"/>
            <a:ext cx="2577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0"/>
          </p:cNvCxnSpPr>
          <p:nvPr/>
        </p:nvCxnSpPr>
        <p:spPr>
          <a:xfrm flipV="1">
            <a:off x="8337044" y="3925742"/>
            <a:ext cx="0" cy="84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138808" y="2713502"/>
                <a:ext cx="429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altLang="zh-CN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808" y="2713502"/>
                <a:ext cx="42998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557" r="-1971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3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298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Wingdings</vt:lpstr>
      <vt:lpstr>Office Theme</vt:lpstr>
      <vt:lpstr>A Brief Intro to Deep Learning</vt:lpstr>
      <vt:lpstr>What is Deep Learning?</vt:lpstr>
      <vt:lpstr>Extraordinary Achievements</vt:lpstr>
      <vt:lpstr>Image Understanding</vt:lpstr>
      <vt:lpstr>Self-Driving Car</vt:lpstr>
      <vt:lpstr>AlphaGo</vt:lpstr>
      <vt:lpstr>A simple shallow learning model</vt:lpstr>
      <vt:lpstr>Intuition</vt:lpstr>
      <vt:lpstr>Training: Backpropagation</vt:lpstr>
      <vt:lpstr>A deep learning model</vt:lpstr>
      <vt:lpstr>Difficulties</vt:lpstr>
      <vt:lpstr>Autoencoder</vt:lpstr>
      <vt:lpstr>Stacked Autoencoder</vt:lpstr>
      <vt:lpstr>Stacked Autoencoder</vt:lpstr>
      <vt:lpstr>Stacked Autoencoder</vt:lpstr>
      <vt:lpstr>Other families</vt:lpstr>
      <vt:lpstr>R packages</vt:lpstr>
      <vt:lpstr>Resources 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Deep Learning</dc:title>
  <dc:creator>hetong</dc:creator>
  <cp:lastModifiedBy>hetong</cp:lastModifiedBy>
  <cp:revision>30</cp:revision>
  <dcterms:created xsi:type="dcterms:W3CDTF">2016-03-22T06:25:17Z</dcterms:created>
  <dcterms:modified xsi:type="dcterms:W3CDTF">2016-03-23T22:53:29Z</dcterms:modified>
</cp:coreProperties>
</file>