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10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PL Final Project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Happy Situ, Charles Martinez, Connie Wu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956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Bugs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35028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76200" marR="76200" rtl="0">
              <a:lnSpc>
                <a:spcPct val="121875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0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Takes in a string followed by a list (discovered during office hours)</a:t>
            </a:r>
          </a:p>
          <a:p>
            <a:pPr indent="0" lvl="0" marL="76200" marR="76200" rtl="0">
              <a:lnSpc>
                <a:spcPct val="121875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0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def t_TEXT(t):</a:t>
            </a:r>
            <a:br>
              <a:rPr lang="en" sz="10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   r'\'[ -&amp;,(-~]+\''</a:t>
            </a:r>
            <a:br>
              <a:rPr lang="en" sz="10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   #r'\'[a-zA-Z0-9_+\*\- :,]*\''</a:t>
            </a:r>
            <a:br>
              <a:rPr lang="en" sz="10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   t.type = reserved.get(t.value,'TEXT')   </a:t>
            </a:r>
            <a:br>
              <a:rPr lang="en" sz="10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t</a:t>
            </a:r>
          </a:p>
          <a:p>
            <a:pPr indent="0" lvl="0" marL="76200" marR="76200" rtl="0">
              <a:lnSpc>
                <a:spcPct val="121875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0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>
              <a:lnSpc>
                <a:spcPct val="121875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0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272775" y="1222225"/>
            <a:ext cx="3876600" cy="308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Fixes bug in multiply function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def multiply(l):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   flag = True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   for i in l: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not isinstance(i, int):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flag = False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return cons * l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   if flag == True: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       product = l[0]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len(l) &gt; 1: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for i in l[1:]: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product = product * i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product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204950" y="280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Removed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2031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Def cons(l):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Def concat(l):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Def listar(l):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Def car(l):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Def cdr(l):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556350" y="1152475"/>
            <a:ext cx="41421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‘Abs’ : abs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‘Apply’: apply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‘Begin’: lambda *x: x[-1]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‘First’: lambda x: x[0]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‘Cdr’: lambda x: x[1:]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‘Cons’: lambda x,y: [x] +y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Closures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>
              <a:lnSpc>
                <a:spcPct val="200000"/>
              </a:lnSpc>
              <a:spcBef>
                <a:spcPts val="0"/>
              </a:spcBef>
              <a:buClr>
                <a:schemeClr val="accent4"/>
              </a:buClr>
              <a:buSzPct val="100000"/>
            </a:pPr>
            <a:r>
              <a:rPr lang="en" sz="1600">
                <a:solidFill>
                  <a:schemeClr val="accent4"/>
                </a:solidFill>
              </a:rPr>
              <a:t>Class-  extensible program-code-template for creating objects, providing initial values for state (member variables) and implementations of behavior (member functions or methods).</a:t>
            </a:r>
          </a:p>
          <a:p>
            <a:pPr indent="-330200" lvl="0" marL="457200">
              <a:lnSpc>
                <a:spcPct val="200000"/>
              </a:lnSpc>
              <a:spcBef>
                <a:spcPts val="0"/>
              </a:spcBef>
              <a:buClr>
                <a:schemeClr val="accent4"/>
              </a:buClr>
              <a:buSzPct val="100000"/>
            </a:pPr>
            <a:r>
              <a:rPr lang="en" sz="1600">
                <a:solidFill>
                  <a:schemeClr val="accent4"/>
                </a:solidFill>
              </a:rPr>
              <a:t>Closure- a function that has an environment of its own, sets up the environment </a:t>
            </a:r>
          </a:p>
          <a:p>
            <a:pPr indent="-330200" lvl="0" marL="457200">
              <a:lnSpc>
                <a:spcPct val="200000"/>
              </a:lnSpc>
              <a:spcBef>
                <a:spcPts val="0"/>
              </a:spcBef>
              <a:buClr>
                <a:schemeClr val="accent4"/>
              </a:buClr>
              <a:buSzPct val="100000"/>
            </a:pPr>
            <a:r>
              <a:rPr lang="en" sz="1600">
                <a:solidFill>
                  <a:schemeClr val="accent4"/>
                </a:solidFill>
              </a:rPr>
              <a:t>Environment- the computer system in which an application program is running, including the hardware and system software</a:t>
            </a:r>
          </a:p>
          <a:p>
            <a:pPr indent="-330200" lvl="0" marL="457200">
              <a:lnSpc>
                <a:spcPct val="200000"/>
              </a:lnSpc>
              <a:spcBef>
                <a:spcPts val="0"/>
              </a:spcBef>
              <a:buClr>
                <a:schemeClr val="accent4"/>
              </a:buClr>
              <a:buSzPct val="100000"/>
            </a:pPr>
            <a:r>
              <a:rPr lang="en" sz="1600">
                <a:solidFill>
                  <a:schemeClr val="accent4"/>
                </a:solidFill>
              </a:rPr>
              <a:t>Inheritance- acquiring the properties and methods of other classes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accent4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Closures cont. 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lnSpc>
                <a:spcPct val="200000"/>
              </a:lnSpc>
              <a:spcBef>
                <a:spcPts val="0"/>
              </a:spcBef>
              <a:buClr>
                <a:schemeClr val="accent4"/>
              </a:buClr>
            </a:pPr>
            <a:r>
              <a:rPr lang="en">
                <a:solidFill>
                  <a:schemeClr val="accent4"/>
                </a:solidFill>
              </a:rPr>
              <a:t>Overriding- allows a subclass or child class to provide a specific implementation of a method that is already provided by one of its superclasses or parent classes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  <a:buClr>
                <a:schemeClr val="accent4"/>
              </a:buClr>
            </a:pPr>
            <a:r>
              <a:rPr lang="en">
                <a:solidFill>
                  <a:schemeClr val="accent4"/>
                </a:solidFill>
              </a:rPr>
              <a:t>Subclass- a class derived from another class 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  <a:buClr>
                <a:schemeClr val="accent4"/>
              </a:buClr>
            </a:pPr>
            <a:r>
              <a:rPr lang="en">
                <a:solidFill>
                  <a:schemeClr val="accent4"/>
                </a:solidFill>
              </a:rPr>
              <a:t>Super() - returns a proxy object that delegates method calls to a parent or sibling class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1216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Exec. functions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756025"/>
            <a:ext cx="8520600" cy="4083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chemeClr val="accent4"/>
              </a:buClr>
            </a:pPr>
            <a:r>
              <a:rPr lang="en">
                <a:solidFill>
                  <a:schemeClr val="accent4"/>
                </a:solidFill>
              </a:rPr>
              <a:t>(exec ‘from UT import teacher; tea = teacher(); toReturn = tea.run(“name”)’)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chemeClr val="accent4"/>
              </a:buClr>
            </a:pPr>
            <a:r>
              <a:rPr lang="en">
                <a:solidFill>
                  <a:schemeClr val="accent4"/>
                </a:solidFill>
              </a:rPr>
              <a:t>(exec ‘from UT import teacher; tea = teacher(); toReturn = tea.run(“$name”)(“Cannata”)’)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chemeClr val="accent4"/>
              </a:buClr>
            </a:pPr>
            <a:r>
              <a:rPr lang="en">
                <a:solidFill>
                  <a:schemeClr val="accent4"/>
                </a:solidFill>
              </a:rPr>
              <a:t>(exec ‘ from UT import substitute; sub = substitute(); toReturn = sub.run(“name”)’)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chemeClr val="accent4"/>
              </a:buClr>
            </a:pPr>
            <a:r>
              <a:rPr lang="en">
                <a:solidFill>
                  <a:schemeClr val="accent4"/>
                </a:solidFill>
              </a:rPr>
              <a:t>(exec ‘from UT import substitute; sub = substitute(); toReturn = sub.run(“$name”)(“subber”)’)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232900" y="203800"/>
            <a:ext cx="9144000" cy="67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Lambda and List Comprehension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232900" y="954375"/>
            <a:ext cx="8721300" cy="405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chemeClr val="accent4"/>
              </a:buClr>
            </a:pPr>
            <a:r>
              <a:rPr lang="en">
                <a:solidFill>
                  <a:schemeClr val="accent4"/>
                </a:solidFill>
              </a:rPr>
              <a:t>Lambda- an anonymous function (functions that are not bound to a name) that allows one to treat code as data, it is often used in conjunction with typical functional concepts like filter(), map(), and reduce()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chemeClr val="accent4"/>
              </a:buClr>
            </a:pPr>
            <a:r>
              <a:rPr lang="en">
                <a:solidFill>
                  <a:schemeClr val="accent4"/>
                </a:solidFill>
              </a:rPr>
              <a:t>List comprehension- a concept used to construct lists in a very natural way like mathematicians do, lists can contain any type of element, including strings, nested lists and functions.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  <a:buClr>
                <a:schemeClr val="accent4"/>
              </a:buClr>
            </a:pPr>
            <a:r>
              <a:rPr lang="en">
                <a:solidFill>
                  <a:schemeClr val="accent4"/>
                </a:solidFill>
              </a:rPr>
              <a:t>Demo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Demo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4"/>
                </a:solidFill>
              </a:rPr>
              <a:t>(map* '(1 2 3 4 5) 0)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4"/>
                </a:solidFill>
              </a:rPr>
              <a:t> (map* '(1 2 3 4 5 6 7 8 9 10) 2)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4"/>
                </a:solidFill>
              </a:rPr>
              <a:t>(map+ '(0 2 4 6 8 10 12) 3)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4"/>
                </a:solidFill>
              </a:rPr>
              <a:t>(map- '(0 2 4 6 8 10 12) 20)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4"/>
                </a:solidFill>
              </a:rPr>
              <a:t>(mapdiv '(1 3 4 7 11 18 29) 2)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4"/>
                </a:solidFill>
              </a:rPr>
              <a:t>(exec 'from emp_cust import s_dept; toReturn = [[i[0],i[1],i[2]] for i in s_dept[1::]]')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17325"/>
            <a:ext cx="8832300" cy="54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Java Stream Operations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0" y="1152475"/>
            <a:ext cx="9144000" cy="388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chemeClr val="accent4"/>
              </a:buClr>
            </a:pPr>
            <a:r>
              <a:rPr lang="en">
                <a:solidFill>
                  <a:schemeClr val="accent4"/>
                </a:solidFill>
              </a:rPr>
              <a:t>Allows the use of Lambda expressions to eliminate the boilerplate.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chemeClr val="accent4"/>
              </a:buClr>
            </a:pPr>
            <a:r>
              <a:rPr lang="en">
                <a:solidFill>
                  <a:schemeClr val="accent4"/>
                </a:solidFill>
              </a:rPr>
              <a:t>This enables the developer to create a pipeline for the lambda expressions.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chemeClr val="accent4"/>
              </a:buClr>
            </a:pPr>
            <a:r>
              <a:rPr lang="en">
                <a:solidFill>
                  <a:schemeClr val="accent4"/>
                </a:solidFill>
              </a:rPr>
              <a:t>Pipelining enables fluid and powerful development using the Java Stream Operations. 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chemeClr val="accent4"/>
              </a:buClr>
            </a:pPr>
            <a:r>
              <a:rPr lang="en">
                <a:solidFill>
                  <a:schemeClr val="accent4"/>
                </a:solidFill>
              </a:rPr>
              <a:t>The basic format of a pipeline is as follows: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accent4"/>
                </a:solidFill>
              </a:rPr>
              <a:t>	Source → Filter (uses Lambda) → Mapper (uses Lambda) → Apply (uses Lambda)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Java Stream Ops used in MiniLisp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065150"/>
            <a:ext cx="9144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4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accent4"/>
                </a:solidFill>
              </a:rPr>
              <a:t>Java: (exec ‘import ListComprehension; ListComprehension.streamOps()’)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