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trictFirstAndLastChars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gnirR3ir6jeBkf8Cl1Xgu+49U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d="100" n="116"/>
          <a:sy d="100" n="116"/>
        </p:scale>
        <p:origin x="12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3.xml" Type="http://schemas.openxmlformats.org/officeDocument/2006/relationships/slide"/><Relationship Id="rId20" Target="metadata" Type="http://customschemas.google.com/relationships/presentationmetadata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9" Target="slides/slide3.xml" Type="http://schemas.openxmlformats.org/officeDocument/2006/relationships/slide"/><Relationship Id="rId10" Target="slides/slide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1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32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3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4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9" name="Google Shape;89;p3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" name="Google Shape;102;p7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9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30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0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cap="none" i="0" strike="noStrike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idx="1" type="subTitle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lvl="1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lvl="2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lvl="3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lvl="4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lvl="5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lvl="6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lvl="7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lvl="8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idx="1" type="body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cap="none" i="0" strike="noStrike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idx="1" type="body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55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b="0" cap="none" i="0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idx="12" type="sldNum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"/>
              <a:buFont typeface="Calibri"/>
              <a:buNone/>
              <a:defRPr b="0" cap="none" i="0" strike="noStrike" sz="14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cap="none" i="0" strike="noStrike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idx="1" type="body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28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cap="none" i="0" strike="noStrike" sz="15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cap="none" i="0" strike="noStrike" sz="135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indent="-228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idx="3" type="body"/>
          </p:nvPr>
        </p:nvSpPr>
        <p:spPr>
          <a:xfrm>
            <a:off x="4629151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indent="-228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idx="4" type="body"/>
          </p:nvPr>
        </p:nvSpPr>
        <p:spPr>
          <a:xfrm>
            <a:off x="4629151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idx="1" type="body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810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6195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429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2385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2385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2385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2385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2385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2385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28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cap="none" i="0" strike="noStrike" sz="10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i="0" strike="noStrike" sz="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idx="2" type="pic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lvl="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2860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cap="none" i="0" strike="noStrike" sz="10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cap="none" i="0" strike="noStrike" sz="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cap="none" i="0" strike="noStrike" sz="7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cap="none" i="0" strike="noStrike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idx="1" type="body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361950" lvl="0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cap="none" i="0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42900" lvl="1" marL="914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23850" lvl="2" marL="1371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i="0" strike="noStrike" sz="1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14325" lvl="3" marL="1828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14325" lvl="4" marL="22860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14325" lvl="5" marL="27432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14325" lvl="6" marL="32004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14325" lvl="7" marL="36576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14325" lvl="8" marL="4114800" marR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i="0" strike="noStrike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idx="1" type="body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idx="10" type="dt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cap="none" i="0" strike="noStrike" sz="135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idx="12" type="sldNum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cap="none" i="0" strike="noStrike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mailto:29A7882zz@gmail.com" TargetMode="External" Type="http://schemas.openxmlformats.org/officeDocument/2006/relationships/hyperlink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5" Target="../media/image9.png" Type="http://schemas.openxmlformats.org/officeDocument/2006/relationships/image"/><Relationship Id="rId4" Target="../media/image8.jpg" Type="http://schemas.openxmlformats.org/officeDocument/2006/relationships/image"/><Relationship Id="rId3" Target="../media/image7.jp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12.jpg" Type="http://schemas.openxmlformats.org/officeDocument/2006/relationships/image"/><Relationship Id="rId3" Target="../media/image11.jp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5" Target="../media/image15.png" Type="http://schemas.openxmlformats.org/officeDocument/2006/relationships/image"/><Relationship Id="rId4" Target="../media/image14.png" Type="http://schemas.openxmlformats.org/officeDocument/2006/relationships/image"/><Relationship Id="rId3" Target="../media/image13.jp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5" Target="https://www.python.org/downloads/" TargetMode="External" Type="http://schemas.openxmlformats.org/officeDocument/2006/relationships/hyperlink"/><Relationship Id="rId4" Target="http://www.cc.ncku.edu.tw/download/" TargetMode="External" Type="http://schemas.openxmlformats.org/officeDocument/2006/relationships/hyperlink"/><Relationship Id="rId3" Target="https://opencv.org/release.html" TargetMode="External" Type="http://schemas.openxmlformats.org/officeDocument/2006/relationships/hyperlink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1.jp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image2.png" Type="http://schemas.openxmlformats.org/officeDocument/2006/relationships/image"/><Relationship Id="rId3" Target="../media/image5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anchor="b" anchorCtr="0" bIns="34275" lIns="68550" numCol="1" rIns="68550" spcFirstLastPara="1" tIns="34275" wrap="square">
            <a:noAutofit/>
          </a:bodyPr>
          <a:lstStyle/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/>
            </a:r>
            <a:br>
              <a:rPr b="1" lang="en-US" sz="3600"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Homework 2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anchor="t" anchorCtr="0" bIns="68550" lIns="68550" numCol="1" rIns="68550" spcFirstLastPara="1" tIns="68550" wrap="square">
            <a:normAutofit/>
          </a:bodyPr>
          <a:lstStyle/>
          <a:p>
            <a:pPr algn="l" indent="1815704" lvl="0" marL="0" marR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b="0" cap="none" i="0" strike="noStrike" sz="2011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1815704" lvl="0" marL="0" marR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: </a:t>
            </a:r>
            <a:r>
              <a:rPr b="0" cap="none" i="0" lang="en-US" strike="noStrike" sz="201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29A7882zz@gmail.com</a:t>
            </a:r>
            <a:endParaRPr b="0" cap="none" i="0" strike="noStrike" sz="201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1815704" lvl="0" marL="0" marR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1815704" lvl="0" marL="0" marR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Hour: </a:t>
            </a:r>
            <a:r>
              <a:rPr b="0" cap="none" i="0" lang="en-US" strike="noStrike" sz="201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19:00~21:00, Mon.</a:t>
            </a:r>
            <a:endParaRPr b="0" cap="none" i="0" strike="noStrike" sz="1665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1815704" lvl="0" marL="0" marR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09:00~11:00, Wed.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1815704" lvl="0" marL="0" marR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3"/>
              <a:buFont typeface="Arial"/>
              <a:buNone/>
            </a:pPr>
            <a:r>
              <a:rPr b="0" cap="none" i="0" lang="en-US" strike="noStrike" sz="201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</a:t>
            </a:r>
            <a:r>
              <a:rPr b="0" cap="none" i="0" lang="en-US" strike="noStrike" sz="1665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idx="1" type="body"/>
          </p:nvPr>
        </p:nvSpPr>
        <p:spPr>
          <a:xfrm>
            <a:off x="28671" y="657681"/>
            <a:ext cx="9086658" cy="43512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360363" lvl="0" marL="3603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Given two images: ncc_img.jpg, ncc_template.jpg</a:t>
            </a:r>
            <a:endParaRPr/>
          </a:p>
          <a:p>
            <a:pPr algn="l" indent="-360363" lvl="0" marL="3603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Q: </a:t>
            </a:r>
            <a:r>
              <a:rPr b="0" cap="none" i="0" lang="en-US" strike="noStrike" u="none">
                <a:solidFill>
                  <a:schemeClr val="dk1"/>
                </a:solidFill>
              </a:rPr>
              <a:t>Click the button “NCC” to show</a:t>
            </a:r>
            <a:r>
              <a:rPr lang="en-US"/>
              <a:t>:</a:t>
            </a:r>
            <a:endParaRPr/>
          </a:p>
          <a:p>
            <a:pPr algn="l" indent="-182561" lvl="4" marL="8969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One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 of template matching feature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algn="l" indent="-182561" lvl="4" marL="8969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other shows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 detected template images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the original image(</a:t>
            </a:r>
            <a:r>
              <a:rPr lang="en-US" sz="2000"/>
              <a:t>ncc_img.jpg)</a:t>
            </a:r>
            <a:r>
              <a:rPr b="0" cap="none" i="0" lang="en-US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algn="l" indent="0" lvl="4" marL="89693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cap="none" i="0" lang="en-US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</a:t>
            </a:r>
            <a:r>
              <a:rPr b="0" cap="none" i="0" lang="en-US" strike="noStrike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cap="none" i="0" lang="en-US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the Normalized Cross Correlation method.)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28671" y="0"/>
            <a:ext cx="9115330" cy="748937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-2598738" lvl="0" marL="259873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/>
              <a:t>2. (30%) Normalized Cross Correlation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idx="12" type="sldNum"/>
          </p:nvPr>
        </p:nvSpPr>
        <p:spPr>
          <a:xfrm>
            <a:off x="6400802" y="6496842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b="0" cap="none" i="0" lang="en-US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b="0" cap="none" i="0" strike="noStrike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28672" y="6461364"/>
            <a:ext cx="4260696" cy="27695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cap="none" i="0" lang="en-US" strike="noStrike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ref. p338 ~ p339 (opencv2refman_2.4.7.pdf)</a:t>
            </a:r>
            <a:endParaRPr b="0" cap="none" i="0" strike="noStrike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959" y="2836269"/>
            <a:ext cx="457200" cy="466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179" name="Google Shape;179;p32"/>
          <p:cNvSpPr txBox="1"/>
          <p:nvPr/>
        </p:nvSpPr>
        <p:spPr>
          <a:xfrm>
            <a:off x="1664506" y="2831602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ncc_template.jpg</a:t>
            </a:r>
            <a:endParaRPr b="0" cap="none" i="0" strike="noStrike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12959" y="5956891"/>
            <a:ext cx="1553630" cy="40011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ncc_img.jpg</a:t>
            </a:r>
            <a:endParaRPr b="0" cap="none" i="0" strike="noStrike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2"/>
          <p:cNvGrpSpPr/>
          <p:nvPr/>
        </p:nvGrpSpPr>
        <p:grpSpPr>
          <a:xfrm>
            <a:off x="28671" y="3666573"/>
            <a:ext cx="4351321" cy="2299530"/>
            <a:chOff x="3065083" y="2408548"/>
            <a:chExt cx="5905298" cy="3344314"/>
          </a:xfrm>
        </p:grpSpPr>
        <p:pic>
          <p:nvPicPr>
            <p:cNvPr descr="A picture containing fabric, rug  Description automatically generated" id="182" name="Google Shape;182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7292" y="2408548"/>
              <a:ext cx="5903089" cy="334431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</p:pic>
        <p:sp>
          <p:nvSpPr>
            <p:cNvPr id="183" name="Google Shape;183;p32"/>
            <p:cNvSpPr/>
            <p:nvPr/>
          </p:nvSpPr>
          <p:spPr>
            <a:xfrm>
              <a:off x="7627716" y="3275635"/>
              <a:ext cx="324092" cy="35881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389716" y="4799253"/>
              <a:ext cx="324092" cy="35881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4076796" y="5087484"/>
              <a:ext cx="324092" cy="35881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3065083" y="4781337"/>
              <a:ext cx="324092" cy="35881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5320603" y="3569757"/>
              <a:ext cx="324092" cy="35881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45700" lIns="91425" numCol="1" rIns="91425" spcFirstLastPara="1" tIns="45700" wrap="square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8344" y="3659061"/>
            <a:ext cx="4351321" cy="2314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189" name="Google Shape;189;p32"/>
          <p:cNvSpPr txBox="1"/>
          <p:nvPr/>
        </p:nvSpPr>
        <p:spPr>
          <a:xfrm>
            <a:off x="4706695" y="5976037"/>
            <a:ext cx="4437305" cy="5231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matching feature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(NCC value 0.0~1.0 🡺 gray value 0~255)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4462330" y="4611655"/>
            <a:ext cx="233675" cy="4015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42900" lvl="0" marL="43497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cap="none" i="0" lang="en-US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third question: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idx="12" type="sldNum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49718" r="1333"/>
          <a:stretch/>
        </p:blipFill>
        <p:spPr>
          <a:xfrm>
            <a:off x="2249354" y="2143732"/>
            <a:ext cx="4118496" cy="223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idx="1" type="body"/>
          </p:nvPr>
        </p:nvSpPr>
        <p:spPr>
          <a:xfrm>
            <a:off x="36587" y="749873"/>
            <a:ext cx="9070825" cy="498922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55600" lvl="0" marL="4572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3.1) (20%) Click button “3.1 Keypoints” to </a:t>
            </a:r>
            <a:r>
              <a:rPr lang="en-US">
                <a:solidFill>
                  <a:srgbClr val="FF0000"/>
                </a:solidFill>
              </a:rPr>
              <a:t>show:</a:t>
            </a:r>
            <a:endParaRPr/>
          </a:p>
          <a:p>
            <a:pPr algn="l" indent="-177800" lvl="1" marL="15240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6 feature points on each </a:t>
            </a:r>
            <a:r>
              <a:rPr lang="en-US">
                <a:solidFill>
                  <a:schemeClr val="dk1"/>
                </a:solidFill>
              </a:rPr>
              <a:t>Aerial1</a:t>
            </a:r>
            <a:r>
              <a:rPr lang="en-US"/>
              <a:t>.jpg 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Aerial2</a:t>
            </a:r>
            <a:r>
              <a:rPr lang="en-US"/>
              <a:t>.jpg</a:t>
            </a:r>
            <a:endParaRPr/>
          </a:p>
          <a:p>
            <a:pPr algn="l" indent="-177800" lvl="1" marL="15240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then </a:t>
            </a:r>
            <a:r>
              <a:rPr lang="en-US">
                <a:solidFill>
                  <a:srgbClr val="FF0000"/>
                </a:solidFill>
              </a:rPr>
              <a:t>save results </a:t>
            </a:r>
            <a:r>
              <a:rPr lang="en-US">
                <a:solidFill>
                  <a:schemeClr val="dk1"/>
                </a:solidFill>
              </a:rPr>
              <a:t>as FeatureAerial1.jpg and FeatureAerial2.jpg</a:t>
            </a:r>
            <a:r>
              <a:rPr lang="en-US"/>
              <a:t> as figure 1: 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1688757" y="5341282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FeatureAerial1.jpg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697362" y="5349520"/>
            <a:ext cx="1696298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FeatureAerial2.jpg 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68137" y="6184449"/>
            <a:ext cx="6122189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cap="none" i="0" lang="en-US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458994" y="5739097"/>
            <a:ext cx="5178583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1. Feature points on two images.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填滿, 黑色, 白色, 城市 的圖片  自動產生的描述" id="209" name="Google Shape;2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424" y="1792440"/>
            <a:ext cx="2659430" cy="3548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建築物, 項目, 填滿, 相片 的圖片  自動產生的描述" id="210" name="Google Shape;21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5796" y="1800678"/>
            <a:ext cx="2659430" cy="354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idx="1" type="body"/>
          </p:nvPr>
        </p:nvSpPr>
        <p:spPr>
          <a:xfrm>
            <a:off x="36587" y="851404"/>
            <a:ext cx="9070825" cy="4577332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55600" lvl="0" marL="45720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Q: 3.2) (20%) Click button “3.2 Matched Keypoints”, </a:t>
            </a:r>
            <a:endParaRPr/>
          </a:p>
          <a:p>
            <a:pPr algn="l" indent="-176212" lvl="1" marL="152400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draw the matched feature points between two images from 6 keypoints pairs obtained in Q: 3.1) </a:t>
            </a:r>
            <a:r>
              <a:rPr lang="en-US"/>
              <a:t>and show the results as Figure 2: 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210954" y="5500372"/>
            <a:ext cx="1919416" cy="304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Aerial1.jpg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892773" y="5513368"/>
            <a:ext cx="1622854" cy="31859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Aerial2.jpg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72780" y="6354553"/>
            <a:ext cx="5506636" cy="33855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 : (ref. : opencv2refman_2.4.7.pdf) ref. p663 ~ p670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915785" y="5922020"/>
            <a:ext cx="6603222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2. Feature points and their corresponding points.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3. (40%) SIFT                                </a:t>
            </a:r>
            <a:r>
              <a:rPr lang="en-US" sz="1800"/>
              <a:t>(出題：Michael)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建築物, 掛, 商店, 填滿 的圖片  自動產生的描述"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538" y="1897174"/>
            <a:ext cx="5468089" cy="364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" y="2379243"/>
            <a:ext cx="2290994" cy="17792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0175" y="2380696"/>
            <a:ext cx="2480175" cy="152165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</p:pic>
      <p:sp>
        <p:nvSpPr>
          <p:cNvPr id="224" name="Google Shape;224;p34"/>
          <p:cNvSpPr/>
          <p:nvPr/>
        </p:nvSpPr>
        <p:spPr>
          <a:xfrm rot="6740020">
            <a:off x="2619632" y="3708190"/>
            <a:ext cx="205946" cy="51458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rot="-7170166">
            <a:off x="6019697" y="3515169"/>
            <a:ext cx="205946" cy="51458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BA8C00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idx="12" type="sldNum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idx="1" type="body"/>
          </p:nvPr>
        </p:nvSpPr>
        <p:spPr>
          <a:xfrm>
            <a:off x="73175" y="776265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762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dirty="0" lang="en-US"/>
              <a:t>Copy homework is strictly prohibited!! </a:t>
            </a:r>
            <a:r>
              <a:rPr dirty="0" lang="en-US">
                <a:solidFill>
                  <a:srgbClr val="FF0000"/>
                </a:solidFill>
              </a:rPr>
              <a:t>Penalty: Grade will be zero for both persons!!</a:t>
            </a:r>
            <a:endParaRPr dirty="0"/>
          </a:p>
          <a:p>
            <a:pPr algn="l" indent="-342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dirty="0" lang="en-US"/>
              <a:t>If the code can’t run, you can come to our Lab within one week and show that your programming can work. Otherwise you will get zero!!</a:t>
            </a:r>
            <a:endParaRPr dirty="0"/>
          </a:p>
          <a:p>
            <a:pPr algn="l" indent="-342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dirty="0" lang="en-US"/>
              <a:t>Due date </a:t>
            </a:r>
            <a:r>
              <a:rPr lang="en-US"/>
              <a:t>=&gt; </a:t>
            </a:r>
            <a:r>
              <a:rPr lang="en-US" smtClean="0">
                <a:solidFill>
                  <a:srgbClr val="FF0000"/>
                </a:solidFill>
              </a:rPr>
              <a:t>2020/01/01  </a:t>
            </a:r>
            <a:r>
              <a:rPr dirty="0" lang="en-US">
                <a:solidFill>
                  <a:srgbClr val="FF0000"/>
                </a:solidFill>
              </a:rPr>
              <a:t>(Wed.) 23:59:59</a:t>
            </a:r>
            <a:endParaRPr dirty="0"/>
          </a:p>
          <a:p>
            <a:pPr algn="l" indent="-285750" lvl="1" marL="742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dirty="0" lang="en-US"/>
              <a:t>No delay. If you submit homework after deadline, you will get 0.</a:t>
            </a:r>
            <a:endParaRPr dirty="0"/>
          </a:p>
          <a:p>
            <a:pPr algn="l" indent="-342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dirty="0" lang="en-US"/>
              <a:t>Upload to =&gt; </a:t>
            </a:r>
            <a:r>
              <a:rPr dirty="0" lang="en-US">
                <a:solidFill>
                  <a:srgbClr val="0070C0"/>
                </a:solidFill>
              </a:rPr>
              <a:t>140.116.154.1 -&gt; Upload/Homework/HW2</a:t>
            </a:r>
            <a:endParaRPr dirty="0">
              <a:solidFill>
                <a:srgbClr val="0070C0"/>
              </a:solidFill>
            </a:endParaRPr>
          </a:p>
          <a:p>
            <a:pPr algn="l" indent="-285750" lvl="1" marL="742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dirty="0" lang="en-US">
                <a:solidFill>
                  <a:srgbClr val="0070C0"/>
                </a:solidFill>
              </a:rPr>
              <a:t>User ID: cvdl2019 	Password: cvdl2019</a:t>
            </a:r>
            <a:endParaRPr dirty="0"/>
          </a:p>
          <a:p>
            <a:pPr algn="l" indent="-342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dirty="0" lang="en-US"/>
              <a:t>Format</a:t>
            </a:r>
            <a:endParaRPr dirty="0"/>
          </a:p>
          <a:p>
            <a:pPr algn="l" indent="-285750" lvl="1" marL="742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dirty="0" lang="en-US"/>
              <a:t>Filename: Hw2_StudentID_Name_Version.rar</a:t>
            </a:r>
            <a:endParaRPr dirty="0"/>
          </a:p>
          <a:p>
            <a:pPr algn="l" indent="-185738" lvl="5" marL="1885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dirty="0" lang="en-US"/>
              <a:t>Ex: Hw2_F71234567_林小明_v1.rar</a:t>
            </a:r>
            <a:endParaRPr dirty="0"/>
          </a:p>
          <a:p>
            <a:pPr algn="l" indent="-185738" lvl="5" marL="1885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00"/>
              <a:buChar char="•"/>
            </a:pPr>
            <a:r>
              <a:rPr dirty="0" lang="en-US"/>
              <a:t>If you want to update your file, you should update your version to be v2, ex: Hw2_F71234567_林小明_v2.rar</a:t>
            </a:r>
            <a:endParaRPr dirty="0"/>
          </a:p>
          <a:p>
            <a:pPr algn="l" indent="-285750" lvl="1" marL="74295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</a:pPr>
            <a:r>
              <a:rPr dirty="0" lang="en-US"/>
              <a:t>Content: </a:t>
            </a:r>
            <a:r>
              <a:rPr dirty="0" lang="en-US">
                <a:solidFill>
                  <a:srgbClr val="FF0000"/>
                </a:solidFill>
              </a:rPr>
              <a:t>project folder</a:t>
            </a:r>
            <a:r>
              <a:rPr dirty="0" lang="en-US"/>
              <a:t>*( including the pictures )</a:t>
            </a:r>
            <a:br>
              <a:rPr dirty="0" lang="en-US"/>
            </a:br>
            <a:r>
              <a:rPr dirty="0" lang="en-US"/>
              <a:t>	            *note: remove your “Debug” folder to reduce file size</a:t>
            </a:r>
            <a:endParaRPr dirty="0"/>
          </a:p>
          <a:p>
            <a:pPr algn="l" indent="-215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Notice (1/2)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Notice (2/2)</a:t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idx="12" type="sldNum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-342900" lvl="0" marL="47625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cap="none" i="0" lang="en-US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(check MFC guide in ftp)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3.3.1 (</a:t>
            </a:r>
            <a:r>
              <a:rPr b="0" cap="none" i="0" lang="en-US" strike="noStrik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https://opencv.org/release.html</a:t>
            </a: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2015 (download  from </a:t>
            </a:r>
            <a:r>
              <a:rPr b="0" cap="none" i="0" lang="en-US" strike="noStrik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http://www.cc.ncku.edu.tw/download/</a:t>
            </a: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MFC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42900" lvl="0" marL="4762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cap="none" i="0" lang="en-US" strike="noStrike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3.7 (</a:t>
            </a:r>
            <a:r>
              <a:rPr b="0" cap="none" i="0" lang="en-US" strike="noStrike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https://www.python.org/downloads/</a:t>
            </a: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 2.0 / PyTorch 1.3.0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opencv-contrib-python (3.4.2.17)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 3.1.1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1" marL="74295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framework: pyqt5 (5.11.3)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133350" marR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b="0" cap="none" i="0" strike="noStrike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Grading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idx="1" type="body"/>
          </p:nvPr>
        </p:nvSpPr>
        <p:spPr>
          <a:xfrm>
            <a:off x="58461" y="635915"/>
            <a:ext cx="9027078" cy="5941054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133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0. Homework Format</a:t>
            </a:r>
            <a:endParaRPr>
              <a:solidFill>
                <a:srgbClr val="FF0000"/>
              </a:solidFill>
            </a:endParaRPr>
          </a:p>
          <a:p>
            <a:pPr algn="l" indent="0" lvl="0" marL="13335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1. (30%) Stereo – Disparity Map                                                      (出題：Kris)</a:t>
            </a:r>
            <a:endParaRPr/>
          </a:p>
          <a:p>
            <a:pPr algn="l" indent="0" lvl="0" marL="13335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algn="l" indent="0" lvl="0" marL="13335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2. (30%) Normalized Cross Correlation	                                     (出題：Jang)</a:t>
            </a:r>
            <a:endParaRPr/>
          </a:p>
          <a:p>
            <a:pPr algn="l" indent="0" lvl="0" marL="13335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endParaRPr sz="1800">
              <a:solidFill>
                <a:schemeClr val="dk1"/>
              </a:solidFill>
            </a:endParaRPr>
          </a:p>
          <a:p>
            <a:pPr algn="l" indent="0" lvl="0" marL="13335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1"/>
                </a:solidFill>
              </a:rPr>
              <a:t> 3. (40%, reference) SIFT                                                                   (出題Michael)</a:t>
            </a:r>
            <a:endParaRPr sz="1800">
              <a:solidFill>
                <a:schemeClr val="dk1"/>
              </a:solidFill>
            </a:endParaRPr>
          </a:p>
          <a:p>
            <a:pPr algn="l" indent="0" lvl="1" marL="457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3.1 Show keypoints (20%)</a:t>
            </a:r>
            <a:endParaRPr>
              <a:solidFill>
                <a:schemeClr val="dk1"/>
              </a:solidFill>
            </a:endParaRPr>
          </a:p>
          <a:p>
            <a:pPr algn="l" indent="0" lvl="1" marL="45720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3.2 Show matched keypoints (20%)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0" y="18037"/>
            <a:ext cx="7886699" cy="77891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0. Homework Format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42900" lvl="0" marL="43497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cap="none" i="0" lang="en-US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MFC to create GUI like following picture</a:t>
            </a:r>
            <a:endParaRPr b="0" cap="none" i="0" strike="noStrike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idx="12" type="sldNum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552442" y="1082783"/>
            <a:ext cx="8187397" cy="5570806"/>
            <a:chOff x="552442" y="1082783"/>
            <a:chExt cx="8187397" cy="5570806"/>
          </a:xfrm>
        </p:grpSpPr>
        <p:grpSp>
          <p:nvGrpSpPr>
            <p:cNvPr id="108" name="Google Shape;108;p7"/>
            <p:cNvGrpSpPr/>
            <p:nvPr/>
          </p:nvGrpSpPr>
          <p:grpSpPr>
            <a:xfrm>
              <a:off x="552442" y="1082783"/>
              <a:ext cx="8187397" cy="5570806"/>
              <a:chOff x="552442" y="1082783"/>
              <a:chExt cx="8187397" cy="5570806"/>
            </a:xfrm>
          </p:grpSpPr>
          <p:pic>
            <p:nvPicPr>
              <p:cNvPr id="109" name="Google Shape;109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52442" y="1082783"/>
                <a:ext cx="8187397" cy="5570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" name="Google Shape;110;p7"/>
              <p:cNvSpPr/>
              <p:nvPr/>
            </p:nvSpPr>
            <p:spPr>
              <a:xfrm>
                <a:off x="875579" y="1876288"/>
                <a:ext cx="7551983" cy="4053938"/>
              </a:xfrm>
              <a:prstGeom prst="rect">
                <a:avLst/>
              </a:prstGeom>
              <a:solidFill>
                <a:srgbClr val="F0F0F0"/>
              </a:solidFill>
              <a:ln cap="flat" cmpd="sng" w="25400">
                <a:solidFill>
                  <a:srgbClr val="F0F0F0"/>
                </a:solidFill>
                <a:prstDash val="solid"/>
                <a:round/>
                <a:headEnd len="sm" type="none" w="sm"/>
                <a:tailEnd len="sm" type="none" w="sm"/>
              </a:ln>
            </p:spPr>
            <p:txBody>
              <a:bodyPr anchor="ctr" anchorCtr="0" bIns="45700" lIns="91425" numCol="1" rIns="91425" spcFirstLastPara="1" tIns="45700" wrap="square">
                <a:noAutofit/>
              </a:bodyPr>
              <a:lstStyle/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i="0" strike="noStrike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p7"/>
            <p:cNvSpPr txBox="1"/>
            <p:nvPr/>
          </p:nvSpPr>
          <p:spPr>
            <a:xfrm>
              <a:off x="969818" y="1181490"/>
              <a:ext cx="1103187" cy="276999"/>
            </a:xfrm>
            <a:prstGeom prst="rect">
              <a:avLst/>
            </a:prstGeom>
            <a:gradFill>
              <a:gsLst>
                <a:gs pos="0">
                  <a:srgbClr val="C0CBD6"/>
                </a:gs>
                <a:gs pos="100000">
                  <a:srgbClr val="D4E2ED"/>
                </a:gs>
              </a:gsLst>
              <a:lin ang="5400000" scaled="0"/>
            </a:gradFill>
            <a:ln>
              <a:noFill/>
            </a:ln>
          </p:spPr>
          <p:txBody>
            <a:bodyPr anchor="t" anchorCtr="0" bIns="45700" lIns="91425" numCol="1" rIns="91425" spcFirstLastPara="1" tIns="45700" wrap="square">
              <a:sp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i="0" lang="en-US" strike="noStrike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Cv2019_Hw2</a:t>
              </a: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1004888" y="2041236"/>
            <a:ext cx="4084348" cy="1802545"/>
          </a:xfrm>
          <a:prstGeom prst="rect">
            <a:avLst/>
          </a:prstGeom>
          <a:noFill/>
          <a:ln cap="flat" cmpd="sng" w="19050">
            <a:solidFill>
              <a:srgbClr val="E1E1E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065997" y="1876287"/>
            <a:ext cx="100700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Stereo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004888" y="4298920"/>
            <a:ext cx="4084348" cy="969311"/>
          </a:xfrm>
          <a:prstGeom prst="rect">
            <a:avLst/>
          </a:prstGeom>
          <a:noFill/>
          <a:ln cap="flat" cmpd="sng" w="19050">
            <a:solidFill>
              <a:srgbClr val="E1E1E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250590" y="4538777"/>
            <a:ext cx="2248514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NCC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065997" y="4166950"/>
            <a:ext cx="2794803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Normalized Cross Correlation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5477025" y="3140275"/>
            <a:ext cx="2609879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Matched keypoints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5477026" y="2503366"/>
            <a:ext cx="2609879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Keypoints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5477025" y="3771010"/>
            <a:ext cx="2609879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 Feature vector histogram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5279653" y="2064101"/>
            <a:ext cx="3065737" cy="3204130"/>
          </a:xfrm>
          <a:prstGeom prst="rect">
            <a:avLst/>
          </a:prstGeom>
          <a:noFill/>
          <a:ln cap="flat" cmpd="sng" w="19050">
            <a:solidFill>
              <a:srgbClr val="E1E1E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5340762" y="1899152"/>
            <a:ext cx="884548" cy="30777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SIFT</a:t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1250589" y="2372176"/>
            <a:ext cx="2248514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Disparity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1250589" y="3007366"/>
            <a:ext cx="2248514" cy="485729"/>
          </a:xfrm>
          <a:prstGeom prst="rect">
            <a:avLst/>
          </a:prstGeom>
          <a:solidFill>
            <a:srgbClr val="E2E2E2"/>
          </a:solidFill>
          <a:ln cap="flat" cmpd="sng" w="25400">
            <a:solidFill>
              <a:srgbClr val="BCBCBC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L-R Check</a:t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1167596" y="2992467"/>
            <a:ext cx="2591603" cy="51552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371929" y="3690404"/>
            <a:ext cx="2819532" cy="70679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42900" lvl="0" marL="43497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cap="none" i="0" lang="en-US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first question: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idx="12" type="sldNum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/>
              <a:t>1. (30%) Stereo Disparity Map		 </a:t>
            </a:r>
            <a:r>
              <a:rPr lang="en-US" sz="1800"/>
              <a:t>(出題：Kris)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49401" l="1" r="-2232"/>
          <a:stretch/>
        </p:blipFill>
        <p:spPr>
          <a:xfrm>
            <a:off x="2148596" y="2223325"/>
            <a:ext cx="4944182" cy="122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1. (30%) Stereo Disparity Map		 </a:t>
            </a:r>
            <a:r>
              <a:rPr lang="en-US" sz="1800"/>
              <a:t>(出題：Kris)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idx="1" type="body"/>
          </p:nvPr>
        </p:nvSpPr>
        <p:spPr>
          <a:xfrm>
            <a:off x="0" y="649315"/>
            <a:ext cx="8780336" cy="244885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57188" lvl="0" marL="35718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Given: a pair of images, imL.png and imR.png (have been rectified)</a:t>
            </a:r>
            <a:endParaRPr/>
          </a:p>
          <a:p>
            <a:pPr algn="l" indent="-357188" lvl="0" marL="35718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disparity map/image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based on Left and Right stereo images.</a:t>
            </a:r>
            <a:endParaRPr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idx="12" type="sldNum"/>
          </p:nvPr>
        </p:nvSpPr>
        <p:spPr>
          <a:xfrm>
            <a:off x="7076039" y="66016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1334044" y="6473982"/>
            <a:ext cx="2616975" cy="276975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Image (Reference Image)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2165269" y="6212525"/>
            <a:ext cx="665567" cy="2539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imL.png</a:t>
            </a:r>
            <a:endParaRPr b="0" cap="none" i="0" strike="noStrike" sz="105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5457684" y="6465989"/>
            <a:ext cx="2160240" cy="276999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Image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6222422" y="6187774"/>
            <a:ext cx="688009" cy="25391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05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imR.png</a:t>
            </a:r>
            <a:endParaRPr b="0" cap="none" i="0" strike="noStrike" sz="105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55" y="2513394"/>
            <a:ext cx="42862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438" y="2514936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idx="1" type="body"/>
          </p:nvPr>
        </p:nvSpPr>
        <p:spPr>
          <a:xfrm>
            <a:off x="0" y="589841"/>
            <a:ext cx="8630930" cy="457317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Q: 1) Click button “1.1” to show the disparity map</a:t>
            </a:r>
            <a:endParaRPr dirty="0"/>
          </a:p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❑"/>
            </a:pPr>
            <a:r>
              <a:rPr dirty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Guides:</a:t>
            </a:r>
            <a:endParaRPr dirty="0"/>
          </a:p>
          <a:p>
            <a:pPr algn="l" indent="0" lvl="1" marL="19883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dirty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(1) Window Size: 9 = 3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*3 pixel</a:t>
            </a:r>
            <a:endParaRPr dirty="0"/>
          </a:p>
          <a:p>
            <a:pPr algn="l" indent="0" lvl="1" marL="19883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dirty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(2) Search range and direction:</a:t>
            </a:r>
            <a:endParaRPr dirty="0"/>
          </a:p>
          <a:p>
            <a:pPr algn="l" indent="-182562" lvl="2" marL="895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Disparity range: 0~64 pixels.</a:t>
            </a:r>
            <a:endParaRPr dirty="0"/>
          </a:p>
          <a:p>
            <a:pPr algn="l" indent="-184150" lvl="4" marL="1079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Arial"/>
              <a:buChar char="•"/>
            </a:pP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Map disparity range 0~64 pixels to gray value range 0~255 for the purpose of visualization.</a:t>
            </a:r>
            <a:endParaRPr dirty="0"/>
          </a:p>
          <a:p>
            <a:pPr algn="l" indent="-182562" lvl="2" marL="895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Font typeface="Noto Sans Symbols"/>
              <a:buChar char="▪"/>
            </a:pP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dirty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image 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dirty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image 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(the one used to cal. depth info for each pixel of that </a:t>
            </a:r>
            <a:r>
              <a:rPr dirty="0" err="1" lang="en-US" sz="2000"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), then </a:t>
            </a:r>
            <a:r>
              <a:rPr dirty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search direction 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dirty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image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 will go </a:t>
            </a:r>
            <a:r>
              <a:rPr dirty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the right to left </a:t>
            </a:r>
            <a:r>
              <a:rPr dirty="0" lang="en-US" sz="2000">
                <a:latin typeface="Arial"/>
                <a:ea typeface="Arial"/>
                <a:cs typeface="Arial"/>
                <a:sym typeface="Arial"/>
              </a:rPr>
              <a:t>direction.</a:t>
            </a:r>
            <a:br>
              <a:rPr dirty="0" lang="en-US" sz="2000">
                <a:latin typeface="Arial"/>
                <a:ea typeface="Arial"/>
                <a:cs typeface="Arial"/>
                <a:sym typeface="Arial"/>
              </a:rPr>
            </a:br>
            <a:endParaRPr dirty="0" sz="2000">
              <a:latin typeface="Arial"/>
              <a:ea typeface="Arial"/>
              <a:cs typeface="Arial"/>
              <a:sym typeface="Arial"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Char char="❑"/>
            </a:pPr>
            <a:r>
              <a:rPr dirty="0" lang="en-US" sz="2000"/>
              <a:t>Hint: </a:t>
            </a:r>
            <a:r>
              <a:rPr b="0" cap="none" dirty="0" err="1" i="0" lang="en-US" strike="noStrike" sz="2000" u="none">
                <a:solidFill>
                  <a:schemeClr val="dk1"/>
                </a:solidFill>
              </a:rPr>
              <a:t>OpenCV</a:t>
            </a:r>
            <a:r>
              <a:rPr b="0" cap="none" dirty="0" i="0" lang="en-US" strike="noStrike" sz="2000" u="none">
                <a:solidFill>
                  <a:schemeClr val="dk1"/>
                </a:solidFill>
              </a:rPr>
              <a:t> Textbook Chapter 12 (P.451)</a:t>
            </a:r>
            <a:endParaRPr dirty="0"/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1"/>
              <a:buNone/>
            </a:pPr>
            <a:r>
              <a:rPr dirty="0" lang="en-US"/>
              <a:t>	</a:t>
            </a:r>
            <a:r>
              <a:rPr dirty="0" err="1" lang="en-US"/>
              <a:t>StereoBM</a:t>
            </a:r>
            <a:r>
              <a:rPr dirty="0" lang="en-US"/>
              <a:t>::create(64, 9);</a:t>
            </a:r>
            <a:endParaRPr dirty="0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idx="12" type="sldNum"/>
          </p:nvPr>
        </p:nvSpPr>
        <p:spPr>
          <a:xfrm>
            <a:off x="7086601" y="655791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7266849" y="655791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0" y="38211"/>
            <a:ext cx="8371842" cy="63426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spcFirstLastPara="1" tIns="91425" wrap="square">
            <a:normAutofit/>
          </a:bodyPr>
          <a:lstStyle/>
          <a:p>
            <a:pPr algn="l" indent="-1949054" lvl="0" marL="194905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cap="none" i="0" lang="en-US" strike="noStrike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(30%) Disparity Map</a:t>
            </a:r>
            <a:endParaRPr b="1" cap="none" i="0" strike="noStrike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ithout L-R Disparity Check" id="161" name="Google Shape;1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38" y="3685032"/>
            <a:ext cx="3232862" cy="287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3;p8"/>
          <p:cNvPicPr preferRelativeResize="0"/>
          <p:nvPr/>
        </p:nvPicPr>
        <p:blipFill rotWithShape="1">
          <a:blip r:embed="rId4">
            <a:alphaModFix/>
          </a:blip>
          <a:srcRect b="49401" l="1" r="-2232"/>
          <a:stretch/>
        </p:blipFill>
        <p:spPr>
          <a:xfrm>
            <a:off x="6391082" y="224005"/>
            <a:ext cx="2621112" cy="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269749" y="691878"/>
            <a:ext cx="7562086" cy="3263504"/>
          </a:xfrm>
          <a:prstGeom prst="rect">
            <a:avLst/>
          </a:prstGeom>
          <a:noFill/>
          <a:ln>
            <a:noFill/>
          </a:ln>
        </p:spPr>
        <p:txBody>
          <a:bodyPr anchor="t" anchorCtr="0" bIns="34275" lIns="68550" numCol="1" rIns="68550" spcFirstLastPara="1" tIns="34275" wrap="square">
            <a:noAutofit/>
          </a:bodyPr>
          <a:lstStyle/>
          <a:p>
            <a:pPr algn="l" indent="-342900" lvl="0" marL="43497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cap="none" i="0" lang="en-US" strike="noStrike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for the second question:</a:t>
            </a: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idx="12" type="sldNum"/>
          </p:nvPr>
        </p:nvSpPr>
        <p:spPr>
          <a:xfrm>
            <a:off x="6997447" y="6520876"/>
            <a:ext cx="2146553" cy="319087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0" y="11687"/>
            <a:ext cx="9133438" cy="637628"/>
          </a:xfrm>
          <a:prstGeom prst="rect">
            <a:avLst/>
          </a:prstGeom>
          <a:noFill/>
          <a:ln>
            <a:noFill/>
          </a:ln>
        </p:spPr>
        <p:txBody>
          <a:bodyPr anchor="ctr" anchorCtr="0" bIns="34275" lIns="68550" numCol="1" rIns="68550" spcFirstLastPara="1" tIns="34275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2. (30%) </a:t>
            </a:r>
            <a:r>
              <a:rPr b="1" lang="en-US"/>
              <a:t>Normalized Cross Correlation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/>
              <a:t>(出題：Jang)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359" y="2561271"/>
            <a:ext cx="5752719" cy="173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672</Words>
  <Paragraphs>110</Paragraphs>
  <Slides>13</Slides>
  <Notes>13</Notes>
  <TotalTime>0</TotalTime>
  <HiddenSlides>0</HiddenSlides>
  <MMClips>0</MMClips>
  <ScaleCrop>false</ScaleCrop>
  <HeadingPairs>
    <vt:vector baseType="variant" size="6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baseType="lpstr" size="18">
      <vt:lpstr>Noto Sans Symbols</vt:lpstr>
      <vt:lpstr>Arial</vt:lpstr>
      <vt:lpstr>Calibri</vt:lpstr>
      <vt:lpstr>Times New Roman</vt:lpstr>
      <vt:lpstr>Office 佈景主題</vt:lpstr>
      <vt:lpstr>電腦視覺與深度學習 (Computer Vision and Deep Learning) Homework 2</vt:lpstr>
      <vt:lpstr>Notice (1/2)</vt:lpstr>
      <vt:lpstr>Notice (2/2)</vt:lpstr>
      <vt:lpstr>Grading</vt:lpstr>
      <vt:lpstr>0. Homework Format</vt:lpstr>
      <vt:lpstr>1. (30%) Stereo Disparity Map   (出題：Kris)</vt:lpstr>
      <vt:lpstr>1. (30%) Stereo Disparity Map   (出題：Kris)</vt:lpstr>
      <vt:lpstr>PowerPoint 簡報</vt:lpstr>
      <vt:lpstr>2. (30%) Normalized Cross Correlation     (出題：Jang)</vt:lpstr>
      <vt:lpstr>2. (30%) Normalized Cross Correlation     (出題：Jang)</vt:lpstr>
      <vt:lpstr>3. (40%) SIFT                                (出題：Michael)</vt:lpstr>
      <vt:lpstr>3. (40%) SIFT                                (出題：Michael)</vt:lpstr>
      <vt:lpstr>3. (40%) SIFT                                (出題：Michael)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如螢幕大小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RL</dc:creator>
  <cp:lastModifiedBy>Windows 使用者</cp:lastModifiedBy>
  <dcterms:modified xsi:type="dcterms:W3CDTF">2019-12-13T01:32:24Z</dcterms:modified>
  <cp:revision>2</cp:revision>
  <dc:title>電腦視覺與深度學習 (Computer Vision and Deep Learning) Homework 2</dc:title>
</cp:coreProperties>
</file>