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297" r:id="rId5"/>
    <p:sldId id="298" r:id="rId6"/>
    <p:sldId id="301" r:id="rId7"/>
    <p:sldId id="295" r:id="rId8"/>
    <p:sldId id="277" r:id="rId9"/>
    <p:sldId id="257" r:id="rId10"/>
    <p:sldId id="281" r:id="rId11"/>
    <p:sldId id="289" r:id="rId12"/>
    <p:sldId id="286" r:id="rId13"/>
    <p:sldId id="285" r:id="rId14"/>
    <p:sldId id="296" r:id="rId15"/>
    <p:sldId id="290" r:id="rId16"/>
    <p:sldId id="276" r:id="rId17"/>
    <p:sldId id="260" r:id="rId18"/>
  </p:sldIdLst>
  <p:sldSz cx="121539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553898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1107796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661692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221559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769489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3323387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877285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4431181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2019" y="2125002"/>
            <a:ext cx="10336214" cy="146628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4040" y="3876304"/>
            <a:ext cx="8512176" cy="17481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5389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07796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661692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21559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315750" y="6403376"/>
            <a:ext cx="236491" cy="23778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2383494" y="4788377"/>
            <a:ext cx="7296151" cy="565298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2383494" y="611215"/>
            <a:ext cx="7296151" cy="4104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83494" y="5353672"/>
            <a:ext cx="7296151" cy="8028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700"/>
            </a:lvl1pPr>
            <a:lvl2pPr marL="0" indent="553898">
              <a:spcBef>
                <a:spcPts val="400"/>
              </a:spcBef>
              <a:buSzTx/>
              <a:buFontTx/>
              <a:buNone/>
              <a:defRPr sz="1700"/>
            </a:lvl2pPr>
            <a:lvl3pPr marL="0" indent="1107796">
              <a:spcBef>
                <a:spcPts val="400"/>
              </a:spcBef>
              <a:buSzTx/>
              <a:buFontTx/>
              <a:buNone/>
              <a:defRPr sz="1700"/>
            </a:lvl3pPr>
            <a:lvl4pPr marL="0" indent="1661692">
              <a:spcBef>
                <a:spcPts val="400"/>
              </a:spcBef>
              <a:buSzTx/>
              <a:buFontTx/>
              <a:buNone/>
              <a:defRPr sz="1700"/>
            </a:lvl4pPr>
            <a:lvl5pPr marL="0" indent="2215590">
              <a:spcBef>
                <a:spcPts val="400"/>
              </a:spcBef>
              <a:buSzTx/>
              <a:buFontTx/>
              <a:buNone/>
              <a:defRPr sz="1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816181" y="273941"/>
            <a:ext cx="2736058" cy="58366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273941"/>
            <a:ext cx="8005499" cy="58366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8015" y="273938"/>
            <a:ext cx="10944226" cy="114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1596126"/>
            <a:ext cx="10944226" cy="451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47454" y="6429455"/>
            <a:ext cx="250617" cy="250481"/>
          </a:xfrm>
          <a:prstGeom prst="rect">
            <a:avLst/>
          </a:prstGeom>
          <a:ln w="12700">
            <a:miter lim="400000"/>
          </a:ln>
        </p:spPr>
        <p:txBody>
          <a:bodyPr wrap="none" lIns="55389" tIns="55389" rIns="55389" bIns="5538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60" r:id="rId5"/>
  </p:sldLayoutIdLst>
  <p:transition spd="med"/>
  <p:txStyles>
    <p:titleStyle>
      <a:lvl1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titleStyle>
    <p:bodyStyle>
      <a:lvl1pPr marL="415422" marR="0" indent="-41542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950993" marR="0" indent="-397095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1480244" marR="0" indent="-372448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2111735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2665633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3219531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3773429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4327327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4881223" marR="0" indent="-450041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bodyStyle>
    <p:otherStyle>
      <a:lvl1pPr marL="0" marR="0" indent="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1pPr>
      <a:lvl2pPr marL="0" marR="0" indent="553898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2pPr>
      <a:lvl3pPr marL="0" marR="0" indent="1107796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3pPr>
      <a:lvl4pPr marL="0" marR="0" indent="1661692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4pPr>
      <a:lvl5pPr marL="0" marR="0" indent="221559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5pPr>
      <a:lvl6pPr marL="0" marR="0" indent="2769489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6pPr>
      <a:lvl7pPr marL="0" marR="0" indent="3323387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7pPr>
      <a:lvl8pPr marL="0" marR="0" indent="3877285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8pPr>
      <a:lvl9pPr marL="0" marR="0" indent="4431181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 txBox="1"/>
          <p:nvPr/>
        </p:nvSpPr>
        <p:spPr>
          <a:xfrm>
            <a:off x="497409" y="177206"/>
            <a:ext cx="2338258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altLang="ko-KR" sz="4800" dirty="0">
                <a:sym typeface="Noto Sans CJK KR Medium"/>
              </a:rPr>
              <a:t>2</a:t>
            </a:r>
            <a:r>
              <a:rPr sz="4800" dirty="0">
                <a:sym typeface="Noto Sans CJK KR Medium"/>
              </a:rPr>
              <a:t>강 </a:t>
            </a:r>
          </a:p>
        </p:txBody>
      </p:sp>
      <p:pic>
        <p:nvPicPr>
          <p:cNvPr id="11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118" name="TextBox 3"/>
          <p:cNvSpPr txBox="1"/>
          <p:nvPr/>
        </p:nvSpPr>
        <p:spPr>
          <a:xfrm>
            <a:off x="343690" y="3826551"/>
            <a:ext cx="10131075" cy="49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endParaRPr dirty="0"/>
          </a:p>
        </p:txBody>
      </p:sp>
      <p:sp>
        <p:nvSpPr>
          <p:cNvPr id="119" name="TextBox 3"/>
          <p:cNvSpPr txBox="1"/>
          <p:nvPr/>
        </p:nvSpPr>
        <p:spPr>
          <a:xfrm>
            <a:off x="497409" y="1151354"/>
            <a:ext cx="10131075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6000" spc="-11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lvl1pPr>
          </a:lstStyle>
          <a:p>
            <a:r>
              <a:rPr lang="en-US" sz="4800" spc="0" dirty="0">
                <a:latin typeface="+mn-lt"/>
                <a:ea typeface="+mn-ea"/>
                <a:cs typeface="+mn-cs"/>
                <a:sym typeface="맑은 고딕"/>
              </a:rPr>
              <a:t>Python with </a:t>
            </a:r>
            <a:r>
              <a:rPr lang="ko-KR" altLang="en-US" sz="4800" spc="0" dirty="0">
                <a:latin typeface="+mn-lt"/>
                <a:ea typeface="+mn-ea"/>
                <a:cs typeface="+mn-cs"/>
                <a:sym typeface="맑은 고딕"/>
              </a:rPr>
              <a:t>멋쟁이 사자처럼</a:t>
            </a:r>
            <a:endParaRPr sz="4800" spc="0" dirty="0">
              <a:latin typeface="+mn-lt"/>
              <a:ea typeface="+mn-ea"/>
              <a:cs typeface="+mn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46739-2E00-43DA-9D11-9CB7E9DB3A31}"/>
              </a:ext>
            </a:extLst>
          </p:cNvPr>
          <p:cNvSpPr txBox="1"/>
          <p:nvPr/>
        </p:nvSpPr>
        <p:spPr>
          <a:xfrm>
            <a:off x="1037690" y="1232899"/>
            <a:ext cx="483912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for &lt;</a:t>
            </a:r>
            <a:r>
              <a:rPr lang="ko-KR" altLang="en-US" dirty="0"/>
              <a:t>변수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범위</a:t>
            </a:r>
            <a:r>
              <a:rPr lang="en-US" altLang="ko-KR" dirty="0"/>
              <a:t>&gt;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반복할 문장들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1D1989-8E21-418A-B954-CCFD49419A0F}"/>
              </a:ext>
            </a:extLst>
          </p:cNvPr>
          <p:cNvSpPr txBox="1"/>
          <p:nvPr/>
        </p:nvSpPr>
        <p:spPr>
          <a:xfrm>
            <a:off x="1037690" y="2646861"/>
            <a:ext cx="5743254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while &lt;</a:t>
            </a:r>
            <a:r>
              <a:rPr lang="ko-KR" altLang="en-US" dirty="0"/>
              <a:t>조건</a:t>
            </a:r>
            <a:r>
              <a:rPr lang="en-US" altLang="ko-KR" dirty="0"/>
              <a:t>&gt;: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 err="1"/>
              <a:t>인경우</a:t>
            </a:r>
            <a:r>
              <a:rPr lang="ko-KR" altLang="en-US" dirty="0"/>
              <a:t> 실행할 문장들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0564F-7B66-4A23-942F-F12E6B1B11E4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반복문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51D65-F808-4128-9AF0-CDB51A5A515D}"/>
              </a:ext>
            </a:extLst>
          </p:cNvPr>
          <p:cNvSpPr txBox="1"/>
          <p:nvPr/>
        </p:nvSpPr>
        <p:spPr>
          <a:xfrm>
            <a:off x="1029853" y="4285665"/>
            <a:ext cx="10644107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f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or 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루프와 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while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루프는 코드의 반복실행에 사용된다는 공통점이 있다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 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하지만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for </a:t>
            </a:r>
            <a:r>
              <a:rPr lang="ko-KR" altLang="en-US" dirty="0"/>
              <a:t>루프는 </a:t>
            </a:r>
            <a:r>
              <a:rPr lang="en-US" altLang="ko-KR" dirty="0"/>
              <a:t>&lt;</a:t>
            </a:r>
            <a:r>
              <a:rPr lang="ko-KR" altLang="en-US" dirty="0"/>
              <a:t>반복의 횟수</a:t>
            </a:r>
            <a:r>
              <a:rPr lang="en-US" altLang="ko-KR" dirty="0"/>
              <a:t>&gt;</a:t>
            </a:r>
            <a:r>
              <a:rPr lang="ko-KR" altLang="en-US" dirty="0"/>
              <a:t>를 지정하는 반면 </a:t>
            </a:r>
            <a:r>
              <a:rPr lang="en-US" altLang="ko-KR" dirty="0"/>
              <a:t>while </a:t>
            </a:r>
            <a:r>
              <a:rPr lang="ko-KR" altLang="en-US" dirty="0"/>
              <a:t>루프는 </a:t>
            </a:r>
            <a:r>
              <a:rPr lang="en-US" altLang="ko-KR" dirty="0"/>
              <a:t>&lt;</a:t>
            </a:r>
            <a:r>
              <a:rPr lang="ko-KR" altLang="en-US" dirty="0" err="1"/>
              <a:t>반복의조건</a:t>
            </a:r>
            <a:r>
              <a:rPr lang="en-US" altLang="ko-KR" dirty="0"/>
              <a:t>&gt;</a:t>
            </a:r>
            <a:r>
              <a:rPr lang="ko-KR" altLang="en-US" dirty="0"/>
              <a:t>을 지정한다는 차이점이 있다</a:t>
            </a:r>
            <a:r>
              <a:rPr lang="en-US" altLang="ko-KR" dirty="0"/>
              <a:t>.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5060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0564F-7B66-4A23-942F-F12E6B1B11E4}"/>
              </a:ext>
            </a:extLst>
          </p:cNvPr>
          <p:cNvSpPr txBox="1"/>
          <p:nvPr/>
        </p:nvSpPr>
        <p:spPr>
          <a:xfrm>
            <a:off x="692617" y="228600"/>
            <a:ext cx="300607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for</a:t>
            </a:r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while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1D1B2-B805-4A88-952F-4AF66C4FC719}"/>
              </a:ext>
            </a:extLst>
          </p:cNvPr>
          <p:cNvSpPr txBox="1"/>
          <p:nvPr/>
        </p:nvSpPr>
        <p:spPr>
          <a:xfrm>
            <a:off x="1202076" y="1284270"/>
            <a:ext cx="3349376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sum = 0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range(1,101):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s</a:t>
            </a:r>
            <a:r>
              <a:rPr lang="en-US" altLang="ko-KR" dirty="0"/>
              <a:t>um = sum + i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print(sum)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3F1B4-65F3-43D3-BDC3-BA9CD396C548}"/>
              </a:ext>
            </a:extLst>
          </p:cNvPr>
          <p:cNvSpPr txBox="1"/>
          <p:nvPr/>
        </p:nvSpPr>
        <p:spPr>
          <a:xfrm>
            <a:off x="7036085" y="1262010"/>
            <a:ext cx="3349376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sum = 0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range(0,100):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s</a:t>
            </a:r>
            <a:r>
              <a:rPr lang="en-US" altLang="ko-KR" dirty="0"/>
              <a:t>um = sum +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print(sum)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7C6507-1D4D-4C15-B5BF-ABB1DB6332C5}"/>
              </a:ext>
            </a:extLst>
          </p:cNvPr>
          <p:cNvCxnSpPr/>
          <p:nvPr/>
        </p:nvCxnSpPr>
        <p:spPr>
          <a:xfrm>
            <a:off x="4777483" y="2005832"/>
            <a:ext cx="175688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531D86-7EA2-4B80-9FD2-7CB9173B8EF6}"/>
              </a:ext>
            </a:extLst>
          </p:cNvPr>
          <p:cNvSpPr txBox="1"/>
          <p:nvPr/>
        </p:nvSpPr>
        <p:spPr>
          <a:xfrm>
            <a:off x="1787489" y="3135238"/>
            <a:ext cx="8578921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for </a:t>
            </a:r>
            <a:r>
              <a:rPr lang="ko-KR" altLang="en-US" dirty="0">
                <a:solidFill>
                  <a:schemeClr val="accent1"/>
                </a:solidFill>
              </a:rPr>
              <a:t>루프의 변수 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ko-KR" altLang="en-US" dirty="0">
                <a:solidFill>
                  <a:schemeClr val="accent1"/>
                </a:solidFill>
              </a:rPr>
              <a:t>가 그저 반복의 횟수를 나타내는 목적으로 사용된다면 </a:t>
            </a:r>
            <a:r>
              <a:rPr lang="ko-KR" altLang="en-US" dirty="0" err="1">
                <a:solidFill>
                  <a:schemeClr val="accent1"/>
                </a:solidFill>
              </a:rPr>
              <a:t>변수의값은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0</a:t>
            </a:r>
            <a:r>
              <a:rPr lang="ko-KR" altLang="en-US" dirty="0">
                <a:solidFill>
                  <a:schemeClr val="accent1"/>
                </a:solidFill>
              </a:rPr>
              <a:t>에서부터 </a:t>
            </a:r>
            <a:r>
              <a:rPr lang="ko-KR" altLang="en-US" dirty="0" err="1">
                <a:solidFill>
                  <a:schemeClr val="accent1"/>
                </a:solidFill>
              </a:rPr>
              <a:t>시작하는것이</a:t>
            </a:r>
            <a:r>
              <a:rPr lang="ko-KR" altLang="en-US" dirty="0">
                <a:solidFill>
                  <a:schemeClr val="accent1"/>
                </a:solidFill>
              </a:rPr>
              <a:t> 편하다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305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0564F-7B66-4A23-942F-F12E6B1B11E4}"/>
              </a:ext>
            </a:extLst>
          </p:cNvPr>
          <p:cNvSpPr txBox="1"/>
          <p:nvPr/>
        </p:nvSpPr>
        <p:spPr>
          <a:xfrm>
            <a:off x="692617" y="228600"/>
            <a:ext cx="435199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while</a:t>
            </a:r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예제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BA2EA-2FAB-4272-81FB-5434973BA2E0}"/>
              </a:ext>
            </a:extLst>
          </p:cNvPr>
          <p:cNvSpPr txBox="1"/>
          <p:nvPr/>
        </p:nvSpPr>
        <p:spPr>
          <a:xfrm>
            <a:off x="1202076" y="1284270"/>
            <a:ext cx="3030877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cnt</a:t>
            </a:r>
            <a:r>
              <a:rPr lang="en-US" altLang="ko-KR" dirty="0"/>
              <a:t> = 0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hile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&lt; 3: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print(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= 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+ 1 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51769-392A-40AA-AD01-3213375FD850}"/>
              </a:ext>
            </a:extLst>
          </p:cNvPr>
          <p:cNvSpPr txBox="1"/>
          <p:nvPr/>
        </p:nvSpPr>
        <p:spPr>
          <a:xfrm>
            <a:off x="6707311" y="1303106"/>
            <a:ext cx="3030877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cnt</a:t>
            </a:r>
            <a:r>
              <a:rPr lang="en-US" altLang="ko-KR" dirty="0"/>
              <a:t> = 1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hile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&lt; 3: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print(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= 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+ 1 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47758-0C9F-46B1-8C8E-080F0900A938}"/>
              </a:ext>
            </a:extLst>
          </p:cNvPr>
          <p:cNvSpPr txBox="1"/>
          <p:nvPr/>
        </p:nvSpPr>
        <p:spPr>
          <a:xfrm>
            <a:off x="1202075" y="4101783"/>
            <a:ext cx="3030877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cnt</a:t>
            </a:r>
            <a:r>
              <a:rPr lang="en-US" altLang="ko-KR" dirty="0"/>
              <a:t> = 3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hile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&lt; 3: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print(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= 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+ 1 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9C745-7C84-4679-A563-FD7071D48AD2}"/>
              </a:ext>
            </a:extLst>
          </p:cNvPr>
          <p:cNvSpPr txBox="1"/>
          <p:nvPr/>
        </p:nvSpPr>
        <p:spPr>
          <a:xfrm>
            <a:off x="6707310" y="4101783"/>
            <a:ext cx="3030877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cnt</a:t>
            </a:r>
            <a:r>
              <a:rPr lang="en-US" altLang="ko-KR" dirty="0"/>
              <a:t> = 2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hile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&lt; 3: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print(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= 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+ 1 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522F69F-169E-4035-A262-BFC05A555FF0}"/>
              </a:ext>
            </a:extLst>
          </p:cNvPr>
          <p:cNvCxnSpPr/>
          <p:nvPr/>
        </p:nvCxnSpPr>
        <p:spPr>
          <a:xfrm>
            <a:off x="4613097" y="2026380"/>
            <a:ext cx="175688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F9150E-17EE-48AA-BE4D-92F8036A4CE4}"/>
              </a:ext>
            </a:extLst>
          </p:cNvPr>
          <p:cNvCxnSpPr>
            <a:cxnSpLocks/>
          </p:cNvCxnSpPr>
          <p:nvPr/>
        </p:nvCxnSpPr>
        <p:spPr>
          <a:xfrm>
            <a:off x="8299807" y="2995346"/>
            <a:ext cx="0" cy="85246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21D3E1-07D6-435A-A1F8-6D120EE120EB}"/>
              </a:ext>
            </a:extLst>
          </p:cNvPr>
          <p:cNvCxnSpPr>
            <a:cxnSpLocks/>
          </p:cNvCxnSpPr>
          <p:nvPr/>
        </p:nvCxnSpPr>
        <p:spPr>
          <a:xfrm flipH="1">
            <a:off x="4613096" y="4552111"/>
            <a:ext cx="175688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72D497-2B0F-409B-8D77-A0F437D5385F}"/>
              </a:ext>
            </a:extLst>
          </p:cNvPr>
          <p:cNvSpPr txBox="1"/>
          <p:nvPr/>
        </p:nvSpPr>
        <p:spPr>
          <a:xfrm>
            <a:off x="1109820" y="2858360"/>
            <a:ext cx="380121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이므로 조건은 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true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while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안에 문장들 실행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EB899-E6B7-4FAC-81DA-6E4DF8EE8FEB}"/>
              </a:ext>
            </a:extLst>
          </p:cNvPr>
          <p:cNvSpPr txBox="1"/>
          <p:nvPr/>
        </p:nvSpPr>
        <p:spPr>
          <a:xfrm>
            <a:off x="968003" y="5637595"/>
            <a:ext cx="380121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cnt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</a:t>
            </a:r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이므로 조건은 </a:t>
            </a:r>
            <a:r>
              <a:rPr lang="en-US" altLang="ko-KR" dirty="0">
                <a:solidFill>
                  <a:schemeClr val="accent1"/>
                </a:solidFill>
              </a:rPr>
              <a:t>false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while 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루프 탈출</a:t>
            </a:r>
          </a:p>
        </p:txBody>
      </p:sp>
    </p:spTree>
    <p:extLst>
      <p:ext uri="{BB962C8B-B14F-4D97-AF65-F5344CB8AC3E}">
        <p14:creationId xmlns:p14="http://schemas.microsoft.com/office/powerpoint/2010/main" val="3238596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0564F-7B66-4A23-942F-F12E6B1B11E4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반복문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51D65-F808-4128-9AF0-CDB51A5A515D}"/>
              </a:ext>
            </a:extLst>
          </p:cNvPr>
          <p:cNvSpPr txBox="1"/>
          <p:nvPr/>
        </p:nvSpPr>
        <p:spPr>
          <a:xfrm>
            <a:off x="965215" y="1151582"/>
            <a:ext cx="10644107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대부분 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for</a:t>
            </a:r>
            <a:r>
              <a:rPr lang="ko-KR" altLang="en-US" dirty="0"/>
              <a:t>를 이용해 작성한 코드는 </a:t>
            </a:r>
            <a:r>
              <a:rPr lang="en-US" altLang="ko-KR" dirty="0"/>
              <a:t>while</a:t>
            </a:r>
            <a:r>
              <a:rPr lang="ko-KR" altLang="en-US" dirty="0"/>
              <a:t>로 </a:t>
            </a:r>
            <a:r>
              <a:rPr lang="ko-KR" altLang="en-US" dirty="0" err="1"/>
              <a:t>대신할수</a:t>
            </a:r>
            <a:r>
              <a:rPr lang="ko-KR" altLang="en-US" dirty="0"/>
              <a:t> 있고 반대로 </a:t>
            </a:r>
            <a:r>
              <a:rPr lang="en-US" altLang="ko-KR" dirty="0"/>
              <a:t>while</a:t>
            </a:r>
            <a:r>
              <a:rPr lang="ko-KR" altLang="en-US" dirty="0"/>
              <a:t>로 작성한 코드 또한 </a:t>
            </a:r>
            <a:r>
              <a:rPr lang="en-US" altLang="ko-KR" dirty="0"/>
              <a:t>for</a:t>
            </a:r>
            <a:r>
              <a:rPr lang="ko-KR" altLang="en-US" dirty="0"/>
              <a:t>를 이용해 대신 할 수 있다</a:t>
            </a:r>
            <a:r>
              <a:rPr lang="en-US" altLang="ko-KR" dirty="0"/>
              <a:t>.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90511D-ADF0-4525-A672-5BBABA113A7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929705" y="3323659"/>
            <a:ext cx="4590000" cy="207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521960-5206-4242-AEF2-D1D43F2A00D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80972" y="3323659"/>
            <a:ext cx="4590000" cy="20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242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0564F-7B66-4A23-942F-F12E6B1B11E4}"/>
              </a:ext>
            </a:extLst>
          </p:cNvPr>
          <p:cNvSpPr txBox="1"/>
          <p:nvPr/>
        </p:nvSpPr>
        <p:spPr>
          <a:xfrm>
            <a:off x="692618" y="228600"/>
            <a:ext cx="35197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연습문제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1D1B2-B805-4A88-952F-4AF66C4FC719}"/>
              </a:ext>
            </a:extLst>
          </p:cNvPr>
          <p:cNvSpPr txBox="1"/>
          <p:nvPr/>
        </p:nvSpPr>
        <p:spPr>
          <a:xfrm>
            <a:off x="1124806" y="1378666"/>
            <a:ext cx="9904288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1. 1</a:t>
            </a:r>
            <a:r>
              <a:rPr lang="ko-KR" altLang="en-US" dirty="0"/>
              <a:t>부터 값을 하나씩 증가시키며 </a:t>
            </a:r>
            <a:r>
              <a:rPr lang="en-US" altLang="ko-KR" dirty="0"/>
              <a:t>9</a:t>
            </a:r>
            <a:r>
              <a:rPr lang="ko-KR" altLang="en-US" dirty="0"/>
              <a:t>까지 출력시켜보자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698A4-3BD7-4084-8C83-EEBC07F830A1}"/>
              </a:ext>
            </a:extLst>
          </p:cNvPr>
          <p:cNvSpPr txBox="1"/>
          <p:nvPr/>
        </p:nvSpPr>
        <p:spPr>
          <a:xfrm>
            <a:off x="1124806" y="4807607"/>
            <a:ext cx="9904288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</a:t>
            </a:r>
            <a:r>
              <a:rPr lang="ko-KR" altLang="en-US" dirty="0"/>
              <a:t>숫자 </a:t>
            </a:r>
            <a:r>
              <a:rPr lang="en-US" altLang="ko-KR" dirty="0"/>
              <a:t>10</a:t>
            </a:r>
            <a:r>
              <a:rPr lang="ko-KR" altLang="en-US" dirty="0"/>
              <a:t>부터 </a:t>
            </a:r>
            <a:r>
              <a:rPr lang="en-US" altLang="ko-KR" dirty="0"/>
              <a:t>30</a:t>
            </a:r>
            <a:r>
              <a:rPr lang="ko-KR" altLang="en-US" dirty="0"/>
              <a:t>까지의 합을 구해보자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D9188-7323-4A35-922C-20BB6F0961AF}"/>
              </a:ext>
            </a:extLst>
          </p:cNvPr>
          <p:cNvSpPr txBox="1"/>
          <p:nvPr/>
        </p:nvSpPr>
        <p:spPr>
          <a:xfrm>
            <a:off x="1124806" y="3093136"/>
            <a:ext cx="990428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</a:t>
            </a:r>
            <a:r>
              <a:rPr lang="ko-KR" altLang="en-US" dirty="0"/>
              <a:t>성적이 </a:t>
            </a:r>
            <a:r>
              <a:rPr lang="en-US" altLang="ko-KR" dirty="0"/>
              <a:t>80</a:t>
            </a:r>
            <a:r>
              <a:rPr lang="ko-KR" altLang="en-US" dirty="0"/>
              <a:t>이상이면 </a:t>
            </a:r>
            <a:r>
              <a:rPr lang="en-US" altLang="ko-KR" dirty="0"/>
              <a:t>‘A’ </a:t>
            </a:r>
            <a:r>
              <a:rPr lang="ko-KR" altLang="en-US" dirty="0"/>
              <a:t>를 </a:t>
            </a:r>
            <a:r>
              <a:rPr lang="en-US" altLang="ko-KR" dirty="0"/>
              <a:t>20</a:t>
            </a:r>
            <a:r>
              <a:rPr lang="ko-KR" altLang="en-US" dirty="0"/>
              <a:t>이하면 </a:t>
            </a:r>
            <a:r>
              <a:rPr lang="en-US" altLang="ko-KR" dirty="0"/>
              <a:t>‘F’</a:t>
            </a:r>
            <a:r>
              <a:rPr lang="ko-KR" altLang="en-US" dirty="0"/>
              <a:t>를 출력시키는 프로그램을 작성해보자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3734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0564F-7B66-4A23-942F-F12E6B1B11E4}"/>
              </a:ext>
            </a:extLst>
          </p:cNvPr>
          <p:cNvSpPr txBox="1"/>
          <p:nvPr/>
        </p:nvSpPr>
        <p:spPr>
          <a:xfrm>
            <a:off x="692618" y="228600"/>
            <a:ext cx="35197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1D1B2-B805-4A88-952F-4AF66C4FC719}"/>
              </a:ext>
            </a:extLst>
          </p:cNvPr>
          <p:cNvSpPr txBox="1"/>
          <p:nvPr/>
        </p:nvSpPr>
        <p:spPr>
          <a:xfrm>
            <a:off x="1124806" y="1378666"/>
            <a:ext cx="990428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1. </a:t>
            </a:r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구한다</a:t>
            </a:r>
            <a:r>
              <a:rPr lang="en-US" altLang="ko-KR" dirty="0"/>
              <a:t>. </a:t>
            </a:r>
            <a:r>
              <a:rPr lang="ko-KR" altLang="en-US" dirty="0"/>
              <a:t>이 때  합이 </a:t>
            </a:r>
            <a:r>
              <a:rPr lang="en-US" altLang="ko-KR" dirty="0"/>
              <a:t>230</a:t>
            </a:r>
            <a:r>
              <a:rPr lang="ko-KR" altLang="en-US" dirty="0"/>
              <a:t>이상이 되면 계산을 종료하고 그때의 합을 출력하는 프로그램을 작성해보자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404C-0CD0-4946-9AC1-F3EF38A77C9C}"/>
              </a:ext>
            </a:extLst>
          </p:cNvPr>
          <p:cNvSpPr txBox="1"/>
          <p:nvPr/>
        </p:nvSpPr>
        <p:spPr>
          <a:xfrm>
            <a:off x="1124806" y="4807607"/>
            <a:ext cx="9904288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주민등록번호 </a:t>
            </a:r>
            <a:r>
              <a:rPr lang="ko-KR" altLang="en-US" dirty="0" err="1"/>
              <a:t>뒷</a:t>
            </a:r>
            <a:r>
              <a:rPr lang="ko-KR" altLang="en-US" dirty="0"/>
              <a:t> 자리 </a:t>
            </a:r>
            <a:r>
              <a:rPr lang="en-US" altLang="ko-KR" dirty="0"/>
              <a:t>7</a:t>
            </a:r>
            <a:r>
              <a:rPr lang="ko-KR" altLang="en-US" dirty="0"/>
              <a:t>자리 중 첫째 자리는 성별을 나타내는데</a:t>
            </a:r>
            <a:r>
              <a:rPr lang="en-US" altLang="ko-KR" dirty="0"/>
              <a:t>, 1, 3</a:t>
            </a:r>
            <a:r>
              <a:rPr lang="ko-KR" altLang="en-US" dirty="0"/>
              <a:t>은 남자 </a:t>
            </a:r>
            <a:r>
              <a:rPr lang="en-US" altLang="ko-KR" dirty="0"/>
              <a:t>2, 4</a:t>
            </a:r>
            <a:r>
              <a:rPr lang="ko-KR" altLang="en-US" dirty="0"/>
              <a:t>는 여자를 의미한다</a:t>
            </a:r>
            <a:r>
              <a:rPr lang="en-US" altLang="ko-KR" dirty="0"/>
              <a:t>. </a:t>
            </a:r>
            <a:r>
              <a:rPr lang="ko-KR" altLang="en-US" dirty="0"/>
              <a:t>사용자로부터 </a:t>
            </a:r>
            <a:r>
              <a:rPr lang="en-US" altLang="ko-KR" dirty="0"/>
              <a:t>13</a:t>
            </a:r>
            <a:r>
              <a:rPr lang="ko-KR" altLang="en-US" dirty="0"/>
              <a:t>자리의 주민등록번호를 입력 받은 후 성별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, </a:t>
            </a:r>
            <a:r>
              <a:rPr lang="ko-KR" altLang="en-US" dirty="0"/>
              <a:t>여자</a:t>
            </a:r>
            <a:r>
              <a:rPr lang="en-US" altLang="ko-KR" dirty="0"/>
              <a:t>)</a:t>
            </a:r>
            <a:r>
              <a:rPr lang="ko-KR" altLang="en-US" dirty="0"/>
              <a:t>를 출력하는 프로그램을 작성하자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6E3FE-F6A5-416E-90B8-38BABB3F9845}"/>
              </a:ext>
            </a:extLst>
          </p:cNvPr>
          <p:cNvSpPr txBox="1"/>
          <p:nvPr/>
        </p:nvSpPr>
        <p:spPr>
          <a:xfrm>
            <a:off x="1124806" y="2872712"/>
            <a:ext cx="9904288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범식이는 </a:t>
            </a:r>
            <a:r>
              <a:rPr lang="en-US" altLang="ko-KR" dirty="0"/>
              <a:t>3500</a:t>
            </a:r>
            <a:r>
              <a:rPr lang="ko-KR" altLang="en-US" dirty="0"/>
              <a:t>원을 가지고 있다</a:t>
            </a:r>
            <a:r>
              <a:rPr lang="en-US" altLang="ko-KR" dirty="0"/>
              <a:t>. </a:t>
            </a:r>
            <a:r>
              <a:rPr lang="ko-KR" altLang="en-US" dirty="0"/>
              <a:t>편의점에 들려서 빵</a:t>
            </a:r>
            <a:r>
              <a:rPr lang="en-US" altLang="ko-KR" dirty="0"/>
              <a:t>(500</a:t>
            </a:r>
            <a:r>
              <a:rPr lang="ko-KR" altLang="en-US" dirty="0"/>
              <a:t>원</a:t>
            </a:r>
            <a:r>
              <a:rPr lang="en-US" altLang="ko-KR" dirty="0"/>
              <a:t>), </a:t>
            </a:r>
            <a:r>
              <a:rPr lang="ko-KR" altLang="en-US" dirty="0" err="1"/>
              <a:t>초코칩</a:t>
            </a:r>
            <a:r>
              <a:rPr lang="en-US" altLang="ko-KR" dirty="0"/>
              <a:t>(700</a:t>
            </a:r>
            <a:r>
              <a:rPr lang="ko-KR" altLang="en-US" dirty="0"/>
              <a:t>원</a:t>
            </a:r>
            <a:r>
              <a:rPr lang="en-US" altLang="ko-KR" dirty="0"/>
              <a:t>), </a:t>
            </a:r>
            <a:r>
              <a:rPr lang="ko-KR" altLang="en-US" dirty="0"/>
              <a:t>피크닉</a:t>
            </a:r>
            <a:r>
              <a:rPr lang="en-US" altLang="ko-KR" dirty="0"/>
              <a:t>(400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사려고한다</a:t>
            </a:r>
            <a:r>
              <a:rPr lang="en-US" altLang="ko-KR" dirty="0"/>
              <a:t>. </a:t>
            </a:r>
            <a:r>
              <a:rPr lang="ko-KR" altLang="en-US" dirty="0"/>
              <a:t>잔돈을 하나도 남기지 않고 이 세가지 물건을 하나 이상 반드시 구매하려면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 </a:t>
            </a:r>
            <a:r>
              <a:rPr lang="ko-KR" altLang="en-US" dirty="0"/>
              <a:t>여러가지 경우의 수가 있을 수 있다</a:t>
            </a:r>
            <a:r>
              <a:rPr lang="en-US" altLang="ko-KR" dirty="0"/>
              <a:t>. </a:t>
            </a:r>
            <a:r>
              <a:rPr lang="ko-KR" altLang="en-US" dirty="0"/>
              <a:t>범식이에게 어떤 선택을 할 수 있을지 제시해주자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114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1AD5F-1D9E-48B0-ACE7-4DD910F5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70" y="2459749"/>
            <a:ext cx="10932160" cy="4509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Q &amp; A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AA23C9-9654-4EB4-9573-0CF5A354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7" y="737958"/>
            <a:ext cx="3504871" cy="49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60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3"/>
          <p:cNvSpPr txBox="1"/>
          <p:nvPr/>
        </p:nvSpPr>
        <p:spPr>
          <a:xfrm>
            <a:off x="535509" y="2877032"/>
            <a:ext cx="10131075" cy="107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600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t>감사합니다.</a:t>
            </a:r>
          </a:p>
        </p:txBody>
      </p:sp>
      <p:sp>
        <p:nvSpPr>
          <p:cNvPr id="143" name="직선 연결선 8"/>
          <p:cNvSpPr/>
          <p:nvPr/>
        </p:nvSpPr>
        <p:spPr>
          <a:xfrm>
            <a:off x="4495948" y="3309080"/>
            <a:ext cx="766430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배경지식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46739-2E00-43DA-9D11-9CB7E9DB3A31}"/>
              </a:ext>
            </a:extLst>
          </p:cNvPr>
          <p:cNvSpPr txBox="1"/>
          <p:nvPr/>
        </p:nvSpPr>
        <p:spPr>
          <a:xfrm>
            <a:off x="1037690" y="1232899"/>
            <a:ext cx="10157608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dirty="0"/>
              <a:t>변수란 값을 저장하는 공간이다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 = 10 </a:t>
            </a:r>
          </a:p>
          <a:p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할당</a:t>
            </a:r>
            <a:r>
              <a:rPr lang="en-US" altLang="ko-KR" dirty="0"/>
              <a:t>(assignment)’</a:t>
            </a:r>
            <a:r>
              <a:rPr lang="ko-KR" altLang="en-US" dirty="0"/>
              <a:t>이라 하며 수학의 </a:t>
            </a:r>
            <a:r>
              <a:rPr lang="en-US" altLang="ko-KR" dirty="0"/>
              <a:t>=</a:t>
            </a:r>
            <a:r>
              <a:rPr lang="ko-KR" altLang="en-US" dirty="0"/>
              <a:t>와 의미가 다르다</a:t>
            </a:r>
            <a:r>
              <a:rPr lang="en-US" altLang="ko-KR" dirty="0"/>
              <a:t>. 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위와 같은 명령을 내리면 </a:t>
            </a:r>
            <a:r>
              <a:rPr lang="en-US" altLang="ko-KR" dirty="0"/>
              <a:t>‘x</a:t>
            </a:r>
            <a:r>
              <a:rPr lang="ko-KR" altLang="en-US" dirty="0"/>
              <a:t>란 변수에 </a:t>
            </a:r>
            <a:r>
              <a:rPr lang="en-US" altLang="ko-KR" dirty="0"/>
              <a:t>10</a:t>
            </a:r>
            <a:r>
              <a:rPr lang="ko-KR" altLang="en-US" dirty="0"/>
              <a:t>을 저장해라</a:t>
            </a:r>
            <a:r>
              <a:rPr lang="en-US" altLang="ko-KR" dirty="0"/>
              <a:t>.’ </a:t>
            </a:r>
            <a:r>
              <a:rPr lang="ko-KR" altLang="en-US" dirty="0"/>
              <a:t>라는 의미와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2B20E-5805-487A-A663-5B1ACFEA5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280" y="3540010"/>
            <a:ext cx="4805340" cy="30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969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46739-2E00-43DA-9D11-9CB7E9DB3A31}"/>
              </a:ext>
            </a:extLst>
          </p:cNvPr>
          <p:cNvSpPr txBox="1"/>
          <p:nvPr/>
        </p:nvSpPr>
        <p:spPr>
          <a:xfrm>
            <a:off x="1037690" y="1232899"/>
            <a:ext cx="1015760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</a:t>
            </a:r>
            <a:r>
              <a:rPr lang="ko-KR" altLang="en-US" dirty="0"/>
              <a:t>와 같은 정수를 가리켜 </a:t>
            </a:r>
            <a:r>
              <a:rPr lang="en-US" altLang="ko-KR" dirty="0"/>
              <a:t>‘int</a:t>
            </a:r>
            <a:r>
              <a:rPr lang="ko-KR" altLang="en-US" dirty="0"/>
              <a:t>형 데이터</a:t>
            </a:r>
            <a:r>
              <a:rPr lang="en-US" altLang="ko-KR" dirty="0"/>
              <a:t>’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3.1</a:t>
            </a:r>
            <a:r>
              <a:rPr lang="ko-KR" altLang="en-US" dirty="0"/>
              <a:t>과 같은 실수를 </a:t>
            </a:r>
            <a:r>
              <a:rPr lang="en-US" altLang="ko-KR" dirty="0"/>
              <a:t>‘float</a:t>
            </a:r>
            <a:r>
              <a:rPr lang="ko-KR" altLang="en-US" dirty="0"/>
              <a:t>형 </a:t>
            </a:r>
            <a:r>
              <a:rPr lang="ko-KR" altLang="en-US" dirty="0" err="1"/>
              <a:t>데이터＇라고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F60DE-9A2B-4FBD-B097-435F205B1E7E}"/>
              </a:ext>
            </a:extLst>
          </p:cNvPr>
          <p:cNvSpPr txBox="1"/>
          <p:nvPr/>
        </p:nvSpPr>
        <p:spPr>
          <a:xfrm>
            <a:off x="1037690" y="2537415"/>
            <a:ext cx="1015760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이란 문자</a:t>
            </a:r>
            <a:r>
              <a:rPr lang="en-US" altLang="ko-KR" dirty="0"/>
              <a:t>, </a:t>
            </a:r>
            <a:r>
              <a:rPr lang="ko-KR" altLang="en-US" dirty="0"/>
              <a:t>단어 등으로 구성된 문자들의 집합을 의미한다</a:t>
            </a:r>
            <a:r>
              <a:rPr lang="en-US" altLang="ko-KR" dirty="0"/>
              <a:t>. ‘ ‘ </a:t>
            </a:r>
            <a:r>
              <a:rPr lang="ko-KR" altLang="en-US" dirty="0"/>
              <a:t>또는 </a:t>
            </a:r>
            <a:r>
              <a:rPr lang="en-US" altLang="ko-KR" dirty="0"/>
              <a:t>“ “ </a:t>
            </a:r>
            <a:r>
              <a:rPr lang="ko-KR" altLang="en-US" dirty="0" err="1"/>
              <a:t>와같이</a:t>
            </a:r>
            <a:r>
              <a:rPr lang="ko-KR" altLang="en-US" dirty="0"/>
              <a:t>  따옴표로 둘러싸여 있다면 문자열이라고 한다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662FA-9DEC-420A-8244-2E43142CE5D9}"/>
              </a:ext>
            </a:extLst>
          </p:cNvPr>
          <p:cNvSpPr txBox="1"/>
          <p:nvPr/>
        </p:nvSpPr>
        <p:spPr>
          <a:xfrm>
            <a:off x="1037690" y="3965537"/>
            <a:ext cx="1015760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dirty="0"/>
              <a:t>불</a:t>
            </a:r>
            <a:r>
              <a:rPr lang="en-US" altLang="ko-KR" dirty="0"/>
              <a:t>(bool) </a:t>
            </a:r>
            <a:r>
              <a:rPr lang="ko-KR" altLang="en-US" dirty="0" err="1"/>
              <a:t>자료형이란</a:t>
            </a:r>
            <a:r>
              <a:rPr lang="ko-KR" altLang="en-US" dirty="0"/>
              <a:t> 참</a:t>
            </a:r>
            <a:r>
              <a:rPr lang="en-US" altLang="ko-KR" dirty="0"/>
              <a:t>(True)</a:t>
            </a:r>
            <a:r>
              <a:rPr lang="ko-KR" altLang="en-US" dirty="0"/>
              <a:t>과 거짓</a:t>
            </a:r>
            <a:r>
              <a:rPr lang="en-US" altLang="ko-KR" dirty="0"/>
              <a:t>(False)</a:t>
            </a:r>
            <a:r>
              <a:rPr lang="ko-KR" altLang="en-US" dirty="0"/>
              <a:t>을 나타내는 자료형이다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bool </a:t>
            </a:r>
            <a:r>
              <a:rPr lang="ko-KR" altLang="en-US" dirty="0"/>
              <a:t>자료형은</a:t>
            </a:r>
            <a:r>
              <a:rPr lang="en-US" altLang="ko-KR" dirty="0"/>
              <a:t>True(</a:t>
            </a:r>
            <a:r>
              <a:rPr lang="ko-KR" altLang="en-US" dirty="0"/>
              <a:t>참</a:t>
            </a:r>
            <a:r>
              <a:rPr lang="en-US" altLang="ko-KR" dirty="0"/>
              <a:t>),False(</a:t>
            </a:r>
            <a:r>
              <a:rPr lang="ko-KR" altLang="en-US" dirty="0"/>
              <a:t>거짓</a:t>
            </a:r>
            <a:r>
              <a:rPr lang="en-US" altLang="ko-KR" dirty="0"/>
              <a:t>) 2</a:t>
            </a:r>
            <a:r>
              <a:rPr lang="ko-KR" altLang="en-US" dirty="0"/>
              <a:t>가지의 </a:t>
            </a:r>
            <a:r>
              <a:rPr lang="ko-KR" altLang="en-US" dirty="0" err="1"/>
              <a:t>값만을</a:t>
            </a:r>
            <a:r>
              <a:rPr lang="ko-KR" altLang="en-US" dirty="0"/>
              <a:t>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933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46739-2E00-43DA-9D11-9CB7E9DB3A31}"/>
              </a:ext>
            </a:extLst>
          </p:cNvPr>
          <p:cNvSpPr txBox="1"/>
          <p:nvPr/>
        </p:nvSpPr>
        <p:spPr>
          <a:xfrm>
            <a:off x="1119883" y="1260143"/>
            <a:ext cx="1015760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dirty="0"/>
              <a:t>리스트는 변할 수도 있는 데이터들을 나란히 묶어주는 자료형이다</a:t>
            </a:r>
            <a:r>
              <a:rPr lang="en-US" altLang="ko-KR" dirty="0"/>
              <a:t>. </a:t>
            </a:r>
            <a:r>
              <a:rPr lang="ko-KR" altLang="en-US" dirty="0"/>
              <a:t>데이터들은 변할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F60DE-9A2B-4FBD-B097-435F205B1E7E}"/>
              </a:ext>
            </a:extLst>
          </p:cNvPr>
          <p:cNvSpPr txBox="1"/>
          <p:nvPr/>
        </p:nvSpPr>
        <p:spPr>
          <a:xfrm>
            <a:off x="2926367" y="3450166"/>
            <a:ext cx="646244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1800" dirty="0"/>
              <a:t>리스트의 인덱싱 </a:t>
            </a:r>
            <a:r>
              <a:rPr lang="en-US" altLang="ko-KR" sz="1800" dirty="0"/>
              <a:t>: list</a:t>
            </a:r>
            <a:r>
              <a:rPr lang="ko-KR" altLang="en-US" sz="1800" dirty="0"/>
              <a:t>가 </a:t>
            </a:r>
            <a:r>
              <a:rPr lang="en-US" altLang="ko-KR" sz="1800" dirty="0"/>
              <a:t>[1,2,3]</a:t>
            </a:r>
            <a:r>
              <a:rPr lang="ko-KR" altLang="en-US" sz="1800" dirty="0"/>
              <a:t>인 경우 ⇒ </a:t>
            </a:r>
            <a:r>
              <a:rPr lang="en-US" altLang="ko-KR" sz="1800" b="1" dirty="0"/>
              <a:t>list[0] == 1</a:t>
            </a:r>
            <a:endParaRPr lang="ko-KR" altLang="en-US" sz="1800" dirty="0"/>
          </a:p>
          <a:p>
            <a:r>
              <a:rPr lang="ko-KR" altLang="en-US" sz="1800" dirty="0"/>
              <a:t>리스트의 </a:t>
            </a:r>
            <a:r>
              <a:rPr lang="ko-KR" altLang="en-US" sz="1800" dirty="0" err="1"/>
              <a:t>슬라이싱</a:t>
            </a:r>
            <a:r>
              <a:rPr lang="ko-KR" altLang="en-US" sz="1800" dirty="0"/>
              <a:t> </a:t>
            </a:r>
            <a:r>
              <a:rPr lang="en-US" altLang="ko-KR" sz="1800" dirty="0"/>
              <a:t>: list</a:t>
            </a:r>
            <a:r>
              <a:rPr lang="ko-KR" altLang="en-US" sz="1800" dirty="0"/>
              <a:t>가 </a:t>
            </a:r>
            <a:r>
              <a:rPr lang="en-US" altLang="ko-KR" sz="1800" dirty="0"/>
              <a:t>[1,2,3]</a:t>
            </a:r>
            <a:r>
              <a:rPr lang="ko-KR" altLang="en-US" sz="1800" dirty="0"/>
              <a:t>인 경우 ⇒ </a:t>
            </a:r>
            <a:r>
              <a:rPr lang="en-US" altLang="ko-KR" sz="1800" b="1" dirty="0"/>
              <a:t>list[0:2] == [1,2]</a:t>
            </a:r>
            <a:endParaRPr lang="ko-KR" altLang="en-US" sz="1800" dirty="0"/>
          </a:p>
          <a:p>
            <a:r>
              <a:rPr lang="ko-KR" altLang="en-US" sz="1800" dirty="0"/>
              <a:t>요소 변경 </a:t>
            </a:r>
            <a:r>
              <a:rPr lang="en-US" altLang="ko-KR" sz="1800" dirty="0"/>
              <a:t>: list</a:t>
            </a:r>
            <a:r>
              <a:rPr lang="ko-KR" altLang="en-US" sz="1800" dirty="0"/>
              <a:t>가 </a:t>
            </a:r>
            <a:r>
              <a:rPr lang="en-US" altLang="ko-KR" sz="1800" dirty="0"/>
              <a:t>[1,2,3] 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list[0]=5 ⇒ </a:t>
            </a:r>
            <a:r>
              <a:rPr lang="en-US" altLang="ko-KR" sz="1800" b="1" dirty="0"/>
              <a:t>[5,2,3]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9C611-FA8D-4EAE-8614-B592F4DAAC14}"/>
              </a:ext>
            </a:extLst>
          </p:cNvPr>
          <p:cNvSpPr/>
          <p:nvPr/>
        </p:nvSpPr>
        <p:spPr>
          <a:xfrm>
            <a:off x="1119882" y="2362062"/>
            <a:ext cx="100754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튜플은</a:t>
            </a:r>
            <a:r>
              <a:rPr lang="ko-KR" altLang="en-US" dirty="0"/>
              <a:t> 변할 수 없는 데이터들을 나란히 묶어주는 자료형이다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A40884-17E8-48BE-AB33-AF017CC7816C}"/>
              </a:ext>
            </a:extLst>
          </p:cNvPr>
          <p:cNvSpPr/>
          <p:nvPr/>
        </p:nvSpPr>
        <p:spPr>
          <a:xfrm>
            <a:off x="2926367" y="4931994"/>
            <a:ext cx="7027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튜플의</a:t>
            </a:r>
            <a:r>
              <a:rPr lang="ko-KR" altLang="en-US" sz="1800" dirty="0"/>
              <a:t> 인덱싱 </a:t>
            </a:r>
            <a:r>
              <a:rPr lang="en-US" altLang="ko-KR" sz="1800" dirty="0"/>
              <a:t>: tuple</a:t>
            </a:r>
            <a:r>
              <a:rPr lang="ko-KR" altLang="en-US" sz="1800" dirty="0"/>
              <a:t>이 </a:t>
            </a:r>
            <a:r>
              <a:rPr lang="en-US" altLang="ko-KR" sz="1800" dirty="0"/>
              <a:t>(1,2,3)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=&gt; </a:t>
            </a:r>
            <a:r>
              <a:rPr lang="en-US" altLang="ko-KR" sz="1800" b="1" dirty="0"/>
              <a:t>tuple[0] == 1</a:t>
            </a:r>
            <a:endParaRPr lang="ko-KR" altLang="en-US" sz="1800" b="1" dirty="0"/>
          </a:p>
          <a:p>
            <a:r>
              <a:rPr lang="ko-KR" altLang="en-US" sz="1800" dirty="0" err="1"/>
              <a:t>튜플의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슬라이싱</a:t>
            </a:r>
            <a:r>
              <a:rPr lang="ko-KR" altLang="en-US" sz="1800" dirty="0"/>
              <a:t> </a:t>
            </a:r>
            <a:r>
              <a:rPr lang="en-US" altLang="ko-KR" sz="1800" dirty="0"/>
              <a:t>: tuple</a:t>
            </a:r>
            <a:r>
              <a:rPr lang="ko-KR" altLang="en-US" sz="1800" dirty="0"/>
              <a:t>이 </a:t>
            </a:r>
            <a:r>
              <a:rPr lang="en-US" altLang="ko-KR" sz="1800" dirty="0"/>
              <a:t>(1,2,3)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=&gt; </a:t>
            </a:r>
            <a:r>
              <a:rPr lang="en-US" altLang="ko-KR" sz="1800" b="1" dirty="0"/>
              <a:t>tuple[0:2] == (1,2)</a:t>
            </a:r>
            <a:endParaRPr lang="ko-KR" altLang="en-US" sz="1800" b="1" dirty="0"/>
          </a:p>
          <a:p>
            <a:r>
              <a:rPr lang="ko-KR" altLang="en-US" sz="1800" dirty="0"/>
              <a:t>요소 변경 </a:t>
            </a:r>
            <a:r>
              <a:rPr lang="en-US" altLang="ko-KR" sz="1800" dirty="0"/>
              <a:t>: </a:t>
            </a:r>
            <a:r>
              <a:rPr lang="ko-KR" altLang="en-US" sz="1800" b="1" dirty="0"/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24556225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46739-2E00-43DA-9D11-9CB7E9DB3A31}"/>
              </a:ext>
            </a:extLst>
          </p:cNvPr>
          <p:cNvSpPr txBox="1"/>
          <p:nvPr/>
        </p:nvSpPr>
        <p:spPr>
          <a:xfrm>
            <a:off x="1119883" y="1260143"/>
            <a:ext cx="10157608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자료형은 대응이 되는 데이터를 표현할 때 사용한다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자료형은 중괄호 안에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value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를 나열하는 형태로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ko-KR" altLang="en-US" dirty="0">
                <a:solidFill>
                  <a:srgbClr val="FF0000"/>
                </a:solidFill>
              </a:rPr>
              <a:t>성별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남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나이</a:t>
            </a:r>
            <a:r>
              <a:rPr lang="en-US" altLang="ko-KR" dirty="0">
                <a:solidFill>
                  <a:srgbClr val="FF0000"/>
                </a:solidFill>
              </a:rPr>
              <a:t>:20, </a:t>
            </a:r>
            <a:r>
              <a:rPr lang="ko-KR" altLang="en-US" dirty="0">
                <a:solidFill>
                  <a:srgbClr val="FF0000"/>
                </a:solidFill>
              </a:rPr>
              <a:t>학과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경영학과</a:t>
            </a:r>
            <a:r>
              <a:rPr lang="en-US" altLang="ko-KR" dirty="0">
                <a:solidFill>
                  <a:srgbClr val="FF0000"/>
                </a:solidFill>
              </a:rPr>
              <a:t>} </a:t>
            </a:r>
            <a:r>
              <a:rPr lang="ko-KR" altLang="en-US" dirty="0"/>
              <a:t>같이 작성한다</a:t>
            </a:r>
            <a:r>
              <a:rPr lang="en-US" altLang="ko-KR" dirty="0"/>
              <a:t>. key</a:t>
            </a:r>
            <a:r>
              <a:rPr lang="ko-KR" altLang="en-US" dirty="0"/>
              <a:t>는 중복될 수 없고</a:t>
            </a:r>
            <a:r>
              <a:rPr lang="en-US" altLang="ko-KR" dirty="0"/>
              <a:t>, </a:t>
            </a:r>
            <a:r>
              <a:rPr lang="ko-KR" altLang="en-US" dirty="0"/>
              <a:t>변형될 수도 없다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1AD0C2-0D39-49C8-8756-58C78B654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503" y="3416300"/>
            <a:ext cx="5260368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9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자료형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761522-9DCF-44D2-B6C0-05123A601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15" y="1473100"/>
            <a:ext cx="9931910" cy="38864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37B0DF8-0C37-42AD-8F92-3DA96F8D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582"/>
            <a:ext cx="184731" cy="323165"/>
          </a:xfrm>
          <a:prstGeom prst="rect">
            <a:avLst/>
          </a:prstGeom>
          <a:solidFill>
            <a:srgbClr val="CB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B787A-E482-4E22-A399-FE64E1152058}"/>
              </a:ext>
            </a:extLst>
          </p:cNvPr>
          <p:cNvSpPr txBox="1"/>
          <p:nvPr/>
        </p:nvSpPr>
        <p:spPr>
          <a:xfrm>
            <a:off x="1160702" y="5467947"/>
            <a:ext cx="9540936" cy="123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/>
              <a:t>D</a:t>
            </a:r>
            <a:r>
              <a:rPr lang="ko-KR" altLang="ko-KR" sz="2000" dirty="0" err="1"/>
              <a:t>irect</a:t>
            </a:r>
            <a:r>
              <a:rPr lang="ko-KR" altLang="ko-KR" sz="2000" dirty="0"/>
              <a:t> : 직접 할당</a:t>
            </a:r>
            <a:r>
              <a:rPr lang="en-US" altLang="ko-KR" sz="2000" dirty="0"/>
              <a:t> </a:t>
            </a:r>
            <a:r>
              <a:rPr lang="ko-KR" altLang="ko-KR" sz="2000" dirty="0" err="1"/>
              <a:t>Sequence</a:t>
            </a:r>
            <a:r>
              <a:rPr lang="ko-KR" altLang="ko-KR" sz="2000" dirty="0"/>
              <a:t> : 순서 중시</a:t>
            </a:r>
            <a:r>
              <a:rPr lang="en-US" altLang="ko-KR" sz="2000" dirty="0"/>
              <a:t> </a:t>
            </a:r>
            <a:r>
              <a:rPr lang="ko-KR" altLang="ko-KR" sz="2000" dirty="0" err="1"/>
              <a:t>Mapping</a:t>
            </a:r>
            <a:r>
              <a:rPr lang="ko-KR" altLang="ko-KR" sz="2000" dirty="0"/>
              <a:t> : 순서 무관</a:t>
            </a:r>
            <a:r>
              <a:rPr lang="en-US" altLang="ko-KR" sz="2000" dirty="0"/>
              <a:t> </a:t>
            </a:r>
            <a:r>
              <a:rPr lang="ko-KR" altLang="ko-KR" sz="2000" dirty="0" err="1"/>
              <a:t>Set</a:t>
            </a:r>
            <a:r>
              <a:rPr lang="ko-KR" altLang="ko-KR" sz="2000" dirty="0"/>
              <a:t> : 중복 불가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br>
              <a:rPr lang="ko-KR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432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D2B77-1708-4744-86F1-5CE97A5F1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42" y="1413260"/>
            <a:ext cx="3921725" cy="42478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ADA4B9-F101-426C-AECE-B64562262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895" y="1413260"/>
            <a:ext cx="6285065" cy="27580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90D2CE-F4E1-4D4F-A1B4-ED75C7F55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213" y="4560857"/>
            <a:ext cx="6220427" cy="1485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3D97C-C55F-4898-ACA7-ACB372520C8C}"/>
              </a:ext>
            </a:extLst>
          </p:cNvPr>
          <p:cNvSpPr txBox="1"/>
          <p:nvPr/>
        </p:nvSpPr>
        <p:spPr>
          <a:xfrm>
            <a:off x="1592494" y="5876818"/>
            <a:ext cx="237333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a=10, b=20, c=3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415AD-842F-4236-8834-59F5AA0A424D}"/>
              </a:ext>
            </a:extLst>
          </p:cNvPr>
          <p:cNvSpPr txBox="1"/>
          <p:nvPr/>
        </p:nvSpPr>
        <p:spPr>
          <a:xfrm>
            <a:off x="7428290" y="6220940"/>
            <a:ext cx="237333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a=true, b= false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B8D18-BDEC-4154-A5D3-1CE5EDF01732}"/>
              </a:ext>
            </a:extLst>
          </p:cNvPr>
          <p:cNvSpPr txBox="1"/>
          <p:nvPr/>
        </p:nvSpPr>
        <p:spPr>
          <a:xfrm>
            <a:off x="7681311" y="4171307"/>
            <a:ext cx="17002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a=10, b=20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58601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제어문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46739-2E00-43DA-9D11-9CB7E9DB3A31}"/>
              </a:ext>
            </a:extLst>
          </p:cNvPr>
          <p:cNvSpPr txBox="1"/>
          <p:nvPr/>
        </p:nvSpPr>
        <p:spPr>
          <a:xfrm>
            <a:off x="1037690" y="1232899"/>
            <a:ext cx="4839128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if &lt;</a:t>
            </a:r>
            <a:r>
              <a:rPr lang="ko-KR" altLang="en-US" dirty="0"/>
              <a:t>조건</a:t>
            </a:r>
            <a:r>
              <a:rPr lang="en-US" altLang="ko-KR" dirty="0"/>
              <a:t>&gt;: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</a:t>
            </a:r>
            <a:r>
              <a:rPr lang="en-US" altLang="ko-KR" dirty="0"/>
              <a:t>True</a:t>
            </a:r>
            <a:r>
              <a:rPr lang="ko-KR" altLang="en-US" dirty="0"/>
              <a:t>시 실행할 문장들</a:t>
            </a:r>
            <a:endParaRPr lang="en-US" altLang="ko-KR" dirty="0"/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else: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False</a:t>
            </a:r>
            <a:r>
              <a:rPr lang="ko-KR" altLang="en-US" dirty="0"/>
              <a:t>시 실행할 문장들</a:t>
            </a:r>
            <a:endParaRPr lang="en-US" altLang="ko-KR" dirty="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62900394-9D79-43E4-A6CB-60298F5926D3}"/>
              </a:ext>
            </a:extLst>
          </p:cNvPr>
          <p:cNvSpPr/>
          <p:nvPr/>
        </p:nvSpPr>
        <p:spPr>
          <a:xfrm>
            <a:off x="5538687" y="1571388"/>
            <a:ext cx="1669655" cy="855936"/>
          </a:xfrm>
          <a:prstGeom prst="flowChartDecision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n&gt;0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947D558E-621F-4940-A7ED-3F1467EAC253}"/>
              </a:ext>
            </a:extLst>
          </p:cNvPr>
          <p:cNvSpPr/>
          <p:nvPr/>
        </p:nvSpPr>
        <p:spPr>
          <a:xfrm>
            <a:off x="4596084" y="3588141"/>
            <a:ext cx="3554859" cy="76943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print(“</a:t>
            </a:r>
            <a:r>
              <a:rPr lang="ko-KR" altLang="en-US" dirty="0"/>
              <a:t>양의 정수다</a:t>
            </a:r>
            <a:r>
              <a:rPr lang="en-US" altLang="ko-KR" dirty="0"/>
              <a:t>.”)</a:t>
            </a:r>
          </a:p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2719FE-34A3-4406-B9D9-0385620AE02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373514" y="2427324"/>
            <a:ext cx="1" cy="11608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CF1385-C730-4949-9EF6-4C80B0CFEA4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363238" y="4357580"/>
            <a:ext cx="10276" cy="16727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13EA34-4C05-456D-A38E-F9D017B3C55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208342" y="1999356"/>
            <a:ext cx="3169473" cy="2362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75E03A2-4DC8-430A-B9D8-7D3BD1C64F95}"/>
              </a:ext>
            </a:extLst>
          </p:cNvPr>
          <p:cNvCxnSpPr>
            <a:cxnSpLocks/>
          </p:cNvCxnSpPr>
          <p:nvPr/>
        </p:nvCxnSpPr>
        <p:spPr>
          <a:xfrm flipH="1">
            <a:off x="6373513" y="5208435"/>
            <a:ext cx="397268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6FA3A0-B152-4CAA-AFE9-E3BCA2DB1B1C}"/>
              </a:ext>
            </a:extLst>
          </p:cNvPr>
          <p:cNvSpPr txBox="1"/>
          <p:nvPr/>
        </p:nvSpPr>
        <p:spPr>
          <a:xfrm>
            <a:off x="6652677" y="2804050"/>
            <a:ext cx="942598" cy="430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True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70A74-2C3C-4CD3-8FA1-40CC81BA6833}"/>
              </a:ext>
            </a:extLst>
          </p:cNvPr>
          <p:cNvSpPr txBox="1"/>
          <p:nvPr/>
        </p:nvSpPr>
        <p:spPr>
          <a:xfrm>
            <a:off x="8477518" y="1408725"/>
            <a:ext cx="942598" cy="430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False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01369889-5572-4BE6-8457-DA11C36B7979}"/>
              </a:ext>
            </a:extLst>
          </p:cNvPr>
          <p:cNvSpPr/>
          <p:nvPr/>
        </p:nvSpPr>
        <p:spPr>
          <a:xfrm>
            <a:off x="8948817" y="3591163"/>
            <a:ext cx="2794757" cy="76943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print(“</a:t>
            </a:r>
            <a:r>
              <a:rPr lang="ko-KR" altLang="en-US" dirty="0"/>
              <a:t>양의 정수 아니다</a:t>
            </a:r>
            <a:r>
              <a:rPr lang="en-US" altLang="ko-KR" dirty="0"/>
              <a:t>.”)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A07520-3342-46B6-B11B-1447921D6917}"/>
              </a:ext>
            </a:extLst>
          </p:cNvPr>
          <p:cNvCxnSpPr/>
          <p:nvPr/>
        </p:nvCxnSpPr>
        <p:spPr>
          <a:xfrm>
            <a:off x="10377815" y="2022983"/>
            <a:ext cx="0" cy="156515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BAD6306-6D01-4ADA-88EF-61D2F901F4F2}"/>
              </a:ext>
            </a:extLst>
          </p:cNvPr>
          <p:cNvCxnSpPr>
            <a:cxnSpLocks/>
          </p:cNvCxnSpPr>
          <p:nvPr/>
        </p:nvCxnSpPr>
        <p:spPr>
          <a:xfrm>
            <a:off x="10346196" y="4357579"/>
            <a:ext cx="0" cy="850856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54572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EBE411-94E0-4690-A7DA-A0F65DC58AB3}"/>
              </a:ext>
            </a:extLst>
          </p:cNvPr>
          <p:cNvSpPr txBox="1"/>
          <p:nvPr/>
        </p:nvSpPr>
        <p:spPr>
          <a:xfrm>
            <a:off x="1037689" y="1232899"/>
            <a:ext cx="5322013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if &lt;</a:t>
            </a:r>
            <a:r>
              <a:rPr lang="ko-KR" altLang="en-US" dirty="0"/>
              <a:t>조건</a:t>
            </a:r>
            <a:r>
              <a:rPr lang="en-US" altLang="ko-KR" dirty="0"/>
              <a:t>1&gt;: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	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시 실행할 문장</a:t>
            </a:r>
            <a:endParaRPr lang="en-US" altLang="ko-KR" dirty="0"/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el</a:t>
            </a:r>
            <a:r>
              <a:rPr kumimoji="0" lang="en-US" altLang="ko-KR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if</a:t>
            </a: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&lt;</a:t>
            </a:r>
            <a:r>
              <a:rPr lang="ko-KR" altLang="en-US" dirty="0"/>
              <a:t>조건</a:t>
            </a:r>
            <a:r>
              <a:rPr lang="en-US" altLang="ko-KR" dirty="0"/>
              <a:t>2&gt;: </a:t>
            </a: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</a:t>
            </a:r>
            <a:r>
              <a:rPr lang="ko-KR" altLang="en-US" dirty="0"/>
              <a:t>조건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시 실행할 문장</a:t>
            </a:r>
            <a:endParaRPr lang="en-US" altLang="ko-KR" dirty="0"/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else: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</a:t>
            </a:r>
            <a:r>
              <a:rPr lang="ko-KR" altLang="en-US" dirty="0" err="1"/>
              <a:t>모든조건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시 실행할 문장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79B7857-9C34-4D25-82D9-861EABD87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689" y="3628399"/>
            <a:ext cx="4603737" cy="27130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10CFBF3-7C76-46BB-A7A4-AB771C973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343" y="3628399"/>
            <a:ext cx="2376859" cy="81079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20836AA-BA8C-4832-9DB0-5EA244E64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9342" y="4630864"/>
            <a:ext cx="2376000" cy="7079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C1FE92A-7E9C-48AB-9A8A-81460D75B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342" y="5530431"/>
            <a:ext cx="2376000" cy="7152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75965A-0179-48DC-9BC5-F10D204D36A4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제어문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829</Words>
  <Application>Microsoft Office PowerPoint</Application>
  <PresentationFormat>사용자 지정</PresentationFormat>
  <Paragraphs>117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HY신명조</vt:lpstr>
      <vt:lpstr>Noto Sans CJK KR Black</vt:lpstr>
      <vt:lpstr>Noto Sans CJK KR Bold</vt:lpstr>
      <vt:lpstr>Noto Sans CJK KR Medium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한상준</cp:lastModifiedBy>
  <cp:revision>64</cp:revision>
  <dcterms:modified xsi:type="dcterms:W3CDTF">2020-05-13T18:17:09Z</dcterms:modified>
</cp:coreProperties>
</file>