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13" r:id="rId3"/>
    <p:sldId id="292" r:id="rId4"/>
    <p:sldId id="314" r:id="rId5"/>
    <p:sldId id="317" r:id="rId6"/>
    <p:sldId id="315" r:id="rId7"/>
    <p:sldId id="316" r:id="rId8"/>
    <p:sldId id="319" r:id="rId9"/>
    <p:sldId id="318" r:id="rId10"/>
    <p:sldId id="276" r:id="rId11"/>
    <p:sldId id="260" r:id="rId12"/>
  </p:sldIdLst>
  <p:sldSz cx="12153900" cy="6832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553898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1107796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661692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2215590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769489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3323387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877285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4431181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395C3-B7F7-4665-980B-B8B9B1E3D59C}" v="119" dt="2020-05-19T09:44:55.36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>
        <p:guide orient="horz" pos="2152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62806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name = "</a:t>
            </a:r>
            <a:r>
              <a:rPr lang="en-US" altLang="ko-KR" dirty="0" err="1"/>
              <a:t>Myname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def print(</a:t>
            </a:r>
            <a:r>
              <a:rPr lang="en-US" altLang="ko-KR" dirty="0" err="1"/>
              <a:t>self,str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print(self.name +" "+str)</a:t>
            </a:r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MyClass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x.print</a:t>
            </a:r>
            <a:r>
              <a:rPr lang="en-US" altLang="ko-KR" dirty="0"/>
              <a:t>("</a:t>
            </a:r>
            <a:r>
              <a:rPr lang="ko-KR" altLang="en-US" dirty="0"/>
              <a:t>안녕하세요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0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name = "</a:t>
            </a:r>
            <a:r>
              <a:rPr lang="en-US" altLang="ko-KR" dirty="0" err="1"/>
              <a:t>Myname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def print(</a:t>
            </a:r>
            <a:r>
              <a:rPr lang="en-US" altLang="ko-KR" dirty="0" err="1"/>
              <a:t>self,str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print(self.name +" "+str)</a:t>
            </a:r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MyClass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x.print</a:t>
            </a:r>
            <a:r>
              <a:rPr lang="en-US" altLang="ko-KR" dirty="0"/>
              <a:t>("</a:t>
            </a:r>
            <a:r>
              <a:rPr lang="ko-KR" altLang="en-US" dirty="0"/>
              <a:t>안녕하세요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16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name = "</a:t>
            </a:r>
            <a:r>
              <a:rPr lang="en-US" altLang="ko-KR" dirty="0" err="1"/>
              <a:t>Myname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def print(</a:t>
            </a:r>
            <a:r>
              <a:rPr lang="en-US" altLang="ko-KR" dirty="0" err="1"/>
              <a:t>self,str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print(self.name +" "+str)</a:t>
            </a:r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MyClass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x.print</a:t>
            </a:r>
            <a:r>
              <a:rPr lang="en-US" altLang="ko-KR" dirty="0"/>
              <a:t>("</a:t>
            </a:r>
            <a:r>
              <a:rPr lang="ko-KR" altLang="en-US" dirty="0"/>
              <a:t>안녕하세요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61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name = "</a:t>
            </a:r>
            <a:r>
              <a:rPr lang="en-US" altLang="ko-KR" dirty="0" err="1"/>
              <a:t>Myname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def print(</a:t>
            </a:r>
            <a:r>
              <a:rPr lang="en-US" altLang="ko-KR" dirty="0" err="1"/>
              <a:t>self,str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print(self.name +" "+str)</a:t>
            </a:r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MyClass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x.print</a:t>
            </a:r>
            <a:r>
              <a:rPr lang="en-US" altLang="ko-KR" dirty="0"/>
              <a:t>("</a:t>
            </a:r>
            <a:r>
              <a:rPr lang="ko-KR" altLang="en-US" dirty="0"/>
              <a:t>안녕하세요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49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name = "</a:t>
            </a:r>
            <a:r>
              <a:rPr lang="en-US" altLang="ko-KR" dirty="0" err="1"/>
              <a:t>Myname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def print(</a:t>
            </a:r>
            <a:r>
              <a:rPr lang="en-US" altLang="ko-KR" dirty="0" err="1"/>
              <a:t>self,str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print(self.name +" "+str)</a:t>
            </a:r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MyClass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x.print</a:t>
            </a:r>
            <a:r>
              <a:rPr lang="en-US" altLang="ko-KR" dirty="0"/>
              <a:t>("</a:t>
            </a:r>
            <a:r>
              <a:rPr lang="ko-KR" altLang="en-US" dirty="0"/>
              <a:t>안녕하세요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22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name = "</a:t>
            </a:r>
            <a:r>
              <a:rPr lang="en-US" altLang="ko-KR" dirty="0" err="1"/>
              <a:t>Myname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def print(</a:t>
            </a:r>
            <a:r>
              <a:rPr lang="en-US" altLang="ko-KR" dirty="0" err="1"/>
              <a:t>self,str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print(self.name +" "+str)</a:t>
            </a:r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MyClass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x.print</a:t>
            </a:r>
            <a:r>
              <a:rPr lang="en-US" altLang="ko-KR" dirty="0"/>
              <a:t>("</a:t>
            </a:r>
            <a:r>
              <a:rPr lang="ko-KR" altLang="en-US" dirty="0"/>
              <a:t>안녕하세요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33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name = "</a:t>
            </a:r>
            <a:r>
              <a:rPr lang="en-US" altLang="ko-KR" dirty="0" err="1"/>
              <a:t>Myname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def print(</a:t>
            </a:r>
            <a:r>
              <a:rPr lang="en-US" altLang="ko-KR" dirty="0" err="1"/>
              <a:t>self,str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print(self.name +" "+str)</a:t>
            </a:r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MyClass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x.print</a:t>
            </a:r>
            <a:r>
              <a:rPr lang="en-US" altLang="ko-KR" dirty="0"/>
              <a:t>("</a:t>
            </a:r>
            <a:r>
              <a:rPr lang="ko-KR" altLang="en-US" dirty="0"/>
              <a:t>안녕하세요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83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name = "</a:t>
            </a:r>
            <a:r>
              <a:rPr lang="en-US" altLang="ko-KR" dirty="0" err="1"/>
              <a:t>Myname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def print(</a:t>
            </a:r>
            <a:r>
              <a:rPr lang="en-US" altLang="ko-KR" dirty="0" err="1"/>
              <a:t>self,str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print(self.name +" "+str)</a:t>
            </a:r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MyClass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x.print</a:t>
            </a:r>
            <a:r>
              <a:rPr lang="en-US" altLang="ko-KR" dirty="0"/>
              <a:t>("</a:t>
            </a:r>
            <a:r>
              <a:rPr lang="ko-KR" altLang="en-US" dirty="0"/>
              <a:t>안녕하세요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87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2019" y="2125002"/>
            <a:ext cx="10336214" cy="146628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4040" y="3876304"/>
            <a:ext cx="8512176" cy="17481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55389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107796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661692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21559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315750" y="6403376"/>
            <a:ext cx="236491" cy="237781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2383494" y="4788377"/>
            <a:ext cx="7296151" cy="565298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2383494" y="611215"/>
            <a:ext cx="7296151" cy="41043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83494" y="5353672"/>
            <a:ext cx="7296151" cy="8028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700"/>
            </a:lvl1pPr>
            <a:lvl2pPr marL="0" indent="553898">
              <a:spcBef>
                <a:spcPts val="400"/>
              </a:spcBef>
              <a:buSzTx/>
              <a:buFontTx/>
              <a:buNone/>
              <a:defRPr sz="1700"/>
            </a:lvl2pPr>
            <a:lvl3pPr marL="0" indent="1107796">
              <a:spcBef>
                <a:spcPts val="400"/>
              </a:spcBef>
              <a:buSzTx/>
              <a:buFontTx/>
              <a:buNone/>
              <a:defRPr sz="1700"/>
            </a:lvl3pPr>
            <a:lvl4pPr marL="0" indent="1661692">
              <a:spcBef>
                <a:spcPts val="400"/>
              </a:spcBef>
              <a:buSzTx/>
              <a:buFontTx/>
              <a:buNone/>
              <a:defRPr sz="1700"/>
            </a:lvl4pPr>
            <a:lvl5pPr marL="0" indent="2215590">
              <a:spcBef>
                <a:spcPts val="400"/>
              </a:spcBef>
              <a:buSzTx/>
              <a:buFontTx/>
              <a:buNone/>
              <a:defRPr sz="1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816181" y="273941"/>
            <a:ext cx="2736058" cy="58366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8015" y="273941"/>
            <a:ext cx="8005499" cy="58366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08015" y="273938"/>
            <a:ext cx="10944226" cy="114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8015" y="1596126"/>
            <a:ext cx="10944226" cy="451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47454" y="6429455"/>
            <a:ext cx="250617" cy="250481"/>
          </a:xfrm>
          <a:prstGeom prst="rect">
            <a:avLst/>
          </a:prstGeom>
          <a:ln w="12700">
            <a:miter lim="400000"/>
          </a:ln>
        </p:spPr>
        <p:txBody>
          <a:bodyPr wrap="none" lIns="55389" tIns="55389" rIns="55389" bIns="55389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60" r:id="rId5"/>
  </p:sldLayoutIdLst>
  <p:transition spd="med"/>
  <p:txStyles>
    <p:titleStyle>
      <a:lvl1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1pPr>
      <a:lvl2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2pPr>
      <a:lvl3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3pPr>
      <a:lvl4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4pPr>
      <a:lvl5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5pPr>
      <a:lvl6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6pPr>
      <a:lvl7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7pPr>
      <a:lvl8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8pPr>
      <a:lvl9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9pPr>
    </p:titleStyle>
    <p:bodyStyle>
      <a:lvl1pPr marL="415422" marR="0" indent="-41542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1pPr>
      <a:lvl2pPr marL="950993" marR="0" indent="-397095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2pPr>
      <a:lvl3pPr marL="1480244" marR="0" indent="-372448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3pPr>
      <a:lvl4pPr marL="2111735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4pPr>
      <a:lvl5pPr marL="2665633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»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5pPr>
      <a:lvl6pPr marL="3219531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6pPr>
      <a:lvl7pPr marL="3773429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7pPr>
      <a:lvl8pPr marL="4327327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8pPr>
      <a:lvl9pPr marL="4881223" marR="0" indent="-450041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9pPr>
    </p:bodyStyle>
    <p:otherStyle>
      <a:lvl1pPr marL="0" marR="0" indent="0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1pPr>
      <a:lvl2pPr marL="0" marR="0" indent="553898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2pPr>
      <a:lvl3pPr marL="0" marR="0" indent="1107796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3pPr>
      <a:lvl4pPr marL="0" marR="0" indent="1661692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4pPr>
      <a:lvl5pPr marL="0" marR="0" indent="2215590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5pPr>
      <a:lvl6pPr marL="0" marR="0" indent="2769489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6pPr>
      <a:lvl7pPr marL="0" marR="0" indent="3323387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7pPr>
      <a:lvl8pPr marL="0" marR="0" indent="3877285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8pPr>
      <a:lvl9pPr marL="0" marR="0" indent="4431181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sottolostessocielo.altervista.org/diritti-dei-bambini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http://pinkflowers.tistory.com/entry/d5100-%EC%AB%80%EB%93%9D%EC%AB%80%EB%93%9D%EC%B0%B8%EB%B6%95%EC%96%B4%EB%B9%B5-%EC%96%91%EC%9D%80-%EC%A0%81%EC%A7%80%EB%A7%8C-%ED%95%9C%EB%B2%88%EC%AF%A4-%EB%A8%B9%EA%B3%A0%EB%B3%BC%EB%A7%8C%ED%95%9C-%EA%B3%BC%EC%9E%90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pjsjjanglove.tistory.com/452" TargetMode="External"/><Relationship Id="rId12" Type="http://schemas.openxmlformats.org/officeDocument/2006/relationships/image" Target="../media/image8.jpe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hyperlink" Target="http://camelion.tistory.com/996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hyperlink" Target="https://pixabay.com/ko/%EB%B6%95%EC%96%B4%EB%B9%B5-%EC%9D%BC%EB%B3%B8-%EC%9D%BC%EB%B3%B8%EC%96%B4-%EC%9D%8C%EC%8B%9D-%EC%83%9D%EC%84%A0-%EA%B3%BC%EC%9E%90-%ED%99%94%EC%9D%B4%ED%8A%B8-%EB%92%A4%EB%A1%9C-19419/" TargetMode="Externa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1.png"/><Relationship Id="rId5" Type="http://schemas.openxmlformats.org/officeDocument/2006/relationships/image" Target="../media/image2.pn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3"/>
          <p:cNvSpPr txBox="1"/>
          <p:nvPr/>
        </p:nvSpPr>
        <p:spPr>
          <a:xfrm>
            <a:off x="497409" y="177206"/>
            <a:ext cx="2338258" cy="85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altLang="ko-KR" sz="4800" dirty="0">
                <a:sym typeface="Noto Sans CJK KR Medium"/>
              </a:rPr>
              <a:t>4</a:t>
            </a:r>
            <a:r>
              <a:rPr sz="4000" dirty="0">
                <a:sym typeface="Noto Sans CJK KR Medium"/>
              </a:rPr>
              <a:t>강</a:t>
            </a:r>
            <a:r>
              <a:rPr lang="en-US" altLang="ko-KR" sz="4000" dirty="0">
                <a:sym typeface="Noto Sans CJK KR Medium"/>
              </a:rPr>
              <a:t> </a:t>
            </a:r>
            <a:endParaRPr sz="4800" dirty="0">
              <a:sym typeface="Noto Sans CJK KR Medium"/>
            </a:endParaRPr>
          </a:p>
        </p:txBody>
      </p:sp>
      <p:pic>
        <p:nvPicPr>
          <p:cNvPr id="11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298" y="5393659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</a:t>
            </a:fld>
            <a:endParaRPr dirty="0"/>
          </a:p>
        </p:txBody>
      </p:sp>
      <p:sp>
        <p:nvSpPr>
          <p:cNvPr id="118" name="TextBox 3"/>
          <p:cNvSpPr txBox="1"/>
          <p:nvPr/>
        </p:nvSpPr>
        <p:spPr>
          <a:xfrm>
            <a:off x="343690" y="3826551"/>
            <a:ext cx="10131075" cy="49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>
            <a:lvl1pPr>
              <a:defRPr sz="2500" spc="-5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D1FAB2-A9BC-4E00-99DD-81B034A04104}"/>
              </a:ext>
            </a:extLst>
          </p:cNvPr>
          <p:cNvSpPr txBox="1"/>
          <p:nvPr/>
        </p:nvSpPr>
        <p:spPr>
          <a:xfrm>
            <a:off x="3953288" y="2400639"/>
            <a:ext cx="4329578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6000" dirty="0"/>
              <a:t>Class</a:t>
            </a:r>
            <a:r>
              <a:rPr lang="en-US" altLang="ko-KR" sz="2800" dirty="0"/>
              <a:t> </a:t>
            </a:r>
            <a:r>
              <a:rPr lang="en-US" altLang="ko-KR" sz="1800" dirty="0"/>
              <a:t>Python with </a:t>
            </a:r>
            <a:r>
              <a:rPr lang="en-US" altLang="ko-KR" sz="1800" dirty="0">
                <a:solidFill>
                  <a:srgbClr val="F29927"/>
                </a:solidFill>
              </a:rPr>
              <a:t>like lion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1AD5F-1D9E-48B0-ACE7-4DD910F5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70" y="2459749"/>
            <a:ext cx="10932160" cy="45092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Q &amp; A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AA23C9-9654-4EB4-9573-0CF5A3548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87" y="737958"/>
            <a:ext cx="3504871" cy="493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60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3"/>
          <p:cNvSpPr txBox="1"/>
          <p:nvPr/>
        </p:nvSpPr>
        <p:spPr>
          <a:xfrm>
            <a:off x="535509" y="2877032"/>
            <a:ext cx="10131075" cy="1078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600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pPr>
            <a:r>
              <a:t>감사합니다.</a:t>
            </a:r>
          </a:p>
        </p:txBody>
      </p:sp>
      <p:sp>
        <p:nvSpPr>
          <p:cNvPr id="143" name="직선 연결선 8"/>
          <p:cNvSpPr/>
          <p:nvPr/>
        </p:nvSpPr>
        <p:spPr>
          <a:xfrm>
            <a:off x="4495948" y="3309080"/>
            <a:ext cx="7664302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장난감, 그리기, 인형이(가) 표시된 사진&#10;&#10;자동 생성된 설명">
            <a:extLst>
              <a:ext uri="{FF2B5EF4-FFF2-40B4-BE49-F238E27FC236}">
                <a16:creationId xmlns:a16="http://schemas.microsoft.com/office/drawing/2014/main" id="{42EF9BD2-2506-4E64-87C7-B9FDE7E92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82419" y="3593420"/>
            <a:ext cx="6589820" cy="2366929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4DEE7E-654D-4C07-9C7C-449821DBD594}"/>
              </a:ext>
            </a:extLst>
          </p:cNvPr>
          <p:cNvCxnSpPr>
            <a:stCxn id="16" idx="2"/>
          </p:cNvCxnSpPr>
          <p:nvPr/>
        </p:nvCxnSpPr>
        <p:spPr>
          <a:xfrm>
            <a:off x="6149241" y="3326181"/>
            <a:ext cx="1911683" cy="74866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C13C9B92-8724-454D-B127-6B4A5619B56F}"/>
              </a:ext>
            </a:extLst>
          </p:cNvPr>
          <p:cNvSpPr/>
          <p:nvPr/>
        </p:nvSpPr>
        <p:spPr>
          <a:xfrm>
            <a:off x="6143348" y="3338004"/>
            <a:ext cx="3089429" cy="1145219"/>
          </a:xfrm>
          <a:custGeom>
            <a:avLst/>
            <a:gdLst>
              <a:gd name="connsiteX0" fmla="*/ 0 w 3089429"/>
              <a:gd name="connsiteY0" fmla="*/ 0 h 1145219"/>
              <a:gd name="connsiteX1" fmla="*/ 2876365 w 3089429"/>
              <a:gd name="connsiteY1" fmla="*/ 692458 h 1145219"/>
              <a:gd name="connsiteX2" fmla="*/ 2867487 w 3089429"/>
              <a:gd name="connsiteY2" fmla="*/ 1145219 h 114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429" h="1145219">
                <a:moveTo>
                  <a:pt x="0" y="0"/>
                </a:moveTo>
                <a:cubicBezTo>
                  <a:pt x="1199225" y="250794"/>
                  <a:pt x="2398451" y="501588"/>
                  <a:pt x="2876365" y="692458"/>
                </a:cubicBezTo>
                <a:cubicBezTo>
                  <a:pt x="3354280" y="883328"/>
                  <a:pt x="2880803" y="1066800"/>
                  <a:pt x="2867487" y="1145219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3053759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객체</a:t>
            </a:r>
            <a:r>
              <a:rPr lang="en-US" altLang="ko-KR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(Object)</a:t>
            </a:r>
            <a:endParaRPr lang="ko-KR" altLang="en-US" sz="4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46739-2E00-43DA-9D11-9CB7E9DB3A31}"/>
              </a:ext>
            </a:extLst>
          </p:cNvPr>
          <p:cNvSpPr txBox="1"/>
          <p:nvPr/>
        </p:nvSpPr>
        <p:spPr>
          <a:xfrm>
            <a:off x="4991294" y="1364036"/>
            <a:ext cx="2171312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b="1" dirty="0"/>
              <a:t>객체</a:t>
            </a:r>
            <a:r>
              <a:rPr lang="en-US" altLang="ko-KR" b="1" dirty="0"/>
              <a:t>(Object)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93BAA-70C2-4A52-B3B2-E148472871A2}"/>
              </a:ext>
            </a:extLst>
          </p:cNvPr>
          <p:cNvSpPr txBox="1"/>
          <p:nvPr/>
        </p:nvSpPr>
        <p:spPr>
          <a:xfrm>
            <a:off x="3746376" y="1909605"/>
            <a:ext cx="48619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실 세계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(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현실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)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에 존재하는 사물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(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물체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)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이나 개념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6BF5F-0EF3-453D-9CB9-631F1A624D11}"/>
              </a:ext>
            </a:extLst>
          </p:cNvPr>
          <p:cNvSpPr/>
          <p:nvPr/>
        </p:nvSpPr>
        <p:spPr>
          <a:xfrm>
            <a:off x="5675740" y="2895296"/>
            <a:ext cx="947001" cy="4308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어린이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610CF1E-7325-4335-8F2A-4219FF7D0DE0}"/>
              </a:ext>
            </a:extLst>
          </p:cNvPr>
          <p:cNvCxnSpPr>
            <a:stCxn id="16" idx="2"/>
          </p:cNvCxnSpPr>
          <p:nvPr/>
        </p:nvCxnSpPr>
        <p:spPr>
          <a:xfrm flipH="1">
            <a:off x="3613212" y="3326181"/>
            <a:ext cx="2536029" cy="74866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E9E5F84-D957-4515-892C-79BDD7CC1D47}"/>
              </a:ext>
            </a:extLst>
          </p:cNvPr>
          <p:cNvCxnSpPr>
            <a:stCxn id="16" idx="2"/>
          </p:cNvCxnSpPr>
          <p:nvPr/>
        </p:nvCxnSpPr>
        <p:spPr>
          <a:xfrm flipH="1">
            <a:off x="4412202" y="3326181"/>
            <a:ext cx="1737039" cy="82856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84C4F02-E84E-4467-89E3-0B3957C35F3B}"/>
              </a:ext>
            </a:extLst>
          </p:cNvPr>
          <p:cNvCxnSpPr>
            <a:stCxn id="16" idx="2"/>
          </p:cNvCxnSpPr>
          <p:nvPr/>
        </p:nvCxnSpPr>
        <p:spPr>
          <a:xfrm flipH="1">
            <a:off x="5921406" y="3326181"/>
            <a:ext cx="227835" cy="74866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A73951-9A3C-4442-8A06-D2840D79B97E}"/>
              </a:ext>
            </a:extLst>
          </p:cNvPr>
          <p:cNvCxnSpPr>
            <a:stCxn id="16" idx="2"/>
          </p:cNvCxnSpPr>
          <p:nvPr/>
        </p:nvCxnSpPr>
        <p:spPr>
          <a:xfrm flipH="1">
            <a:off x="5157926" y="3326181"/>
            <a:ext cx="991315" cy="101500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F2C5242-CAFC-4995-A746-A8BF96810665}"/>
              </a:ext>
            </a:extLst>
          </p:cNvPr>
          <p:cNvCxnSpPr>
            <a:stCxn id="16" idx="2"/>
          </p:cNvCxnSpPr>
          <p:nvPr/>
        </p:nvCxnSpPr>
        <p:spPr>
          <a:xfrm>
            <a:off x="6149241" y="3326181"/>
            <a:ext cx="473500" cy="101500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D5C021C-E8B3-4DA8-A4FB-C6D51C634376}"/>
              </a:ext>
            </a:extLst>
          </p:cNvPr>
          <p:cNvCxnSpPr>
            <a:stCxn id="16" idx="2"/>
          </p:cNvCxnSpPr>
          <p:nvPr/>
        </p:nvCxnSpPr>
        <p:spPr>
          <a:xfrm>
            <a:off x="6149241" y="3326181"/>
            <a:ext cx="1165959" cy="74866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FE54CBF-DCA5-4C5F-9014-1D3E877D946F}"/>
              </a:ext>
            </a:extLst>
          </p:cNvPr>
          <p:cNvSpPr txBox="1"/>
          <p:nvPr/>
        </p:nvSpPr>
        <p:spPr>
          <a:xfrm>
            <a:off x="4763689" y="5918884"/>
            <a:ext cx="3022028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solidFill>
                  <a:srgbClr val="F29927"/>
                </a:solidFill>
              </a:rPr>
              <a:t>한명</a:t>
            </a:r>
            <a:r>
              <a:rPr lang="ko-KR" altLang="en-US" dirty="0">
                <a:solidFill>
                  <a:srgbClr val="F29927"/>
                </a:solidFill>
              </a:rPr>
              <a:t> 한명이 모두 객체</a:t>
            </a:r>
            <a:r>
              <a:rPr lang="en-US" altLang="ko-KR" dirty="0">
                <a:solidFill>
                  <a:srgbClr val="F29927"/>
                </a:solidFill>
              </a:rPr>
              <a:t>!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29927"/>
              </a:solidFill>
              <a:effectLst/>
              <a:uFillTx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826792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3053759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Class</a:t>
            </a:r>
            <a:endParaRPr lang="ko-KR" altLang="en-US" sz="4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42E3B-C1CD-4BC1-9376-673816DB5E70}"/>
              </a:ext>
            </a:extLst>
          </p:cNvPr>
          <p:cNvSpPr txBox="1"/>
          <p:nvPr/>
        </p:nvSpPr>
        <p:spPr>
          <a:xfrm>
            <a:off x="965215" y="1138204"/>
            <a:ext cx="10157608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b="1" dirty="0"/>
              <a:t>Class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D989-8203-403F-B202-DF67EFF81724}"/>
              </a:ext>
            </a:extLst>
          </p:cNvPr>
          <p:cNvSpPr txBox="1"/>
          <p:nvPr/>
        </p:nvSpPr>
        <p:spPr>
          <a:xfrm>
            <a:off x="958006" y="1770810"/>
            <a:ext cx="750408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1800" dirty="0"/>
              <a:t>-</a:t>
            </a:r>
            <a:r>
              <a:rPr lang="ko-KR" altLang="en-US" sz="1800" dirty="0"/>
              <a:t>비슷한 속성과 공통적인 행동수단을 지닌 것들의 범주 </a:t>
            </a:r>
            <a:r>
              <a:rPr lang="en-US" altLang="ko-KR" sz="1800" dirty="0"/>
              <a:t>/ </a:t>
            </a:r>
            <a:r>
              <a:rPr lang="ko-KR" altLang="en-US" sz="1800" dirty="0"/>
              <a:t>그룹</a:t>
            </a:r>
            <a:endParaRPr lang="en-US" altLang="ko-KR" sz="1800" dirty="0"/>
          </a:p>
          <a:p>
            <a:r>
              <a:rPr lang="en-US" altLang="ko-KR" sz="1800" dirty="0"/>
              <a:t>-</a:t>
            </a:r>
            <a:r>
              <a:rPr lang="ko-KR" altLang="en-US" sz="1800" dirty="0"/>
              <a:t>속성</a:t>
            </a:r>
            <a:r>
              <a:rPr lang="en-US" altLang="ko-KR" sz="1800" dirty="0"/>
              <a:t>(Attribute)</a:t>
            </a:r>
            <a:r>
              <a:rPr lang="ko-KR" altLang="en-US" sz="1800" dirty="0"/>
              <a:t>과 행동</a:t>
            </a:r>
            <a:r>
              <a:rPr lang="en-US" altLang="ko-KR" sz="1800" dirty="0"/>
              <a:t>(Behavior)</a:t>
            </a:r>
            <a:r>
              <a:rPr lang="ko-KR" altLang="en-US" sz="1800" dirty="0"/>
              <a:t>으로 정의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  <a:p>
            <a:r>
              <a:rPr lang="en-US" altLang="ko-KR" sz="1800" dirty="0"/>
              <a:t>-</a:t>
            </a:r>
            <a:r>
              <a:rPr lang="ko-KR" altLang="en-US" sz="1800" dirty="0"/>
              <a:t>객체를 생성하는 틀 혹은 템플릿</a:t>
            </a:r>
            <a:r>
              <a:rPr lang="en-US" altLang="ko-KR" sz="1800" dirty="0"/>
              <a:t>(Template) : </a:t>
            </a:r>
            <a:r>
              <a:rPr lang="ko-KR" altLang="en-US" sz="1800" dirty="0"/>
              <a:t>어린이</a:t>
            </a:r>
            <a:r>
              <a:rPr lang="en-US" altLang="ko-KR" sz="1800" dirty="0"/>
              <a:t>, </a:t>
            </a:r>
            <a:r>
              <a:rPr lang="ko-KR" altLang="en-US" sz="1800" dirty="0"/>
              <a:t>붕어빵 기계</a:t>
            </a:r>
          </a:p>
        </p:txBody>
      </p:sp>
      <p:pic>
        <p:nvPicPr>
          <p:cNvPr id="7" name="그림 6" descr="음식, 실내, 앉아있는, 작은이(가) 표시된 사진&#10;&#10;자동 생성된 설명">
            <a:extLst>
              <a:ext uri="{FF2B5EF4-FFF2-40B4-BE49-F238E27FC236}">
                <a16:creationId xmlns:a16="http://schemas.microsoft.com/office/drawing/2014/main" id="{CA76BFAD-C300-44C1-8382-BD85897A81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965696" y="3198694"/>
            <a:ext cx="2071318" cy="1553488"/>
          </a:xfrm>
          <a:prstGeom prst="rect">
            <a:avLst/>
          </a:prstGeom>
        </p:spPr>
      </p:pic>
      <p:pic>
        <p:nvPicPr>
          <p:cNvPr id="10" name="그림 9" descr="과일, 음식이(가) 표시된 사진&#10;&#10;자동 생성된 설명">
            <a:extLst>
              <a:ext uri="{FF2B5EF4-FFF2-40B4-BE49-F238E27FC236}">
                <a16:creationId xmlns:a16="http://schemas.microsoft.com/office/drawing/2014/main" id="{88AD1AAE-16C2-4332-A426-657F95D508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573020" y="4276900"/>
            <a:ext cx="1641148" cy="1230861"/>
          </a:xfrm>
          <a:prstGeom prst="rect">
            <a:avLst/>
          </a:prstGeom>
        </p:spPr>
      </p:pic>
      <p:pic>
        <p:nvPicPr>
          <p:cNvPr id="14" name="그림 13" descr="테이블, 음식, 실내, 앉아있는이(가) 표시된 사진&#10;&#10;자동 생성된 설명">
            <a:extLst>
              <a:ext uri="{FF2B5EF4-FFF2-40B4-BE49-F238E27FC236}">
                <a16:creationId xmlns:a16="http://schemas.microsoft.com/office/drawing/2014/main" id="{35305D8A-BE5D-4526-960D-4A377B86D61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449013" y="5378175"/>
            <a:ext cx="1522554" cy="1141284"/>
          </a:xfrm>
          <a:prstGeom prst="rect">
            <a:avLst/>
          </a:prstGeom>
        </p:spPr>
      </p:pic>
      <p:pic>
        <p:nvPicPr>
          <p:cNvPr id="17" name="그림 16" descr="테이블, 음식, 쥐고있는, 앉아있는이(가) 표시된 사진&#10;&#10;자동 생성된 설명">
            <a:extLst>
              <a:ext uri="{FF2B5EF4-FFF2-40B4-BE49-F238E27FC236}">
                <a16:creationId xmlns:a16="http://schemas.microsoft.com/office/drawing/2014/main" id="{13E814B3-6E19-4E81-A48D-64215DCE46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145396" y="5132744"/>
            <a:ext cx="1741002" cy="1153414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9D80254-9254-4B09-AF08-FC4FECBDA1CA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flipH="1">
            <a:off x="5210290" y="4752182"/>
            <a:ext cx="791065" cy="62599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3584064-11B9-4CD2-8FAF-F63B065A253F}"/>
              </a:ext>
            </a:extLst>
          </p:cNvPr>
          <p:cNvCxnSpPr>
            <a:endCxn id="10" idx="3"/>
          </p:cNvCxnSpPr>
          <p:nvPr/>
        </p:nvCxnSpPr>
        <p:spPr>
          <a:xfrm flipH="1">
            <a:off x="4214168" y="4752182"/>
            <a:ext cx="1787187" cy="14014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BB461D7-6F63-470C-805F-850A47795D1C}"/>
              </a:ext>
            </a:extLst>
          </p:cNvPr>
          <p:cNvCxnSpPr>
            <a:stCxn id="7" idx="2"/>
            <a:endCxn id="17" idx="0"/>
          </p:cNvCxnSpPr>
          <p:nvPr/>
        </p:nvCxnSpPr>
        <p:spPr>
          <a:xfrm>
            <a:off x="6001355" y="4752182"/>
            <a:ext cx="1014542" cy="380562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BB09E8-A430-4CE2-BD8C-774B69D1EF1E}"/>
              </a:ext>
            </a:extLst>
          </p:cNvPr>
          <p:cNvSpPr txBox="1"/>
          <p:nvPr/>
        </p:nvSpPr>
        <p:spPr>
          <a:xfrm>
            <a:off x="6180991" y="4716054"/>
            <a:ext cx="866582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/>
              <a:t>Class </a:t>
            </a:r>
            <a:r>
              <a:rPr lang="ko-KR" altLang="en-US" sz="1050" b="1" dirty="0"/>
              <a:t>붕어빵</a:t>
            </a:r>
            <a:endParaRPr kumimoji="0" lang="ko-KR" alt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F8530E-380D-4058-AF18-C14BCD82C92F}"/>
              </a:ext>
            </a:extLst>
          </p:cNvPr>
          <p:cNvSpPr txBox="1"/>
          <p:nvPr/>
        </p:nvSpPr>
        <p:spPr>
          <a:xfrm>
            <a:off x="2929189" y="5473358"/>
            <a:ext cx="103970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Object </a:t>
            </a:r>
            <a:r>
              <a:rPr kumimoji="0" lang="ko-KR" alt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붕어빵</a:t>
            </a:r>
            <a:r>
              <a:rPr kumimoji="0" lang="en-US" altLang="ko-KR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endParaRPr kumimoji="0" lang="ko-KR" alt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04506B-A380-491F-B333-7D15AB041DAC}"/>
              </a:ext>
            </a:extLst>
          </p:cNvPr>
          <p:cNvSpPr txBox="1"/>
          <p:nvPr/>
        </p:nvSpPr>
        <p:spPr>
          <a:xfrm>
            <a:off x="4690437" y="6486160"/>
            <a:ext cx="103970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Object </a:t>
            </a:r>
            <a:r>
              <a:rPr kumimoji="0" lang="ko-KR" alt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붕어빵</a:t>
            </a:r>
            <a:r>
              <a:rPr kumimoji="0" lang="en-US" altLang="ko-KR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2</a:t>
            </a:r>
            <a:endParaRPr kumimoji="0" lang="ko-KR" alt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20D3D7-BA79-470B-BCFD-401AE3E53B2F}"/>
              </a:ext>
            </a:extLst>
          </p:cNvPr>
          <p:cNvSpPr txBox="1"/>
          <p:nvPr/>
        </p:nvSpPr>
        <p:spPr>
          <a:xfrm>
            <a:off x="6496044" y="6260579"/>
            <a:ext cx="103970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Object </a:t>
            </a:r>
            <a:r>
              <a:rPr kumimoji="0" lang="ko-KR" alt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붕어빵</a:t>
            </a:r>
            <a:r>
              <a:rPr kumimoji="0" lang="en-US" altLang="ko-KR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3</a:t>
            </a:r>
            <a:endParaRPr kumimoji="0" lang="ko-KR" alt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8C340F-0F90-4EF4-8D63-CA15E54B50C3}"/>
              </a:ext>
            </a:extLst>
          </p:cNvPr>
          <p:cNvSpPr txBox="1"/>
          <p:nvPr/>
        </p:nvSpPr>
        <p:spPr>
          <a:xfrm>
            <a:off x="8231192" y="4391371"/>
            <a:ext cx="10157608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b="1" dirty="0">
                <a:solidFill>
                  <a:srgbClr val="F29927"/>
                </a:solidFill>
              </a:rPr>
              <a:t>Python -&gt; </a:t>
            </a:r>
            <a:r>
              <a:rPr lang="ko-KR" altLang="en-US" b="1" dirty="0">
                <a:solidFill>
                  <a:srgbClr val="F29927"/>
                </a:solidFill>
              </a:rPr>
              <a:t>객체지향 언어</a:t>
            </a:r>
            <a:r>
              <a:rPr lang="en-US" altLang="ko-KR" b="1" dirty="0">
                <a:solidFill>
                  <a:srgbClr val="F29927"/>
                </a:solidFill>
              </a:rPr>
              <a:t>!!!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96482A1-507A-4E30-8EA9-BE1FD95F90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64726" y="4233214"/>
            <a:ext cx="1771897" cy="20957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38EAAFC-D461-4BFF-BF56-9C8B4BBBF1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05288" y="5260314"/>
            <a:ext cx="1810003" cy="19052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F1C9B6B-D8EB-48D4-8B4C-06284F7578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45396" y="5094306"/>
            <a:ext cx="1810003" cy="2000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735FE2-9275-4B73-920C-62D4E34571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54733" y="3002679"/>
            <a:ext cx="249589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969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488FAC5-AD84-49FB-936A-7E827FA66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59" y="2108712"/>
            <a:ext cx="2190761" cy="2142963"/>
          </a:xfrm>
          <a:prstGeom prst="rect">
            <a:avLst/>
          </a:prstGeom>
        </p:spPr>
      </p:pic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6" y="228600"/>
            <a:ext cx="6258599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Class</a:t>
            </a:r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의 구성과 객체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0D32A3-3F48-45A4-A689-82FA430BED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9765" y="2058278"/>
            <a:ext cx="2429884" cy="21933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44B351E-C392-495E-8F71-CD249EB95A2E}"/>
              </a:ext>
            </a:extLst>
          </p:cNvPr>
          <p:cNvSpPr/>
          <p:nvPr/>
        </p:nvSpPr>
        <p:spPr>
          <a:xfrm>
            <a:off x="2523912" y="2041135"/>
            <a:ext cx="1678577" cy="296399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D6ECA0-25A2-4ABE-BEE0-C0CC96253341}"/>
              </a:ext>
            </a:extLst>
          </p:cNvPr>
          <p:cNvSpPr/>
          <p:nvPr/>
        </p:nvSpPr>
        <p:spPr>
          <a:xfrm>
            <a:off x="6281626" y="2058278"/>
            <a:ext cx="926268" cy="173366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8C9F96-4D7D-4822-A60D-88537F931896}"/>
              </a:ext>
            </a:extLst>
          </p:cNvPr>
          <p:cNvSpPr/>
          <p:nvPr/>
        </p:nvSpPr>
        <p:spPr>
          <a:xfrm>
            <a:off x="2904106" y="2298387"/>
            <a:ext cx="1454655" cy="46417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671B-3D1D-4A89-8688-23160E12E3E1}"/>
              </a:ext>
            </a:extLst>
          </p:cNvPr>
          <p:cNvSpPr/>
          <p:nvPr/>
        </p:nvSpPr>
        <p:spPr>
          <a:xfrm>
            <a:off x="6563461" y="2226052"/>
            <a:ext cx="718842" cy="22649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1143B41-E0B2-42DE-AC58-C1AE1F2C7E92}"/>
              </a:ext>
            </a:extLst>
          </p:cNvPr>
          <p:cNvSpPr/>
          <p:nvPr/>
        </p:nvSpPr>
        <p:spPr>
          <a:xfrm>
            <a:off x="2963442" y="2869580"/>
            <a:ext cx="1689831" cy="4250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42F9B0-8F60-42E5-92D2-EF62F5227CB4}"/>
              </a:ext>
            </a:extLst>
          </p:cNvPr>
          <p:cNvSpPr/>
          <p:nvPr/>
        </p:nvSpPr>
        <p:spPr>
          <a:xfrm>
            <a:off x="6465069" y="2502980"/>
            <a:ext cx="2155341" cy="4250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B1BEBC-994B-4551-91AA-70873B9B7F80}"/>
              </a:ext>
            </a:extLst>
          </p:cNvPr>
          <p:cNvSpPr/>
          <p:nvPr/>
        </p:nvSpPr>
        <p:spPr>
          <a:xfrm>
            <a:off x="2958229" y="3361347"/>
            <a:ext cx="1695045" cy="7881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7CE4F0-42D2-4604-948E-E73336F4FCB7}"/>
              </a:ext>
            </a:extLst>
          </p:cNvPr>
          <p:cNvSpPr/>
          <p:nvPr/>
        </p:nvSpPr>
        <p:spPr>
          <a:xfrm>
            <a:off x="6465069" y="2982115"/>
            <a:ext cx="2155341" cy="1269560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0898CF-6DAA-4F38-A9FF-F37F0C811D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1839" y="4576032"/>
            <a:ext cx="1838582" cy="4667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B87F49-09C9-4B3B-969B-FC9D2602B6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5357" y="4671295"/>
            <a:ext cx="3848637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509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58F64DE7-1423-4879-BB03-67BF284E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06" y="1447060"/>
            <a:ext cx="4025723" cy="4226944"/>
          </a:xfrm>
          <a:prstGeom prst="rect">
            <a:avLst/>
          </a:prstGeom>
        </p:spPr>
      </p:pic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7769471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Class</a:t>
            </a:r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변수와 </a:t>
            </a:r>
            <a:r>
              <a:rPr lang="en-US" altLang="ko-KR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Instance </a:t>
            </a:r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42E3B-C1CD-4BC1-9376-673816DB5E70}"/>
              </a:ext>
            </a:extLst>
          </p:cNvPr>
          <p:cNvSpPr txBox="1"/>
          <p:nvPr/>
        </p:nvSpPr>
        <p:spPr>
          <a:xfrm>
            <a:off x="5136645" y="1339924"/>
            <a:ext cx="1499598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b="1" dirty="0"/>
              <a:t>Class </a:t>
            </a:r>
            <a:r>
              <a:rPr lang="ko-KR" altLang="en-US" b="1" dirty="0"/>
              <a:t>변수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C3D5800-120C-42E3-8B08-EF1A4C333C5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183907" y="1555367"/>
            <a:ext cx="2952738" cy="39050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4B9953-800B-4B57-837B-1C59E86F75F8}"/>
              </a:ext>
            </a:extLst>
          </p:cNvPr>
          <p:cNvSpPr txBox="1"/>
          <p:nvPr/>
        </p:nvSpPr>
        <p:spPr>
          <a:xfrm>
            <a:off x="5182512" y="3244897"/>
            <a:ext cx="1928501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b="1" dirty="0"/>
              <a:t>Instance </a:t>
            </a:r>
            <a:r>
              <a:rPr lang="ko-KR" altLang="en-US" b="1" dirty="0"/>
              <a:t>변수</a:t>
            </a:r>
            <a:endParaRPr lang="en-US" altLang="ko-KR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999993-0263-4198-B45F-E199555B741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496087" y="2636668"/>
            <a:ext cx="2686425" cy="82367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C2C151-3955-4429-87BB-BC690EC29C8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592280" y="2811731"/>
            <a:ext cx="2590232" cy="64860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CE8472D-DCDA-4A4D-800E-F31B68C0218D}"/>
              </a:ext>
            </a:extLst>
          </p:cNvPr>
          <p:cNvSpPr txBox="1"/>
          <p:nvPr/>
        </p:nvSpPr>
        <p:spPr>
          <a:xfrm>
            <a:off x="5394582" y="1773090"/>
            <a:ext cx="6214740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-  </a:t>
            </a: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모든 클래스의 객체간 값을 공유하는 변수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78E44CE-527D-49BA-96CB-B2109863B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9428" y="2256923"/>
            <a:ext cx="2686425" cy="103837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6292450-F710-4EE0-8F2B-4ABD9BF7D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3790" y="2156060"/>
            <a:ext cx="1395411" cy="11261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A9FD3C3-D0D6-4450-9296-D79E3A380293}"/>
              </a:ext>
            </a:extLst>
          </p:cNvPr>
          <p:cNvSpPr txBox="1"/>
          <p:nvPr/>
        </p:nvSpPr>
        <p:spPr>
          <a:xfrm>
            <a:off x="5394582" y="3694177"/>
            <a:ext cx="6214740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객체마다 개별적으로 다른 값을 가지</a:t>
            </a:r>
            <a:r>
              <a:rPr lang="ko-KR" altLang="en-US" dirty="0"/>
              <a:t>는 변수</a:t>
            </a:r>
            <a:endParaRPr lang="en-US" altLang="ko-KR" dirty="0"/>
          </a:p>
          <a:p>
            <a:pPr marL="342900" marR="0" indent="-34290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Self.</a:t>
            </a: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변수명으로 사용하면 인스턴스 변수가 됨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D4A17D3-37CD-4450-A0A8-6287FBABEC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9428" y="4569987"/>
            <a:ext cx="2331244" cy="119199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2076035-B317-4288-A12F-20C7881B2E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3790" y="4569987"/>
            <a:ext cx="1674307" cy="11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57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BD41F6-C52F-428D-BE77-DAACDC3B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40" y="1227336"/>
            <a:ext cx="3856868" cy="3772718"/>
          </a:xfrm>
          <a:prstGeom prst="rect">
            <a:avLst/>
          </a:prstGeom>
        </p:spPr>
      </p:pic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48390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Self</a:t>
            </a:r>
            <a:endParaRPr lang="ko-KR" altLang="en-US" sz="4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4F11E-E4BE-452D-AC1F-A697571C05FB}"/>
              </a:ext>
            </a:extLst>
          </p:cNvPr>
          <p:cNvSpPr txBox="1"/>
          <p:nvPr/>
        </p:nvSpPr>
        <p:spPr>
          <a:xfrm>
            <a:off x="4363437" y="1442418"/>
            <a:ext cx="7245885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dirty="0"/>
              <a:t>Self </a:t>
            </a:r>
            <a:r>
              <a:rPr lang="ko-KR" altLang="en-US" sz="1800" dirty="0"/>
              <a:t>는 해당 키워드를 호출한 객체 자신을 </a:t>
            </a:r>
            <a:r>
              <a:rPr lang="ko-KR" altLang="en-US" sz="1800" dirty="0" err="1"/>
              <a:t>가르킨다</a:t>
            </a:r>
            <a:r>
              <a:rPr lang="en-US" altLang="ko-KR" sz="18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r>
              <a:rPr lang="en-US" altLang="ko-KR" sz="1800" dirty="0"/>
              <a:t>-  </a:t>
            </a:r>
            <a:r>
              <a:rPr lang="ko-KR" altLang="en-US" sz="1800" dirty="0"/>
              <a:t>클래스 내의 함수의 첫번째 인자는 꼭 </a:t>
            </a:r>
            <a:r>
              <a:rPr lang="en-US" altLang="ko-KR" sz="1800" dirty="0"/>
              <a:t>Self </a:t>
            </a:r>
            <a:r>
              <a:rPr lang="ko-KR" altLang="en-US" sz="1800" dirty="0"/>
              <a:t>이어야 함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sz="1800" dirty="0"/>
              <a:t>Self</a:t>
            </a:r>
            <a:r>
              <a:rPr lang="ko-KR" altLang="en-US" sz="1800" dirty="0"/>
              <a:t> 매개변수는 함수를 구현할 때는 사용하지만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함수를 호출할 때는 사용되지 않는다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-  Self</a:t>
            </a:r>
            <a:r>
              <a:rPr lang="ko-KR" altLang="en-US" sz="1800" dirty="0"/>
              <a:t>를 사용함으로써 클래스내에 정의한 멤버에 접근할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232E29-3114-4BC7-A41B-F39C79A31A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975" y="4714264"/>
            <a:ext cx="2562583" cy="285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7C3464-7F44-4DE2-80EE-29FA03C063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5904" y="4683603"/>
            <a:ext cx="800212" cy="2953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6CF94E0-E822-4B54-9CB2-3111C3F8CBAD}"/>
              </a:ext>
            </a:extLst>
          </p:cNvPr>
          <p:cNvSpPr/>
          <p:nvPr/>
        </p:nvSpPr>
        <p:spPr>
          <a:xfrm>
            <a:off x="1028699" y="2819400"/>
            <a:ext cx="3334737" cy="685800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670C76D-80B0-42F9-905C-FAE6ED2755E6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3846358" y="2354909"/>
            <a:ext cx="631794" cy="2932375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1FA9FE-8F7A-4417-9D35-13184301EF46}"/>
              </a:ext>
            </a:extLst>
          </p:cNvPr>
          <p:cNvSpPr txBox="1"/>
          <p:nvPr/>
        </p:nvSpPr>
        <p:spPr>
          <a:xfrm>
            <a:off x="5775904" y="3886200"/>
            <a:ext cx="5051680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F29927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다음 함수에서 </a:t>
            </a:r>
            <a:r>
              <a:rPr lang="en-US" altLang="ko-KR" dirty="0">
                <a:solidFill>
                  <a:srgbClr val="F29927"/>
                </a:solidFill>
              </a:rPr>
              <a:t>Self</a:t>
            </a:r>
            <a:r>
              <a:rPr lang="ko-KR" altLang="en-US" dirty="0">
                <a:solidFill>
                  <a:srgbClr val="F29927"/>
                </a:solidFill>
              </a:rPr>
              <a:t>의 유무에 따른 결과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29927"/>
              </a:solidFill>
              <a:effectLst/>
              <a:uFillTx/>
              <a:sym typeface="맑은 고딕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E67FE72-6D6C-4C55-8CF8-01C7CFA66275}"/>
              </a:ext>
            </a:extLst>
          </p:cNvPr>
          <p:cNvCxnSpPr>
            <a:stCxn id="13" idx="2"/>
            <a:endCxn id="9" idx="0"/>
          </p:cNvCxnSpPr>
          <p:nvPr/>
        </p:nvCxnSpPr>
        <p:spPr>
          <a:xfrm flipH="1">
            <a:off x="6176010" y="4317085"/>
            <a:ext cx="2125734" cy="36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662272E-530B-4BD9-9A65-9E1E17C57636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8301744" y="4317085"/>
            <a:ext cx="1366523" cy="39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4934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27359E-A6BD-4CC2-BD8E-8F4254D2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08" y="1571012"/>
            <a:ext cx="3378630" cy="3304914"/>
          </a:xfrm>
          <a:prstGeom prst="rect">
            <a:avLst/>
          </a:prstGeom>
        </p:spPr>
      </p:pic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48390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생성자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CF94E0-E822-4B54-9CB2-3111C3F8CBAD}"/>
              </a:ext>
            </a:extLst>
          </p:cNvPr>
          <p:cNvSpPr/>
          <p:nvPr/>
        </p:nvSpPr>
        <p:spPr>
          <a:xfrm>
            <a:off x="1024461" y="2167312"/>
            <a:ext cx="3334737" cy="685800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90A181-E542-400F-8B81-7294C26C9B10}"/>
              </a:ext>
            </a:extLst>
          </p:cNvPr>
          <p:cNvSpPr txBox="1"/>
          <p:nvPr/>
        </p:nvSpPr>
        <p:spPr>
          <a:xfrm>
            <a:off x="4429353" y="1442418"/>
            <a:ext cx="724588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dirty="0"/>
              <a:t>객체들의 속성들을 초기화해주기 위해 생성자라는 함수를 사용한다</a:t>
            </a:r>
            <a:r>
              <a:rPr lang="en-US" altLang="ko-KR" sz="1800" dirty="0"/>
              <a:t>. (__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__)</a:t>
            </a:r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생성자는 객체 생성시에 자동으로 호출되는 특성이 있다</a:t>
            </a:r>
            <a:r>
              <a:rPr lang="en-US" altLang="ko-KR" sz="18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쉽게 말하여 초기 속성값들을 지정해주기 위해 사용한다</a:t>
            </a:r>
            <a:r>
              <a:rPr lang="en-US" altLang="ko-KR" sz="1800" dirty="0"/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D868D37-BA58-4D86-9985-658A10CD83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2073" y="3809594"/>
            <a:ext cx="2042132" cy="5184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FAD16E-99EB-4F97-AC07-20D96C54335E}"/>
              </a:ext>
            </a:extLst>
          </p:cNvPr>
          <p:cNvSpPr txBox="1"/>
          <p:nvPr/>
        </p:nvSpPr>
        <p:spPr>
          <a:xfrm>
            <a:off x="4997643" y="3614563"/>
            <a:ext cx="79444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r>
              <a:rPr lang="en-US" altLang="ko-KR" sz="1000" dirty="0"/>
              <a:t>. </a:t>
            </a:r>
            <a:r>
              <a:rPr lang="ko-KR" altLang="en-US" sz="1000" dirty="0"/>
              <a:t>객체 생성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73FB52-1021-4269-88A4-DB2893465F74}"/>
              </a:ext>
            </a:extLst>
          </p:cNvPr>
          <p:cNvSpPr txBox="1"/>
          <p:nvPr/>
        </p:nvSpPr>
        <p:spPr>
          <a:xfrm>
            <a:off x="4997642" y="4378325"/>
            <a:ext cx="402443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/>
              <a:t>2. </a:t>
            </a:r>
            <a:r>
              <a:rPr lang="ko-KR" altLang="en-US" sz="1000" dirty="0"/>
              <a:t>생성자 호출로 각 객체의 사이즈와 맛을 객체별로 저장하게 된다</a:t>
            </a:r>
            <a:r>
              <a:rPr lang="en-US" altLang="ko-KR" sz="1000" dirty="0"/>
              <a:t>.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515C76F-CE28-472C-8128-BA2896C2A4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3028" y="6133485"/>
            <a:ext cx="847843" cy="20957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2C3FB3-5DBB-4B71-8C6C-321FA41FEA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4099" y="6076328"/>
            <a:ext cx="800212" cy="3238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88EAE09-EAD9-4CB4-9786-742A10B6D3CA}"/>
              </a:ext>
            </a:extLst>
          </p:cNvPr>
          <p:cNvSpPr txBox="1"/>
          <p:nvPr/>
        </p:nvSpPr>
        <p:spPr>
          <a:xfrm>
            <a:off x="4997642" y="5680563"/>
            <a:ext cx="402443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/>
              <a:t>3. </a:t>
            </a:r>
            <a:r>
              <a:rPr lang="ko-KR" altLang="en-US" sz="1000" dirty="0"/>
              <a:t>클래스에 선언된 </a:t>
            </a:r>
            <a:r>
              <a:rPr lang="en-US" altLang="ko-KR" sz="1000" dirty="0"/>
              <a:t>print</a:t>
            </a:r>
            <a:r>
              <a:rPr lang="ko-KR" altLang="en-US" sz="1000" dirty="0"/>
              <a:t>함수로 저장된 속성들을 확인해 줄 </a:t>
            </a:r>
            <a:r>
              <a:rPr lang="ko-KR" altLang="en-US" sz="1000" dirty="0" err="1"/>
              <a:t>수있다</a:t>
            </a:r>
            <a:r>
              <a:rPr lang="en-US" altLang="ko-KR" sz="1000" dirty="0"/>
              <a:t>.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210779-732E-4163-A329-D4CC280982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3691" y="4733395"/>
            <a:ext cx="422969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054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27359E-A6BD-4CC2-BD8E-8F4254D2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08" y="1571012"/>
            <a:ext cx="3378630" cy="3304914"/>
          </a:xfrm>
          <a:prstGeom prst="rect">
            <a:avLst/>
          </a:prstGeom>
        </p:spPr>
      </p:pic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48390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클래스 안의 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CF94E0-E822-4B54-9CB2-3111C3F8CBAD}"/>
              </a:ext>
            </a:extLst>
          </p:cNvPr>
          <p:cNvSpPr/>
          <p:nvPr/>
        </p:nvSpPr>
        <p:spPr>
          <a:xfrm>
            <a:off x="1046009" y="2115178"/>
            <a:ext cx="3286130" cy="2760747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90A181-E542-400F-8B81-7294C26C9B10}"/>
              </a:ext>
            </a:extLst>
          </p:cNvPr>
          <p:cNvSpPr txBox="1"/>
          <p:nvPr/>
        </p:nvSpPr>
        <p:spPr>
          <a:xfrm>
            <a:off x="4709514" y="2115178"/>
            <a:ext cx="7245885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dirty="0"/>
              <a:t>클래스속에서 선언되었기에 클래스로 만들어진 객체들에 사용 가능합니다</a:t>
            </a:r>
            <a:r>
              <a:rPr lang="en-US" altLang="ko-KR" sz="18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각 객체의 인스턴스 변수에 맞추어 객체별로 다른 값을 얻을 수 있습니다</a:t>
            </a:r>
            <a:r>
              <a:rPr lang="en-US" altLang="ko-KR" sz="18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FCD615-11BD-4178-86F9-EE4519525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3039" y="2749763"/>
            <a:ext cx="987367" cy="3656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83961E-CA97-4964-9664-251DA0AAE4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7130" y="2798858"/>
            <a:ext cx="3785109" cy="2828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93686F-F309-45B5-BB16-8F2C66C291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0763" y="3381638"/>
            <a:ext cx="1612371" cy="3656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4CEAB6-2C25-4DF9-BDD8-0FF32449A5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2048" y="3395133"/>
            <a:ext cx="1778689" cy="355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F1AAF4-B50F-4796-855F-244CE5E775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2083" y="4887969"/>
            <a:ext cx="838317" cy="8097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3E29EA2-274F-4A85-89C4-B39E6207D2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0763" y="4885963"/>
            <a:ext cx="184810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120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 txBox="1"/>
          <p:nvPr/>
        </p:nvSpPr>
        <p:spPr>
          <a:xfrm>
            <a:off x="497409" y="133549"/>
            <a:ext cx="935613" cy="72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spAutoFit/>
          </a:bodyPr>
          <a:lstStyle/>
          <a:p>
            <a:pPr>
              <a:defRPr sz="4000" spc="-79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0" y="378558"/>
            <a:ext cx="130250" cy="44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398" y="228600"/>
            <a:ext cx="1905001" cy="22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576" y="5408507"/>
            <a:ext cx="957324" cy="1451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09322" y="6238276"/>
            <a:ext cx="501810" cy="4155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2728A-4E31-40E6-80E6-23A5104EA64B}"/>
              </a:ext>
            </a:extLst>
          </p:cNvPr>
          <p:cNvSpPr txBox="1"/>
          <p:nvPr/>
        </p:nvSpPr>
        <p:spPr>
          <a:xfrm>
            <a:off x="692617" y="228600"/>
            <a:ext cx="48390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연습문제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1679D-1B47-475C-A7F9-C5C195C166B6}"/>
              </a:ext>
            </a:extLst>
          </p:cNvPr>
          <p:cNvSpPr txBox="1"/>
          <p:nvPr/>
        </p:nvSpPr>
        <p:spPr>
          <a:xfrm>
            <a:off x="692616" y="1251751"/>
            <a:ext cx="10503959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친구의 전화번호를 담는 클래스를 만들어보자</a:t>
            </a:r>
            <a:r>
              <a:rPr lang="en-US" altLang="ko-KR" dirty="0"/>
              <a:t>! </a:t>
            </a:r>
            <a:r>
              <a:rPr lang="ko-KR" altLang="en-US" dirty="0"/>
              <a:t>친구이름과 전화번호가 들어가며 전화번호와 이름을 출력해주는 </a:t>
            </a:r>
            <a:r>
              <a:rPr lang="en-US" altLang="ko-KR" dirty="0"/>
              <a:t>show</a:t>
            </a:r>
            <a:r>
              <a:rPr lang="ko-KR" altLang="en-US" dirty="0"/>
              <a:t>함수를 내장 시킬 것</a:t>
            </a:r>
            <a:r>
              <a:rPr lang="en-US" altLang="ko-KR" dirty="0"/>
              <a:t>!</a:t>
            </a: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  <a:p>
            <a:pPr marL="0" marR="0" indent="0" algn="l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이후 객체를 </a:t>
            </a:r>
            <a:r>
              <a:rPr lang="en-US" altLang="ko-KR" dirty="0"/>
              <a:t>3</a:t>
            </a:r>
            <a:r>
              <a:rPr lang="ko-KR" altLang="en-US" dirty="0"/>
              <a:t>개정도 만들어 </a:t>
            </a:r>
            <a:r>
              <a:rPr lang="en-US" altLang="ko-KR" dirty="0"/>
              <a:t>show</a:t>
            </a:r>
            <a:r>
              <a:rPr lang="ko-KR" altLang="en-US" dirty="0"/>
              <a:t>함수를 사용해보자</a:t>
            </a:r>
            <a:r>
              <a:rPr lang="en-US" altLang="ko-KR" dirty="0"/>
              <a:t>!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50E74-36F8-4A79-856F-79B8563E3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258" y="2971184"/>
            <a:ext cx="4218419" cy="35833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AC2525A-EE46-43F9-8A25-ED96337301CF}"/>
              </a:ext>
            </a:extLst>
          </p:cNvPr>
          <p:cNvSpPr/>
          <p:nvPr/>
        </p:nvSpPr>
        <p:spPr>
          <a:xfrm>
            <a:off x="2583402" y="3240005"/>
            <a:ext cx="3826275" cy="178510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뒤에 답 있음</a:t>
            </a:r>
            <a:endParaRPr lang="en-US" altLang="ko-KR" dirty="0"/>
          </a:p>
          <a:p>
            <a:pPr marL="0" marR="0" indent="0" algn="ctr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110779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3EA7A3-2098-41A7-9170-1F95919965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6077" y="3657824"/>
            <a:ext cx="537285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476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596</Words>
  <Application>Microsoft Office PowerPoint</Application>
  <PresentationFormat>사용자 지정</PresentationFormat>
  <Paragraphs>125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HY신명조</vt:lpstr>
      <vt:lpstr>Noto Sans CJK KR Black</vt:lpstr>
      <vt:lpstr>Noto Sans CJK KR Bold</vt:lpstr>
      <vt:lpstr>Noto Sans CJK KR Medium</vt:lpstr>
      <vt:lpstr>맑은 고딕</vt:lpstr>
      <vt:lpstr>새굴림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정범식</dc:creator>
  <cp:lastModifiedBy>한민 임</cp:lastModifiedBy>
  <cp:revision>99</cp:revision>
  <dcterms:modified xsi:type="dcterms:W3CDTF">2020-05-20T14:06:13Z</dcterms:modified>
</cp:coreProperties>
</file>