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2" r:id="rId3"/>
    <p:sldId id="312" r:id="rId4"/>
    <p:sldId id="319" r:id="rId5"/>
    <p:sldId id="293" r:id="rId6"/>
    <p:sldId id="297" r:id="rId7"/>
    <p:sldId id="298" r:id="rId8"/>
    <p:sldId id="301" r:id="rId9"/>
    <p:sldId id="295" r:id="rId10"/>
    <p:sldId id="313" r:id="rId11"/>
    <p:sldId id="318" r:id="rId12"/>
    <p:sldId id="277" r:id="rId13"/>
    <p:sldId id="302" r:id="rId14"/>
    <p:sldId id="303" r:id="rId15"/>
    <p:sldId id="304" r:id="rId16"/>
    <p:sldId id="305" r:id="rId17"/>
    <p:sldId id="307" r:id="rId18"/>
    <p:sldId id="308" r:id="rId19"/>
    <p:sldId id="306" r:id="rId20"/>
    <p:sldId id="314" r:id="rId21"/>
    <p:sldId id="316" r:id="rId22"/>
    <p:sldId id="317" r:id="rId23"/>
    <p:sldId id="310" r:id="rId24"/>
    <p:sldId id="311" r:id="rId25"/>
    <p:sldId id="309" r:id="rId26"/>
    <p:sldId id="276" r:id="rId27"/>
    <p:sldId id="260" r:id="rId28"/>
  </p:sldIdLst>
  <p:sldSz cx="12153900" cy="6832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553898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1107796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661692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221559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769489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3323387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877285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4431181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395C3-B7F7-4665-980B-B8B9B1E3D59C}" v="119" dt="2020-05-19T09:44:55.36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134"/>
      </p:cViewPr>
      <p:guideLst>
        <p:guide orient="horz" pos="2152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62806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2019" y="2125002"/>
            <a:ext cx="10336214" cy="146628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4040" y="3876304"/>
            <a:ext cx="8512176" cy="17481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5389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107796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661692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21559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315750" y="6403376"/>
            <a:ext cx="236491" cy="23778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2383494" y="4788377"/>
            <a:ext cx="7296151" cy="565298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2383494" y="611215"/>
            <a:ext cx="7296151" cy="4104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83494" y="5353672"/>
            <a:ext cx="7296151" cy="8028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700"/>
            </a:lvl1pPr>
            <a:lvl2pPr marL="0" indent="553898">
              <a:spcBef>
                <a:spcPts val="400"/>
              </a:spcBef>
              <a:buSzTx/>
              <a:buFontTx/>
              <a:buNone/>
              <a:defRPr sz="1700"/>
            </a:lvl2pPr>
            <a:lvl3pPr marL="0" indent="1107796">
              <a:spcBef>
                <a:spcPts val="400"/>
              </a:spcBef>
              <a:buSzTx/>
              <a:buFontTx/>
              <a:buNone/>
              <a:defRPr sz="1700"/>
            </a:lvl3pPr>
            <a:lvl4pPr marL="0" indent="1661692">
              <a:spcBef>
                <a:spcPts val="400"/>
              </a:spcBef>
              <a:buSzTx/>
              <a:buFontTx/>
              <a:buNone/>
              <a:defRPr sz="1700"/>
            </a:lvl4pPr>
            <a:lvl5pPr marL="0" indent="2215590">
              <a:spcBef>
                <a:spcPts val="400"/>
              </a:spcBef>
              <a:buSzTx/>
              <a:buFontTx/>
              <a:buNone/>
              <a:defRPr sz="1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816181" y="273941"/>
            <a:ext cx="2736058" cy="58366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273941"/>
            <a:ext cx="8005499" cy="58366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8015" y="273938"/>
            <a:ext cx="10944226" cy="114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1596126"/>
            <a:ext cx="10944226" cy="451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47454" y="6429455"/>
            <a:ext cx="250617" cy="250481"/>
          </a:xfrm>
          <a:prstGeom prst="rect">
            <a:avLst/>
          </a:prstGeom>
          <a:ln w="12700">
            <a:miter lim="400000"/>
          </a:ln>
        </p:spPr>
        <p:txBody>
          <a:bodyPr wrap="none" lIns="55389" tIns="55389" rIns="55389" bIns="5538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60" r:id="rId5"/>
  </p:sldLayoutIdLst>
  <p:transition spd="med"/>
  <p:txStyles>
    <p:titleStyle>
      <a:lvl1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titleStyle>
    <p:bodyStyle>
      <a:lvl1pPr marL="415422" marR="0" indent="-41542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950993" marR="0" indent="-397095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1480244" marR="0" indent="-372448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2111735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2665633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»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3219531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3773429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4327327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4881223" marR="0" indent="-450041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bodyStyle>
    <p:otherStyle>
      <a:lvl1pPr marL="0" marR="0" indent="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1pPr>
      <a:lvl2pPr marL="0" marR="0" indent="553898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2pPr>
      <a:lvl3pPr marL="0" marR="0" indent="1107796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3pPr>
      <a:lvl4pPr marL="0" marR="0" indent="1661692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4pPr>
      <a:lvl5pPr marL="0" marR="0" indent="221559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5pPr>
      <a:lvl6pPr marL="0" marR="0" indent="2769489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6pPr>
      <a:lvl7pPr marL="0" marR="0" indent="3323387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7pPr>
      <a:lvl8pPr marL="0" marR="0" indent="3877285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8pPr>
      <a:lvl9pPr marL="0" marR="0" indent="4431181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 txBox="1"/>
          <p:nvPr/>
        </p:nvSpPr>
        <p:spPr>
          <a:xfrm>
            <a:off x="497409" y="177206"/>
            <a:ext cx="2338258" cy="85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sz="4800" dirty="0">
                <a:sym typeface="Noto Sans CJK KR Medium"/>
              </a:rPr>
              <a:t>3</a:t>
            </a:r>
            <a:r>
              <a:rPr sz="4800" dirty="0">
                <a:sym typeface="Noto Sans CJK KR Medium"/>
              </a:rPr>
              <a:t>강 </a:t>
            </a:r>
          </a:p>
        </p:txBody>
      </p:sp>
      <p:pic>
        <p:nvPicPr>
          <p:cNvPr id="11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</a:t>
            </a:fld>
            <a:endParaRPr dirty="0"/>
          </a:p>
        </p:txBody>
      </p:sp>
      <p:sp>
        <p:nvSpPr>
          <p:cNvPr id="118" name="TextBox 3"/>
          <p:cNvSpPr txBox="1"/>
          <p:nvPr/>
        </p:nvSpPr>
        <p:spPr>
          <a:xfrm>
            <a:off x="343690" y="3826551"/>
            <a:ext cx="10131075" cy="49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endParaRPr dirty="0"/>
          </a:p>
        </p:txBody>
      </p:sp>
      <p:sp>
        <p:nvSpPr>
          <p:cNvPr id="119" name="TextBox 3"/>
          <p:cNvSpPr txBox="1"/>
          <p:nvPr/>
        </p:nvSpPr>
        <p:spPr>
          <a:xfrm>
            <a:off x="497409" y="1151354"/>
            <a:ext cx="10131075" cy="85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6000" spc="-11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lvl1pPr>
          </a:lstStyle>
          <a:p>
            <a:r>
              <a:rPr lang="en-US" sz="4800" spc="0" dirty="0">
                <a:latin typeface="+mn-lt"/>
                <a:ea typeface="+mn-ea"/>
                <a:cs typeface="+mn-cs"/>
                <a:sym typeface="맑은 고딕"/>
              </a:rPr>
              <a:t>Python with </a:t>
            </a:r>
            <a:r>
              <a:rPr lang="ko-KR" altLang="en-US" sz="4800" spc="0" dirty="0">
                <a:latin typeface="+mn-lt"/>
                <a:ea typeface="+mn-ea"/>
                <a:cs typeface="+mn-cs"/>
                <a:sym typeface="맑은 고딕"/>
              </a:rPr>
              <a:t>멋쟁이 사자처럼</a:t>
            </a:r>
            <a:endParaRPr sz="4800" spc="0" dirty="0">
              <a:latin typeface="+mn-lt"/>
              <a:ea typeface="+mn-ea"/>
              <a:cs typeface="+mn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1579138" y="2917640"/>
            <a:ext cx="847126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			</a:t>
            </a:r>
            <a:r>
              <a:rPr lang="ko-KR" altLang="en-US" sz="5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내장 함수</a:t>
            </a:r>
          </a:p>
        </p:txBody>
      </p:sp>
    </p:spTree>
    <p:extLst>
      <p:ext uri="{BB962C8B-B14F-4D97-AF65-F5344CB8AC3E}">
        <p14:creationId xmlns:p14="http://schemas.microsoft.com/office/powerpoint/2010/main" val="28611966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내장함수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BBDBBC-8A75-4E1E-A0EB-8DC80DCCE778}"/>
              </a:ext>
            </a:extLst>
          </p:cNvPr>
          <p:cNvSpPr/>
          <p:nvPr/>
        </p:nvSpPr>
        <p:spPr>
          <a:xfrm>
            <a:off x="965215" y="1411342"/>
            <a:ext cx="10360511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해당 언어 팩에서 자체적으로 제공하는 함수 </a:t>
            </a:r>
            <a:r>
              <a:rPr lang="en-US" altLang="ko-KR" dirty="0">
                <a:latin typeface="Consolas" panose="020B0609020204030204" pitchFamily="49" charset="0"/>
              </a:rPr>
              <a:t>– </a:t>
            </a:r>
            <a:r>
              <a:rPr lang="ko-KR" altLang="en-US" dirty="0">
                <a:latin typeface="Consolas" panose="020B0609020204030204" pitchFamily="49" charset="0"/>
              </a:rPr>
              <a:t>내장함수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latin typeface="Consolas" panose="020B0609020204030204" pitchFamily="49" charset="0"/>
              </a:rPr>
              <a:t>특징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내장 함수는 사용하는 언어 팩에 정의되어 있기 때문에 사용자가 별도로 정의하지 않고 주어진 원칙에 따라 사용하면 되는 함수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080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내장함수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3" y="1062520"/>
            <a:ext cx="10355263" cy="40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7" y="4888833"/>
            <a:ext cx="9982009" cy="14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4572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내장함수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5" y="1410125"/>
            <a:ext cx="9917942" cy="470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8675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내장함수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4" y="1241425"/>
            <a:ext cx="10786484" cy="487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8675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내장함수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09" y="1482724"/>
            <a:ext cx="9972068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2" y="3886198"/>
            <a:ext cx="10287430" cy="256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8675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내장함수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8" y="1604479"/>
            <a:ext cx="9157060" cy="45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8675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내장함수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8" y="1604479"/>
            <a:ext cx="9157060" cy="45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7631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내장함수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9" y="936484"/>
            <a:ext cx="10509840" cy="564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7631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내장함수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7" y="1877942"/>
            <a:ext cx="9713653" cy="380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23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253624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배경지식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46739-2E00-43DA-9D11-9CB7E9DB3A31}"/>
              </a:ext>
            </a:extLst>
          </p:cNvPr>
          <p:cNvSpPr txBox="1"/>
          <p:nvPr/>
        </p:nvSpPr>
        <p:spPr>
          <a:xfrm>
            <a:off x="958006" y="2067786"/>
            <a:ext cx="10157608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b="1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란 하나의 특별한 목적의 작업을 수행하기 위해 독립적으로 설계된 코드의 집합으로 </a:t>
            </a:r>
            <a:r>
              <a:rPr lang="ko-KR" altLang="en-US" b="1" dirty="0"/>
              <a:t>정의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함수를 정의할 때는 </a:t>
            </a:r>
            <a:r>
              <a:rPr lang="en-US" altLang="ko-KR" b="1" dirty="0" err="1"/>
              <a:t>def</a:t>
            </a:r>
            <a:r>
              <a:rPr lang="en-US" altLang="ko-KR" b="1" dirty="0"/>
              <a:t> </a:t>
            </a:r>
            <a:r>
              <a:rPr lang="ko-KR" altLang="en-US" b="1" dirty="0"/>
              <a:t>문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en-US" altLang="ko-KR" dirty="0" err="1"/>
              <a:t>def</a:t>
            </a:r>
            <a:r>
              <a:rPr lang="ko-KR" altLang="en-US" dirty="0"/>
              <a:t>는 ‘정의하다’라는 뜻의 영어 단어 </a:t>
            </a:r>
            <a:r>
              <a:rPr lang="en-US" altLang="ko-KR" dirty="0"/>
              <a:t>define</a:t>
            </a:r>
            <a:r>
              <a:rPr lang="ko-KR" altLang="en-US" dirty="0"/>
              <a:t>에서 앞 글자를 딴 것이다</a:t>
            </a:r>
            <a:r>
              <a:rPr lang="en-US" altLang="ko-KR" dirty="0"/>
              <a:t>.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문은 다음과 같은 양식으로 작성한다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99698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1948070" y="3061252"/>
            <a:ext cx="865698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5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		</a:t>
            </a:r>
            <a:r>
              <a:rPr lang="ko-KR" altLang="en-US" sz="5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모듈 이용하기</a:t>
            </a:r>
          </a:p>
        </p:txBody>
      </p:sp>
    </p:spTree>
    <p:extLst>
      <p:ext uri="{BB962C8B-B14F-4D97-AF65-F5344CB8AC3E}">
        <p14:creationId xmlns:p14="http://schemas.microsoft.com/office/powerpoint/2010/main" val="262054917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844144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Modularization? Module?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B873D9-84E0-460B-8241-D1B9BD560895}"/>
              </a:ext>
            </a:extLst>
          </p:cNvPr>
          <p:cNvSpPr/>
          <p:nvPr/>
        </p:nvSpPr>
        <p:spPr>
          <a:xfrm>
            <a:off x="965215" y="1411342"/>
            <a:ext cx="10360511" cy="4236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보다 작고 이해할 수 있는 단위 </a:t>
            </a:r>
            <a:r>
              <a:rPr lang="en-US" altLang="ko-KR" dirty="0">
                <a:latin typeface="Consolas" panose="020B0609020204030204" pitchFamily="49" charset="0"/>
              </a:rPr>
              <a:t>– </a:t>
            </a:r>
            <a:r>
              <a:rPr lang="ko-KR" altLang="en-US" dirty="0">
                <a:latin typeface="Consolas" panose="020B0609020204030204" pitchFamily="49" charset="0"/>
              </a:rPr>
              <a:t>모듈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거대한 문제를 작은 조각의 문제로 나누어 다루기 쉽도록 하는 과정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latin typeface="Consolas" panose="020B0609020204030204" pitchFamily="49" charset="0"/>
              </a:rPr>
              <a:t>모듈의 특성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Unity		- </a:t>
            </a:r>
            <a:r>
              <a:rPr lang="ko-KR" altLang="en-US" dirty="0">
                <a:latin typeface="Consolas" panose="020B0609020204030204" pitchFamily="49" charset="0"/>
              </a:rPr>
              <a:t>한가지 일만 수행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Smallness	- </a:t>
            </a:r>
            <a:r>
              <a:rPr lang="ko-KR" altLang="en-US" dirty="0">
                <a:latin typeface="Consolas" panose="020B0609020204030204" pitchFamily="49" charset="0"/>
              </a:rPr>
              <a:t>간단 명료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Simplicity	- </a:t>
            </a:r>
            <a:r>
              <a:rPr lang="ko-KR" altLang="en-US" dirty="0">
                <a:latin typeface="Consolas" panose="020B0609020204030204" pitchFamily="49" charset="0"/>
              </a:rPr>
              <a:t>단순성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Independency 	- </a:t>
            </a:r>
            <a:r>
              <a:rPr lang="ko-KR" altLang="en-US" dirty="0">
                <a:latin typeface="Consolas" panose="020B0609020204030204" pitchFamily="49" charset="0"/>
              </a:rPr>
              <a:t>독립성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595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844144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Modularization? Module?</a:t>
            </a:r>
          </a:p>
        </p:txBody>
      </p:sp>
      <p:pic>
        <p:nvPicPr>
          <p:cNvPr id="1026" name="Picture 2" descr="Modular Design] 모듈화전략 (42): 모듈 생산방식 I : 네이버 블로그">
            <a:extLst>
              <a:ext uri="{FF2B5EF4-FFF2-40B4-BE49-F238E27FC236}">
                <a16:creationId xmlns:a16="http://schemas.microsoft.com/office/drawing/2014/main" id="{395652C8-3F53-403D-9D7D-36773C05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6" y="2330450"/>
            <a:ext cx="5390767" cy="2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소프트웨어 모듈화(Modularity) &gt; 도리의 디지털라이프">
            <a:extLst>
              <a:ext uri="{FF2B5EF4-FFF2-40B4-BE49-F238E27FC236}">
                <a16:creationId xmlns:a16="http://schemas.microsoft.com/office/drawing/2014/main" id="{055A1DD7-717F-4FBF-B6C1-4F70D8AEE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83" y="2140158"/>
            <a:ext cx="48768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367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844144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모듈가져다</a:t>
            </a:r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쓰기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53C7E0-65E6-45D2-9EEF-7C1AC0E5F393}"/>
              </a:ext>
            </a:extLst>
          </p:cNvPr>
          <p:cNvSpPr/>
          <p:nvPr/>
        </p:nvSpPr>
        <p:spPr>
          <a:xfrm>
            <a:off x="965215" y="1411342"/>
            <a:ext cx="7631185" cy="337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circle.py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PI = 3.14 		# </a:t>
            </a:r>
            <a:r>
              <a:rPr lang="ko-KR" altLang="en-US" dirty="0">
                <a:latin typeface="YDVYMjOStd12"/>
              </a:rPr>
              <a:t>원주율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ar_circle(rad): 	  # </a:t>
            </a:r>
            <a:r>
              <a:rPr lang="ko-KR" altLang="en-US" dirty="0">
                <a:latin typeface="YDVYMjOStd12"/>
              </a:rPr>
              <a:t>원의 넓이를 계산해서 반환하는 함수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return rad * rad * PI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ci_circle(rad):     # </a:t>
            </a:r>
            <a:r>
              <a:rPr lang="ko-KR" altLang="en-US" dirty="0">
                <a:latin typeface="YDVYMjOStd12"/>
              </a:rPr>
              <a:t>원의 둘레를 계산해서 반환하는 함수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return rad * 2 * 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35037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1014103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모듈가져다</a:t>
            </a:r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쓰기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2F3E34-247E-4ACB-9D94-8FC9EA7BBA83}"/>
              </a:ext>
            </a:extLst>
          </p:cNvPr>
          <p:cNvSpPr/>
          <p:nvPr/>
        </p:nvSpPr>
        <p:spPr>
          <a:xfrm>
            <a:off x="3153864" y="1367680"/>
            <a:ext cx="842409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# circle_test1.py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import circle </a:t>
            </a:r>
            <a:r>
              <a:rPr lang="en-US" altLang="ko-KR" dirty="0">
                <a:latin typeface="Consolas" panose="020B0609020204030204" pitchFamily="49" charset="0"/>
              </a:rPr>
              <a:t>    # circle.py </a:t>
            </a:r>
            <a:r>
              <a:rPr lang="ko-KR" altLang="en-US" dirty="0">
                <a:latin typeface="YDVYMjOStd12"/>
              </a:rPr>
              <a:t>모듈을 가져다 쓰겠다는 선언</a:t>
            </a:r>
            <a:r>
              <a:rPr lang="en-US" altLang="ko-KR" dirty="0">
                <a:latin typeface="Consolas" panose="020B0609020204030204" pitchFamily="49" charset="0"/>
              </a:rPr>
              <a:t>!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 = float(input("</a:t>
            </a:r>
            <a:r>
              <a:rPr lang="ko-KR" altLang="en-US" dirty="0">
                <a:latin typeface="YDVYMjOStd12"/>
              </a:rPr>
              <a:t>반지름 입력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ar =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dirty="0" err="1">
                <a:latin typeface="Consolas" panose="020B0609020204030204" pitchFamily="49" charset="0"/>
              </a:rPr>
              <a:t>.ar_circle</a:t>
            </a:r>
            <a:r>
              <a:rPr lang="en-US" altLang="ko-KR" dirty="0">
                <a:latin typeface="Consolas" panose="020B0609020204030204" pitchFamily="49" charset="0"/>
              </a:rPr>
              <a:t>(r)   # circle.py</a:t>
            </a:r>
            <a:r>
              <a:rPr lang="ko-KR" altLang="en-US" dirty="0">
                <a:latin typeface="YDVYMjOStd12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ar_circle </a:t>
            </a:r>
            <a:r>
              <a:rPr lang="ko-KR" altLang="en-US" dirty="0">
                <a:latin typeface="YDVYMjOStd12"/>
              </a:rPr>
              <a:t>함수 호출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print("</a:t>
            </a:r>
            <a:r>
              <a:rPr lang="ko-KR" altLang="en-US" dirty="0">
                <a:latin typeface="YDVYMjOStd12"/>
              </a:rPr>
              <a:t>넓이</a:t>
            </a:r>
            <a:r>
              <a:rPr lang="en-US" altLang="ko-KR" dirty="0">
                <a:latin typeface="Consolas" panose="020B0609020204030204" pitchFamily="49" charset="0"/>
              </a:rPr>
              <a:t>:", ar)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ci =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dirty="0" err="1">
                <a:latin typeface="Consolas" panose="020B0609020204030204" pitchFamily="49" charset="0"/>
              </a:rPr>
              <a:t>.ci_circle</a:t>
            </a:r>
            <a:r>
              <a:rPr lang="en-US" altLang="ko-KR" dirty="0">
                <a:latin typeface="Consolas" panose="020B0609020204030204" pitchFamily="49" charset="0"/>
              </a:rPr>
              <a:t>(r)   # circle.py</a:t>
            </a:r>
            <a:r>
              <a:rPr lang="ko-KR" altLang="en-US" dirty="0">
                <a:latin typeface="YDVYMjOStd12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ci_circle </a:t>
            </a:r>
            <a:r>
              <a:rPr lang="ko-KR" altLang="en-US" dirty="0">
                <a:latin typeface="YDVYMjOStd12"/>
              </a:rPr>
              <a:t>함수 호출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print("</a:t>
            </a:r>
            <a:r>
              <a:rPr lang="ko-KR" altLang="en-US" dirty="0">
                <a:latin typeface="YDVYMjOStd12"/>
              </a:rPr>
              <a:t>둘레</a:t>
            </a:r>
            <a:r>
              <a:rPr lang="en-US" altLang="ko-KR" dirty="0">
                <a:latin typeface="Consolas" panose="020B0609020204030204" pitchFamily="49" charset="0"/>
              </a:rPr>
              <a:t>:", ci)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BBFDE-51C0-4DBA-A8E9-0EE33FE0E3C9}"/>
              </a:ext>
            </a:extLst>
          </p:cNvPr>
          <p:cNvSpPr/>
          <p:nvPr/>
        </p:nvSpPr>
        <p:spPr>
          <a:xfrm>
            <a:off x="105864" y="56578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반지름 입력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5.5</a:t>
            </a:r>
          </a:p>
          <a:p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넓이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94.985</a:t>
            </a:r>
          </a:p>
          <a:p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둘레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34.54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5037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0564F-7B66-4A23-942F-F12E6B1B11E4}"/>
              </a:ext>
            </a:extLst>
          </p:cNvPr>
          <p:cNvSpPr txBox="1"/>
          <p:nvPr/>
        </p:nvSpPr>
        <p:spPr>
          <a:xfrm>
            <a:off x="692618" y="228600"/>
            <a:ext cx="35197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연습문제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698A4-3BD7-4084-8C83-EEBC07F830A1}"/>
              </a:ext>
            </a:extLst>
          </p:cNvPr>
          <p:cNvSpPr txBox="1"/>
          <p:nvPr/>
        </p:nvSpPr>
        <p:spPr>
          <a:xfrm>
            <a:off x="876328" y="5393659"/>
            <a:ext cx="990428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</a:t>
            </a:r>
            <a:r>
              <a:rPr lang="ko-KR" altLang="en-US" dirty="0"/>
              <a:t>리스트에 자신의 학번을 </a:t>
            </a:r>
            <a:r>
              <a:rPr lang="ko-KR" altLang="en-US" dirty="0" err="1"/>
              <a:t>저장한뒤</a:t>
            </a:r>
            <a:r>
              <a:rPr lang="en-US" altLang="ko-KR" dirty="0"/>
              <a:t> </a:t>
            </a:r>
            <a:r>
              <a:rPr lang="ko-KR" altLang="en-US" dirty="0"/>
              <a:t>내장함수를 이용하여 학번을 오름차순으로 정렬하고 출력해보자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188-7323-4A35-922C-20BB6F0961AF}"/>
              </a:ext>
            </a:extLst>
          </p:cNvPr>
          <p:cNvSpPr txBox="1"/>
          <p:nvPr/>
        </p:nvSpPr>
        <p:spPr>
          <a:xfrm>
            <a:off x="965215" y="1555883"/>
            <a:ext cx="10593994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자신의 학번</a:t>
            </a:r>
            <a:r>
              <a:rPr lang="en-US" altLang="ko-KR" dirty="0"/>
              <a:t>,</a:t>
            </a:r>
            <a:r>
              <a:rPr lang="ko-KR" altLang="en-US" dirty="0"/>
              <a:t> 학과</a:t>
            </a:r>
            <a:r>
              <a:rPr lang="en-US" altLang="ko-KR" dirty="0"/>
              <a:t>, </a:t>
            </a:r>
            <a:r>
              <a:rPr lang="ko-KR" altLang="en-US" dirty="0"/>
              <a:t>이름이 출력되는 사용자 정의함수를 정의해보고 실행해보자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4D9188-7323-4A35-922C-20BB6F0961AF}"/>
              </a:ext>
            </a:extLst>
          </p:cNvPr>
          <p:cNvSpPr txBox="1"/>
          <p:nvPr/>
        </p:nvSpPr>
        <p:spPr>
          <a:xfrm>
            <a:off x="876328" y="3348238"/>
            <a:ext cx="10593994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인자를 받아 그것이 홀수인지 짝수인지 알려주는 사용자정의 함수를 정의하고 실행해보자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07652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1AD5F-1D9E-48B0-ACE7-4DD910F5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70" y="2459749"/>
            <a:ext cx="10932160" cy="4509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Q &amp; A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AA23C9-9654-4EB4-9573-0CF5A354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87" y="737958"/>
            <a:ext cx="3504871" cy="49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60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3"/>
          <p:cNvSpPr txBox="1"/>
          <p:nvPr/>
        </p:nvSpPr>
        <p:spPr>
          <a:xfrm>
            <a:off x="535509" y="2877032"/>
            <a:ext cx="10131075" cy="107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600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t>감사합니다.</a:t>
            </a:r>
          </a:p>
        </p:txBody>
      </p:sp>
      <p:sp>
        <p:nvSpPr>
          <p:cNvPr id="143" name="직선 연결선 8"/>
          <p:cNvSpPr/>
          <p:nvPr/>
        </p:nvSpPr>
        <p:spPr>
          <a:xfrm>
            <a:off x="4495948" y="3309080"/>
            <a:ext cx="766430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118" name="TextBox 3"/>
          <p:cNvSpPr txBox="1"/>
          <p:nvPr/>
        </p:nvSpPr>
        <p:spPr>
          <a:xfrm>
            <a:off x="343690" y="3826551"/>
            <a:ext cx="10131075" cy="49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endParaRPr dirty="0"/>
          </a:p>
        </p:txBody>
      </p:sp>
      <p:sp>
        <p:nvSpPr>
          <p:cNvPr id="119" name="TextBox 3"/>
          <p:cNvSpPr txBox="1"/>
          <p:nvPr/>
        </p:nvSpPr>
        <p:spPr>
          <a:xfrm>
            <a:off x="408815" y="2883694"/>
            <a:ext cx="10131075" cy="942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6000" spc="-11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lvl1pPr>
          </a:lstStyle>
          <a:p>
            <a:r>
              <a:rPr lang="en-US" altLang="ko-KR" sz="4800" spc="0" dirty="0">
                <a:latin typeface="+mn-lt"/>
                <a:ea typeface="+mn-ea"/>
                <a:cs typeface="+mn-cs"/>
                <a:sym typeface="맑은 고딕"/>
              </a:rPr>
              <a:t>		</a:t>
            </a:r>
            <a:r>
              <a:rPr lang="en-US" altLang="ko-KR" sz="5400" spc="0" dirty="0">
                <a:latin typeface="+mn-lt"/>
                <a:ea typeface="+mn-ea"/>
                <a:cs typeface="+mn-cs"/>
                <a:sym typeface="맑은 고딕"/>
              </a:rPr>
              <a:t>	</a:t>
            </a:r>
            <a:r>
              <a:rPr lang="ko-KR" altLang="en-US" sz="5400" spc="0" dirty="0">
                <a:latin typeface="+mn-lt"/>
                <a:ea typeface="+mn-ea"/>
                <a:cs typeface="+mn-cs"/>
                <a:sym typeface="맑은 고딕"/>
              </a:rPr>
              <a:t>사용자 정의함수</a:t>
            </a:r>
            <a:endParaRPr sz="5400" spc="0" dirty="0"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37844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987267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IDLE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71433A-8A2F-4E04-BB39-B4AEFB9847AF}"/>
              </a:ext>
            </a:extLst>
          </p:cNvPr>
          <p:cNvSpPr/>
          <p:nvPr/>
        </p:nvSpPr>
        <p:spPr>
          <a:xfrm>
            <a:off x="881461" y="1051425"/>
            <a:ext cx="8968392" cy="2066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IDLE ( Integrated Development </a:t>
            </a:r>
            <a:r>
              <a:rPr lang="en-US" altLang="ko-KR" b="1" dirty="0" err="1">
                <a:latin typeface="Consolas" panose="020B0609020204030204" pitchFamily="49" charset="0"/>
              </a:rPr>
              <a:t>Enviroment</a:t>
            </a:r>
            <a:r>
              <a:rPr lang="en-US" altLang="ko-KR" b="1" dirty="0"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 통합 개발 및 학습 환경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- Python</a:t>
            </a:r>
            <a:r>
              <a:rPr lang="ko-KR" altLang="en-US" dirty="0">
                <a:latin typeface="Consolas" panose="020B0609020204030204" pitchFamily="49" charset="0"/>
              </a:rPr>
              <a:t>의 통합 개발 환경으로 언어의 기본 구현과 번들로 제공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- Interpreter </a:t>
            </a:r>
            <a:r>
              <a:rPr lang="ko-KR" altLang="en-US" dirty="0">
                <a:latin typeface="Consolas" panose="020B0609020204030204" pitchFamily="49" charset="0"/>
              </a:rPr>
              <a:t>환경에서 실행 가능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macOS에서 작동중인 IDLE : 하이라이트 설정이있는 쉘">
            <a:extLst>
              <a:ext uri="{FF2B5EF4-FFF2-40B4-BE49-F238E27FC236}">
                <a16:creationId xmlns:a16="http://schemas.microsoft.com/office/drawing/2014/main" id="{CCE4DB60-1D54-4498-9D5F-FC29033E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13" y="3646479"/>
            <a:ext cx="2857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파이썬에 대한 이미지 검색결과">
            <a:extLst>
              <a:ext uri="{FF2B5EF4-FFF2-40B4-BE49-F238E27FC236}">
                <a16:creationId xmlns:a16="http://schemas.microsoft.com/office/drawing/2014/main" id="{E9B8F206-D7B0-470D-872F-22905854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12" y="4151304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770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987267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인자 없는 </a:t>
            </a:r>
            <a:r>
              <a:rPr lang="ko-KR" altLang="en-US" sz="4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함수만들기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71433A-8A2F-4E04-BB39-B4AEFB9847AF}"/>
              </a:ext>
            </a:extLst>
          </p:cNvPr>
          <p:cNvSpPr/>
          <p:nvPr/>
        </p:nvSpPr>
        <p:spPr>
          <a:xfrm>
            <a:off x="881461" y="1051425"/>
            <a:ext cx="7496963" cy="419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greet():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반갑습니다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파이썬의 세계로 오신 것을 환영합니다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greet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반갑습니다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파이썬의 세계로 오신 것을 환영합니다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greet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반갑습니다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파이썬의 세계로 오신 것을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933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963413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>
                <a:latin typeface="새굴림" panose="02030600000101010101" pitchFamily="18" charset="-127"/>
                <a:ea typeface="새굴림" panose="02030600000101010101" pitchFamily="18" charset="-127"/>
              </a:rPr>
              <a:t>인자 없는 </a:t>
            </a:r>
            <a:r>
              <a:rPr lang="ko-KR" altLang="en-US" sz="4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함수만들기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A787E8-4909-453A-BCE7-286E440D6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75" y="1744024"/>
            <a:ext cx="7122922" cy="36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25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987267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인자 있는 </a:t>
            </a:r>
            <a:r>
              <a:rPr lang="ko-KR" altLang="en-US" sz="4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함수만들기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52D0F9-B4DB-4D70-8E0B-B4D4E0B013E6}"/>
              </a:ext>
            </a:extLst>
          </p:cNvPr>
          <p:cNvSpPr/>
          <p:nvPr/>
        </p:nvSpPr>
        <p:spPr>
          <a:xfrm>
            <a:off x="965215" y="1104275"/>
            <a:ext cx="7564072" cy="419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greet2(name):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반갑습니다</a:t>
            </a:r>
            <a:r>
              <a:rPr lang="en-US" altLang="ko-KR" dirty="0">
                <a:latin typeface="Consolas" panose="020B0609020204030204" pitchFamily="49" charset="0"/>
              </a:rPr>
              <a:t>.", name)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print(name, "</a:t>
            </a:r>
            <a:r>
              <a:rPr lang="ko-KR" altLang="en-US" dirty="0">
                <a:latin typeface="YDVYMjOStd12"/>
              </a:rPr>
              <a:t>님은 파이썬의 세계로 오셨습니다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greet2("John")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반갑습니다</a:t>
            </a:r>
            <a:r>
              <a:rPr lang="en-US" altLang="ko-KR" dirty="0">
                <a:latin typeface="Consolas" panose="020B0609020204030204" pitchFamily="49" charset="0"/>
              </a:rPr>
              <a:t>. John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John </a:t>
            </a:r>
            <a:r>
              <a:rPr lang="ko-KR" altLang="en-US" dirty="0">
                <a:latin typeface="YDVYMjOStd12"/>
              </a:rPr>
              <a:t>님은 파이썬의 세계로 오셨습니다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greet2("Yoon")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반갑습니다</a:t>
            </a:r>
            <a:r>
              <a:rPr lang="en-US" altLang="ko-KR" dirty="0">
                <a:latin typeface="Consolas" panose="020B0609020204030204" pitchFamily="49" charset="0"/>
              </a:rPr>
              <a:t>. Yoon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Yoon </a:t>
            </a:r>
            <a:r>
              <a:rPr lang="ko-KR" altLang="en-US" dirty="0">
                <a:latin typeface="YDVYMjOStd12"/>
              </a:rPr>
              <a:t>님은 파이썬의 세계로 오셨습니다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5394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7B0DF8-0C37-42AD-8F92-3DA96F8D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582"/>
            <a:ext cx="184731" cy="323165"/>
          </a:xfrm>
          <a:prstGeom prst="rect">
            <a:avLst/>
          </a:prstGeom>
          <a:solidFill>
            <a:srgbClr val="CB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5594E8-ABFA-42D7-986B-086129559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15" y="1684311"/>
            <a:ext cx="5723820" cy="3484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987267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인자 있는 </a:t>
            </a:r>
            <a:r>
              <a:rPr lang="ko-KR" altLang="en-US" sz="4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함수만들기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4432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8" y="228600"/>
            <a:ext cx="847126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반환값</a:t>
            </a:r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있는 함수 만들기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D851BE-8CB3-460A-A0CB-1C02DED2EB61}"/>
              </a:ext>
            </a:extLst>
          </p:cNvPr>
          <p:cNvSpPr/>
          <p:nvPr/>
        </p:nvSpPr>
        <p:spPr>
          <a:xfrm>
            <a:off x="692618" y="1928191"/>
            <a:ext cx="615322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adder3(num1, num2):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return num1 + num2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print(adder3(5, 3))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8601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428</Words>
  <Application>Microsoft Office PowerPoint</Application>
  <PresentationFormat>사용자 지정</PresentationFormat>
  <Paragraphs>123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HY신명조</vt:lpstr>
      <vt:lpstr>Noto Sans CJK KR Black</vt:lpstr>
      <vt:lpstr>Noto Sans CJK KR Bold</vt:lpstr>
      <vt:lpstr>Noto Sans CJK KR Medium</vt:lpstr>
      <vt:lpstr>YDVYMjOStd12</vt:lpstr>
      <vt:lpstr>YDVYMjOStd125</vt:lpstr>
      <vt:lpstr>맑은 고딕</vt:lpstr>
      <vt:lpstr>새굴림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정범식</dc:creator>
  <cp:lastModifiedBy>Ko YeongBin</cp:lastModifiedBy>
  <cp:revision>75</cp:revision>
  <dcterms:modified xsi:type="dcterms:W3CDTF">2020-05-19T09:48:14Z</dcterms:modified>
</cp:coreProperties>
</file>