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61" r:id="rId5"/>
    <p:sldId id="269" r:id="rId6"/>
    <p:sldId id="266" r:id="rId7"/>
    <p:sldId id="260" r:id="rId8"/>
    <p:sldId id="267" r:id="rId9"/>
    <p:sldId id="265" r:id="rId10"/>
    <p:sldId id="263" r:id="rId11"/>
    <p:sldId id="268" r:id="rId12"/>
    <p:sldId id="271" r:id="rId13"/>
    <p:sldId id="270" r:id="rId14"/>
    <p:sldId id="259" r:id="rId15"/>
    <p:sldId id="262" r:id="rId16"/>
    <p:sldId id="264" r:id="rId17"/>
    <p:sldId id="277" r:id="rId18"/>
    <p:sldId id="278" r:id="rId19"/>
    <p:sldId id="272" r:id="rId20"/>
    <p:sldId id="273" r:id="rId21"/>
    <p:sldId id="279"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96" d="100"/>
          <a:sy n="96" d="100"/>
        </p:scale>
        <p:origin x="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9094-3E0C-6DC8-0142-1D761AFDF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50371-6691-12C7-81D6-79205E23D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100231-DCB0-B9DC-95E7-C7FFA1092D9F}"/>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5" name="Footer Placeholder 4">
            <a:extLst>
              <a:ext uri="{FF2B5EF4-FFF2-40B4-BE49-F238E27FC236}">
                <a16:creationId xmlns:a16="http://schemas.microsoft.com/office/drawing/2014/main" id="{86F59CA6-DF05-B4E3-8415-FD99D50DA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B040F-27D5-D3C5-592A-6D030ECC7AE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198072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F6B7-02BB-A649-1551-3AA3AD77D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3E784-540A-CA1F-F530-0ABEBE0C0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BC059-3BD0-EFEC-A9CC-2BEA7BCC12AB}"/>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5" name="Footer Placeholder 4">
            <a:extLst>
              <a:ext uri="{FF2B5EF4-FFF2-40B4-BE49-F238E27FC236}">
                <a16:creationId xmlns:a16="http://schemas.microsoft.com/office/drawing/2014/main" id="{A802B25A-274E-26EE-2C50-1444E5653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BAD04-EA77-BEDB-9368-4C41DC60E0F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64666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3931E-83B7-E739-0013-2DE83D6A7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9A91B5-1676-D5F6-D641-B9E6114DC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BEE8E-9DB6-C5E1-E081-3723B00DF27E}"/>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5" name="Footer Placeholder 4">
            <a:extLst>
              <a:ext uri="{FF2B5EF4-FFF2-40B4-BE49-F238E27FC236}">
                <a16:creationId xmlns:a16="http://schemas.microsoft.com/office/drawing/2014/main" id="{414D398A-D888-AE50-8118-727026B40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04CF-2CF2-959E-D3EC-E2C08054440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0267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477-AB06-36E0-1D8F-9C0C1DBDC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3C767-A975-0C63-3FBA-0F9A6D581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1B8AB-7A06-6F3D-0BE8-06E651A4E3E1}"/>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5" name="Footer Placeholder 4">
            <a:extLst>
              <a:ext uri="{FF2B5EF4-FFF2-40B4-BE49-F238E27FC236}">
                <a16:creationId xmlns:a16="http://schemas.microsoft.com/office/drawing/2014/main" id="{07562E80-7CD0-8C13-4BCC-492EA7C16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FAE7A-E542-FD02-D983-90FD4CAE10B7}"/>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28251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F081-E551-EEFC-4D68-54DB52E51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10BD7-0A77-4EA5-5E74-CA68A1423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19C81-28A9-DF70-22DB-1567950F0341}"/>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5" name="Footer Placeholder 4">
            <a:extLst>
              <a:ext uri="{FF2B5EF4-FFF2-40B4-BE49-F238E27FC236}">
                <a16:creationId xmlns:a16="http://schemas.microsoft.com/office/drawing/2014/main" id="{FDD62279-436E-47DC-1FC2-A8F22F93F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8733-55CB-969B-C2EB-31607117B896}"/>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2606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A1F4-F4E4-2528-B7D9-BE094F1A3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018A7-3EA4-AD9F-1415-D00A0B75C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C3859-674B-3C6C-E293-990B4BF25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5E028C-1E21-6CDE-6BE5-754EA754C214}"/>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6" name="Footer Placeholder 5">
            <a:extLst>
              <a:ext uri="{FF2B5EF4-FFF2-40B4-BE49-F238E27FC236}">
                <a16:creationId xmlns:a16="http://schemas.microsoft.com/office/drawing/2014/main" id="{474023EF-66F6-3916-B878-2DA570D0C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D016E-8CBC-80F8-4156-59ADD5A021ED}"/>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77320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D211-0CC0-2885-A7C4-95E2DBA0F1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608D6-C832-C1D0-607C-BC5399E4F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70496-01AE-CA97-56C1-E8C68962E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E2F14-C8EE-568E-4A46-50A5C5F65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B1A59-A2C6-FE2F-BF3F-177C715FF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5D996-2E73-75D6-0FB5-5153A6185895}"/>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8" name="Footer Placeholder 7">
            <a:extLst>
              <a:ext uri="{FF2B5EF4-FFF2-40B4-BE49-F238E27FC236}">
                <a16:creationId xmlns:a16="http://schemas.microsoft.com/office/drawing/2014/main" id="{497BF78C-227A-979F-C79C-75FC07219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EB629-124F-1A59-B047-315FCD39990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0997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8AED-A69B-A902-050B-6DB942965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FDAA9B-E307-2BE2-B808-1D53DF22C86F}"/>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4" name="Footer Placeholder 3">
            <a:extLst>
              <a:ext uri="{FF2B5EF4-FFF2-40B4-BE49-F238E27FC236}">
                <a16:creationId xmlns:a16="http://schemas.microsoft.com/office/drawing/2014/main" id="{11C862A0-DA12-3183-9CAF-8955BC9DB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47030-1EE2-E117-DFFC-67BDFF9340E9}"/>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5824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11CE9-E725-19B3-B882-6BFBBB47D485}"/>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3" name="Footer Placeholder 2">
            <a:extLst>
              <a:ext uri="{FF2B5EF4-FFF2-40B4-BE49-F238E27FC236}">
                <a16:creationId xmlns:a16="http://schemas.microsoft.com/office/drawing/2014/main" id="{8169041A-A97E-B1B1-3633-51CC50E93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AF4C4B-9423-6D82-100F-7C372DF995A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99781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05-EEF3-55B8-6CEF-245F1CE12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518A19-B7B7-C713-18BA-6B35A6A5C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CE212-FC2C-39A6-5428-AA139ED55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55565-EEE9-ECA0-DF7A-9228A948189B}"/>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6" name="Footer Placeholder 5">
            <a:extLst>
              <a:ext uri="{FF2B5EF4-FFF2-40B4-BE49-F238E27FC236}">
                <a16:creationId xmlns:a16="http://schemas.microsoft.com/office/drawing/2014/main" id="{2AE964A6-4E0D-5E39-33B6-FF87894E3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5C802-8543-E928-ECFB-C1010E2542C3}"/>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6446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0AD0-773F-0867-3DB8-BEF61DB9D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C7DED-A078-25F9-C97B-3B0833042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5085A-B5EF-9BD6-ACAB-FAA19355E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AA474-1093-DF82-9A63-16A2D22D70F8}"/>
              </a:ext>
            </a:extLst>
          </p:cNvPr>
          <p:cNvSpPr>
            <a:spLocks noGrp="1"/>
          </p:cNvSpPr>
          <p:nvPr>
            <p:ph type="dt" sz="half" idx="10"/>
          </p:nvPr>
        </p:nvSpPr>
        <p:spPr/>
        <p:txBody>
          <a:bodyPr/>
          <a:lstStyle/>
          <a:p>
            <a:fld id="{CD1D3655-D92B-44A0-848C-AF72CB5F4078}" type="datetimeFigureOut">
              <a:rPr lang="en-US" smtClean="0"/>
              <a:t>11/30/2024</a:t>
            </a:fld>
            <a:endParaRPr lang="en-US"/>
          </a:p>
        </p:txBody>
      </p:sp>
      <p:sp>
        <p:nvSpPr>
          <p:cNvPr id="6" name="Footer Placeholder 5">
            <a:extLst>
              <a:ext uri="{FF2B5EF4-FFF2-40B4-BE49-F238E27FC236}">
                <a16:creationId xmlns:a16="http://schemas.microsoft.com/office/drawing/2014/main" id="{8504831F-353E-F43F-1D70-38D2BB758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AD03C-E4A7-3D7C-0C2F-A63AF22C8B7A}"/>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8212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0ACC4-559A-15F1-179F-1FCEA0AFD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579860-2A7C-90B8-4E9E-148221ACB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CEFF0-D021-B10A-9791-AB772425E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D3655-D92B-44A0-848C-AF72CB5F4078}" type="datetimeFigureOut">
              <a:rPr lang="en-US" smtClean="0"/>
              <a:t>11/30/2024</a:t>
            </a:fld>
            <a:endParaRPr lang="en-US"/>
          </a:p>
        </p:txBody>
      </p:sp>
      <p:sp>
        <p:nvSpPr>
          <p:cNvPr id="5" name="Footer Placeholder 4">
            <a:extLst>
              <a:ext uri="{FF2B5EF4-FFF2-40B4-BE49-F238E27FC236}">
                <a16:creationId xmlns:a16="http://schemas.microsoft.com/office/drawing/2014/main" id="{C435DF49-34BF-592C-760F-E428AB63C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D2C19-10AB-81C6-E821-AF8CFF108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1AC3-07EA-4A5A-BF22-B0C4E7917BFE}" type="slidenum">
              <a:rPr lang="en-US" smtClean="0"/>
              <a:t>‹#›</a:t>
            </a:fld>
            <a:endParaRPr lang="en-US"/>
          </a:p>
        </p:txBody>
      </p:sp>
    </p:spTree>
    <p:extLst>
      <p:ext uri="{BB962C8B-B14F-4D97-AF65-F5344CB8AC3E}">
        <p14:creationId xmlns:p14="http://schemas.microsoft.com/office/powerpoint/2010/main" val="75933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Barbarian Prince</a:t>
            </a:r>
          </a:p>
        </p:txBody>
      </p:sp>
      <p:sp>
        <p:nvSpPr>
          <p:cNvPr id="3" name="Subtitle 2">
            <a:extLst>
              <a:ext uri="{FF2B5EF4-FFF2-40B4-BE49-F238E27FC236}">
                <a16:creationId xmlns:a16="http://schemas.microsoft.com/office/drawing/2014/main" id="{66C54C11-B66D-4EB5-6335-D1B71CDC08A5}"/>
              </a:ext>
            </a:extLst>
          </p:cNvPr>
          <p:cNvSpPr>
            <a:spLocks noGrp="1"/>
          </p:cNvSpPr>
          <p:nvPr>
            <p:ph type="subTitle" idx="1"/>
          </p:nvPr>
        </p:nvSpPr>
        <p:spPr/>
        <p:txBody>
          <a:bodyPr/>
          <a:lstStyle/>
          <a:p>
            <a:r>
              <a:rPr lang="en-US" dirty="0"/>
              <a:t>April 30, 2024</a:t>
            </a:r>
          </a:p>
        </p:txBody>
      </p:sp>
    </p:spTree>
    <p:extLst>
      <p:ext uri="{BB962C8B-B14F-4D97-AF65-F5344CB8AC3E}">
        <p14:creationId xmlns:p14="http://schemas.microsoft.com/office/powerpoint/2010/main" val="172875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Model View Controller in Action</a:t>
            </a:r>
          </a:p>
        </p:txBody>
      </p:sp>
      <p:pic>
        <p:nvPicPr>
          <p:cNvPr id="5" name="Picture 4">
            <a:extLst>
              <a:ext uri="{FF2B5EF4-FFF2-40B4-BE49-F238E27FC236}">
                <a16:creationId xmlns:a16="http://schemas.microsoft.com/office/drawing/2014/main" id="{2A2C56D9-7A71-4673-A768-C171D38EF068}"/>
              </a:ext>
            </a:extLst>
          </p:cNvPr>
          <p:cNvPicPr>
            <a:picLocks noChangeAspect="1"/>
          </p:cNvPicPr>
          <p:nvPr/>
        </p:nvPicPr>
        <p:blipFill>
          <a:blip r:embed="rId2"/>
          <a:stretch>
            <a:fillRect/>
          </a:stretch>
        </p:blipFill>
        <p:spPr>
          <a:xfrm>
            <a:off x="400050" y="1038514"/>
            <a:ext cx="4788264" cy="3367231"/>
          </a:xfrm>
          <a:prstGeom prst="rect">
            <a:avLst/>
          </a:prstGeom>
        </p:spPr>
      </p:pic>
      <p:sp>
        <p:nvSpPr>
          <p:cNvPr id="6" name="Rectangle 5">
            <a:extLst>
              <a:ext uri="{FF2B5EF4-FFF2-40B4-BE49-F238E27FC236}">
                <a16:creationId xmlns:a16="http://schemas.microsoft.com/office/drawing/2014/main" id="{CF8D7AF0-4834-06DE-DC2F-9AA762BAA66F}"/>
              </a:ext>
            </a:extLst>
          </p:cNvPr>
          <p:cNvSpPr/>
          <p:nvPr/>
        </p:nvSpPr>
        <p:spPr>
          <a:xfrm>
            <a:off x="2475527" y="964623"/>
            <a:ext cx="2835382" cy="466148"/>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D7962EC-1D53-94B0-7EF5-0314DB8DE494}"/>
              </a:ext>
            </a:extLst>
          </p:cNvPr>
          <p:cNvCxnSpPr>
            <a:cxnSpLocks/>
          </p:cNvCxnSpPr>
          <p:nvPr/>
        </p:nvCxnSpPr>
        <p:spPr>
          <a:xfrm>
            <a:off x="3001818" y="1409675"/>
            <a:ext cx="563418" cy="13887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BF7AD31-1161-F8E1-5C9C-CC4E400CB41C}"/>
              </a:ext>
            </a:extLst>
          </p:cNvPr>
          <p:cNvPicPr>
            <a:picLocks noChangeAspect="1"/>
          </p:cNvPicPr>
          <p:nvPr/>
        </p:nvPicPr>
        <p:blipFill>
          <a:blip r:embed="rId3"/>
          <a:stretch>
            <a:fillRect/>
          </a:stretch>
        </p:blipFill>
        <p:spPr>
          <a:xfrm>
            <a:off x="2794182" y="2798472"/>
            <a:ext cx="9207816" cy="3842473"/>
          </a:xfrm>
          <a:prstGeom prst="rect">
            <a:avLst/>
          </a:prstGeom>
        </p:spPr>
      </p:pic>
    </p:spTree>
    <p:extLst>
      <p:ext uri="{BB962C8B-B14F-4D97-AF65-F5344CB8AC3E}">
        <p14:creationId xmlns:p14="http://schemas.microsoft.com/office/powerpoint/2010/main" val="238770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IMapItem</a:t>
            </a:r>
            <a:endParaRPr lang="en-US" dirty="0"/>
          </a:p>
        </p:txBody>
      </p:sp>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611621" y="909782"/>
            <a:ext cx="7941252" cy="318654"/>
          </a:xfrm>
        </p:spPr>
        <p:txBody>
          <a:bodyPr>
            <a:normAutofit fontScale="25000" lnSpcReduction="20000"/>
          </a:bodyPr>
          <a:lstStyle/>
          <a:p>
            <a:r>
              <a:rPr lang="en-US" sz="7200" dirty="0" err="1"/>
              <a:t>MapItems</a:t>
            </a:r>
            <a:r>
              <a:rPr lang="en-US" sz="7200" dirty="0"/>
              <a:t> hold state that is specific to that party member or character</a:t>
            </a:r>
            <a:endParaRPr lang="en-US" sz="1800" i="1" dirty="0"/>
          </a:p>
        </p:txBody>
      </p:sp>
      <p:pic>
        <p:nvPicPr>
          <p:cNvPr id="4" name="Picture 3">
            <a:extLst>
              <a:ext uri="{FF2B5EF4-FFF2-40B4-BE49-F238E27FC236}">
                <a16:creationId xmlns:a16="http://schemas.microsoft.com/office/drawing/2014/main" id="{EC207E31-8F5B-5F51-5D49-21538FE72921}"/>
              </a:ext>
            </a:extLst>
          </p:cNvPr>
          <p:cNvPicPr>
            <a:picLocks noChangeAspect="1"/>
          </p:cNvPicPr>
          <p:nvPr/>
        </p:nvPicPr>
        <p:blipFill>
          <a:blip r:embed="rId2"/>
          <a:stretch>
            <a:fillRect/>
          </a:stretch>
        </p:blipFill>
        <p:spPr>
          <a:xfrm>
            <a:off x="690706" y="1469737"/>
            <a:ext cx="3790950" cy="3733800"/>
          </a:xfrm>
          <a:prstGeom prst="rect">
            <a:avLst/>
          </a:prstGeom>
        </p:spPr>
      </p:pic>
      <p:pic>
        <p:nvPicPr>
          <p:cNvPr id="6" name="Picture 5">
            <a:extLst>
              <a:ext uri="{FF2B5EF4-FFF2-40B4-BE49-F238E27FC236}">
                <a16:creationId xmlns:a16="http://schemas.microsoft.com/office/drawing/2014/main" id="{4623AE36-0E9B-B730-BD4F-8212966610F1}"/>
              </a:ext>
            </a:extLst>
          </p:cNvPr>
          <p:cNvPicPr>
            <a:picLocks noChangeAspect="1"/>
          </p:cNvPicPr>
          <p:nvPr/>
        </p:nvPicPr>
        <p:blipFill>
          <a:blip r:embed="rId3"/>
          <a:stretch>
            <a:fillRect/>
          </a:stretch>
        </p:blipFill>
        <p:spPr>
          <a:xfrm>
            <a:off x="5919646" y="1469737"/>
            <a:ext cx="3581400" cy="2724150"/>
          </a:xfrm>
          <a:prstGeom prst="rect">
            <a:avLst/>
          </a:prstGeom>
        </p:spPr>
      </p:pic>
      <p:sp>
        <p:nvSpPr>
          <p:cNvPr id="7" name="TextBox 6">
            <a:extLst>
              <a:ext uri="{FF2B5EF4-FFF2-40B4-BE49-F238E27FC236}">
                <a16:creationId xmlns:a16="http://schemas.microsoft.com/office/drawing/2014/main" id="{66B7BE4A-3743-D134-D3FC-E47DF058DB00}"/>
              </a:ext>
            </a:extLst>
          </p:cNvPr>
          <p:cNvSpPr txBox="1"/>
          <p:nvPr/>
        </p:nvSpPr>
        <p:spPr>
          <a:xfrm>
            <a:off x="611621" y="5203537"/>
            <a:ext cx="3890388" cy="1169551"/>
          </a:xfrm>
          <a:prstGeom prst="rect">
            <a:avLst/>
          </a:prstGeom>
          <a:noFill/>
        </p:spPr>
        <p:txBody>
          <a:bodyPr wrap="square" rtlCol="0">
            <a:spAutoFit/>
          </a:bodyPr>
          <a:lstStyle/>
          <a:p>
            <a:r>
              <a:rPr lang="en-US" sz="1000" dirty="0" err="1"/>
              <a:t>MapItem</a:t>
            </a:r>
            <a:r>
              <a:rPr lang="en-US" sz="1000" dirty="0"/>
              <a:t> are objects shown on map or in </a:t>
            </a:r>
            <a:r>
              <a:rPr lang="en-US" sz="1000" dirty="0" err="1"/>
              <a:t>EventViewer</a:t>
            </a:r>
            <a:r>
              <a:rPr lang="en-US" sz="1000" dirty="0"/>
              <a:t> objects. </a:t>
            </a:r>
          </a:p>
          <a:p>
            <a:endParaRPr lang="en-US" sz="1000" dirty="0"/>
          </a:p>
          <a:p>
            <a:r>
              <a:rPr lang="en-US" sz="1000" dirty="0"/>
              <a:t>Each </a:t>
            </a:r>
            <a:r>
              <a:rPr lang="en-US" sz="1000" dirty="0" err="1"/>
              <a:t>MapItem</a:t>
            </a:r>
            <a:r>
              <a:rPr lang="en-US" sz="1000" dirty="0"/>
              <a:t> represents a party member or an encountered character. </a:t>
            </a:r>
          </a:p>
          <a:p>
            <a:endParaRPr lang="en-US" sz="1000" dirty="0"/>
          </a:p>
          <a:p>
            <a:r>
              <a:rPr lang="en-US" sz="1000" dirty="0" err="1"/>
              <a:t>IGameInstance</a:t>
            </a:r>
            <a:r>
              <a:rPr lang="en-US" sz="1000" dirty="0"/>
              <a:t> holds </a:t>
            </a:r>
            <a:r>
              <a:rPr lang="en-US" sz="1000" dirty="0" err="1"/>
              <a:t>myPartyMembers</a:t>
            </a:r>
            <a:r>
              <a:rPr lang="en-US" sz="1000" dirty="0"/>
              <a:t> and </a:t>
            </a:r>
            <a:r>
              <a:rPr lang="en-US" sz="1000" dirty="0" err="1"/>
              <a:t>myEncounteredMembers</a:t>
            </a:r>
            <a:r>
              <a:rPr lang="en-US" sz="1000" dirty="0"/>
              <a:t> attributes which are containers for </a:t>
            </a:r>
            <a:r>
              <a:rPr lang="en-US" sz="1000" dirty="0" err="1"/>
              <a:t>IMapItems</a:t>
            </a:r>
            <a:r>
              <a:rPr lang="en-US" sz="1000" dirty="0"/>
              <a:t>.</a:t>
            </a:r>
          </a:p>
        </p:txBody>
      </p:sp>
      <p:sp>
        <p:nvSpPr>
          <p:cNvPr id="8" name="TextBox 7">
            <a:extLst>
              <a:ext uri="{FF2B5EF4-FFF2-40B4-BE49-F238E27FC236}">
                <a16:creationId xmlns:a16="http://schemas.microsoft.com/office/drawing/2014/main" id="{57380571-6453-5763-9413-76406BBD9900}"/>
              </a:ext>
            </a:extLst>
          </p:cNvPr>
          <p:cNvSpPr txBox="1"/>
          <p:nvPr/>
        </p:nvSpPr>
        <p:spPr>
          <a:xfrm>
            <a:off x="5834785" y="4228175"/>
            <a:ext cx="3790950" cy="1015663"/>
          </a:xfrm>
          <a:prstGeom prst="rect">
            <a:avLst/>
          </a:prstGeom>
          <a:noFill/>
        </p:spPr>
        <p:txBody>
          <a:bodyPr wrap="square" rtlCol="0">
            <a:spAutoFit/>
          </a:bodyPr>
          <a:lstStyle/>
          <a:p>
            <a:r>
              <a:rPr lang="en-US" sz="1000" dirty="0" err="1"/>
              <a:t>MapItemMove</a:t>
            </a:r>
            <a:r>
              <a:rPr lang="en-US" sz="1000" dirty="0"/>
              <a:t> is an object that supports moving </a:t>
            </a:r>
            <a:r>
              <a:rPr lang="en-US" sz="1000" dirty="0" err="1"/>
              <a:t>MapItems</a:t>
            </a:r>
            <a:r>
              <a:rPr lang="en-US" sz="1000" dirty="0"/>
              <a:t> on the Canvas map. </a:t>
            </a:r>
          </a:p>
          <a:p>
            <a:endParaRPr lang="en-US" sz="1000" dirty="0"/>
          </a:p>
          <a:p>
            <a:r>
              <a:rPr lang="en-US" sz="1000" dirty="0" err="1"/>
              <a:t>MapItemMove</a:t>
            </a:r>
            <a:r>
              <a:rPr lang="en-US" sz="1000" dirty="0"/>
              <a:t> contains the </a:t>
            </a:r>
            <a:r>
              <a:rPr lang="en-US" sz="1000" dirty="0" err="1"/>
              <a:t>MapItem</a:t>
            </a:r>
            <a:r>
              <a:rPr lang="en-US" sz="1000" dirty="0"/>
              <a:t> that correlates to what moves. </a:t>
            </a:r>
          </a:p>
          <a:p>
            <a:endParaRPr lang="en-US" sz="1000" dirty="0"/>
          </a:p>
          <a:p>
            <a:r>
              <a:rPr lang="en-US" sz="1000" dirty="0"/>
              <a:t>For this game, only the Prince is the </a:t>
            </a:r>
            <a:r>
              <a:rPr lang="en-US" sz="1000" dirty="0" err="1"/>
              <a:t>MapItem</a:t>
            </a:r>
            <a:r>
              <a:rPr lang="en-US" sz="1000" dirty="0"/>
              <a:t> shown on the map.</a:t>
            </a:r>
          </a:p>
        </p:txBody>
      </p:sp>
    </p:spTree>
    <p:extLst>
      <p:ext uri="{BB962C8B-B14F-4D97-AF65-F5344CB8AC3E}">
        <p14:creationId xmlns:p14="http://schemas.microsoft.com/office/powerpoint/2010/main" val="113949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4675909" cy="466148"/>
          </a:xfrm>
        </p:spPr>
        <p:txBody>
          <a:bodyPr>
            <a:normAutofit fontScale="90000"/>
          </a:bodyPr>
          <a:lstStyle/>
          <a:p>
            <a:r>
              <a:rPr lang="en-US" dirty="0" err="1"/>
              <a:t>ITerritory</a:t>
            </a:r>
            <a:endParaRPr lang="en-US" dirty="0"/>
          </a:p>
        </p:txBody>
      </p:sp>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589683" y="996230"/>
            <a:ext cx="4770869" cy="318654"/>
          </a:xfrm>
        </p:spPr>
        <p:txBody>
          <a:bodyPr>
            <a:normAutofit fontScale="25000" lnSpcReduction="20000"/>
          </a:bodyPr>
          <a:lstStyle/>
          <a:p>
            <a:r>
              <a:rPr lang="en-US" sz="7200" dirty="0"/>
              <a:t>Territory holds the specifics of the hexes on the map</a:t>
            </a:r>
            <a:endParaRPr lang="en-US" sz="1800" i="1" dirty="0"/>
          </a:p>
        </p:txBody>
      </p:sp>
      <p:sp>
        <p:nvSpPr>
          <p:cNvPr id="7" name="TextBox 6">
            <a:extLst>
              <a:ext uri="{FF2B5EF4-FFF2-40B4-BE49-F238E27FC236}">
                <a16:creationId xmlns:a16="http://schemas.microsoft.com/office/drawing/2014/main" id="{66B7BE4A-3743-D134-D3FC-E47DF058DB00}"/>
              </a:ext>
            </a:extLst>
          </p:cNvPr>
          <p:cNvSpPr txBox="1"/>
          <p:nvPr/>
        </p:nvSpPr>
        <p:spPr>
          <a:xfrm>
            <a:off x="611620" y="4132118"/>
            <a:ext cx="5188816" cy="276999"/>
          </a:xfrm>
          <a:prstGeom prst="rect">
            <a:avLst/>
          </a:prstGeom>
          <a:noFill/>
        </p:spPr>
        <p:txBody>
          <a:bodyPr wrap="square" rtlCol="0">
            <a:spAutoFit/>
          </a:bodyPr>
          <a:lstStyle/>
          <a:p>
            <a:r>
              <a:rPr lang="en-US" sz="1200" dirty="0" err="1"/>
              <a:t>GameInstance</a:t>
            </a:r>
            <a:r>
              <a:rPr lang="en-US" sz="1200" dirty="0"/>
              <a:t>-&gt;Territories attribute read-in at startup from Territories.xml file</a:t>
            </a:r>
          </a:p>
        </p:txBody>
      </p:sp>
      <p:pic>
        <p:nvPicPr>
          <p:cNvPr id="5" name="Picture 4">
            <a:extLst>
              <a:ext uri="{FF2B5EF4-FFF2-40B4-BE49-F238E27FC236}">
                <a16:creationId xmlns:a16="http://schemas.microsoft.com/office/drawing/2014/main" id="{C825ECF4-A6EE-7D7E-9CCC-4A649AECAB1D}"/>
              </a:ext>
            </a:extLst>
          </p:cNvPr>
          <p:cNvPicPr>
            <a:picLocks noChangeAspect="1"/>
          </p:cNvPicPr>
          <p:nvPr/>
        </p:nvPicPr>
        <p:blipFill>
          <a:blip r:embed="rId2"/>
          <a:stretch>
            <a:fillRect/>
          </a:stretch>
        </p:blipFill>
        <p:spPr>
          <a:xfrm>
            <a:off x="611621" y="1479840"/>
            <a:ext cx="4800600" cy="2571750"/>
          </a:xfrm>
          <a:prstGeom prst="rect">
            <a:avLst/>
          </a:prstGeom>
        </p:spPr>
      </p:pic>
      <p:sp>
        <p:nvSpPr>
          <p:cNvPr id="9" name="Title 1">
            <a:extLst>
              <a:ext uri="{FF2B5EF4-FFF2-40B4-BE49-F238E27FC236}">
                <a16:creationId xmlns:a16="http://schemas.microsoft.com/office/drawing/2014/main" id="{0F3436A3-62FC-452B-C6A3-71334C2E80CB}"/>
              </a:ext>
            </a:extLst>
          </p:cNvPr>
          <p:cNvSpPr txBox="1">
            <a:spLocks/>
          </p:cNvSpPr>
          <p:nvPr/>
        </p:nvSpPr>
        <p:spPr>
          <a:xfrm>
            <a:off x="6779779" y="445654"/>
            <a:ext cx="4675909" cy="466148"/>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IOption</a:t>
            </a:r>
            <a:endParaRPr lang="en-US" dirty="0"/>
          </a:p>
        </p:txBody>
      </p:sp>
      <p:sp>
        <p:nvSpPr>
          <p:cNvPr id="10" name="Content Placeholder 2">
            <a:extLst>
              <a:ext uri="{FF2B5EF4-FFF2-40B4-BE49-F238E27FC236}">
                <a16:creationId xmlns:a16="http://schemas.microsoft.com/office/drawing/2014/main" id="{74EC9DC5-26CA-0D04-4485-0D462AEA2777}"/>
              </a:ext>
            </a:extLst>
          </p:cNvPr>
          <p:cNvSpPr txBox="1">
            <a:spLocks/>
          </p:cNvSpPr>
          <p:nvPr/>
        </p:nvSpPr>
        <p:spPr>
          <a:xfrm>
            <a:off x="6326909" y="1076757"/>
            <a:ext cx="5458691" cy="59617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200" dirty="0"/>
              <a:t>Options holds the user experience choices</a:t>
            </a:r>
          </a:p>
          <a:p>
            <a:r>
              <a:rPr lang="en-US" sz="7200" dirty="0"/>
              <a:t>For example, setting level of monster that party faces</a:t>
            </a:r>
            <a:endParaRPr lang="en-US" sz="1800" i="1" dirty="0"/>
          </a:p>
          <a:p>
            <a:pPr marL="0" indent="0">
              <a:buNone/>
            </a:pPr>
            <a:r>
              <a:rPr lang="en-US" sz="7200" dirty="0"/>
              <a:t>.</a:t>
            </a:r>
            <a:endParaRPr lang="en-US" sz="1800" i="1" dirty="0"/>
          </a:p>
        </p:txBody>
      </p:sp>
      <p:pic>
        <p:nvPicPr>
          <p:cNvPr id="14" name="Picture 13">
            <a:extLst>
              <a:ext uri="{FF2B5EF4-FFF2-40B4-BE49-F238E27FC236}">
                <a16:creationId xmlns:a16="http://schemas.microsoft.com/office/drawing/2014/main" id="{4B99EE1D-6FEF-13B9-98A9-6B09F556B96B}"/>
              </a:ext>
            </a:extLst>
          </p:cNvPr>
          <p:cNvPicPr>
            <a:picLocks noChangeAspect="1"/>
          </p:cNvPicPr>
          <p:nvPr/>
        </p:nvPicPr>
        <p:blipFill>
          <a:blip r:embed="rId3"/>
          <a:stretch>
            <a:fillRect/>
          </a:stretch>
        </p:blipFill>
        <p:spPr>
          <a:xfrm>
            <a:off x="6578888" y="1840489"/>
            <a:ext cx="4876800" cy="2124075"/>
          </a:xfrm>
          <a:prstGeom prst="rect">
            <a:avLst/>
          </a:prstGeom>
        </p:spPr>
      </p:pic>
      <p:sp>
        <p:nvSpPr>
          <p:cNvPr id="15" name="TextBox 14">
            <a:extLst>
              <a:ext uri="{FF2B5EF4-FFF2-40B4-BE49-F238E27FC236}">
                <a16:creationId xmlns:a16="http://schemas.microsoft.com/office/drawing/2014/main" id="{5DFC028A-DAC1-A3F8-9375-90839699D591}"/>
              </a:ext>
            </a:extLst>
          </p:cNvPr>
          <p:cNvSpPr txBox="1"/>
          <p:nvPr/>
        </p:nvSpPr>
        <p:spPr>
          <a:xfrm>
            <a:off x="6531262" y="4132118"/>
            <a:ext cx="4726997" cy="276999"/>
          </a:xfrm>
          <a:prstGeom prst="rect">
            <a:avLst/>
          </a:prstGeom>
          <a:noFill/>
        </p:spPr>
        <p:txBody>
          <a:bodyPr wrap="square" rtlCol="0">
            <a:spAutoFit/>
          </a:bodyPr>
          <a:lstStyle/>
          <a:p>
            <a:r>
              <a:rPr lang="en-US" sz="1200" dirty="0" err="1"/>
              <a:t>GameInstance</a:t>
            </a:r>
            <a:r>
              <a:rPr lang="en-US" sz="1200" dirty="0"/>
              <a:t>-&gt;Options attribute read-in at startup from Options.xml file</a:t>
            </a:r>
          </a:p>
        </p:txBody>
      </p:sp>
    </p:spTree>
    <p:extLst>
      <p:ext uri="{BB962C8B-B14F-4D97-AF65-F5344CB8AC3E}">
        <p14:creationId xmlns:p14="http://schemas.microsoft.com/office/powerpoint/2010/main" val="173946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Views</a:t>
            </a:r>
          </a:p>
        </p:txBody>
      </p:sp>
    </p:spTree>
    <p:extLst>
      <p:ext uri="{BB962C8B-B14F-4D97-AF65-F5344CB8AC3E}">
        <p14:creationId xmlns:p14="http://schemas.microsoft.com/office/powerpoint/2010/main" val="307809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Views</a:t>
            </a:r>
          </a:p>
        </p:txBody>
      </p:sp>
      <p:pic>
        <p:nvPicPr>
          <p:cNvPr id="4" name="Picture 3">
            <a:extLst>
              <a:ext uri="{FF2B5EF4-FFF2-40B4-BE49-F238E27FC236}">
                <a16:creationId xmlns:a16="http://schemas.microsoft.com/office/drawing/2014/main" id="{0B4F79AB-6BCA-9C5C-C693-9B9863B0518A}"/>
              </a:ext>
            </a:extLst>
          </p:cNvPr>
          <p:cNvPicPr>
            <a:picLocks noChangeAspect="1"/>
          </p:cNvPicPr>
          <p:nvPr/>
        </p:nvPicPr>
        <p:blipFill>
          <a:blip r:embed="rId2"/>
          <a:stretch>
            <a:fillRect/>
          </a:stretch>
        </p:blipFill>
        <p:spPr>
          <a:xfrm>
            <a:off x="962025" y="886113"/>
            <a:ext cx="10267950" cy="5953125"/>
          </a:xfrm>
          <a:prstGeom prst="rect">
            <a:avLst/>
          </a:prstGeom>
        </p:spPr>
      </p:pic>
    </p:spTree>
    <p:extLst>
      <p:ext uri="{BB962C8B-B14F-4D97-AF65-F5344CB8AC3E}">
        <p14:creationId xmlns:p14="http://schemas.microsoft.com/office/powerpoint/2010/main" val="415893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GameViewerWindow’s</a:t>
            </a:r>
            <a:r>
              <a:rPr lang="en-US" dirty="0"/>
              <a:t> </a:t>
            </a:r>
            <a:r>
              <a:rPr lang="en-US" dirty="0" err="1"/>
              <a:t>myTextBox</a:t>
            </a:r>
            <a:endParaRPr lang="en-US" dirty="0"/>
          </a:p>
        </p:txBody>
      </p:sp>
      <p:sp>
        <p:nvSpPr>
          <p:cNvPr id="3" name="Content Placeholder 2">
            <a:extLst>
              <a:ext uri="{FF2B5EF4-FFF2-40B4-BE49-F238E27FC236}">
                <a16:creationId xmlns:a16="http://schemas.microsoft.com/office/drawing/2014/main" id="{D4DA10AF-D93A-2E2B-97EF-08209543E39B}"/>
              </a:ext>
            </a:extLst>
          </p:cNvPr>
          <p:cNvSpPr>
            <a:spLocks noGrp="1"/>
          </p:cNvSpPr>
          <p:nvPr>
            <p:ph idx="1"/>
          </p:nvPr>
        </p:nvSpPr>
        <p:spPr>
          <a:xfrm>
            <a:off x="838200" y="988291"/>
            <a:ext cx="10515600" cy="5188672"/>
          </a:xfrm>
        </p:spPr>
        <p:txBody>
          <a:bodyPr>
            <a:normAutofit/>
          </a:bodyPr>
          <a:lstStyle/>
          <a:p>
            <a:r>
              <a:rPr lang="en-US" sz="1600" dirty="0" err="1"/>
              <a:t>myTextBox</a:t>
            </a:r>
            <a:r>
              <a:rPr lang="en-US" sz="1600" dirty="0"/>
              <a:t> is the main user interaction displaying information to the user shown in bottom left corner </a:t>
            </a:r>
          </a:p>
          <a:p>
            <a:r>
              <a:rPr lang="en-US" sz="1600" dirty="0"/>
              <a:t>The appropriate content to display in </a:t>
            </a:r>
            <a:r>
              <a:rPr lang="en-US" sz="1600" dirty="0" err="1"/>
              <a:t>myTextBox</a:t>
            </a:r>
            <a:r>
              <a:rPr lang="en-US" sz="1600" dirty="0"/>
              <a:t> is set by </a:t>
            </a:r>
            <a:r>
              <a:rPr lang="en-US" sz="1600" dirty="0" err="1"/>
              <a:t>EventViewer</a:t>
            </a:r>
            <a:r>
              <a:rPr lang="en-US" sz="1600" dirty="0"/>
              <a:t> or one of the </a:t>
            </a:r>
            <a:r>
              <a:rPr lang="en-US" sz="1600" dirty="0" err="1"/>
              <a:t>EventViewerXXX</a:t>
            </a:r>
            <a:r>
              <a:rPr lang="en-US" sz="1600" dirty="0"/>
              <a:t> helper classes</a:t>
            </a:r>
          </a:p>
          <a:p>
            <a:r>
              <a:rPr lang="en-US" sz="1600" dirty="0"/>
              <a:t>The source data for the </a:t>
            </a:r>
            <a:r>
              <a:rPr lang="en-US" sz="1600" dirty="0" err="1"/>
              <a:t>myTextBox</a:t>
            </a:r>
            <a:r>
              <a:rPr lang="en-US" sz="1600" dirty="0"/>
              <a:t> content is obtained from this file: Events.txt. </a:t>
            </a:r>
          </a:p>
          <a:p>
            <a:pPr lvl="1"/>
            <a:r>
              <a:rPr lang="en-US" sz="1600" dirty="0"/>
              <a:t>Events.txt generated from corresponding Events.xlsx spreadsheet</a:t>
            </a:r>
          </a:p>
          <a:p>
            <a:pPr lvl="1"/>
            <a:r>
              <a:rPr lang="en-US" sz="1600" dirty="0"/>
              <a:t>Text file representing rows in a spreadsheet</a:t>
            </a:r>
          </a:p>
          <a:p>
            <a:pPr lvl="1"/>
            <a:r>
              <a:rPr lang="en-US" sz="1600" dirty="0"/>
              <a:t>The text file must adhere to specific format </a:t>
            </a:r>
          </a:p>
          <a:p>
            <a:pPr lvl="2"/>
            <a:r>
              <a:rPr lang="en-US" sz="1400" dirty="0"/>
              <a:t>Two columns per row: 1.) event number (e.g., e000)  2.) XMAL representing what should be shown in </a:t>
            </a:r>
            <a:r>
              <a:rPr lang="en-US" sz="1400" dirty="0" err="1"/>
              <a:t>myTextBox</a:t>
            </a:r>
            <a:endParaRPr lang="en-US" sz="1400" dirty="0"/>
          </a:p>
          <a:p>
            <a:pPr lvl="2"/>
            <a:r>
              <a:rPr lang="en-US" sz="1400" dirty="0"/>
              <a:t>Second column must not have double quotes embedded within the quotes</a:t>
            </a:r>
          </a:p>
          <a:p>
            <a:endParaRPr lang="en-US" sz="1800" i="1" dirty="0"/>
          </a:p>
        </p:txBody>
      </p:sp>
      <p:pic>
        <p:nvPicPr>
          <p:cNvPr id="5" name="Picture 4">
            <a:extLst>
              <a:ext uri="{FF2B5EF4-FFF2-40B4-BE49-F238E27FC236}">
                <a16:creationId xmlns:a16="http://schemas.microsoft.com/office/drawing/2014/main" id="{B75DC3B3-BEFF-0B0C-3BDE-15C36AD8E312}"/>
              </a:ext>
            </a:extLst>
          </p:cNvPr>
          <p:cNvPicPr>
            <a:picLocks noChangeAspect="1"/>
          </p:cNvPicPr>
          <p:nvPr/>
        </p:nvPicPr>
        <p:blipFill>
          <a:blip r:embed="rId2"/>
          <a:stretch>
            <a:fillRect/>
          </a:stretch>
        </p:blipFill>
        <p:spPr>
          <a:xfrm>
            <a:off x="1283421" y="3148518"/>
            <a:ext cx="8258175" cy="1857375"/>
          </a:xfrm>
          <a:prstGeom prst="rect">
            <a:avLst/>
          </a:prstGeom>
        </p:spPr>
      </p:pic>
      <p:sp>
        <p:nvSpPr>
          <p:cNvPr id="4" name="Speech Bubble: Rectangle with Corners Rounded 3">
            <a:extLst>
              <a:ext uri="{FF2B5EF4-FFF2-40B4-BE49-F238E27FC236}">
                <a16:creationId xmlns:a16="http://schemas.microsoft.com/office/drawing/2014/main" id="{FD7A74C9-F413-9557-A79B-D5BBF15D6D2B}"/>
              </a:ext>
            </a:extLst>
          </p:cNvPr>
          <p:cNvSpPr/>
          <p:nvPr/>
        </p:nvSpPr>
        <p:spPr>
          <a:xfrm>
            <a:off x="7768214" y="5285104"/>
            <a:ext cx="3546764" cy="612648"/>
          </a:xfrm>
          <a:prstGeom prst="wedgeRoundRectCallout">
            <a:avLst>
              <a:gd name="adj1" fmla="val -44515"/>
              <a:gd name="adj2" fmla="val -97307"/>
              <a:gd name="adj3" fmla="val 1666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XAML is a markup language that supports WPF display of data in controls. WPF books provide specifics.</a:t>
            </a:r>
          </a:p>
        </p:txBody>
      </p:sp>
    </p:spTree>
    <p:extLst>
      <p:ext uri="{BB962C8B-B14F-4D97-AF65-F5344CB8AC3E}">
        <p14:creationId xmlns:p14="http://schemas.microsoft.com/office/powerpoint/2010/main" val="292576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Convert Events.xlsx to Event.txt</a:t>
            </a:r>
          </a:p>
        </p:txBody>
      </p:sp>
      <p:sp>
        <p:nvSpPr>
          <p:cNvPr id="3" name="Content Placeholder 2">
            <a:extLst>
              <a:ext uri="{FF2B5EF4-FFF2-40B4-BE49-F238E27FC236}">
                <a16:creationId xmlns:a16="http://schemas.microsoft.com/office/drawing/2014/main" id="{D4DA10AF-D93A-2E2B-97EF-08209543E39B}"/>
              </a:ext>
            </a:extLst>
          </p:cNvPr>
          <p:cNvSpPr>
            <a:spLocks noGrp="1"/>
          </p:cNvSpPr>
          <p:nvPr>
            <p:ph idx="1"/>
          </p:nvPr>
        </p:nvSpPr>
        <p:spPr>
          <a:xfrm>
            <a:off x="956518" y="988291"/>
            <a:ext cx="10515600" cy="5188672"/>
          </a:xfrm>
        </p:spPr>
        <p:txBody>
          <a:bodyPr>
            <a:normAutofit lnSpcReduction="10000"/>
          </a:bodyPr>
          <a:lstStyle/>
          <a:p>
            <a:r>
              <a:rPr lang="en-US" sz="1600" dirty="0"/>
              <a:t>Can manually convert updates to Events.xlsx to Event.txt file that is needed by application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400" dirty="0"/>
              <a:t>In Excel, select </a:t>
            </a:r>
            <a:r>
              <a:rPr lang="en-US" sz="1400" b="1" dirty="0"/>
              <a:t>File | Export…</a:t>
            </a:r>
          </a:p>
          <a:p>
            <a:r>
              <a:rPr lang="en-US" sz="1400" dirty="0"/>
              <a:t>Select the </a:t>
            </a:r>
            <a:r>
              <a:rPr lang="en-US" sz="1400" b="1" dirty="0"/>
              <a:t>Change File Type option</a:t>
            </a:r>
          </a:p>
          <a:p>
            <a:r>
              <a:rPr lang="en-US" sz="1400" dirty="0"/>
              <a:t>Select</a:t>
            </a:r>
            <a:r>
              <a:rPr lang="en-US" sz="1400" b="1" dirty="0"/>
              <a:t> Text </a:t>
            </a:r>
            <a:r>
              <a:rPr lang="en-US" sz="1400" dirty="0"/>
              <a:t>file type</a:t>
            </a:r>
          </a:p>
          <a:p>
            <a:r>
              <a:rPr lang="en-US" sz="1400" dirty="0"/>
              <a:t>Save file as Events.txt in config directory</a:t>
            </a:r>
          </a:p>
          <a:p>
            <a:r>
              <a:rPr lang="en-US" sz="1400" dirty="0"/>
              <a:t>The application fails startup if an error was made in the XAML.</a:t>
            </a:r>
          </a:p>
          <a:p>
            <a:pPr lvl="1"/>
            <a:r>
              <a:rPr lang="en-US" sz="1000" dirty="0"/>
              <a:t>You cannot have double quotes in XAML</a:t>
            </a:r>
          </a:p>
          <a:p>
            <a:pPr lvl="1"/>
            <a:r>
              <a:rPr lang="en-US" sz="1000" dirty="0"/>
              <a:t>XAML must be properly formatted</a:t>
            </a:r>
          </a:p>
          <a:p>
            <a:r>
              <a:rPr lang="en-US" sz="1400" dirty="0"/>
              <a:t>Must exit text file before starting application to avoid double access.</a:t>
            </a:r>
          </a:p>
          <a:p>
            <a:r>
              <a:rPr lang="en-US" sz="1400" dirty="0"/>
              <a:t>Use “Save As” to save the </a:t>
            </a:r>
            <a:r>
              <a:rPr lang="en-US" sz="1400" b="1" dirty="0"/>
              <a:t>xlsx</a:t>
            </a:r>
            <a:r>
              <a:rPr lang="en-US" sz="1400" dirty="0"/>
              <a:t> file in the </a:t>
            </a:r>
            <a:r>
              <a:rPr lang="en-US" sz="1400" dirty="0" err="1"/>
              <a:t>DesignDocs</a:t>
            </a:r>
            <a:r>
              <a:rPr lang="en-US" sz="1400" dirty="0"/>
              <a:t> directory</a:t>
            </a:r>
            <a:endParaRPr lang="en-US" sz="1200" dirty="0"/>
          </a:p>
          <a:p>
            <a:endParaRPr lang="en-US" sz="1400" dirty="0"/>
          </a:p>
          <a:p>
            <a:endParaRPr lang="en-US" sz="1800" i="1" dirty="0"/>
          </a:p>
        </p:txBody>
      </p:sp>
      <p:pic>
        <p:nvPicPr>
          <p:cNvPr id="7" name="Picture 6">
            <a:extLst>
              <a:ext uri="{FF2B5EF4-FFF2-40B4-BE49-F238E27FC236}">
                <a16:creationId xmlns:a16="http://schemas.microsoft.com/office/drawing/2014/main" id="{438E9ACF-E89B-5D67-BDCD-FAF5E98917C9}"/>
              </a:ext>
            </a:extLst>
          </p:cNvPr>
          <p:cNvPicPr>
            <a:picLocks noChangeAspect="1"/>
          </p:cNvPicPr>
          <p:nvPr/>
        </p:nvPicPr>
        <p:blipFill>
          <a:blip r:embed="rId2"/>
          <a:stretch>
            <a:fillRect/>
          </a:stretch>
        </p:blipFill>
        <p:spPr>
          <a:xfrm>
            <a:off x="1004888" y="1402522"/>
            <a:ext cx="4602740" cy="2026478"/>
          </a:xfrm>
          <a:prstGeom prst="rect">
            <a:avLst/>
          </a:prstGeom>
          <a:ln>
            <a:solidFill>
              <a:schemeClr val="accent1"/>
            </a:solidFill>
          </a:ln>
        </p:spPr>
      </p:pic>
      <p:pic>
        <p:nvPicPr>
          <p:cNvPr id="11" name="Picture 10">
            <a:extLst>
              <a:ext uri="{FF2B5EF4-FFF2-40B4-BE49-F238E27FC236}">
                <a16:creationId xmlns:a16="http://schemas.microsoft.com/office/drawing/2014/main" id="{41599A07-10D0-A132-69A2-3B9642B0D8D7}"/>
              </a:ext>
            </a:extLst>
          </p:cNvPr>
          <p:cNvPicPr>
            <a:picLocks noChangeAspect="1"/>
          </p:cNvPicPr>
          <p:nvPr/>
        </p:nvPicPr>
        <p:blipFill>
          <a:blip r:embed="rId3"/>
          <a:stretch>
            <a:fillRect/>
          </a:stretch>
        </p:blipFill>
        <p:spPr>
          <a:xfrm>
            <a:off x="6584373" y="3112491"/>
            <a:ext cx="4769427" cy="2848408"/>
          </a:xfrm>
          <a:prstGeom prst="rect">
            <a:avLst/>
          </a:prstGeom>
          <a:noFill/>
          <a:ln>
            <a:solidFill>
              <a:schemeClr val="accent1"/>
            </a:solidFill>
          </a:ln>
        </p:spPr>
      </p:pic>
      <p:sp>
        <p:nvSpPr>
          <p:cNvPr id="4" name="Speech Bubble: Rectangle with Corners Rounded 3">
            <a:extLst>
              <a:ext uri="{FF2B5EF4-FFF2-40B4-BE49-F238E27FC236}">
                <a16:creationId xmlns:a16="http://schemas.microsoft.com/office/drawing/2014/main" id="{FD7A74C9-F413-9557-A79B-D5BBF15D6D2B}"/>
              </a:ext>
            </a:extLst>
          </p:cNvPr>
          <p:cNvSpPr/>
          <p:nvPr/>
        </p:nvSpPr>
        <p:spPr>
          <a:xfrm>
            <a:off x="6948775" y="1720560"/>
            <a:ext cx="3499239" cy="911321"/>
          </a:xfrm>
          <a:prstGeom prst="wedgeRoundRectCallout">
            <a:avLst>
              <a:gd name="adj1" fmla="val -101286"/>
              <a:gd name="adj2" fmla="val -14388"/>
              <a:gd name="adj3" fmla="val 1666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Events and corresponding XAML that is displayed to user. Need to convert </a:t>
            </a:r>
            <a:r>
              <a:rPr lang="en-US" sz="1200" dirty="0" err="1">
                <a:solidFill>
                  <a:schemeClr val="tx1"/>
                </a:solidFill>
              </a:rPr>
              <a:t>Events.xlxs</a:t>
            </a:r>
            <a:r>
              <a:rPr lang="en-US" sz="1200" dirty="0">
                <a:solidFill>
                  <a:schemeClr val="tx1"/>
                </a:solidFill>
              </a:rPr>
              <a:t> to Event.txt file for application to read. Same applies to Rules.txt and Tables.txt.</a:t>
            </a:r>
          </a:p>
        </p:txBody>
      </p:sp>
    </p:spTree>
    <p:extLst>
      <p:ext uri="{BB962C8B-B14F-4D97-AF65-F5344CB8AC3E}">
        <p14:creationId xmlns:p14="http://schemas.microsoft.com/office/powerpoint/2010/main" val="155536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505690" y="642217"/>
            <a:ext cx="10515600" cy="466148"/>
          </a:xfrm>
        </p:spPr>
        <p:txBody>
          <a:bodyPr>
            <a:normAutofit fontScale="90000"/>
          </a:bodyPr>
          <a:lstStyle/>
          <a:p>
            <a:r>
              <a:rPr lang="en-US" dirty="0"/>
              <a:t>Other Helper Classes</a:t>
            </a:r>
          </a:p>
        </p:txBody>
      </p:sp>
      <p:pic>
        <p:nvPicPr>
          <p:cNvPr id="9" name="Picture 8">
            <a:extLst>
              <a:ext uri="{FF2B5EF4-FFF2-40B4-BE49-F238E27FC236}">
                <a16:creationId xmlns:a16="http://schemas.microsoft.com/office/drawing/2014/main" id="{C28BDCC2-D3F0-03B7-FE58-20869FC9CACA}"/>
              </a:ext>
            </a:extLst>
          </p:cNvPr>
          <p:cNvPicPr>
            <a:picLocks noChangeAspect="1"/>
          </p:cNvPicPr>
          <p:nvPr/>
        </p:nvPicPr>
        <p:blipFill>
          <a:blip r:embed="rId2"/>
          <a:stretch>
            <a:fillRect/>
          </a:stretch>
        </p:blipFill>
        <p:spPr>
          <a:xfrm>
            <a:off x="339822" y="1420083"/>
            <a:ext cx="5657850" cy="1609725"/>
          </a:xfrm>
          <a:prstGeom prst="rect">
            <a:avLst/>
          </a:prstGeom>
        </p:spPr>
      </p:pic>
      <p:pic>
        <p:nvPicPr>
          <p:cNvPr id="11" name="Picture 10">
            <a:extLst>
              <a:ext uri="{FF2B5EF4-FFF2-40B4-BE49-F238E27FC236}">
                <a16:creationId xmlns:a16="http://schemas.microsoft.com/office/drawing/2014/main" id="{1F2281C0-2285-BF55-AF1B-F83E90C9E460}"/>
              </a:ext>
            </a:extLst>
          </p:cNvPr>
          <p:cNvPicPr>
            <a:picLocks noChangeAspect="1"/>
          </p:cNvPicPr>
          <p:nvPr/>
        </p:nvPicPr>
        <p:blipFill>
          <a:blip r:embed="rId3"/>
          <a:stretch>
            <a:fillRect/>
          </a:stretch>
        </p:blipFill>
        <p:spPr>
          <a:xfrm>
            <a:off x="6338598" y="1420083"/>
            <a:ext cx="5629275" cy="4667250"/>
          </a:xfrm>
          <a:prstGeom prst="rect">
            <a:avLst/>
          </a:prstGeom>
        </p:spPr>
      </p:pic>
      <p:sp>
        <p:nvSpPr>
          <p:cNvPr id="12" name="TextBox 11">
            <a:extLst>
              <a:ext uri="{FF2B5EF4-FFF2-40B4-BE49-F238E27FC236}">
                <a16:creationId xmlns:a16="http://schemas.microsoft.com/office/drawing/2014/main" id="{D9617A8F-D408-C0F3-9870-1F9792A03761}"/>
              </a:ext>
            </a:extLst>
          </p:cNvPr>
          <p:cNvSpPr txBox="1"/>
          <p:nvPr/>
        </p:nvSpPr>
        <p:spPr>
          <a:xfrm>
            <a:off x="332552" y="3168932"/>
            <a:ext cx="5763447" cy="400110"/>
          </a:xfrm>
          <a:prstGeom prst="rect">
            <a:avLst/>
          </a:prstGeom>
          <a:noFill/>
        </p:spPr>
        <p:txBody>
          <a:bodyPr wrap="square" rtlCol="0">
            <a:spAutoFit/>
          </a:bodyPr>
          <a:lstStyle/>
          <a:p>
            <a:r>
              <a:rPr lang="en-US" sz="1000" dirty="0" err="1"/>
              <a:t>ConfigFileReader</a:t>
            </a:r>
            <a:r>
              <a:rPr lang="en-US" sz="1000" dirty="0"/>
              <a:t> object is responsible for reading Events.txt, Rules.txt, and Tables.txt to populate </a:t>
            </a:r>
            <a:r>
              <a:rPr lang="en-US" sz="1000" dirty="0" err="1"/>
              <a:t>EventViewer</a:t>
            </a:r>
            <a:r>
              <a:rPr lang="en-US" sz="1000" dirty="0"/>
              <a:t>-&gt;</a:t>
            </a:r>
            <a:r>
              <a:rPr lang="en-US" sz="1000" dirty="0" err="1"/>
              <a:t>myEvents</a:t>
            </a:r>
            <a:r>
              <a:rPr lang="en-US" sz="1000" dirty="0"/>
              <a:t>, </a:t>
            </a:r>
            <a:r>
              <a:rPr lang="en-US" sz="1000" dirty="0" err="1"/>
              <a:t>EventViewer</a:t>
            </a:r>
            <a:r>
              <a:rPr lang="en-US" sz="1000" dirty="0"/>
              <a:t>-&gt;</a:t>
            </a:r>
            <a:r>
              <a:rPr lang="en-US" sz="1000" dirty="0" err="1"/>
              <a:t>myRules</a:t>
            </a:r>
            <a:r>
              <a:rPr lang="en-US" sz="1000" dirty="0"/>
              <a:t>, and </a:t>
            </a:r>
            <a:r>
              <a:rPr lang="en-US" sz="1000" dirty="0" err="1"/>
              <a:t>EventViewer</a:t>
            </a:r>
            <a:r>
              <a:rPr lang="en-US" sz="1000" dirty="0"/>
              <a:t>-&gt;</a:t>
            </a:r>
            <a:r>
              <a:rPr lang="en-US" sz="1000" dirty="0" err="1"/>
              <a:t>myTables</a:t>
            </a:r>
            <a:r>
              <a:rPr lang="en-US" sz="1000" dirty="0"/>
              <a:t> for displaying data to user</a:t>
            </a:r>
          </a:p>
        </p:txBody>
      </p:sp>
      <p:sp>
        <p:nvSpPr>
          <p:cNvPr id="13" name="TextBox 12">
            <a:extLst>
              <a:ext uri="{FF2B5EF4-FFF2-40B4-BE49-F238E27FC236}">
                <a16:creationId xmlns:a16="http://schemas.microsoft.com/office/drawing/2014/main" id="{E19E8B7E-28F1-87F5-75D8-F1698E838939}"/>
              </a:ext>
            </a:extLst>
          </p:cNvPr>
          <p:cNvSpPr txBox="1"/>
          <p:nvPr/>
        </p:nvSpPr>
        <p:spPr>
          <a:xfrm>
            <a:off x="6271511" y="6142278"/>
            <a:ext cx="5763447" cy="246221"/>
          </a:xfrm>
          <a:prstGeom prst="rect">
            <a:avLst/>
          </a:prstGeom>
          <a:noFill/>
        </p:spPr>
        <p:txBody>
          <a:bodyPr wrap="square" rtlCol="0">
            <a:spAutoFit/>
          </a:bodyPr>
          <a:lstStyle/>
          <a:p>
            <a:r>
              <a:rPr lang="en-US" sz="1000" dirty="0" err="1"/>
              <a:t>DiceRoller</a:t>
            </a:r>
            <a:r>
              <a:rPr lang="en-US" sz="1000" dirty="0"/>
              <a:t> is responsible for rolling one die, two die, or three die and making callback when done</a:t>
            </a:r>
          </a:p>
        </p:txBody>
      </p:sp>
    </p:spTree>
    <p:extLst>
      <p:ext uri="{BB962C8B-B14F-4D97-AF65-F5344CB8AC3E}">
        <p14:creationId xmlns:p14="http://schemas.microsoft.com/office/powerpoint/2010/main" val="69297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505690" y="642217"/>
            <a:ext cx="10515600" cy="466148"/>
          </a:xfrm>
        </p:spPr>
        <p:txBody>
          <a:bodyPr>
            <a:normAutofit fontScale="90000"/>
          </a:bodyPr>
          <a:lstStyle/>
          <a:p>
            <a:r>
              <a:rPr lang="en-US" dirty="0"/>
              <a:t>Other Helper Classes</a:t>
            </a:r>
          </a:p>
        </p:txBody>
      </p:sp>
      <p:sp>
        <p:nvSpPr>
          <p:cNvPr id="12" name="TextBox 11">
            <a:extLst>
              <a:ext uri="{FF2B5EF4-FFF2-40B4-BE49-F238E27FC236}">
                <a16:creationId xmlns:a16="http://schemas.microsoft.com/office/drawing/2014/main" id="{D9617A8F-D408-C0F3-9870-1F9792A03761}"/>
              </a:ext>
            </a:extLst>
          </p:cNvPr>
          <p:cNvSpPr txBox="1"/>
          <p:nvPr/>
        </p:nvSpPr>
        <p:spPr>
          <a:xfrm>
            <a:off x="543558" y="5937279"/>
            <a:ext cx="3965949" cy="254969"/>
          </a:xfrm>
          <a:prstGeom prst="rect">
            <a:avLst/>
          </a:prstGeom>
          <a:noFill/>
        </p:spPr>
        <p:txBody>
          <a:bodyPr wrap="square" rtlCol="0">
            <a:spAutoFit/>
          </a:bodyPr>
          <a:lstStyle/>
          <a:p>
            <a:r>
              <a:rPr lang="en-US" sz="1000" dirty="0"/>
              <a:t>Utilities class holds static variables and constants that do not change</a:t>
            </a:r>
          </a:p>
        </p:txBody>
      </p:sp>
      <p:sp>
        <p:nvSpPr>
          <p:cNvPr id="13" name="TextBox 12">
            <a:extLst>
              <a:ext uri="{FF2B5EF4-FFF2-40B4-BE49-F238E27FC236}">
                <a16:creationId xmlns:a16="http://schemas.microsoft.com/office/drawing/2014/main" id="{E19E8B7E-28F1-87F5-75D8-F1698E838939}"/>
              </a:ext>
            </a:extLst>
          </p:cNvPr>
          <p:cNvSpPr txBox="1"/>
          <p:nvPr/>
        </p:nvSpPr>
        <p:spPr>
          <a:xfrm>
            <a:off x="4509507" y="3504436"/>
            <a:ext cx="7431310" cy="254969"/>
          </a:xfrm>
          <a:prstGeom prst="rect">
            <a:avLst/>
          </a:prstGeom>
          <a:noFill/>
        </p:spPr>
        <p:txBody>
          <a:bodyPr wrap="square" rtlCol="0">
            <a:spAutoFit/>
          </a:bodyPr>
          <a:lstStyle/>
          <a:p>
            <a:r>
              <a:rPr lang="en-US" sz="1000" dirty="0" err="1"/>
              <a:t>TreasureMgr</a:t>
            </a:r>
            <a:r>
              <a:rPr lang="en-US" sz="1000" dirty="0"/>
              <a:t> responsible for handling treasure table and what is returned when die rolls are made to get treasure</a:t>
            </a:r>
          </a:p>
        </p:txBody>
      </p:sp>
      <p:pic>
        <p:nvPicPr>
          <p:cNvPr id="4" name="Picture 3">
            <a:extLst>
              <a:ext uri="{FF2B5EF4-FFF2-40B4-BE49-F238E27FC236}">
                <a16:creationId xmlns:a16="http://schemas.microsoft.com/office/drawing/2014/main" id="{6441F63C-0E8D-D6B9-C7D7-9FC0A5B81A14}"/>
              </a:ext>
            </a:extLst>
          </p:cNvPr>
          <p:cNvPicPr>
            <a:picLocks noChangeAspect="1"/>
          </p:cNvPicPr>
          <p:nvPr/>
        </p:nvPicPr>
        <p:blipFill>
          <a:blip r:embed="rId2"/>
          <a:stretch>
            <a:fillRect/>
          </a:stretch>
        </p:blipFill>
        <p:spPr>
          <a:xfrm>
            <a:off x="612620" y="1240224"/>
            <a:ext cx="3562350" cy="4600575"/>
          </a:xfrm>
          <a:prstGeom prst="rect">
            <a:avLst/>
          </a:prstGeom>
        </p:spPr>
      </p:pic>
      <p:pic>
        <p:nvPicPr>
          <p:cNvPr id="6" name="Picture 5">
            <a:extLst>
              <a:ext uri="{FF2B5EF4-FFF2-40B4-BE49-F238E27FC236}">
                <a16:creationId xmlns:a16="http://schemas.microsoft.com/office/drawing/2014/main" id="{9E389076-6C89-E4FA-F136-18E674A9DC8A}"/>
              </a:ext>
            </a:extLst>
          </p:cNvPr>
          <p:cNvPicPr>
            <a:picLocks noChangeAspect="1"/>
          </p:cNvPicPr>
          <p:nvPr/>
        </p:nvPicPr>
        <p:blipFill>
          <a:blip r:embed="rId3"/>
          <a:stretch>
            <a:fillRect/>
          </a:stretch>
        </p:blipFill>
        <p:spPr>
          <a:xfrm>
            <a:off x="4509507" y="1204845"/>
            <a:ext cx="7431310" cy="2299591"/>
          </a:xfrm>
          <a:prstGeom prst="rect">
            <a:avLst/>
          </a:prstGeom>
        </p:spPr>
      </p:pic>
      <p:pic>
        <p:nvPicPr>
          <p:cNvPr id="8" name="Picture 7">
            <a:extLst>
              <a:ext uri="{FF2B5EF4-FFF2-40B4-BE49-F238E27FC236}">
                <a16:creationId xmlns:a16="http://schemas.microsoft.com/office/drawing/2014/main" id="{F449D7B0-6D4D-6A41-6FE8-4F222ACE10F2}"/>
              </a:ext>
            </a:extLst>
          </p:cNvPr>
          <p:cNvPicPr>
            <a:picLocks noChangeAspect="1"/>
          </p:cNvPicPr>
          <p:nvPr/>
        </p:nvPicPr>
        <p:blipFill>
          <a:blip r:embed="rId4"/>
          <a:stretch>
            <a:fillRect/>
          </a:stretch>
        </p:blipFill>
        <p:spPr>
          <a:xfrm>
            <a:off x="4509507" y="4150460"/>
            <a:ext cx="4010025" cy="885825"/>
          </a:xfrm>
          <a:prstGeom prst="rect">
            <a:avLst/>
          </a:prstGeom>
        </p:spPr>
      </p:pic>
      <p:sp>
        <p:nvSpPr>
          <p:cNvPr id="10" name="TextBox 9">
            <a:extLst>
              <a:ext uri="{FF2B5EF4-FFF2-40B4-BE49-F238E27FC236}">
                <a16:creationId xmlns:a16="http://schemas.microsoft.com/office/drawing/2014/main" id="{0E5CEDD9-6977-20B1-1097-92C3D3AC63D4}"/>
              </a:ext>
            </a:extLst>
          </p:cNvPr>
          <p:cNvSpPr txBox="1"/>
          <p:nvPr/>
        </p:nvSpPr>
        <p:spPr>
          <a:xfrm>
            <a:off x="4394278" y="5109179"/>
            <a:ext cx="7431310" cy="254969"/>
          </a:xfrm>
          <a:prstGeom prst="rect">
            <a:avLst/>
          </a:prstGeom>
          <a:noFill/>
        </p:spPr>
        <p:txBody>
          <a:bodyPr wrap="square" rtlCol="0">
            <a:spAutoFit/>
          </a:bodyPr>
          <a:lstStyle/>
          <a:p>
            <a:r>
              <a:rPr lang="en-US" sz="1000" dirty="0"/>
              <a:t>Cache handles when user caches items or money on the map</a:t>
            </a:r>
          </a:p>
        </p:txBody>
      </p:sp>
    </p:spTree>
    <p:extLst>
      <p:ext uri="{BB962C8B-B14F-4D97-AF65-F5344CB8AC3E}">
        <p14:creationId xmlns:p14="http://schemas.microsoft.com/office/powerpoint/2010/main" val="1452377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Testing</a:t>
            </a:r>
          </a:p>
        </p:txBody>
      </p:sp>
    </p:spTree>
    <p:extLst>
      <p:ext uri="{BB962C8B-B14F-4D97-AF65-F5344CB8AC3E}">
        <p14:creationId xmlns:p14="http://schemas.microsoft.com/office/powerpoint/2010/main" val="244639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Architecture</a:t>
            </a:r>
          </a:p>
        </p:txBody>
      </p:sp>
      <p:sp>
        <p:nvSpPr>
          <p:cNvPr id="3" name="Content Placeholder 2">
            <a:extLst>
              <a:ext uri="{FF2B5EF4-FFF2-40B4-BE49-F238E27FC236}">
                <a16:creationId xmlns:a16="http://schemas.microsoft.com/office/drawing/2014/main" id="{7163E598-428E-369F-2363-4A7565D3DC94}"/>
              </a:ext>
            </a:extLst>
          </p:cNvPr>
          <p:cNvSpPr>
            <a:spLocks noGrp="1"/>
          </p:cNvSpPr>
          <p:nvPr>
            <p:ph idx="1"/>
          </p:nvPr>
        </p:nvSpPr>
        <p:spPr>
          <a:xfrm>
            <a:off x="838200" y="988291"/>
            <a:ext cx="10515600" cy="5188672"/>
          </a:xfrm>
        </p:spPr>
        <p:txBody>
          <a:bodyPr>
            <a:normAutofit/>
          </a:bodyPr>
          <a:lstStyle/>
          <a:p>
            <a:r>
              <a:rPr lang="en-US" sz="1400" dirty="0"/>
              <a:t>Implement a Model-View-Controller (MVC) architectural pattern. Per “Pattern-Oriented Software Architecture” by </a:t>
            </a:r>
            <a:r>
              <a:rPr lang="en-US" sz="1400" dirty="0" err="1"/>
              <a:t>Bushmann</a:t>
            </a:r>
            <a:r>
              <a:rPr lang="en-US" sz="1400" dirty="0"/>
              <a:t>, Meunier, Rohnert, </a:t>
            </a:r>
            <a:r>
              <a:rPr lang="en-US" sz="1400" dirty="0" err="1"/>
              <a:t>Sommerland</a:t>
            </a:r>
            <a:r>
              <a:rPr lang="en-US" sz="1400" dirty="0"/>
              <a:t>, </a:t>
            </a:r>
            <a:r>
              <a:rPr lang="en-US" sz="1400" dirty="0" err="1"/>
              <a:t>Stal</a:t>
            </a:r>
            <a:r>
              <a:rPr lang="en-US" sz="1400" dirty="0"/>
              <a:t>, dated 1996</a:t>
            </a:r>
          </a:p>
          <a:p>
            <a:r>
              <a:rPr lang="en-US" sz="1400" i="1" dirty="0"/>
              <a:t>The MVC divides an interactive application into three components. The model contains the core functionality and data. Views display information to user. Controllers handle user input. Views and controllers together comprise the user interface. A change propagation mechanism ensures consistency between user interface and the mode.</a:t>
            </a:r>
          </a:p>
          <a:p>
            <a:r>
              <a:rPr lang="en-US" sz="1400" dirty="0"/>
              <a:t>Due to Windows Presentation Foundation (WPF) frameworks, the controller functionality resides in same class as the corresponding view</a:t>
            </a:r>
            <a:r>
              <a:rPr lang="en-US" sz="1400" i="1" dirty="0"/>
              <a:t>.</a:t>
            </a:r>
          </a:p>
          <a:p>
            <a:endParaRPr lang="en-US" sz="1800" i="1" dirty="0"/>
          </a:p>
        </p:txBody>
      </p:sp>
      <p:pic>
        <p:nvPicPr>
          <p:cNvPr id="4" name="Picture 3" descr="Diagram&#10;&#10;Description automatically generated">
            <a:extLst>
              <a:ext uri="{FF2B5EF4-FFF2-40B4-BE49-F238E27FC236}">
                <a16:creationId xmlns:a16="http://schemas.microsoft.com/office/drawing/2014/main" id="{CDD7FFD2-4A95-3C90-D253-296E37E029D9}"/>
              </a:ext>
            </a:extLst>
          </p:cNvPr>
          <p:cNvPicPr>
            <a:picLocks noChangeAspect="1"/>
          </p:cNvPicPr>
          <p:nvPr/>
        </p:nvPicPr>
        <p:blipFill>
          <a:blip r:embed="rId2"/>
          <a:stretch>
            <a:fillRect/>
          </a:stretch>
        </p:blipFill>
        <p:spPr>
          <a:xfrm>
            <a:off x="2059336" y="2484938"/>
            <a:ext cx="7528010" cy="4102766"/>
          </a:xfrm>
          <a:prstGeom prst="rect">
            <a:avLst/>
          </a:prstGeom>
        </p:spPr>
      </p:pic>
    </p:spTree>
    <p:extLst>
      <p:ext uri="{BB962C8B-B14F-4D97-AF65-F5344CB8AC3E}">
        <p14:creationId xmlns:p14="http://schemas.microsoft.com/office/powerpoint/2010/main" val="397025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Logging</a:t>
            </a:r>
          </a:p>
        </p:txBody>
      </p:sp>
      <p:pic>
        <p:nvPicPr>
          <p:cNvPr id="4" name="Picture 3">
            <a:extLst>
              <a:ext uri="{FF2B5EF4-FFF2-40B4-BE49-F238E27FC236}">
                <a16:creationId xmlns:a16="http://schemas.microsoft.com/office/drawing/2014/main" id="{763A415B-7C86-16BD-ED0C-F39CFA723011}"/>
              </a:ext>
            </a:extLst>
          </p:cNvPr>
          <p:cNvPicPr>
            <a:picLocks noChangeAspect="1"/>
          </p:cNvPicPr>
          <p:nvPr/>
        </p:nvPicPr>
        <p:blipFill>
          <a:blip r:embed="rId2"/>
          <a:stretch>
            <a:fillRect/>
          </a:stretch>
        </p:blipFill>
        <p:spPr>
          <a:xfrm>
            <a:off x="573645" y="1137663"/>
            <a:ext cx="4753638" cy="2772162"/>
          </a:xfrm>
          <a:prstGeom prst="rect">
            <a:avLst/>
          </a:prstGeom>
        </p:spPr>
      </p:pic>
      <p:sp>
        <p:nvSpPr>
          <p:cNvPr id="5" name="TextBox 4">
            <a:extLst>
              <a:ext uri="{FF2B5EF4-FFF2-40B4-BE49-F238E27FC236}">
                <a16:creationId xmlns:a16="http://schemas.microsoft.com/office/drawing/2014/main" id="{DABE4689-00B6-E685-6C78-7226EEC4C55D}"/>
              </a:ext>
            </a:extLst>
          </p:cNvPr>
          <p:cNvSpPr txBox="1"/>
          <p:nvPr/>
        </p:nvSpPr>
        <p:spPr>
          <a:xfrm>
            <a:off x="1865717" y="1137663"/>
            <a:ext cx="1937217" cy="307777"/>
          </a:xfrm>
          <a:prstGeom prst="rect">
            <a:avLst/>
          </a:prstGeom>
          <a:noFill/>
        </p:spPr>
        <p:txBody>
          <a:bodyPr wrap="square" rtlCol="0">
            <a:spAutoFit/>
          </a:bodyPr>
          <a:lstStyle/>
          <a:p>
            <a:pPr algn="ctr"/>
            <a:r>
              <a:rPr lang="en-US" sz="1400" b="1" dirty="0">
                <a:solidFill>
                  <a:srgbClr val="FF0000"/>
                </a:solidFill>
              </a:rPr>
              <a:t>Logger Class</a:t>
            </a:r>
          </a:p>
        </p:txBody>
      </p:sp>
      <p:pic>
        <p:nvPicPr>
          <p:cNvPr id="7" name="Picture 6">
            <a:extLst>
              <a:ext uri="{FF2B5EF4-FFF2-40B4-BE49-F238E27FC236}">
                <a16:creationId xmlns:a16="http://schemas.microsoft.com/office/drawing/2014/main" id="{D84C8C67-745C-9A3C-8CF7-0D4048D3F0CA}"/>
              </a:ext>
            </a:extLst>
          </p:cNvPr>
          <p:cNvPicPr>
            <a:picLocks noChangeAspect="1"/>
          </p:cNvPicPr>
          <p:nvPr/>
        </p:nvPicPr>
        <p:blipFill>
          <a:blip r:embed="rId3"/>
          <a:stretch>
            <a:fillRect/>
          </a:stretch>
        </p:blipFill>
        <p:spPr>
          <a:xfrm>
            <a:off x="6864719" y="1027470"/>
            <a:ext cx="3972479" cy="4972744"/>
          </a:xfrm>
          <a:prstGeom prst="rect">
            <a:avLst/>
          </a:prstGeom>
        </p:spPr>
      </p:pic>
      <p:sp>
        <p:nvSpPr>
          <p:cNvPr id="8" name="TextBox 7">
            <a:extLst>
              <a:ext uri="{FF2B5EF4-FFF2-40B4-BE49-F238E27FC236}">
                <a16:creationId xmlns:a16="http://schemas.microsoft.com/office/drawing/2014/main" id="{C52C781E-AE85-01D2-CC64-7936D53C2FD0}"/>
              </a:ext>
            </a:extLst>
          </p:cNvPr>
          <p:cNvSpPr txBox="1"/>
          <p:nvPr/>
        </p:nvSpPr>
        <p:spPr>
          <a:xfrm>
            <a:off x="9333318" y="1183830"/>
            <a:ext cx="2421907" cy="523220"/>
          </a:xfrm>
          <a:prstGeom prst="rect">
            <a:avLst/>
          </a:prstGeom>
          <a:noFill/>
        </p:spPr>
        <p:txBody>
          <a:bodyPr wrap="square" rtlCol="0">
            <a:spAutoFit/>
          </a:bodyPr>
          <a:lstStyle/>
          <a:p>
            <a:pPr algn="ctr"/>
            <a:r>
              <a:rPr lang="en-US" sz="1400" b="1" dirty="0">
                <a:solidFill>
                  <a:srgbClr val="FF0000"/>
                </a:solidFill>
              </a:rPr>
              <a:t>Logging turned on in </a:t>
            </a:r>
            <a:r>
              <a:rPr lang="en-US" sz="1400" b="1" dirty="0" err="1">
                <a:solidFill>
                  <a:srgbClr val="FF0000"/>
                </a:solidFill>
              </a:rPr>
              <a:t>GameInstance</a:t>
            </a:r>
            <a:r>
              <a:rPr lang="en-US" sz="1400" b="1" dirty="0">
                <a:solidFill>
                  <a:srgbClr val="FF0000"/>
                </a:solidFill>
              </a:rPr>
              <a:t> constructor</a:t>
            </a:r>
          </a:p>
        </p:txBody>
      </p:sp>
      <p:sp>
        <p:nvSpPr>
          <p:cNvPr id="11" name="Arrow: Right 10">
            <a:extLst>
              <a:ext uri="{FF2B5EF4-FFF2-40B4-BE49-F238E27FC236}">
                <a16:creationId xmlns:a16="http://schemas.microsoft.com/office/drawing/2014/main" id="{E4D8054C-F222-484E-90BE-FEE904701616}"/>
              </a:ext>
            </a:extLst>
          </p:cNvPr>
          <p:cNvSpPr/>
          <p:nvPr/>
        </p:nvSpPr>
        <p:spPr>
          <a:xfrm>
            <a:off x="5599522" y="2036190"/>
            <a:ext cx="1065229" cy="2545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A2FA2485-8CB2-0A37-CD9F-4447F676BE40}"/>
              </a:ext>
            </a:extLst>
          </p:cNvPr>
          <p:cNvSpPr/>
          <p:nvPr/>
        </p:nvSpPr>
        <p:spPr>
          <a:xfrm rot="10800000">
            <a:off x="5699506" y="5352414"/>
            <a:ext cx="1065229" cy="2545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783656B-1805-BB86-D363-984B868DD1EE}"/>
              </a:ext>
            </a:extLst>
          </p:cNvPr>
          <p:cNvPicPr>
            <a:picLocks noChangeAspect="1"/>
          </p:cNvPicPr>
          <p:nvPr/>
        </p:nvPicPr>
        <p:blipFill>
          <a:blip r:embed="rId4"/>
          <a:stretch>
            <a:fillRect/>
          </a:stretch>
        </p:blipFill>
        <p:spPr>
          <a:xfrm>
            <a:off x="283829" y="4931017"/>
            <a:ext cx="5315692" cy="1019317"/>
          </a:xfrm>
          <a:prstGeom prst="rect">
            <a:avLst/>
          </a:prstGeom>
        </p:spPr>
      </p:pic>
      <p:sp>
        <p:nvSpPr>
          <p:cNvPr id="19" name="TextBox 18">
            <a:extLst>
              <a:ext uri="{FF2B5EF4-FFF2-40B4-BE49-F238E27FC236}">
                <a16:creationId xmlns:a16="http://schemas.microsoft.com/office/drawing/2014/main" id="{3648B829-AD17-5ABB-2EA9-AF370A23F35F}"/>
              </a:ext>
            </a:extLst>
          </p:cNvPr>
          <p:cNvSpPr txBox="1"/>
          <p:nvPr/>
        </p:nvSpPr>
        <p:spPr>
          <a:xfrm>
            <a:off x="2298534" y="4988129"/>
            <a:ext cx="2421907" cy="307777"/>
          </a:xfrm>
          <a:prstGeom prst="rect">
            <a:avLst/>
          </a:prstGeom>
          <a:noFill/>
        </p:spPr>
        <p:txBody>
          <a:bodyPr wrap="square" rtlCol="0">
            <a:spAutoFit/>
          </a:bodyPr>
          <a:lstStyle/>
          <a:p>
            <a:pPr algn="ctr"/>
            <a:r>
              <a:rPr lang="en-US" sz="1400" b="1" dirty="0">
                <a:solidFill>
                  <a:srgbClr val="FF0000"/>
                </a:solidFill>
              </a:rPr>
              <a:t>Example how to use logging</a:t>
            </a:r>
          </a:p>
        </p:txBody>
      </p:sp>
      <p:sp>
        <p:nvSpPr>
          <p:cNvPr id="21" name="Rectangle 20">
            <a:extLst>
              <a:ext uri="{FF2B5EF4-FFF2-40B4-BE49-F238E27FC236}">
                <a16:creationId xmlns:a16="http://schemas.microsoft.com/office/drawing/2014/main" id="{59AAB050-9149-E653-4FFB-85D95C71CE5B}"/>
              </a:ext>
            </a:extLst>
          </p:cNvPr>
          <p:cNvSpPr/>
          <p:nvPr/>
        </p:nvSpPr>
        <p:spPr>
          <a:xfrm>
            <a:off x="573645" y="5352414"/>
            <a:ext cx="4912755" cy="254524"/>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25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pic>
        <p:nvPicPr>
          <p:cNvPr id="9" name="Picture 8">
            <a:extLst>
              <a:ext uri="{FF2B5EF4-FFF2-40B4-BE49-F238E27FC236}">
                <a16:creationId xmlns:a16="http://schemas.microsoft.com/office/drawing/2014/main" id="{D0A6FEA3-9713-DD1D-21E6-86F324E54366}"/>
              </a:ext>
            </a:extLst>
          </p:cNvPr>
          <p:cNvPicPr>
            <a:picLocks noChangeAspect="1"/>
          </p:cNvPicPr>
          <p:nvPr/>
        </p:nvPicPr>
        <p:blipFill>
          <a:blip r:embed="rId2"/>
          <a:stretch>
            <a:fillRect/>
          </a:stretch>
        </p:blipFill>
        <p:spPr>
          <a:xfrm>
            <a:off x="657225" y="1113126"/>
            <a:ext cx="2343150" cy="3800475"/>
          </a:xfrm>
          <a:prstGeom prst="rect">
            <a:avLst/>
          </a:prstGeom>
        </p:spPr>
      </p:pic>
      <p:sp>
        <p:nvSpPr>
          <p:cNvPr id="10" name="TextBox 9">
            <a:extLst>
              <a:ext uri="{FF2B5EF4-FFF2-40B4-BE49-F238E27FC236}">
                <a16:creationId xmlns:a16="http://schemas.microsoft.com/office/drawing/2014/main" id="{F3072C0E-DB35-93AD-0530-F95D9BB69D78}"/>
              </a:ext>
            </a:extLst>
          </p:cNvPr>
          <p:cNvSpPr txBox="1"/>
          <p:nvPr/>
        </p:nvSpPr>
        <p:spPr>
          <a:xfrm>
            <a:off x="389370" y="5029997"/>
            <a:ext cx="4190458" cy="992579"/>
          </a:xfrm>
          <a:prstGeom prst="rect">
            <a:avLst/>
          </a:prstGeom>
          <a:noFill/>
        </p:spPr>
        <p:txBody>
          <a:bodyPr wrap="square" rtlCol="0">
            <a:spAutoFit/>
          </a:bodyPr>
          <a:lstStyle/>
          <a:p>
            <a:r>
              <a:rPr lang="en-US" sz="1200" u="sng" dirty="0"/>
              <a:t>Goals:</a:t>
            </a:r>
          </a:p>
          <a:p>
            <a:pPr marL="171450" indent="-171450">
              <a:buFont typeface="Arial" panose="020B0604020202020204" pitchFamily="34" charset="0"/>
              <a:buChar char="•"/>
            </a:pPr>
            <a:r>
              <a:rPr lang="en-US" sz="1200" dirty="0"/>
              <a:t>Test Creation of Territories, Graphical Objects, </a:t>
            </a:r>
            <a:r>
              <a:rPr lang="en-US" sz="1200" dirty="0" err="1"/>
              <a:t>MapItems</a:t>
            </a:r>
            <a:r>
              <a:rPr lang="en-US" sz="1200" dirty="0"/>
              <a:t>, </a:t>
            </a:r>
            <a:r>
              <a:rPr lang="en-US" sz="1200" dirty="0" err="1"/>
              <a:t>MapItem</a:t>
            </a:r>
            <a:r>
              <a:rPr lang="en-US" sz="1200" dirty="0"/>
              <a:t> Moves, </a:t>
            </a:r>
            <a:r>
              <a:rPr lang="en-US" sz="1200" dirty="0" err="1"/>
              <a:t>etc</a:t>
            </a:r>
            <a:endParaRPr lang="en-US" sz="1200" dirty="0"/>
          </a:p>
          <a:p>
            <a:pPr marL="171450" indent="-171450">
              <a:buFont typeface="Arial" panose="020B0604020202020204" pitchFamily="34" charset="0"/>
              <a:buChar char="•"/>
            </a:pPr>
            <a:r>
              <a:rPr lang="en-US" sz="1200" dirty="0"/>
              <a:t>Test </a:t>
            </a:r>
            <a:r>
              <a:rPr lang="en-US" sz="1200" dirty="0" err="1"/>
              <a:t>EventViewer</a:t>
            </a:r>
            <a:r>
              <a:rPr lang="en-US" sz="1200" dirty="0"/>
              <a:t> objects</a:t>
            </a:r>
          </a:p>
          <a:p>
            <a:pPr marL="171450" indent="-171450">
              <a:buFont typeface="Arial" panose="020B0604020202020204" pitchFamily="34" charset="0"/>
              <a:buChar char="•"/>
            </a:pPr>
            <a:endParaRPr lang="en-US" sz="1050" dirty="0"/>
          </a:p>
        </p:txBody>
      </p:sp>
      <p:pic>
        <p:nvPicPr>
          <p:cNvPr id="12" name="Picture 11">
            <a:extLst>
              <a:ext uri="{FF2B5EF4-FFF2-40B4-BE49-F238E27FC236}">
                <a16:creationId xmlns:a16="http://schemas.microsoft.com/office/drawing/2014/main" id="{D6C795CB-70DD-1D12-253E-5CD1E8B15C7D}"/>
              </a:ext>
            </a:extLst>
          </p:cNvPr>
          <p:cNvPicPr>
            <a:picLocks noChangeAspect="1"/>
          </p:cNvPicPr>
          <p:nvPr/>
        </p:nvPicPr>
        <p:blipFill>
          <a:blip r:embed="rId3"/>
          <a:stretch>
            <a:fillRect/>
          </a:stretch>
        </p:blipFill>
        <p:spPr>
          <a:xfrm>
            <a:off x="5511223" y="2996327"/>
            <a:ext cx="4445577" cy="2777624"/>
          </a:xfrm>
          <a:prstGeom prst="rect">
            <a:avLst/>
          </a:prstGeom>
        </p:spPr>
      </p:pic>
      <p:sp>
        <p:nvSpPr>
          <p:cNvPr id="13" name="TextBox 12">
            <a:extLst>
              <a:ext uri="{FF2B5EF4-FFF2-40B4-BE49-F238E27FC236}">
                <a16:creationId xmlns:a16="http://schemas.microsoft.com/office/drawing/2014/main" id="{A210D4AF-A165-8621-7CF7-0B3A9FE845AD}"/>
              </a:ext>
            </a:extLst>
          </p:cNvPr>
          <p:cNvSpPr txBox="1"/>
          <p:nvPr/>
        </p:nvSpPr>
        <p:spPr>
          <a:xfrm>
            <a:off x="5391150" y="5869626"/>
            <a:ext cx="5600123" cy="623248"/>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t>GameEngine</a:t>
            </a:r>
            <a:r>
              <a:rPr lang="en-US" sz="1200" dirty="0"/>
              <a:t>-&gt;</a:t>
            </a:r>
            <a:r>
              <a:rPr lang="en-US" sz="1200" dirty="0" err="1"/>
              <a:t>CreateUnitTests</a:t>
            </a:r>
            <a:r>
              <a:rPr lang="en-US" sz="1200" dirty="0"/>
              <a:t>() active with UT1 compile directive</a:t>
            </a:r>
          </a:p>
          <a:p>
            <a:pPr marL="171450" indent="-171450">
              <a:buFont typeface="Arial" panose="020B0604020202020204" pitchFamily="34" charset="0"/>
              <a:buChar char="•"/>
            </a:pPr>
            <a:r>
              <a:rPr lang="en-US" sz="1200" dirty="0"/>
              <a:t>Steps through all unit tests</a:t>
            </a:r>
          </a:p>
          <a:p>
            <a:pPr marL="171450" indent="-171450">
              <a:buFont typeface="Arial" panose="020B0604020202020204" pitchFamily="34" charset="0"/>
              <a:buChar char="•"/>
            </a:pPr>
            <a:endParaRPr lang="en-US" sz="1050" dirty="0"/>
          </a:p>
        </p:txBody>
      </p:sp>
      <p:cxnSp>
        <p:nvCxnSpPr>
          <p:cNvPr id="15" name="Straight Arrow Connector 14">
            <a:extLst>
              <a:ext uri="{FF2B5EF4-FFF2-40B4-BE49-F238E27FC236}">
                <a16:creationId xmlns:a16="http://schemas.microsoft.com/office/drawing/2014/main" id="{3B709745-5978-4548-1285-5F8A448BE31E}"/>
              </a:ext>
            </a:extLst>
          </p:cNvPr>
          <p:cNvCxnSpPr/>
          <p:nvPr/>
        </p:nvCxnSpPr>
        <p:spPr>
          <a:xfrm flipH="1">
            <a:off x="2752436" y="3429000"/>
            <a:ext cx="2918691" cy="127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9E9BAB-0F97-49EE-0D05-2F5D322B8F04}"/>
              </a:ext>
            </a:extLst>
          </p:cNvPr>
          <p:cNvSpPr txBox="1"/>
          <p:nvPr/>
        </p:nvSpPr>
        <p:spPr>
          <a:xfrm>
            <a:off x="9038139" y="1031601"/>
            <a:ext cx="2745371" cy="1731243"/>
          </a:xfrm>
          <a:prstGeom prst="rect">
            <a:avLst/>
          </a:prstGeom>
          <a:noFill/>
        </p:spPr>
        <p:txBody>
          <a:bodyPr wrap="square" rtlCol="0">
            <a:spAutoFit/>
          </a:bodyPr>
          <a:lstStyle/>
          <a:p>
            <a:pPr marL="171450" indent="-171450">
              <a:buFont typeface="Arial" panose="020B0604020202020204" pitchFamily="34" charset="0"/>
              <a:buChar char="•"/>
            </a:pPr>
            <a:r>
              <a:rPr lang="en-US" sz="1200" dirty="0"/>
              <a:t>UT2 compile directive creates unit test environment that specifically steps through all defined unit tests.</a:t>
            </a:r>
          </a:p>
          <a:p>
            <a:pPr marL="171450" indent="-171450">
              <a:buFont typeface="Arial" panose="020B0604020202020204" pitchFamily="34" charset="0"/>
              <a:buChar char="•"/>
            </a:pPr>
            <a:r>
              <a:rPr lang="en-US" sz="1200" dirty="0"/>
              <a:t>Game running environment is disabled and only the unit test framework is used</a:t>
            </a:r>
          </a:p>
          <a:p>
            <a:pPr marL="171450" indent="-171450">
              <a:buFont typeface="Arial" panose="020B0604020202020204" pitchFamily="34" charset="0"/>
              <a:buChar char="•"/>
            </a:pPr>
            <a:r>
              <a:rPr lang="en-US" sz="1200" dirty="0"/>
              <a:t>Requires knowledge of game to understand unit tests</a:t>
            </a:r>
          </a:p>
          <a:p>
            <a:pPr marL="171450" indent="-171450">
              <a:buFont typeface="Arial" panose="020B0604020202020204" pitchFamily="34" charset="0"/>
              <a:buChar char="•"/>
            </a:pPr>
            <a:endParaRPr lang="en-US" sz="1050" dirty="0"/>
          </a:p>
        </p:txBody>
      </p:sp>
      <p:pic>
        <p:nvPicPr>
          <p:cNvPr id="4" name="Picture 3">
            <a:extLst>
              <a:ext uri="{FF2B5EF4-FFF2-40B4-BE49-F238E27FC236}">
                <a16:creationId xmlns:a16="http://schemas.microsoft.com/office/drawing/2014/main" id="{2F32DD03-C2BF-2FB7-E4F6-39EBC257801A}"/>
              </a:ext>
            </a:extLst>
          </p:cNvPr>
          <p:cNvPicPr>
            <a:picLocks noChangeAspect="1"/>
          </p:cNvPicPr>
          <p:nvPr/>
        </p:nvPicPr>
        <p:blipFill>
          <a:blip r:embed="rId4"/>
          <a:stretch>
            <a:fillRect/>
          </a:stretch>
        </p:blipFill>
        <p:spPr>
          <a:xfrm>
            <a:off x="4733602" y="729025"/>
            <a:ext cx="4171950" cy="1562100"/>
          </a:xfrm>
          <a:prstGeom prst="rect">
            <a:avLst/>
          </a:prstGeom>
        </p:spPr>
      </p:pic>
    </p:spTree>
    <p:extLst>
      <p:ext uri="{BB962C8B-B14F-4D97-AF65-F5344CB8AC3E}">
        <p14:creationId xmlns:p14="http://schemas.microsoft.com/office/powerpoint/2010/main" val="118519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sp>
        <p:nvSpPr>
          <p:cNvPr id="10" name="TextBox 9">
            <a:extLst>
              <a:ext uri="{FF2B5EF4-FFF2-40B4-BE49-F238E27FC236}">
                <a16:creationId xmlns:a16="http://schemas.microsoft.com/office/drawing/2014/main" id="{F3072C0E-DB35-93AD-0530-F95D9BB69D78}"/>
              </a:ext>
            </a:extLst>
          </p:cNvPr>
          <p:cNvSpPr txBox="1"/>
          <p:nvPr/>
        </p:nvSpPr>
        <p:spPr>
          <a:xfrm>
            <a:off x="2395626" y="2803771"/>
            <a:ext cx="3397539" cy="992579"/>
          </a:xfrm>
          <a:prstGeom prst="rect">
            <a:avLst/>
          </a:prstGeom>
          <a:noFill/>
        </p:spPr>
        <p:txBody>
          <a:bodyPr wrap="square" rtlCol="0">
            <a:spAutoFit/>
          </a:bodyPr>
          <a:lstStyle/>
          <a:p>
            <a:pPr marL="171450" indent="-171450">
              <a:buFont typeface="Arial" panose="020B0604020202020204" pitchFamily="34" charset="0"/>
              <a:buChar char="•"/>
            </a:pPr>
            <a:r>
              <a:rPr lang="en-US" sz="1200" dirty="0"/>
              <a:t>Turns on </a:t>
            </a:r>
            <a:r>
              <a:rPr lang="en-US" sz="1200" dirty="0" err="1"/>
              <a:t>AddUnitTests</a:t>
            </a:r>
            <a:r>
              <a:rPr lang="en-US" sz="1200" dirty="0"/>
              <a:t>() during </a:t>
            </a:r>
            <a:r>
              <a:rPr lang="en-US" sz="1200" dirty="0" err="1"/>
              <a:t>IGameInstance</a:t>
            </a:r>
            <a:r>
              <a:rPr lang="en-US" sz="1200" dirty="0"/>
              <a:t> construction where specific game state can be setup for testing in the game running environment</a:t>
            </a:r>
          </a:p>
          <a:p>
            <a:pPr marL="171450" indent="-171450">
              <a:buFont typeface="Arial" panose="020B0604020202020204" pitchFamily="34" charset="0"/>
              <a:buChar char="•"/>
            </a:pPr>
            <a:endParaRPr lang="en-US" sz="1050" dirty="0"/>
          </a:p>
        </p:txBody>
      </p:sp>
      <p:cxnSp>
        <p:nvCxnSpPr>
          <p:cNvPr id="15" name="Straight Arrow Connector 14">
            <a:extLst>
              <a:ext uri="{FF2B5EF4-FFF2-40B4-BE49-F238E27FC236}">
                <a16:creationId xmlns:a16="http://schemas.microsoft.com/office/drawing/2014/main" id="{3B709745-5978-4548-1285-5F8A448BE31E}"/>
              </a:ext>
            </a:extLst>
          </p:cNvPr>
          <p:cNvCxnSpPr>
            <a:cxnSpLocks/>
          </p:cNvCxnSpPr>
          <p:nvPr/>
        </p:nvCxnSpPr>
        <p:spPr>
          <a:xfrm>
            <a:off x="4392891" y="2110349"/>
            <a:ext cx="2005945" cy="1094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9E9BAB-0F97-49EE-0D05-2F5D322B8F04}"/>
              </a:ext>
            </a:extLst>
          </p:cNvPr>
          <p:cNvSpPr txBox="1"/>
          <p:nvPr/>
        </p:nvSpPr>
        <p:spPr>
          <a:xfrm>
            <a:off x="4580440" y="961980"/>
            <a:ext cx="2745371" cy="807913"/>
          </a:xfrm>
          <a:prstGeom prst="rect">
            <a:avLst/>
          </a:prstGeom>
          <a:noFill/>
        </p:spPr>
        <p:txBody>
          <a:bodyPr wrap="square" rtlCol="0">
            <a:spAutoFit/>
          </a:bodyPr>
          <a:lstStyle/>
          <a:p>
            <a:pPr marL="171450" indent="-171450">
              <a:buFont typeface="Arial" panose="020B0604020202020204" pitchFamily="34" charset="0"/>
              <a:buChar char="•"/>
            </a:pPr>
            <a:r>
              <a:rPr lang="en-US" sz="1200" dirty="0"/>
              <a:t>UT1 compile directive creates extra game constructs during startup that support game events.</a:t>
            </a:r>
          </a:p>
          <a:p>
            <a:pPr marL="171450" indent="-171450">
              <a:buFont typeface="Arial" panose="020B0604020202020204" pitchFamily="34" charset="0"/>
              <a:buChar char="•"/>
            </a:pPr>
            <a:endParaRPr lang="en-US" sz="1050" dirty="0"/>
          </a:p>
        </p:txBody>
      </p:sp>
      <p:pic>
        <p:nvPicPr>
          <p:cNvPr id="6" name="Picture 5">
            <a:extLst>
              <a:ext uri="{FF2B5EF4-FFF2-40B4-BE49-F238E27FC236}">
                <a16:creationId xmlns:a16="http://schemas.microsoft.com/office/drawing/2014/main" id="{56C335BD-DF5A-327B-C2CD-830223C59A52}"/>
              </a:ext>
            </a:extLst>
          </p:cNvPr>
          <p:cNvPicPr>
            <a:picLocks noChangeAspect="1"/>
          </p:cNvPicPr>
          <p:nvPr/>
        </p:nvPicPr>
        <p:blipFill>
          <a:blip r:embed="rId2"/>
          <a:stretch>
            <a:fillRect/>
          </a:stretch>
        </p:blipFill>
        <p:spPr>
          <a:xfrm>
            <a:off x="6398836" y="2827737"/>
            <a:ext cx="3429000" cy="2190750"/>
          </a:xfrm>
          <a:prstGeom prst="rect">
            <a:avLst/>
          </a:prstGeom>
        </p:spPr>
      </p:pic>
      <p:pic>
        <p:nvPicPr>
          <p:cNvPr id="20" name="Picture 19">
            <a:extLst>
              <a:ext uri="{FF2B5EF4-FFF2-40B4-BE49-F238E27FC236}">
                <a16:creationId xmlns:a16="http://schemas.microsoft.com/office/drawing/2014/main" id="{84EBAF1C-5C85-C6A4-0575-CB3EFAC76224}"/>
              </a:ext>
            </a:extLst>
          </p:cNvPr>
          <p:cNvPicPr>
            <a:picLocks noChangeAspect="1"/>
          </p:cNvPicPr>
          <p:nvPr/>
        </p:nvPicPr>
        <p:blipFill>
          <a:blip r:embed="rId3"/>
          <a:stretch>
            <a:fillRect/>
          </a:stretch>
        </p:blipFill>
        <p:spPr>
          <a:xfrm>
            <a:off x="328701" y="999773"/>
            <a:ext cx="4133850" cy="1476375"/>
          </a:xfrm>
          <a:prstGeom prst="rect">
            <a:avLst/>
          </a:prstGeom>
        </p:spPr>
      </p:pic>
    </p:spTree>
    <p:extLst>
      <p:ext uri="{BB962C8B-B14F-4D97-AF65-F5344CB8AC3E}">
        <p14:creationId xmlns:p14="http://schemas.microsoft.com/office/powerpoint/2010/main" val="179321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Unit Testing</a:t>
            </a:r>
          </a:p>
        </p:txBody>
      </p:sp>
      <p:sp>
        <p:nvSpPr>
          <p:cNvPr id="18" name="TextBox 17">
            <a:extLst>
              <a:ext uri="{FF2B5EF4-FFF2-40B4-BE49-F238E27FC236}">
                <a16:creationId xmlns:a16="http://schemas.microsoft.com/office/drawing/2014/main" id="{5B9E9BAB-0F97-49EE-0D05-2F5D322B8F04}"/>
              </a:ext>
            </a:extLst>
          </p:cNvPr>
          <p:cNvSpPr txBox="1"/>
          <p:nvPr/>
        </p:nvSpPr>
        <p:spPr>
          <a:xfrm>
            <a:off x="405603" y="758780"/>
            <a:ext cx="11241452" cy="561692"/>
          </a:xfrm>
          <a:prstGeom prst="rect">
            <a:avLst/>
          </a:prstGeom>
          <a:noFill/>
        </p:spPr>
        <p:txBody>
          <a:bodyPr wrap="square" rtlCol="0">
            <a:spAutoFit/>
          </a:bodyPr>
          <a:lstStyle/>
          <a:p>
            <a:pPr marL="171450" indent="-171450">
              <a:buFont typeface="Arial" panose="020B0604020202020204" pitchFamily="34" charset="0"/>
              <a:buChar char="•"/>
            </a:pPr>
            <a:r>
              <a:rPr lang="en-US" sz="2000" dirty="0"/>
              <a:t>Options.xml file can setup specific game state.</a:t>
            </a:r>
          </a:p>
          <a:p>
            <a:pPr marL="171450" indent="-171450">
              <a:buFont typeface="Arial" panose="020B0604020202020204" pitchFamily="34" charset="0"/>
              <a:buChar char="•"/>
            </a:pPr>
            <a:endParaRPr lang="en-US" sz="1050" dirty="0"/>
          </a:p>
        </p:txBody>
      </p:sp>
      <p:pic>
        <p:nvPicPr>
          <p:cNvPr id="5" name="Picture 4">
            <a:extLst>
              <a:ext uri="{FF2B5EF4-FFF2-40B4-BE49-F238E27FC236}">
                <a16:creationId xmlns:a16="http://schemas.microsoft.com/office/drawing/2014/main" id="{364D2F4B-719F-AAD0-20FA-A1710508ADEE}"/>
              </a:ext>
            </a:extLst>
          </p:cNvPr>
          <p:cNvPicPr>
            <a:picLocks noChangeAspect="1"/>
          </p:cNvPicPr>
          <p:nvPr/>
        </p:nvPicPr>
        <p:blipFill>
          <a:blip r:embed="rId2"/>
          <a:stretch>
            <a:fillRect/>
          </a:stretch>
        </p:blipFill>
        <p:spPr>
          <a:xfrm>
            <a:off x="838200" y="1224928"/>
            <a:ext cx="2147552" cy="5164998"/>
          </a:xfrm>
          <a:prstGeom prst="rect">
            <a:avLst/>
          </a:prstGeom>
        </p:spPr>
      </p:pic>
      <p:sp>
        <p:nvSpPr>
          <p:cNvPr id="7" name="TextBox 6">
            <a:extLst>
              <a:ext uri="{FF2B5EF4-FFF2-40B4-BE49-F238E27FC236}">
                <a16:creationId xmlns:a16="http://schemas.microsoft.com/office/drawing/2014/main" id="{04681E04-809E-4FB7-2EE2-21C9A5AB4EE4}"/>
              </a:ext>
            </a:extLst>
          </p:cNvPr>
          <p:cNvSpPr txBox="1"/>
          <p:nvPr/>
        </p:nvSpPr>
        <p:spPr>
          <a:xfrm>
            <a:off x="2985752" y="3333945"/>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no lost or force lost</a:t>
            </a:r>
          </a:p>
          <a:p>
            <a:pPr marL="171450" indent="-171450">
              <a:buFont typeface="Arial" panose="020B0604020202020204" pitchFamily="34" charset="0"/>
              <a:buChar char="•"/>
            </a:pPr>
            <a:endParaRPr lang="en-US" sz="1050" dirty="0"/>
          </a:p>
        </p:txBody>
      </p:sp>
      <p:sp>
        <p:nvSpPr>
          <p:cNvPr id="8" name="TextBox 7">
            <a:extLst>
              <a:ext uri="{FF2B5EF4-FFF2-40B4-BE49-F238E27FC236}">
                <a16:creationId xmlns:a16="http://schemas.microsoft.com/office/drawing/2014/main" id="{2B46D614-2CE8-952B-0869-7781176740CD}"/>
              </a:ext>
            </a:extLst>
          </p:cNvPr>
          <p:cNvSpPr txBox="1"/>
          <p:nvPr/>
        </p:nvSpPr>
        <p:spPr>
          <a:xfrm>
            <a:off x="2985752" y="5194490"/>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no events or force events</a:t>
            </a:r>
          </a:p>
          <a:p>
            <a:pPr marL="171450" indent="-171450">
              <a:buFont typeface="Arial" panose="020B0604020202020204" pitchFamily="34" charset="0"/>
              <a:buChar char="•"/>
            </a:pPr>
            <a:endParaRPr lang="en-US" sz="1050" dirty="0"/>
          </a:p>
        </p:txBody>
      </p:sp>
      <p:sp>
        <p:nvSpPr>
          <p:cNvPr id="9" name="TextBox 8">
            <a:extLst>
              <a:ext uri="{FF2B5EF4-FFF2-40B4-BE49-F238E27FC236}">
                <a16:creationId xmlns:a16="http://schemas.microsoft.com/office/drawing/2014/main" id="{58F44E6C-5A50-B255-208E-D2E727BAE8F1}"/>
              </a:ext>
            </a:extLst>
          </p:cNvPr>
          <p:cNvSpPr txBox="1"/>
          <p:nvPr/>
        </p:nvSpPr>
        <p:spPr>
          <a:xfrm>
            <a:off x="2985752" y="1313497"/>
            <a:ext cx="3397539"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Can configure </a:t>
            </a:r>
            <a:r>
              <a:rPr lang="en-US" sz="1200" dirty="0" err="1"/>
              <a:t>autosetup</a:t>
            </a:r>
            <a:endParaRPr lang="en-US" sz="1200" dirty="0"/>
          </a:p>
          <a:p>
            <a:pPr marL="171450" indent="-171450">
              <a:buFont typeface="Arial" panose="020B0604020202020204" pitchFamily="34" charset="0"/>
              <a:buChar char="•"/>
            </a:pPr>
            <a:endParaRPr lang="en-US" sz="1050" dirty="0"/>
          </a:p>
        </p:txBody>
      </p:sp>
      <p:sp>
        <p:nvSpPr>
          <p:cNvPr id="11" name="TextBox 10">
            <a:extLst>
              <a:ext uri="{FF2B5EF4-FFF2-40B4-BE49-F238E27FC236}">
                <a16:creationId xmlns:a16="http://schemas.microsoft.com/office/drawing/2014/main" id="{452AB8DE-1331-4DE6-0E5A-A9E7A9E411C1}"/>
              </a:ext>
            </a:extLst>
          </p:cNvPr>
          <p:cNvSpPr txBox="1"/>
          <p:nvPr/>
        </p:nvSpPr>
        <p:spPr>
          <a:xfrm>
            <a:off x="3055024" y="6368425"/>
            <a:ext cx="4962140" cy="438582"/>
          </a:xfrm>
          <a:prstGeom prst="rect">
            <a:avLst/>
          </a:prstGeom>
          <a:noFill/>
        </p:spPr>
        <p:txBody>
          <a:bodyPr wrap="square" rtlCol="0">
            <a:spAutoFit/>
          </a:bodyPr>
          <a:lstStyle/>
          <a:p>
            <a:pPr marL="171450" indent="-171450">
              <a:buFont typeface="Arial" panose="020B0604020202020204" pitchFamily="34" charset="0"/>
              <a:buChar char="•"/>
            </a:pPr>
            <a:r>
              <a:rPr lang="en-US" sz="1200" dirty="0"/>
              <a:t>Not Shown: Can configure starting party members</a:t>
            </a:r>
          </a:p>
          <a:p>
            <a:pPr marL="171450" indent="-171450">
              <a:buFont typeface="Arial" panose="020B0604020202020204" pitchFamily="34" charset="0"/>
              <a:buChar char="•"/>
            </a:pPr>
            <a:endParaRPr lang="en-US" sz="1050" dirty="0"/>
          </a:p>
        </p:txBody>
      </p:sp>
    </p:spTree>
    <p:extLst>
      <p:ext uri="{BB962C8B-B14F-4D97-AF65-F5344CB8AC3E}">
        <p14:creationId xmlns:p14="http://schemas.microsoft.com/office/powerpoint/2010/main" val="39024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Architecture</a:t>
            </a:r>
          </a:p>
        </p:txBody>
      </p:sp>
      <p:pic>
        <p:nvPicPr>
          <p:cNvPr id="6" name="Picture 5">
            <a:extLst>
              <a:ext uri="{FF2B5EF4-FFF2-40B4-BE49-F238E27FC236}">
                <a16:creationId xmlns:a16="http://schemas.microsoft.com/office/drawing/2014/main" id="{2EF149E5-15B3-D9F0-D366-6902CDF26AB2}"/>
              </a:ext>
            </a:extLst>
          </p:cNvPr>
          <p:cNvPicPr>
            <a:picLocks noChangeAspect="1"/>
          </p:cNvPicPr>
          <p:nvPr/>
        </p:nvPicPr>
        <p:blipFill>
          <a:blip r:embed="rId2"/>
          <a:stretch>
            <a:fillRect/>
          </a:stretch>
        </p:blipFill>
        <p:spPr>
          <a:xfrm>
            <a:off x="922337" y="1692563"/>
            <a:ext cx="5876925" cy="857250"/>
          </a:xfrm>
          <a:prstGeom prst="rect">
            <a:avLst/>
          </a:prstGeom>
        </p:spPr>
      </p:pic>
      <p:sp>
        <p:nvSpPr>
          <p:cNvPr id="8" name="TextBox 7">
            <a:extLst>
              <a:ext uri="{FF2B5EF4-FFF2-40B4-BE49-F238E27FC236}">
                <a16:creationId xmlns:a16="http://schemas.microsoft.com/office/drawing/2014/main" id="{5C02CED6-599C-FBF0-6400-6A540CF39FF5}"/>
              </a:ext>
            </a:extLst>
          </p:cNvPr>
          <p:cNvSpPr txBox="1"/>
          <p:nvPr/>
        </p:nvSpPr>
        <p:spPr>
          <a:xfrm>
            <a:off x="757382" y="1014566"/>
            <a:ext cx="7129837" cy="923330"/>
          </a:xfrm>
          <a:prstGeom prst="rect">
            <a:avLst/>
          </a:prstGeom>
          <a:noFill/>
        </p:spPr>
        <p:txBody>
          <a:bodyPr wrap="none" rtlCol="0">
            <a:spAutoFit/>
          </a:bodyPr>
          <a:lstStyle/>
          <a:p>
            <a:pPr marL="285750" indent="-285750">
              <a:buFont typeface="Arial" panose="020B0604020202020204" pitchFamily="34" charset="0"/>
              <a:buChar char="•"/>
            </a:pPr>
            <a:r>
              <a:rPr lang="en-US" sz="1800" dirty="0"/>
              <a:t>Barbarian Prince uses the </a:t>
            </a:r>
            <a:r>
              <a:rPr lang="en-US" sz="1800" dirty="0" err="1"/>
              <a:t>WpfAnimatedGif</a:t>
            </a:r>
            <a:r>
              <a:rPr lang="en-US" sz="1800" dirty="0"/>
              <a:t> package provided by NuGet</a:t>
            </a:r>
          </a:p>
          <a:p>
            <a:pPr marL="285750" indent="-285750">
              <a:buFont typeface="Arial" panose="020B0604020202020204" pitchFamily="34" charset="0"/>
              <a:buChar char="•"/>
            </a:pPr>
            <a:r>
              <a:rPr lang="en-US" sz="1800" dirty="0"/>
              <a:t>Handles animated GIFs</a:t>
            </a:r>
          </a:p>
          <a:p>
            <a:endParaRPr lang="en-US" dirty="0"/>
          </a:p>
        </p:txBody>
      </p:sp>
      <p:sp>
        <p:nvSpPr>
          <p:cNvPr id="11" name="TextBox 10">
            <a:extLst>
              <a:ext uri="{FF2B5EF4-FFF2-40B4-BE49-F238E27FC236}">
                <a16:creationId xmlns:a16="http://schemas.microsoft.com/office/drawing/2014/main" id="{F5D57A72-5A25-ED8E-EAF8-CE35F40F36A8}"/>
              </a:ext>
            </a:extLst>
          </p:cNvPr>
          <p:cNvSpPr txBox="1"/>
          <p:nvPr/>
        </p:nvSpPr>
        <p:spPr>
          <a:xfrm>
            <a:off x="757381" y="2615893"/>
            <a:ext cx="6949146" cy="646331"/>
          </a:xfrm>
          <a:prstGeom prst="rect">
            <a:avLst/>
          </a:prstGeom>
          <a:noFill/>
        </p:spPr>
        <p:txBody>
          <a:bodyPr wrap="none" rtlCol="0">
            <a:spAutoFit/>
          </a:bodyPr>
          <a:lstStyle/>
          <a:p>
            <a:pPr marL="285750" indent="-285750">
              <a:buFont typeface="Arial" panose="020B0604020202020204" pitchFamily="34" charset="0"/>
              <a:buChar char="•"/>
            </a:pPr>
            <a:r>
              <a:rPr lang="en-US" sz="1800" dirty="0"/>
              <a:t>Must download from NuGet Package Manager to compile the project</a:t>
            </a:r>
          </a:p>
          <a:p>
            <a:endParaRPr lang="en-US" dirty="0"/>
          </a:p>
        </p:txBody>
      </p:sp>
      <p:pic>
        <p:nvPicPr>
          <p:cNvPr id="13" name="Picture 12">
            <a:extLst>
              <a:ext uri="{FF2B5EF4-FFF2-40B4-BE49-F238E27FC236}">
                <a16:creationId xmlns:a16="http://schemas.microsoft.com/office/drawing/2014/main" id="{B0541C6E-BF90-28DE-9B68-C300777D62C9}"/>
              </a:ext>
            </a:extLst>
          </p:cNvPr>
          <p:cNvPicPr>
            <a:picLocks noChangeAspect="1"/>
          </p:cNvPicPr>
          <p:nvPr/>
        </p:nvPicPr>
        <p:blipFill>
          <a:blip r:embed="rId3"/>
          <a:stretch>
            <a:fillRect/>
          </a:stretch>
        </p:blipFill>
        <p:spPr>
          <a:xfrm>
            <a:off x="818962" y="3010828"/>
            <a:ext cx="3503338" cy="2154609"/>
          </a:xfrm>
          <a:prstGeom prst="rect">
            <a:avLst/>
          </a:prstGeom>
        </p:spPr>
      </p:pic>
      <p:pic>
        <p:nvPicPr>
          <p:cNvPr id="15" name="Picture 14">
            <a:extLst>
              <a:ext uri="{FF2B5EF4-FFF2-40B4-BE49-F238E27FC236}">
                <a16:creationId xmlns:a16="http://schemas.microsoft.com/office/drawing/2014/main" id="{6BD94B5B-4020-222D-DD68-FD8D1F7ABFFB}"/>
              </a:ext>
            </a:extLst>
          </p:cNvPr>
          <p:cNvPicPr>
            <a:picLocks noChangeAspect="1"/>
          </p:cNvPicPr>
          <p:nvPr/>
        </p:nvPicPr>
        <p:blipFill>
          <a:blip r:embed="rId4"/>
          <a:stretch>
            <a:fillRect/>
          </a:stretch>
        </p:blipFill>
        <p:spPr>
          <a:xfrm>
            <a:off x="4909068" y="3489997"/>
            <a:ext cx="6714548" cy="1024520"/>
          </a:xfrm>
          <a:prstGeom prst="rect">
            <a:avLst/>
          </a:prstGeom>
        </p:spPr>
      </p:pic>
      <p:sp>
        <p:nvSpPr>
          <p:cNvPr id="16" name="Arrow: Right 15">
            <a:extLst>
              <a:ext uri="{FF2B5EF4-FFF2-40B4-BE49-F238E27FC236}">
                <a16:creationId xmlns:a16="http://schemas.microsoft.com/office/drawing/2014/main" id="{6C6C5AB2-3628-7ED2-0E1F-1C9A4E76843C}"/>
              </a:ext>
            </a:extLst>
          </p:cNvPr>
          <p:cNvSpPr/>
          <p:nvPr/>
        </p:nvSpPr>
        <p:spPr>
          <a:xfrm>
            <a:off x="4322300" y="4002257"/>
            <a:ext cx="544945" cy="3335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92C867F-0F13-9BA6-51CE-E11C4D36DF56}"/>
              </a:ext>
            </a:extLst>
          </p:cNvPr>
          <p:cNvPicPr>
            <a:picLocks noChangeAspect="1"/>
          </p:cNvPicPr>
          <p:nvPr/>
        </p:nvPicPr>
        <p:blipFill>
          <a:blip r:embed="rId5"/>
          <a:stretch>
            <a:fillRect/>
          </a:stretch>
        </p:blipFill>
        <p:spPr>
          <a:xfrm>
            <a:off x="9139322" y="4550086"/>
            <a:ext cx="2587360" cy="1817977"/>
          </a:xfrm>
          <a:prstGeom prst="rect">
            <a:avLst/>
          </a:prstGeom>
        </p:spPr>
      </p:pic>
      <p:sp>
        <p:nvSpPr>
          <p:cNvPr id="20" name="TextBox 19">
            <a:extLst>
              <a:ext uri="{FF2B5EF4-FFF2-40B4-BE49-F238E27FC236}">
                <a16:creationId xmlns:a16="http://schemas.microsoft.com/office/drawing/2014/main" id="{1778086B-1BEA-CFEA-F3A6-2F68072FAAAE}"/>
              </a:ext>
            </a:extLst>
          </p:cNvPr>
          <p:cNvSpPr txBox="1"/>
          <p:nvPr/>
        </p:nvSpPr>
        <p:spPr>
          <a:xfrm>
            <a:off x="9559636" y="4557624"/>
            <a:ext cx="2382982" cy="369332"/>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rPr>
              <a:t>Apache License 2.0</a:t>
            </a:r>
          </a:p>
        </p:txBody>
      </p:sp>
      <p:pic>
        <p:nvPicPr>
          <p:cNvPr id="22" name="Picture 21">
            <a:extLst>
              <a:ext uri="{FF2B5EF4-FFF2-40B4-BE49-F238E27FC236}">
                <a16:creationId xmlns:a16="http://schemas.microsoft.com/office/drawing/2014/main" id="{88165E10-A103-6A75-1313-14BE3C1A281B}"/>
              </a:ext>
            </a:extLst>
          </p:cNvPr>
          <p:cNvPicPr>
            <a:picLocks noChangeAspect="1"/>
          </p:cNvPicPr>
          <p:nvPr/>
        </p:nvPicPr>
        <p:blipFill>
          <a:blip r:embed="rId6"/>
          <a:stretch>
            <a:fillRect/>
          </a:stretch>
        </p:blipFill>
        <p:spPr>
          <a:xfrm>
            <a:off x="6162170" y="4609032"/>
            <a:ext cx="2761216" cy="1728395"/>
          </a:xfrm>
          <a:prstGeom prst="rect">
            <a:avLst/>
          </a:prstGeom>
          <a:ln>
            <a:solidFill>
              <a:schemeClr val="accent1"/>
            </a:solidFill>
          </a:ln>
        </p:spPr>
      </p:pic>
      <p:sp>
        <p:nvSpPr>
          <p:cNvPr id="23" name="TextBox 22">
            <a:extLst>
              <a:ext uri="{FF2B5EF4-FFF2-40B4-BE49-F238E27FC236}">
                <a16:creationId xmlns:a16="http://schemas.microsoft.com/office/drawing/2014/main" id="{FEC9F6CA-4552-0CD9-C464-89D2A66155AB}"/>
              </a:ext>
            </a:extLst>
          </p:cNvPr>
          <p:cNvSpPr txBox="1"/>
          <p:nvPr/>
        </p:nvSpPr>
        <p:spPr>
          <a:xfrm>
            <a:off x="6960718" y="4736487"/>
            <a:ext cx="2382982" cy="369332"/>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rPr>
              <a:t>Thanks Thomas</a:t>
            </a:r>
          </a:p>
        </p:txBody>
      </p:sp>
    </p:spTree>
    <p:extLst>
      <p:ext uri="{BB962C8B-B14F-4D97-AF65-F5344CB8AC3E}">
        <p14:creationId xmlns:p14="http://schemas.microsoft.com/office/powerpoint/2010/main" val="73953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Screen Layout</a:t>
            </a:r>
          </a:p>
        </p:txBody>
      </p:sp>
      <p:pic>
        <p:nvPicPr>
          <p:cNvPr id="10" name="Picture 9">
            <a:extLst>
              <a:ext uri="{FF2B5EF4-FFF2-40B4-BE49-F238E27FC236}">
                <a16:creationId xmlns:a16="http://schemas.microsoft.com/office/drawing/2014/main" id="{F0F98054-18E4-83E1-1B81-88B22DC0AE38}"/>
              </a:ext>
            </a:extLst>
          </p:cNvPr>
          <p:cNvPicPr>
            <a:picLocks noChangeAspect="1"/>
          </p:cNvPicPr>
          <p:nvPr/>
        </p:nvPicPr>
        <p:blipFill>
          <a:blip r:embed="rId2"/>
          <a:stretch>
            <a:fillRect/>
          </a:stretch>
        </p:blipFill>
        <p:spPr>
          <a:xfrm>
            <a:off x="1819310" y="1015710"/>
            <a:ext cx="8553379" cy="5477164"/>
          </a:xfrm>
          <a:prstGeom prst="rect">
            <a:avLst/>
          </a:prstGeom>
        </p:spPr>
      </p:pic>
      <p:sp>
        <p:nvSpPr>
          <p:cNvPr id="11" name="Rectangle 10">
            <a:extLst>
              <a:ext uri="{FF2B5EF4-FFF2-40B4-BE49-F238E27FC236}">
                <a16:creationId xmlns:a16="http://schemas.microsoft.com/office/drawing/2014/main" id="{496FF5EC-36F1-18D4-C723-67B736D6A930}"/>
              </a:ext>
            </a:extLst>
          </p:cNvPr>
          <p:cNvSpPr/>
          <p:nvPr/>
        </p:nvSpPr>
        <p:spPr>
          <a:xfrm>
            <a:off x="6176659" y="1432194"/>
            <a:ext cx="4107714" cy="473725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64C3EE-C758-368B-F019-B092540FA1B8}"/>
              </a:ext>
            </a:extLst>
          </p:cNvPr>
          <p:cNvSpPr/>
          <p:nvPr/>
        </p:nvSpPr>
        <p:spPr>
          <a:xfrm>
            <a:off x="1819309" y="3635566"/>
            <a:ext cx="4357349" cy="2533880"/>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A9C7B2-0823-C77B-AF97-A6BE8939049A}"/>
              </a:ext>
            </a:extLst>
          </p:cNvPr>
          <p:cNvSpPr/>
          <p:nvPr/>
        </p:nvSpPr>
        <p:spPr>
          <a:xfrm>
            <a:off x="1819310" y="6169446"/>
            <a:ext cx="8553379" cy="323428"/>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F43440-06A7-F36A-BF5B-AA87781B24AB}"/>
              </a:ext>
            </a:extLst>
          </p:cNvPr>
          <p:cNvSpPr/>
          <p:nvPr/>
        </p:nvSpPr>
        <p:spPr>
          <a:xfrm>
            <a:off x="1819310" y="1205590"/>
            <a:ext cx="8465063" cy="235784"/>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EEDF06-3497-61BA-466B-6F35728D9835}"/>
              </a:ext>
            </a:extLst>
          </p:cNvPr>
          <p:cNvSpPr/>
          <p:nvPr/>
        </p:nvSpPr>
        <p:spPr>
          <a:xfrm>
            <a:off x="1819310" y="1441374"/>
            <a:ext cx="4357349" cy="219419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954592-D5DC-E161-56C6-4CB0BA008E4D}"/>
              </a:ext>
            </a:extLst>
          </p:cNvPr>
          <p:cNvSpPr/>
          <p:nvPr/>
        </p:nvSpPr>
        <p:spPr>
          <a:xfrm>
            <a:off x="6110377" y="1441374"/>
            <a:ext cx="88315" cy="21941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847BF4-2647-8193-2D6C-341610FB915C}"/>
              </a:ext>
            </a:extLst>
          </p:cNvPr>
          <p:cNvSpPr txBox="1"/>
          <p:nvPr/>
        </p:nvSpPr>
        <p:spPr>
          <a:xfrm>
            <a:off x="3627029" y="1655807"/>
            <a:ext cx="4492917" cy="1384995"/>
          </a:xfrm>
          <a:prstGeom prst="rect">
            <a:avLst/>
          </a:prstGeom>
          <a:noFill/>
        </p:spPr>
        <p:txBody>
          <a:bodyPr wrap="square" rtlCol="0">
            <a:spAutoFit/>
          </a:bodyPr>
          <a:lstStyle/>
          <a:p>
            <a:pPr algn="ctr"/>
            <a:r>
              <a:rPr lang="en-US" sz="2800" b="1" dirty="0" err="1">
                <a:solidFill>
                  <a:srgbClr val="FF0000"/>
                </a:solidFill>
              </a:rPr>
              <a:t>GameViewerWindow</a:t>
            </a:r>
            <a:r>
              <a:rPr lang="en-US" sz="2800" b="1" dirty="0">
                <a:solidFill>
                  <a:srgbClr val="FF0000"/>
                </a:solidFill>
              </a:rPr>
              <a:t> handles </a:t>
            </a:r>
            <a:r>
              <a:rPr lang="en-US" sz="2800" b="1" dirty="0" err="1">
                <a:solidFill>
                  <a:srgbClr val="FF0000"/>
                </a:solidFill>
              </a:rPr>
              <a:t>myCanvas</a:t>
            </a:r>
            <a:r>
              <a:rPr lang="en-US" sz="2800" b="1" dirty="0">
                <a:solidFill>
                  <a:srgbClr val="FF0000"/>
                </a:solidFill>
              </a:rPr>
              <a:t> and status </a:t>
            </a:r>
            <a:r>
              <a:rPr lang="en-US" sz="2800" b="1" dirty="0" err="1">
                <a:solidFill>
                  <a:srgbClr val="FF0000"/>
                </a:solidFill>
              </a:rPr>
              <a:t>StackPanel’s</a:t>
            </a:r>
            <a:r>
              <a:rPr lang="en-US" sz="2800" b="1" dirty="0">
                <a:solidFill>
                  <a:srgbClr val="FF0000"/>
                </a:solidFill>
              </a:rPr>
              <a:t> </a:t>
            </a:r>
          </a:p>
        </p:txBody>
      </p:sp>
      <p:sp>
        <p:nvSpPr>
          <p:cNvPr id="18" name="TextBox 17">
            <a:extLst>
              <a:ext uri="{FF2B5EF4-FFF2-40B4-BE49-F238E27FC236}">
                <a16:creationId xmlns:a16="http://schemas.microsoft.com/office/drawing/2014/main" id="{D60A0C34-001F-A7E6-492E-CBE6C414E71C}"/>
              </a:ext>
            </a:extLst>
          </p:cNvPr>
          <p:cNvSpPr txBox="1"/>
          <p:nvPr/>
        </p:nvSpPr>
        <p:spPr>
          <a:xfrm>
            <a:off x="2535119" y="1144295"/>
            <a:ext cx="3128610" cy="369332"/>
          </a:xfrm>
          <a:prstGeom prst="rect">
            <a:avLst/>
          </a:prstGeom>
          <a:noFill/>
        </p:spPr>
        <p:txBody>
          <a:bodyPr wrap="square" rtlCol="0">
            <a:spAutoFit/>
          </a:bodyPr>
          <a:lstStyle/>
          <a:p>
            <a:pPr algn="ctr"/>
            <a:r>
              <a:rPr lang="en-US" b="1" dirty="0" err="1">
                <a:solidFill>
                  <a:srgbClr val="FF0000"/>
                </a:solidFill>
              </a:rPr>
              <a:t>MainMenuViewer</a:t>
            </a:r>
            <a:endParaRPr lang="en-US" b="1" dirty="0">
              <a:solidFill>
                <a:srgbClr val="FF0000"/>
              </a:solidFill>
            </a:endParaRPr>
          </a:p>
        </p:txBody>
      </p:sp>
      <p:sp>
        <p:nvSpPr>
          <p:cNvPr id="19" name="TextBox 18">
            <a:extLst>
              <a:ext uri="{FF2B5EF4-FFF2-40B4-BE49-F238E27FC236}">
                <a16:creationId xmlns:a16="http://schemas.microsoft.com/office/drawing/2014/main" id="{ADD71FDA-979A-6925-9279-000F5DAA9045}"/>
              </a:ext>
            </a:extLst>
          </p:cNvPr>
          <p:cNvSpPr txBox="1"/>
          <p:nvPr/>
        </p:nvSpPr>
        <p:spPr>
          <a:xfrm>
            <a:off x="3997983" y="6132722"/>
            <a:ext cx="3128610" cy="369332"/>
          </a:xfrm>
          <a:prstGeom prst="rect">
            <a:avLst/>
          </a:prstGeom>
          <a:noFill/>
        </p:spPr>
        <p:txBody>
          <a:bodyPr wrap="square" rtlCol="0">
            <a:spAutoFit/>
          </a:bodyPr>
          <a:lstStyle/>
          <a:p>
            <a:pPr algn="ctr"/>
            <a:r>
              <a:rPr lang="en-US" b="1" dirty="0" err="1">
                <a:solidFill>
                  <a:srgbClr val="FF0000"/>
                </a:solidFill>
              </a:rPr>
              <a:t>StatusBarViewer</a:t>
            </a:r>
            <a:endParaRPr lang="en-US" b="1" dirty="0">
              <a:solidFill>
                <a:srgbClr val="FF0000"/>
              </a:solidFill>
            </a:endParaRPr>
          </a:p>
        </p:txBody>
      </p:sp>
      <p:sp>
        <p:nvSpPr>
          <p:cNvPr id="20" name="TextBox 19">
            <a:extLst>
              <a:ext uri="{FF2B5EF4-FFF2-40B4-BE49-F238E27FC236}">
                <a16:creationId xmlns:a16="http://schemas.microsoft.com/office/drawing/2014/main" id="{537544D6-BEBB-8E02-2003-D3E50ACF1926}"/>
              </a:ext>
            </a:extLst>
          </p:cNvPr>
          <p:cNvSpPr txBox="1"/>
          <p:nvPr/>
        </p:nvSpPr>
        <p:spPr>
          <a:xfrm>
            <a:off x="1927932" y="5480854"/>
            <a:ext cx="4064000" cy="523220"/>
          </a:xfrm>
          <a:prstGeom prst="rect">
            <a:avLst/>
          </a:prstGeom>
          <a:noFill/>
        </p:spPr>
        <p:txBody>
          <a:bodyPr wrap="square" rtlCol="0">
            <a:spAutoFit/>
          </a:bodyPr>
          <a:lstStyle/>
          <a:p>
            <a:pPr algn="ctr"/>
            <a:r>
              <a:rPr lang="en-US" sz="1400" b="1" dirty="0" err="1">
                <a:solidFill>
                  <a:srgbClr val="FF0000"/>
                </a:solidFill>
              </a:rPr>
              <a:t>EventViewer</a:t>
            </a:r>
            <a:r>
              <a:rPr lang="en-US" sz="1400" b="1" dirty="0">
                <a:solidFill>
                  <a:srgbClr val="FF0000"/>
                </a:solidFill>
              </a:rPr>
              <a:t> (and helper classes)  populate </a:t>
            </a:r>
            <a:r>
              <a:rPr lang="en-US" sz="1400" b="1" dirty="0" err="1">
                <a:solidFill>
                  <a:srgbClr val="FF0000"/>
                </a:solidFill>
              </a:rPr>
              <a:t>GameViewerWindow</a:t>
            </a:r>
            <a:r>
              <a:rPr lang="en-US" sz="1400" b="1" dirty="0">
                <a:solidFill>
                  <a:srgbClr val="FF0000"/>
                </a:solidFill>
              </a:rPr>
              <a:t>-&gt;</a:t>
            </a:r>
            <a:r>
              <a:rPr lang="en-US" sz="1400" b="1" dirty="0" err="1">
                <a:solidFill>
                  <a:srgbClr val="FF0000"/>
                </a:solidFill>
              </a:rPr>
              <a:t>myTextBlock</a:t>
            </a:r>
            <a:r>
              <a:rPr lang="en-US" sz="1400" b="1" dirty="0">
                <a:solidFill>
                  <a:srgbClr val="FF0000"/>
                </a:solidFill>
              </a:rPr>
              <a:t> for game events</a:t>
            </a:r>
          </a:p>
        </p:txBody>
      </p:sp>
      <p:sp>
        <p:nvSpPr>
          <p:cNvPr id="21" name="TextBox 20">
            <a:extLst>
              <a:ext uri="{FF2B5EF4-FFF2-40B4-BE49-F238E27FC236}">
                <a16:creationId xmlns:a16="http://schemas.microsoft.com/office/drawing/2014/main" id="{04CF40DE-47B2-440D-9D66-E7F3F32F59D5}"/>
              </a:ext>
            </a:extLst>
          </p:cNvPr>
          <p:cNvSpPr txBox="1"/>
          <p:nvPr/>
        </p:nvSpPr>
        <p:spPr>
          <a:xfrm>
            <a:off x="7813387" y="3597988"/>
            <a:ext cx="1237562" cy="369332"/>
          </a:xfrm>
          <a:prstGeom prst="rect">
            <a:avLst/>
          </a:prstGeom>
          <a:noFill/>
        </p:spPr>
        <p:txBody>
          <a:bodyPr wrap="square" rtlCol="0">
            <a:spAutoFit/>
          </a:bodyPr>
          <a:lstStyle/>
          <a:p>
            <a:pPr algn="ctr"/>
            <a:r>
              <a:rPr lang="en-US" b="1" dirty="0" err="1">
                <a:solidFill>
                  <a:srgbClr val="C00000"/>
                </a:solidFill>
              </a:rPr>
              <a:t>myCanvas</a:t>
            </a:r>
            <a:endParaRPr lang="en-US" b="1" dirty="0">
              <a:solidFill>
                <a:srgbClr val="C00000"/>
              </a:solidFill>
            </a:endParaRPr>
          </a:p>
        </p:txBody>
      </p:sp>
      <p:sp>
        <p:nvSpPr>
          <p:cNvPr id="22" name="TextBox 21">
            <a:extLst>
              <a:ext uri="{FF2B5EF4-FFF2-40B4-BE49-F238E27FC236}">
                <a16:creationId xmlns:a16="http://schemas.microsoft.com/office/drawing/2014/main" id="{ABEF53EC-11EE-9B42-018A-B15780D75249}"/>
              </a:ext>
            </a:extLst>
          </p:cNvPr>
          <p:cNvSpPr txBox="1"/>
          <p:nvPr/>
        </p:nvSpPr>
        <p:spPr>
          <a:xfrm>
            <a:off x="871669" y="1712206"/>
            <a:ext cx="2047041" cy="261610"/>
          </a:xfrm>
          <a:prstGeom prst="rect">
            <a:avLst/>
          </a:prstGeom>
          <a:noFill/>
        </p:spPr>
        <p:txBody>
          <a:bodyPr wrap="square" rtlCol="0">
            <a:spAutoFit/>
          </a:bodyPr>
          <a:lstStyle/>
          <a:p>
            <a:r>
              <a:rPr lang="en-US" sz="1100" b="1" dirty="0" err="1">
                <a:solidFill>
                  <a:srgbClr val="C00000"/>
                </a:solidFill>
              </a:rPr>
              <a:t>myStackPanelTimeTrackDay</a:t>
            </a:r>
            <a:endParaRPr lang="en-US" sz="1100" b="1" dirty="0">
              <a:solidFill>
                <a:srgbClr val="C00000"/>
              </a:solidFill>
            </a:endParaRPr>
          </a:p>
        </p:txBody>
      </p:sp>
      <p:sp>
        <p:nvSpPr>
          <p:cNvPr id="23" name="TextBox 22">
            <a:extLst>
              <a:ext uri="{FF2B5EF4-FFF2-40B4-BE49-F238E27FC236}">
                <a16:creationId xmlns:a16="http://schemas.microsoft.com/office/drawing/2014/main" id="{CBEE09C6-F809-09FF-F9C3-982B07F4968D}"/>
              </a:ext>
            </a:extLst>
          </p:cNvPr>
          <p:cNvSpPr txBox="1"/>
          <p:nvPr/>
        </p:nvSpPr>
        <p:spPr>
          <a:xfrm>
            <a:off x="894282" y="2443791"/>
            <a:ext cx="2047041" cy="261610"/>
          </a:xfrm>
          <a:prstGeom prst="rect">
            <a:avLst/>
          </a:prstGeom>
          <a:noFill/>
        </p:spPr>
        <p:txBody>
          <a:bodyPr wrap="square" rtlCol="0">
            <a:spAutoFit/>
          </a:bodyPr>
          <a:lstStyle/>
          <a:p>
            <a:r>
              <a:rPr lang="en-US" sz="1100" b="1" dirty="0" err="1">
                <a:solidFill>
                  <a:srgbClr val="C00000"/>
                </a:solidFill>
              </a:rPr>
              <a:t>myStackPanelTimeTrackXXX</a:t>
            </a:r>
            <a:endParaRPr lang="en-US" sz="1100" b="1" dirty="0">
              <a:solidFill>
                <a:srgbClr val="C00000"/>
              </a:solidFill>
            </a:endParaRPr>
          </a:p>
        </p:txBody>
      </p:sp>
      <p:sp>
        <p:nvSpPr>
          <p:cNvPr id="24" name="TextBox 23">
            <a:extLst>
              <a:ext uri="{FF2B5EF4-FFF2-40B4-BE49-F238E27FC236}">
                <a16:creationId xmlns:a16="http://schemas.microsoft.com/office/drawing/2014/main" id="{B70F9AAE-7011-A151-9075-576E8F7041B3}"/>
              </a:ext>
            </a:extLst>
          </p:cNvPr>
          <p:cNvSpPr txBox="1"/>
          <p:nvPr/>
        </p:nvSpPr>
        <p:spPr>
          <a:xfrm>
            <a:off x="894282" y="3059057"/>
            <a:ext cx="2047041" cy="261610"/>
          </a:xfrm>
          <a:prstGeom prst="rect">
            <a:avLst/>
          </a:prstGeom>
          <a:noFill/>
        </p:spPr>
        <p:txBody>
          <a:bodyPr wrap="square" rtlCol="0">
            <a:spAutoFit/>
          </a:bodyPr>
          <a:lstStyle/>
          <a:p>
            <a:r>
              <a:rPr lang="en-US" sz="1100" b="1" dirty="0" err="1">
                <a:solidFill>
                  <a:srgbClr val="C00000"/>
                </a:solidFill>
              </a:rPr>
              <a:t>myStackPanelEndurance</a:t>
            </a:r>
            <a:endParaRPr lang="en-US" sz="1100" b="1" dirty="0">
              <a:solidFill>
                <a:srgbClr val="C00000"/>
              </a:solidFill>
            </a:endParaRPr>
          </a:p>
        </p:txBody>
      </p:sp>
      <p:sp>
        <p:nvSpPr>
          <p:cNvPr id="25" name="TextBox 24">
            <a:extLst>
              <a:ext uri="{FF2B5EF4-FFF2-40B4-BE49-F238E27FC236}">
                <a16:creationId xmlns:a16="http://schemas.microsoft.com/office/drawing/2014/main" id="{C5F8D92E-DAF7-F677-303C-8750C056792E}"/>
              </a:ext>
            </a:extLst>
          </p:cNvPr>
          <p:cNvSpPr txBox="1"/>
          <p:nvPr/>
        </p:nvSpPr>
        <p:spPr>
          <a:xfrm>
            <a:off x="894281" y="3378269"/>
            <a:ext cx="2047041" cy="261610"/>
          </a:xfrm>
          <a:prstGeom prst="rect">
            <a:avLst/>
          </a:prstGeom>
          <a:noFill/>
        </p:spPr>
        <p:txBody>
          <a:bodyPr wrap="square" rtlCol="0">
            <a:spAutoFit/>
          </a:bodyPr>
          <a:lstStyle/>
          <a:p>
            <a:r>
              <a:rPr lang="en-US" sz="1100" b="1" dirty="0" err="1">
                <a:solidFill>
                  <a:srgbClr val="C00000"/>
                </a:solidFill>
              </a:rPr>
              <a:t>myStackPanelDailyActions</a:t>
            </a:r>
            <a:endParaRPr lang="en-US" sz="1100" b="1" dirty="0">
              <a:solidFill>
                <a:srgbClr val="C00000"/>
              </a:solidFill>
            </a:endParaRPr>
          </a:p>
        </p:txBody>
      </p:sp>
    </p:spTree>
    <p:extLst>
      <p:ext uri="{BB962C8B-B14F-4D97-AF65-F5344CB8AC3E}">
        <p14:creationId xmlns:p14="http://schemas.microsoft.com/office/powerpoint/2010/main" val="355795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Model</a:t>
            </a:r>
          </a:p>
        </p:txBody>
      </p:sp>
    </p:spTree>
    <p:extLst>
      <p:ext uri="{BB962C8B-B14F-4D97-AF65-F5344CB8AC3E}">
        <p14:creationId xmlns:p14="http://schemas.microsoft.com/office/powerpoint/2010/main" val="140662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907D2-77F1-4235-0509-EB448BDD29C5}"/>
              </a:ext>
            </a:extLst>
          </p:cNvPr>
          <p:cNvPicPr>
            <a:picLocks noChangeAspect="1"/>
          </p:cNvPicPr>
          <p:nvPr/>
        </p:nvPicPr>
        <p:blipFill>
          <a:blip r:embed="rId2"/>
          <a:stretch>
            <a:fillRect/>
          </a:stretch>
        </p:blipFill>
        <p:spPr>
          <a:xfrm>
            <a:off x="1758950" y="1419368"/>
            <a:ext cx="10229850" cy="4924425"/>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Model</a:t>
            </a:r>
          </a:p>
        </p:txBody>
      </p:sp>
      <p:sp>
        <p:nvSpPr>
          <p:cNvPr id="12" name="TextBox 11">
            <a:extLst>
              <a:ext uri="{FF2B5EF4-FFF2-40B4-BE49-F238E27FC236}">
                <a16:creationId xmlns:a16="http://schemas.microsoft.com/office/drawing/2014/main" id="{2C643F03-8C3C-74E2-0ADE-80215413DDC0}"/>
              </a:ext>
            </a:extLst>
          </p:cNvPr>
          <p:cNvSpPr txBox="1"/>
          <p:nvPr/>
        </p:nvSpPr>
        <p:spPr>
          <a:xfrm>
            <a:off x="511483" y="2274838"/>
            <a:ext cx="2047548" cy="2308324"/>
          </a:xfrm>
          <a:prstGeom prst="rect">
            <a:avLst/>
          </a:prstGeom>
          <a:noFill/>
        </p:spPr>
        <p:txBody>
          <a:bodyPr wrap="none" rtlCol="0">
            <a:spAutoFit/>
          </a:bodyPr>
          <a:lstStyle/>
          <a:p>
            <a:r>
              <a:rPr lang="en-US" sz="1200" dirty="0" err="1">
                <a:solidFill>
                  <a:srgbClr val="00B0F0"/>
                </a:solidFill>
              </a:rPr>
              <a:t>MainWindow</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IGameInstance</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IGameEngine</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GameViewerWindow</a:t>
            </a:r>
            <a:endParaRPr lang="en-US" sz="1200" dirty="0">
              <a:solidFill>
                <a:srgbClr val="00B0F0"/>
              </a:solidFill>
            </a:endParaRPr>
          </a:p>
          <a:p>
            <a:pPr marL="171450" indent="-171450">
              <a:buFont typeface="Arial" panose="020B0604020202020204" pitchFamily="34" charset="0"/>
              <a:buChar char="•"/>
            </a:pPr>
            <a:endParaRPr lang="en-US" sz="1200" dirty="0">
              <a:solidFill>
                <a:srgbClr val="00B0F0"/>
              </a:solidFill>
            </a:endParaRPr>
          </a:p>
          <a:p>
            <a:r>
              <a:rPr lang="en-US" sz="1200" dirty="0" err="1">
                <a:solidFill>
                  <a:srgbClr val="00B0F0"/>
                </a:solidFill>
              </a:rPr>
              <a:t>GameEngine</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GameState</a:t>
            </a:r>
            <a:endParaRPr lang="en-US" sz="1200" dirty="0">
              <a:solidFill>
                <a:srgbClr val="00B0F0"/>
              </a:solidFill>
            </a:endParaRPr>
          </a:p>
          <a:p>
            <a:pPr marL="171450" indent="-171450">
              <a:buFont typeface="Arial" panose="020B0604020202020204" pitchFamily="34" charset="0"/>
              <a:buChar char="•"/>
            </a:pPr>
            <a:endParaRPr lang="en-US" sz="1200" dirty="0">
              <a:solidFill>
                <a:srgbClr val="00B0F0"/>
              </a:solidFill>
            </a:endParaRPr>
          </a:p>
          <a:p>
            <a:r>
              <a:rPr lang="en-US" sz="1200" dirty="0" err="1">
                <a:solidFill>
                  <a:srgbClr val="00B0F0"/>
                </a:solidFill>
              </a:rPr>
              <a:t>GameViewerWindow</a:t>
            </a:r>
            <a:r>
              <a:rPr lang="en-US" sz="1200" dirty="0">
                <a:solidFill>
                  <a:srgbClr val="00B0F0"/>
                </a:solidFill>
              </a:rPr>
              <a:t> creates:</a:t>
            </a:r>
          </a:p>
          <a:p>
            <a:pPr marL="171450" indent="-171450">
              <a:buFont typeface="Arial" panose="020B0604020202020204" pitchFamily="34" charset="0"/>
              <a:buChar char="•"/>
            </a:pPr>
            <a:r>
              <a:rPr lang="en-US" sz="1200" dirty="0" err="1">
                <a:solidFill>
                  <a:srgbClr val="00B0F0"/>
                </a:solidFill>
              </a:rPr>
              <a:t>MainMenuViewer</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StatusBarViewer</a:t>
            </a:r>
            <a:endParaRPr lang="en-US" sz="1200" dirty="0">
              <a:solidFill>
                <a:srgbClr val="00B0F0"/>
              </a:solidFill>
            </a:endParaRPr>
          </a:p>
          <a:p>
            <a:pPr marL="171450" indent="-171450">
              <a:buFont typeface="Arial" panose="020B0604020202020204" pitchFamily="34" charset="0"/>
              <a:buChar char="•"/>
            </a:pPr>
            <a:r>
              <a:rPr lang="en-US" sz="1200" dirty="0" err="1">
                <a:solidFill>
                  <a:srgbClr val="00B0F0"/>
                </a:solidFill>
              </a:rPr>
              <a:t>EventViewer</a:t>
            </a:r>
            <a:endParaRPr lang="en-US" sz="1200" dirty="0">
              <a:solidFill>
                <a:srgbClr val="00B0F0"/>
              </a:solidFill>
            </a:endParaRPr>
          </a:p>
        </p:txBody>
      </p:sp>
    </p:spTree>
    <p:extLst>
      <p:ext uri="{BB962C8B-B14F-4D97-AF65-F5344CB8AC3E}">
        <p14:creationId xmlns:p14="http://schemas.microsoft.com/office/powerpoint/2010/main" val="27380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Important Structures</a:t>
            </a:r>
          </a:p>
        </p:txBody>
      </p:sp>
      <p:pic>
        <p:nvPicPr>
          <p:cNvPr id="4" name="Picture 3">
            <a:extLst>
              <a:ext uri="{FF2B5EF4-FFF2-40B4-BE49-F238E27FC236}">
                <a16:creationId xmlns:a16="http://schemas.microsoft.com/office/drawing/2014/main" id="{26859031-4805-0A8A-DF6E-3BB399B7B55E}"/>
              </a:ext>
            </a:extLst>
          </p:cNvPr>
          <p:cNvPicPr>
            <a:picLocks noChangeAspect="1"/>
          </p:cNvPicPr>
          <p:nvPr/>
        </p:nvPicPr>
        <p:blipFill>
          <a:blip r:embed="rId2"/>
          <a:stretch>
            <a:fillRect/>
          </a:stretch>
        </p:blipFill>
        <p:spPr>
          <a:xfrm>
            <a:off x="5019387" y="1433800"/>
            <a:ext cx="1847850" cy="3810000"/>
          </a:xfrm>
          <a:prstGeom prst="rect">
            <a:avLst/>
          </a:prstGeom>
        </p:spPr>
      </p:pic>
      <p:pic>
        <p:nvPicPr>
          <p:cNvPr id="6" name="Picture 5">
            <a:extLst>
              <a:ext uri="{FF2B5EF4-FFF2-40B4-BE49-F238E27FC236}">
                <a16:creationId xmlns:a16="http://schemas.microsoft.com/office/drawing/2014/main" id="{44A5F4ED-8E38-0D3B-4044-A751F216249E}"/>
              </a:ext>
            </a:extLst>
          </p:cNvPr>
          <p:cNvPicPr>
            <a:picLocks noChangeAspect="1"/>
          </p:cNvPicPr>
          <p:nvPr/>
        </p:nvPicPr>
        <p:blipFill>
          <a:blip r:embed="rId3"/>
          <a:stretch>
            <a:fillRect/>
          </a:stretch>
        </p:blipFill>
        <p:spPr>
          <a:xfrm>
            <a:off x="416502" y="1433800"/>
            <a:ext cx="1771650" cy="2857500"/>
          </a:xfrm>
          <a:prstGeom prst="rect">
            <a:avLst/>
          </a:prstGeom>
        </p:spPr>
      </p:pic>
      <p:pic>
        <p:nvPicPr>
          <p:cNvPr id="8" name="Picture 7">
            <a:extLst>
              <a:ext uri="{FF2B5EF4-FFF2-40B4-BE49-F238E27FC236}">
                <a16:creationId xmlns:a16="http://schemas.microsoft.com/office/drawing/2014/main" id="{CDB56A89-AC7F-FC47-7CB5-564630979C32}"/>
              </a:ext>
            </a:extLst>
          </p:cNvPr>
          <p:cNvPicPr>
            <a:picLocks noChangeAspect="1"/>
          </p:cNvPicPr>
          <p:nvPr/>
        </p:nvPicPr>
        <p:blipFill>
          <a:blip r:embed="rId4"/>
          <a:stretch>
            <a:fillRect/>
          </a:stretch>
        </p:blipFill>
        <p:spPr>
          <a:xfrm>
            <a:off x="7172614" y="1413161"/>
            <a:ext cx="4695825" cy="2276475"/>
          </a:xfrm>
          <a:prstGeom prst="rect">
            <a:avLst/>
          </a:prstGeom>
        </p:spPr>
      </p:pic>
      <p:pic>
        <p:nvPicPr>
          <p:cNvPr id="10" name="Picture 9">
            <a:extLst>
              <a:ext uri="{FF2B5EF4-FFF2-40B4-BE49-F238E27FC236}">
                <a16:creationId xmlns:a16="http://schemas.microsoft.com/office/drawing/2014/main" id="{C0337C39-4EF5-9E05-6F6C-5FBA026209DA}"/>
              </a:ext>
            </a:extLst>
          </p:cNvPr>
          <p:cNvPicPr>
            <a:picLocks noChangeAspect="1"/>
          </p:cNvPicPr>
          <p:nvPr/>
        </p:nvPicPr>
        <p:blipFill>
          <a:blip r:embed="rId5"/>
          <a:stretch>
            <a:fillRect/>
          </a:stretch>
        </p:blipFill>
        <p:spPr>
          <a:xfrm>
            <a:off x="2540288" y="1433800"/>
            <a:ext cx="1924050" cy="3990975"/>
          </a:xfrm>
          <a:prstGeom prst="rect">
            <a:avLst/>
          </a:prstGeom>
        </p:spPr>
      </p:pic>
      <p:sp>
        <p:nvSpPr>
          <p:cNvPr id="11" name="Content Placeholder 2">
            <a:extLst>
              <a:ext uri="{FF2B5EF4-FFF2-40B4-BE49-F238E27FC236}">
                <a16:creationId xmlns:a16="http://schemas.microsoft.com/office/drawing/2014/main" id="{A9A99111-6D54-0948-866E-E00D5E61162B}"/>
              </a:ext>
            </a:extLst>
          </p:cNvPr>
          <p:cNvSpPr>
            <a:spLocks noGrp="1"/>
          </p:cNvSpPr>
          <p:nvPr>
            <p:ph idx="1"/>
          </p:nvPr>
        </p:nvSpPr>
        <p:spPr>
          <a:xfrm>
            <a:off x="611621" y="909782"/>
            <a:ext cx="5484379" cy="318654"/>
          </a:xfrm>
        </p:spPr>
        <p:txBody>
          <a:bodyPr>
            <a:normAutofit fontScale="25000" lnSpcReduction="20000"/>
          </a:bodyPr>
          <a:lstStyle/>
          <a:p>
            <a:r>
              <a:rPr lang="en-US" sz="7200" dirty="0"/>
              <a:t>Enumerations are contained in </a:t>
            </a:r>
            <a:r>
              <a:rPr lang="en-US" sz="7200" dirty="0" err="1"/>
              <a:t>IGameEngine</a:t>
            </a:r>
            <a:endParaRPr lang="en-US" sz="7200" i="1" dirty="0"/>
          </a:p>
          <a:p>
            <a:endParaRPr lang="en-US" sz="1800" i="1" dirty="0"/>
          </a:p>
        </p:txBody>
      </p:sp>
      <p:sp>
        <p:nvSpPr>
          <p:cNvPr id="13" name="TextBox 12">
            <a:extLst>
              <a:ext uri="{FF2B5EF4-FFF2-40B4-BE49-F238E27FC236}">
                <a16:creationId xmlns:a16="http://schemas.microsoft.com/office/drawing/2014/main" id="{B0F70F6D-7E4E-7228-8F52-515E4DEF992D}"/>
              </a:ext>
            </a:extLst>
          </p:cNvPr>
          <p:cNvSpPr txBox="1"/>
          <p:nvPr/>
        </p:nvSpPr>
        <p:spPr>
          <a:xfrm>
            <a:off x="193964" y="4291300"/>
            <a:ext cx="2229567" cy="1323439"/>
          </a:xfrm>
          <a:prstGeom prst="rect">
            <a:avLst/>
          </a:prstGeom>
          <a:noFill/>
        </p:spPr>
        <p:txBody>
          <a:bodyPr wrap="square" rtlCol="0">
            <a:spAutoFit/>
          </a:bodyPr>
          <a:lstStyle/>
          <a:p>
            <a:r>
              <a:rPr lang="en-US" sz="1000" dirty="0" err="1"/>
              <a:t>GamePhase</a:t>
            </a:r>
            <a:r>
              <a:rPr lang="en-US" sz="1000" dirty="0"/>
              <a:t> divides </a:t>
            </a:r>
            <a:r>
              <a:rPr lang="en-US" sz="1000" dirty="0" err="1"/>
              <a:t>GameState</a:t>
            </a:r>
            <a:r>
              <a:rPr lang="en-US" sz="1000" dirty="0"/>
              <a:t> into separate objects for easier understanding of the code. There is a direct correlation between </a:t>
            </a:r>
            <a:r>
              <a:rPr lang="en-US" sz="1000" dirty="0" err="1"/>
              <a:t>GamePhase</a:t>
            </a:r>
            <a:r>
              <a:rPr lang="en-US" sz="1000" dirty="0"/>
              <a:t> and subclasses of </a:t>
            </a:r>
            <a:r>
              <a:rPr lang="en-US" sz="1000" dirty="0" err="1"/>
              <a:t>GameState</a:t>
            </a:r>
            <a:r>
              <a:rPr lang="en-US" sz="1000" dirty="0"/>
              <a:t>. </a:t>
            </a:r>
          </a:p>
          <a:p>
            <a:endParaRPr lang="en-US" sz="1000" dirty="0"/>
          </a:p>
          <a:p>
            <a:r>
              <a:rPr lang="en-US" sz="1000" dirty="0" err="1"/>
              <a:t>GameStateEncounter</a:t>
            </a:r>
            <a:r>
              <a:rPr lang="en-US" sz="1000" dirty="0"/>
              <a:t> is the largest class containing the most behavior.</a:t>
            </a:r>
          </a:p>
        </p:txBody>
      </p:sp>
      <p:sp>
        <p:nvSpPr>
          <p:cNvPr id="15" name="TextBox 14">
            <a:extLst>
              <a:ext uri="{FF2B5EF4-FFF2-40B4-BE49-F238E27FC236}">
                <a16:creationId xmlns:a16="http://schemas.microsoft.com/office/drawing/2014/main" id="{A321E343-8B9B-BD8B-01E2-86F804163B28}"/>
              </a:ext>
            </a:extLst>
          </p:cNvPr>
          <p:cNvSpPr txBox="1"/>
          <p:nvPr/>
        </p:nvSpPr>
        <p:spPr>
          <a:xfrm>
            <a:off x="2423532" y="5424775"/>
            <a:ext cx="2157562" cy="861774"/>
          </a:xfrm>
          <a:prstGeom prst="rect">
            <a:avLst/>
          </a:prstGeom>
          <a:noFill/>
        </p:spPr>
        <p:txBody>
          <a:bodyPr wrap="square" rtlCol="0">
            <a:spAutoFit/>
          </a:bodyPr>
          <a:lstStyle/>
          <a:p>
            <a:r>
              <a:rPr lang="en-US" sz="1000" dirty="0" err="1"/>
              <a:t>GameAction</a:t>
            </a:r>
            <a:r>
              <a:rPr lang="en-US" sz="1000" dirty="0"/>
              <a:t> is a very large list that feeds the </a:t>
            </a:r>
            <a:r>
              <a:rPr lang="en-US" sz="1000" dirty="0" err="1"/>
              <a:t>GameState</a:t>
            </a:r>
            <a:r>
              <a:rPr lang="en-US" sz="1000" dirty="0"/>
              <a:t> subclasses. There is a different </a:t>
            </a:r>
            <a:r>
              <a:rPr lang="en-US" sz="1000" dirty="0" err="1"/>
              <a:t>GameAction</a:t>
            </a:r>
            <a:r>
              <a:rPr lang="en-US" sz="1000" dirty="0"/>
              <a:t> per user interaction and a different </a:t>
            </a:r>
            <a:r>
              <a:rPr lang="en-US" sz="1000" dirty="0" err="1"/>
              <a:t>GameAction</a:t>
            </a:r>
            <a:r>
              <a:rPr lang="en-US" sz="1000" dirty="0"/>
              <a:t> per game event.</a:t>
            </a:r>
          </a:p>
        </p:txBody>
      </p:sp>
      <p:sp>
        <p:nvSpPr>
          <p:cNvPr id="16" name="TextBox 15">
            <a:extLst>
              <a:ext uri="{FF2B5EF4-FFF2-40B4-BE49-F238E27FC236}">
                <a16:creationId xmlns:a16="http://schemas.microsoft.com/office/drawing/2014/main" id="{8E0224CE-633B-4D6E-2FE8-199072303A9D}"/>
              </a:ext>
            </a:extLst>
          </p:cNvPr>
          <p:cNvSpPr txBox="1"/>
          <p:nvPr/>
        </p:nvSpPr>
        <p:spPr>
          <a:xfrm>
            <a:off x="4933230" y="5243800"/>
            <a:ext cx="2237219" cy="707886"/>
          </a:xfrm>
          <a:prstGeom prst="rect">
            <a:avLst/>
          </a:prstGeom>
          <a:noFill/>
        </p:spPr>
        <p:txBody>
          <a:bodyPr wrap="square" rtlCol="0">
            <a:spAutoFit/>
          </a:bodyPr>
          <a:lstStyle/>
          <a:p>
            <a:r>
              <a:rPr lang="en-US" sz="1000" dirty="0" err="1"/>
              <a:t>SpecialEnum</a:t>
            </a:r>
            <a:r>
              <a:rPr lang="en-US" sz="1000" dirty="0"/>
              <a:t> objects represent what Party Members can hold, i.e., their inventory.  These items provide special abilities to the character.</a:t>
            </a:r>
          </a:p>
        </p:txBody>
      </p:sp>
      <p:sp>
        <p:nvSpPr>
          <p:cNvPr id="17" name="TextBox 16">
            <a:extLst>
              <a:ext uri="{FF2B5EF4-FFF2-40B4-BE49-F238E27FC236}">
                <a16:creationId xmlns:a16="http://schemas.microsoft.com/office/drawing/2014/main" id="{D86F7AB3-5212-51AF-6830-22E2E4E5B293}"/>
              </a:ext>
            </a:extLst>
          </p:cNvPr>
          <p:cNvSpPr txBox="1"/>
          <p:nvPr/>
        </p:nvSpPr>
        <p:spPr>
          <a:xfrm>
            <a:off x="7070150" y="3767634"/>
            <a:ext cx="4602884" cy="246221"/>
          </a:xfrm>
          <a:prstGeom prst="rect">
            <a:avLst/>
          </a:prstGeom>
          <a:noFill/>
        </p:spPr>
        <p:txBody>
          <a:bodyPr wrap="square" rtlCol="0">
            <a:spAutoFit/>
          </a:bodyPr>
          <a:lstStyle/>
          <a:p>
            <a:r>
              <a:rPr lang="en-US" sz="1000" dirty="0"/>
              <a:t>There are other minor enumerations to support very specific events.</a:t>
            </a:r>
          </a:p>
        </p:txBody>
      </p:sp>
      <p:sp>
        <p:nvSpPr>
          <p:cNvPr id="18" name="TextBox 17">
            <a:extLst>
              <a:ext uri="{FF2B5EF4-FFF2-40B4-BE49-F238E27FC236}">
                <a16:creationId xmlns:a16="http://schemas.microsoft.com/office/drawing/2014/main" id="{F9F0D4F7-3AEA-E9AA-8553-7B9844C4A270}"/>
              </a:ext>
            </a:extLst>
          </p:cNvPr>
          <p:cNvSpPr txBox="1"/>
          <p:nvPr/>
        </p:nvSpPr>
        <p:spPr>
          <a:xfrm>
            <a:off x="3447024" y="4029690"/>
            <a:ext cx="1369450" cy="523220"/>
          </a:xfrm>
          <a:prstGeom prst="rect">
            <a:avLst/>
          </a:prstGeom>
          <a:noFill/>
        </p:spPr>
        <p:txBody>
          <a:bodyPr wrap="square" rtlCol="0">
            <a:spAutoFit/>
          </a:bodyPr>
          <a:lstStyle/>
          <a:p>
            <a:pPr algn="ctr"/>
            <a:r>
              <a:rPr lang="en-US" sz="1400" b="1" dirty="0">
                <a:solidFill>
                  <a:srgbClr val="FF0000"/>
                </a:solidFill>
              </a:rPr>
              <a:t>Not all Actions Shown</a:t>
            </a:r>
          </a:p>
        </p:txBody>
      </p:sp>
    </p:spTree>
    <p:extLst>
      <p:ext uri="{BB962C8B-B14F-4D97-AF65-F5344CB8AC3E}">
        <p14:creationId xmlns:p14="http://schemas.microsoft.com/office/powerpoint/2010/main" val="415626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IGameInstance</a:t>
            </a:r>
            <a:endParaRPr lang="en-US" dirty="0"/>
          </a:p>
        </p:txBody>
      </p:sp>
      <p:pic>
        <p:nvPicPr>
          <p:cNvPr id="9" name="Picture 8">
            <a:extLst>
              <a:ext uri="{FF2B5EF4-FFF2-40B4-BE49-F238E27FC236}">
                <a16:creationId xmlns:a16="http://schemas.microsoft.com/office/drawing/2014/main" id="{79DE728A-2B88-ABE2-4D7A-F7EF2D82E65B}"/>
              </a:ext>
            </a:extLst>
          </p:cNvPr>
          <p:cNvPicPr>
            <a:picLocks noChangeAspect="1"/>
          </p:cNvPicPr>
          <p:nvPr/>
        </p:nvPicPr>
        <p:blipFill>
          <a:blip r:embed="rId2"/>
          <a:stretch>
            <a:fillRect/>
          </a:stretch>
        </p:blipFill>
        <p:spPr>
          <a:xfrm>
            <a:off x="747788" y="1632577"/>
            <a:ext cx="2872376" cy="4697747"/>
          </a:xfrm>
          <a:prstGeom prst="rect">
            <a:avLst/>
          </a:prstGeom>
        </p:spPr>
      </p:pic>
      <p:pic>
        <p:nvPicPr>
          <p:cNvPr id="14" name="Picture 13">
            <a:extLst>
              <a:ext uri="{FF2B5EF4-FFF2-40B4-BE49-F238E27FC236}">
                <a16:creationId xmlns:a16="http://schemas.microsoft.com/office/drawing/2014/main" id="{C6D2A3AA-69AE-6282-A482-EC7AC9FF249A}"/>
              </a:ext>
            </a:extLst>
          </p:cNvPr>
          <p:cNvPicPr>
            <a:picLocks noChangeAspect="1"/>
          </p:cNvPicPr>
          <p:nvPr/>
        </p:nvPicPr>
        <p:blipFill>
          <a:blip r:embed="rId3"/>
          <a:stretch>
            <a:fillRect/>
          </a:stretch>
        </p:blipFill>
        <p:spPr>
          <a:xfrm>
            <a:off x="3273404" y="2026612"/>
            <a:ext cx="2822596" cy="4697748"/>
          </a:xfrm>
          <a:prstGeom prst="rect">
            <a:avLst/>
          </a:prstGeom>
        </p:spPr>
      </p:pic>
      <p:pic>
        <p:nvPicPr>
          <p:cNvPr id="20" name="Picture 19">
            <a:extLst>
              <a:ext uri="{FF2B5EF4-FFF2-40B4-BE49-F238E27FC236}">
                <a16:creationId xmlns:a16="http://schemas.microsoft.com/office/drawing/2014/main" id="{553BE873-BCC1-03D6-6583-833F63DF529E}"/>
              </a:ext>
            </a:extLst>
          </p:cNvPr>
          <p:cNvPicPr>
            <a:picLocks noChangeAspect="1"/>
          </p:cNvPicPr>
          <p:nvPr/>
        </p:nvPicPr>
        <p:blipFill>
          <a:blip r:embed="rId4"/>
          <a:stretch>
            <a:fillRect/>
          </a:stretch>
        </p:blipFill>
        <p:spPr>
          <a:xfrm>
            <a:off x="7191709" y="1632577"/>
            <a:ext cx="3500802" cy="4842018"/>
          </a:xfrm>
          <a:prstGeom prst="rect">
            <a:avLst/>
          </a:prstGeom>
        </p:spPr>
      </p:pic>
      <p:sp>
        <p:nvSpPr>
          <p:cNvPr id="23" name="Content Placeholder 2">
            <a:extLst>
              <a:ext uri="{FF2B5EF4-FFF2-40B4-BE49-F238E27FC236}">
                <a16:creationId xmlns:a16="http://schemas.microsoft.com/office/drawing/2014/main" id="{A47525FC-4748-D0AD-00F3-395D27B1524B}"/>
              </a:ext>
            </a:extLst>
          </p:cNvPr>
          <p:cNvSpPr>
            <a:spLocks noGrp="1"/>
          </p:cNvSpPr>
          <p:nvPr>
            <p:ph idx="1"/>
          </p:nvPr>
        </p:nvSpPr>
        <p:spPr>
          <a:xfrm>
            <a:off x="249382" y="853309"/>
            <a:ext cx="9162473" cy="318654"/>
          </a:xfrm>
        </p:spPr>
        <p:txBody>
          <a:bodyPr>
            <a:normAutofit fontScale="25000" lnSpcReduction="20000"/>
          </a:bodyPr>
          <a:lstStyle/>
          <a:p>
            <a:r>
              <a:rPr lang="en-US" sz="7200" dirty="0"/>
              <a:t>Game state is stored in one large class called the </a:t>
            </a:r>
            <a:r>
              <a:rPr lang="en-US" sz="7200" dirty="0" err="1"/>
              <a:t>GameInstance</a:t>
            </a:r>
            <a:r>
              <a:rPr lang="en-US" sz="7200" dirty="0"/>
              <a:t>.</a:t>
            </a:r>
          </a:p>
          <a:p>
            <a:r>
              <a:rPr lang="en-US" sz="7200" dirty="0" err="1"/>
              <a:t>GameInstance</a:t>
            </a:r>
            <a:r>
              <a:rPr lang="en-US" sz="7200" dirty="0"/>
              <a:t> is shared via method calls to most all objects during construction of the object.</a:t>
            </a:r>
            <a:endParaRPr lang="en-US" sz="7200" i="1" dirty="0"/>
          </a:p>
          <a:p>
            <a:endParaRPr lang="en-US" sz="1800" i="1" dirty="0"/>
          </a:p>
        </p:txBody>
      </p:sp>
      <p:sp>
        <p:nvSpPr>
          <p:cNvPr id="24" name="TextBox 23">
            <a:extLst>
              <a:ext uri="{FF2B5EF4-FFF2-40B4-BE49-F238E27FC236}">
                <a16:creationId xmlns:a16="http://schemas.microsoft.com/office/drawing/2014/main" id="{CC6B156B-D095-2EE9-467E-676D2B46007E}"/>
              </a:ext>
            </a:extLst>
          </p:cNvPr>
          <p:cNvSpPr txBox="1"/>
          <p:nvPr/>
        </p:nvSpPr>
        <p:spPr>
          <a:xfrm>
            <a:off x="5127391" y="2690336"/>
            <a:ext cx="1937217" cy="738664"/>
          </a:xfrm>
          <a:prstGeom prst="rect">
            <a:avLst/>
          </a:prstGeom>
          <a:noFill/>
        </p:spPr>
        <p:txBody>
          <a:bodyPr wrap="square" rtlCol="0">
            <a:spAutoFit/>
          </a:bodyPr>
          <a:lstStyle/>
          <a:p>
            <a:pPr algn="ctr"/>
            <a:r>
              <a:rPr lang="en-US" sz="1400" b="1" dirty="0" err="1">
                <a:solidFill>
                  <a:srgbClr val="FF0000"/>
                </a:solidFill>
              </a:rPr>
              <a:t>GameState</a:t>
            </a:r>
            <a:r>
              <a:rPr lang="en-US" sz="1400" b="1" dirty="0">
                <a:solidFill>
                  <a:srgbClr val="FF0000"/>
                </a:solidFill>
              </a:rPr>
              <a:t> that is shared by passing this as an object</a:t>
            </a:r>
          </a:p>
        </p:txBody>
      </p:sp>
      <p:sp>
        <p:nvSpPr>
          <p:cNvPr id="25" name="TextBox 24">
            <a:extLst>
              <a:ext uri="{FF2B5EF4-FFF2-40B4-BE49-F238E27FC236}">
                <a16:creationId xmlns:a16="http://schemas.microsoft.com/office/drawing/2014/main" id="{88EA45C5-B0DF-615A-ABDD-F7FA00065789}"/>
              </a:ext>
            </a:extLst>
          </p:cNvPr>
          <p:cNvSpPr txBox="1"/>
          <p:nvPr/>
        </p:nvSpPr>
        <p:spPr>
          <a:xfrm>
            <a:off x="9152634" y="1585122"/>
            <a:ext cx="1937217" cy="738664"/>
          </a:xfrm>
          <a:prstGeom prst="rect">
            <a:avLst/>
          </a:prstGeom>
          <a:noFill/>
        </p:spPr>
        <p:txBody>
          <a:bodyPr wrap="square" rtlCol="0">
            <a:spAutoFit/>
          </a:bodyPr>
          <a:lstStyle/>
          <a:p>
            <a:pPr algn="ctr"/>
            <a:r>
              <a:rPr lang="en-US" sz="1400" b="1" dirty="0">
                <a:solidFill>
                  <a:srgbClr val="FF0000"/>
                </a:solidFill>
              </a:rPr>
              <a:t>Helper functions to support determining or changing game state</a:t>
            </a:r>
          </a:p>
        </p:txBody>
      </p:sp>
    </p:spTree>
    <p:extLst>
      <p:ext uri="{BB962C8B-B14F-4D97-AF65-F5344CB8AC3E}">
        <p14:creationId xmlns:p14="http://schemas.microsoft.com/office/powerpoint/2010/main" val="3644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7353547-6A7A-42DC-45E5-8915286F6566}"/>
              </a:ext>
            </a:extLst>
          </p:cNvPr>
          <p:cNvPicPr>
            <a:picLocks noChangeAspect="1"/>
          </p:cNvPicPr>
          <p:nvPr/>
        </p:nvPicPr>
        <p:blipFill>
          <a:blip r:embed="rId2"/>
          <a:stretch>
            <a:fillRect/>
          </a:stretch>
        </p:blipFill>
        <p:spPr>
          <a:xfrm>
            <a:off x="2855467" y="2319698"/>
            <a:ext cx="8889856" cy="4058224"/>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GameState</a:t>
            </a:r>
            <a:endParaRPr lang="en-US" dirty="0"/>
          </a:p>
        </p:txBody>
      </p:sp>
      <p:pic>
        <p:nvPicPr>
          <p:cNvPr id="5" name="Picture 4">
            <a:extLst>
              <a:ext uri="{FF2B5EF4-FFF2-40B4-BE49-F238E27FC236}">
                <a16:creationId xmlns:a16="http://schemas.microsoft.com/office/drawing/2014/main" id="{6BFC8075-6485-7597-C425-78C7BFD8D05B}"/>
              </a:ext>
            </a:extLst>
          </p:cNvPr>
          <p:cNvPicPr>
            <a:picLocks noChangeAspect="1"/>
          </p:cNvPicPr>
          <p:nvPr/>
        </p:nvPicPr>
        <p:blipFill>
          <a:blip r:embed="rId3"/>
          <a:stretch>
            <a:fillRect/>
          </a:stretch>
        </p:blipFill>
        <p:spPr>
          <a:xfrm>
            <a:off x="247796" y="969814"/>
            <a:ext cx="5400586" cy="2030620"/>
          </a:xfrm>
          <a:prstGeom prst="rect">
            <a:avLst/>
          </a:prstGeom>
        </p:spPr>
      </p:pic>
      <p:cxnSp>
        <p:nvCxnSpPr>
          <p:cNvPr id="11" name="Straight Arrow Connector 10">
            <a:extLst>
              <a:ext uri="{FF2B5EF4-FFF2-40B4-BE49-F238E27FC236}">
                <a16:creationId xmlns:a16="http://schemas.microsoft.com/office/drawing/2014/main" id="{D221B6B3-8505-D8F5-4D73-1311A2642744}"/>
              </a:ext>
            </a:extLst>
          </p:cNvPr>
          <p:cNvCxnSpPr>
            <a:cxnSpLocks/>
          </p:cNvCxnSpPr>
          <p:nvPr/>
        </p:nvCxnSpPr>
        <p:spPr>
          <a:xfrm>
            <a:off x="7442841" y="2910385"/>
            <a:ext cx="1200729" cy="371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2192BBF-75E7-B5D3-3A50-CB82D2124EC3}"/>
              </a:ext>
            </a:extLst>
          </p:cNvPr>
          <p:cNvSpPr txBox="1"/>
          <p:nvPr/>
        </p:nvSpPr>
        <p:spPr>
          <a:xfrm>
            <a:off x="1256144" y="4296742"/>
            <a:ext cx="2142837" cy="646331"/>
          </a:xfrm>
          <a:prstGeom prst="rect">
            <a:avLst/>
          </a:prstGeom>
          <a:noFill/>
        </p:spPr>
        <p:txBody>
          <a:bodyPr wrap="square" rtlCol="0">
            <a:spAutoFit/>
          </a:bodyPr>
          <a:lstStyle/>
          <a:p>
            <a:pPr algn="ctr"/>
            <a:r>
              <a:rPr lang="en-US" dirty="0"/>
              <a:t>Not all substates shown in diagram</a:t>
            </a:r>
          </a:p>
        </p:txBody>
      </p:sp>
      <p:sp>
        <p:nvSpPr>
          <p:cNvPr id="20" name="Rectangle 19">
            <a:extLst>
              <a:ext uri="{FF2B5EF4-FFF2-40B4-BE49-F238E27FC236}">
                <a16:creationId xmlns:a16="http://schemas.microsoft.com/office/drawing/2014/main" id="{D72C5166-5026-E73A-7ACF-0D0B6823C4F1}"/>
              </a:ext>
            </a:extLst>
          </p:cNvPr>
          <p:cNvSpPr/>
          <p:nvPr/>
        </p:nvSpPr>
        <p:spPr>
          <a:xfrm>
            <a:off x="6844149" y="2817095"/>
            <a:ext cx="637309" cy="14778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44203DE-5AE3-7308-689D-AF266E2A20A3}"/>
              </a:ext>
            </a:extLst>
          </p:cNvPr>
          <p:cNvSpPr txBox="1"/>
          <p:nvPr/>
        </p:nvSpPr>
        <p:spPr>
          <a:xfrm>
            <a:off x="3226008" y="902075"/>
            <a:ext cx="3128610" cy="369332"/>
          </a:xfrm>
          <a:prstGeom prst="rect">
            <a:avLst/>
          </a:prstGeom>
          <a:noFill/>
        </p:spPr>
        <p:txBody>
          <a:bodyPr wrap="square" rtlCol="0">
            <a:spAutoFit/>
          </a:bodyPr>
          <a:lstStyle/>
          <a:p>
            <a:pPr algn="ctr"/>
            <a:r>
              <a:rPr lang="en-US" b="1" dirty="0" err="1">
                <a:solidFill>
                  <a:srgbClr val="FF0000"/>
                </a:solidFill>
              </a:rPr>
              <a:t>GetGameState</a:t>
            </a:r>
            <a:r>
              <a:rPr lang="en-US" b="1" dirty="0">
                <a:solidFill>
                  <a:srgbClr val="FF0000"/>
                </a:solidFill>
              </a:rPr>
              <a:t>() </a:t>
            </a:r>
          </a:p>
        </p:txBody>
      </p:sp>
      <p:sp>
        <p:nvSpPr>
          <p:cNvPr id="25" name="Rectangle 24">
            <a:extLst>
              <a:ext uri="{FF2B5EF4-FFF2-40B4-BE49-F238E27FC236}">
                <a16:creationId xmlns:a16="http://schemas.microsoft.com/office/drawing/2014/main" id="{92528A9F-7790-42D2-0977-5FD2EBF95000}"/>
              </a:ext>
            </a:extLst>
          </p:cNvPr>
          <p:cNvSpPr/>
          <p:nvPr/>
        </p:nvSpPr>
        <p:spPr>
          <a:xfrm>
            <a:off x="6137567" y="3652985"/>
            <a:ext cx="637309" cy="14778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2E40F5C-3188-20D7-707F-5BEBAE738F44}"/>
              </a:ext>
            </a:extLst>
          </p:cNvPr>
          <p:cNvCxnSpPr>
            <a:cxnSpLocks/>
          </p:cNvCxnSpPr>
          <p:nvPr/>
        </p:nvCxnSpPr>
        <p:spPr>
          <a:xfrm flipH="1" flipV="1">
            <a:off x="5648382" y="2743200"/>
            <a:ext cx="706236" cy="909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388DC4E1-BC55-05ED-1930-9E3D67840379}"/>
              </a:ext>
            </a:extLst>
          </p:cNvPr>
          <p:cNvSpPr>
            <a:spLocks noGrp="1"/>
          </p:cNvSpPr>
          <p:nvPr>
            <p:ph idx="1"/>
          </p:nvPr>
        </p:nvSpPr>
        <p:spPr>
          <a:xfrm>
            <a:off x="5884404" y="976559"/>
            <a:ext cx="5540978" cy="718349"/>
          </a:xfrm>
        </p:spPr>
        <p:txBody>
          <a:bodyPr>
            <a:normAutofit fontScale="25000" lnSpcReduction="20000"/>
          </a:bodyPr>
          <a:lstStyle/>
          <a:p>
            <a:r>
              <a:rPr lang="en-US" sz="8000" dirty="0" err="1"/>
              <a:t>GameState</a:t>
            </a:r>
            <a:r>
              <a:rPr lang="en-US" sz="8000" dirty="0"/>
              <a:t> objects are lightweight objects that handle game behavior based on </a:t>
            </a:r>
            <a:r>
              <a:rPr lang="en-US" sz="8000" dirty="0" err="1"/>
              <a:t>GamePhase</a:t>
            </a:r>
            <a:r>
              <a:rPr lang="en-US" sz="8000" dirty="0"/>
              <a:t>.</a:t>
            </a:r>
            <a:endParaRPr lang="en-US" sz="8000" i="1" dirty="0"/>
          </a:p>
          <a:p>
            <a:endParaRPr lang="en-US" sz="1800" i="1" dirty="0"/>
          </a:p>
        </p:txBody>
      </p:sp>
    </p:spTree>
    <p:extLst>
      <p:ext uri="{BB962C8B-B14F-4D97-AF65-F5344CB8AC3E}">
        <p14:creationId xmlns:p14="http://schemas.microsoft.com/office/powerpoint/2010/main" val="2862225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1046</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Barbarian Prince</vt:lpstr>
      <vt:lpstr>Architecture</vt:lpstr>
      <vt:lpstr>Architecture</vt:lpstr>
      <vt:lpstr>Screen Layout</vt:lpstr>
      <vt:lpstr>Model</vt:lpstr>
      <vt:lpstr>Model</vt:lpstr>
      <vt:lpstr>Important Structures</vt:lpstr>
      <vt:lpstr>IGameInstance</vt:lpstr>
      <vt:lpstr>GameState</vt:lpstr>
      <vt:lpstr>Model View Controller in Action</vt:lpstr>
      <vt:lpstr>IMapItem</vt:lpstr>
      <vt:lpstr>ITerritory</vt:lpstr>
      <vt:lpstr>Views</vt:lpstr>
      <vt:lpstr>Views</vt:lpstr>
      <vt:lpstr>GameViewerWindow’s myTextBox</vt:lpstr>
      <vt:lpstr>Convert Events.xlsx to Event.txt</vt:lpstr>
      <vt:lpstr>Other Helper Classes</vt:lpstr>
      <vt:lpstr>Other Helper Classes</vt:lpstr>
      <vt:lpstr>Testing</vt:lpstr>
      <vt:lpstr>Logging</vt:lpstr>
      <vt:lpstr>Unit Testing</vt:lpstr>
      <vt:lpstr>Unit Testing</vt:lpstr>
      <vt:lpstr>Unit Testing</vt:lpstr>
    </vt:vector>
  </TitlesOfParts>
  <Company>L3Harris Technologies,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Barbarian Prince</dc:title>
  <dc:creator>Stewart, Chris (US) - SAS</dc:creator>
  <cp:lastModifiedBy>happysulla@gmail.com</cp:lastModifiedBy>
  <cp:revision>63</cp:revision>
  <dcterms:created xsi:type="dcterms:W3CDTF">2024-04-30T15:31:22Z</dcterms:created>
  <dcterms:modified xsi:type="dcterms:W3CDTF">2024-11-30T20:58:15Z</dcterms:modified>
</cp:coreProperties>
</file>