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3"/>
  </p:sldMasterIdLst>
  <p:notesMasterIdLst>
    <p:notesMasterId r:id="rId5"/>
  </p:notesMasterIdLst>
  <p:sldIdLst>
    <p:sldId id="307" r:id="rId4"/>
    <p:sldId id="306" r:id="rId6"/>
    <p:sldId id="262" r:id="rId7"/>
    <p:sldId id="256" r:id="rId8"/>
    <p:sldId id="257" r:id="rId9"/>
    <p:sldId id="258" r:id="rId10"/>
    <p:sldId id="343" r:id="rId11"/>
    <p:sldId id="264" r:id="rId12"/>
    <p:sldId id="267" r:id="rId13"/>
    <p:sldId id="268" r:id="rId14"/>
    <p:sldId id="269" r:id="rId15"/>
    <p:sldId id="271" r:id="rId16"/>
    <p:sldId id="273" r:id="rId17"/>
    <p:sldId id="355" r:id="rId18"/>
    <p:sldId id="357" r:id="rId19"/>
    <p:sldId id="358" r:id="rId20"/>
    <p:sldId id="363" r:id="rId21"/>
    <p:sldId id="276" r:id="rId22"/>
    <p:sldId id="278" r:id="rId23"/>
    <p:sldId id="308" r:id="rId24"/>
    <p:sldId id="309" r:id="rId25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78" y="78"/>
      </p:cViewPr>
      <p:guideLst>
        <p:guide orient="horz" pos="1429"/>
        <p:guide pos="3155"/>
        <p:guide pos="596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685255"/>
            <a:ext cx="7920880" cy="4571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8.xm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3083" y="495426"/>
            <a:ext cx="1289946" cy="1289946"/>
            <a:chOff x="2026208" y="849756"/>
            <a:chExt cx="1289946" cy="1289946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60839" y="1025813"/>
              <a:ext cx="63592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53083" y="512571"/>
            <a:ext cx="1289946" cy="1289946"/>
            <a:chOff x="3351228" y="849756"/>
            <a:chExt cx="1289946" cy="1289946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52417" y="946188"/>
              <a:ext cx="63592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60069" y="506857"/>
            <a:ext cx="1289946" cy="1289946"/>
            <a:chOff x="4676358" y="891667"/>
            <a:chExt cx="1289946" cy="1289946"/>
          </a:xfrm>
        </p:grpSpPr>
        <p:grpSp>
          <p:nvGrpSpPr>
            <p:cNvPr id="10" name="组合 9"/>
            <p:cNvGrpSpPr/>
            <p:nvPr/>
          </p:nvGrpSpPr>
          <p:grpSpPr>
            <a:xfrm>
              <a:off x="4676358" y="891667"/>
              <a:ext cx="1289946" cy="1289946"/>
              <a:chOff x="391452" y="803078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91452" y="803078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78762" y="896296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60491" y="980093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50543" y="506221"/>
            <a:ext cx="1289946" cy="1289946"/>
            <a:chOff x="2687530" y="1309496"/>
            <a:chExt cx="1289946" cy="1289946"/>
          </a:xfrm>
        </p:grpSpPr>
        <p:grpSp>
          <p:nvGrpSpPr>
            <p:cNvPr id="13" name="组合 12"/>
            <p:cNvGrpSpPr/>
            <p:nvPr/>
          </p:nvGrpSpPr>
          <p:grpSpPr>
            <a:xfrm>
              <a:off x="2687530" y="1309496"/>
              <a:ext cx="1289946" cy="1289946"/>
              <a:chOff x="-9801754" y="2098888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-9801754" y="2098888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-9714441" y="2176356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845155" y="1412110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辨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22394" y="2682536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北京网络职业学院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38" name="图片 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27" y="1477982"/>
            <a:ext cx="1148100" cy="45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063116" y="3372067"/>
            <a:ext cx="301776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答辩人：谭天龙   导师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：邓斌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2286000" y="36015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</a:rPr>
              <a:t>Chinese  companies  will no longer remain in the hard stage and they 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are </a:t>
            </a:r>
            <a:r>
              <a:rPr lang="en-US" altLang="zh-CN" sz="700" dirty="0">
                <a:solidFill>
                  <a:schemeClr val="bg1"/>
                </a:solidFill>
              </a:rPr>
              <a:t>also promoting a culture Chinese  companies  will no </a:t>
            </a:r>
            <a:r>
              <a:rPr lang="en-US" altLang="zh-CN" sz="700" dirty="0" smtClean="0">
                <a:solidFill>
                  <a:schemeClr val="bg1"/>
                </a:solidFill>
              </a:rPr>
              <a:t>longer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 </a:t>
            </a:r>
            <a:r>
              <a:rPr lang="en-US" altLang="zh-CN" sz="700" dirty="0">
                <a:solidFill>
                  <a:schemeClr val="bg1"/>
                </a:solidFill>
              </a:rPr>
              <a:t>remain </a:t>
            </a:r>
            <a:r>
              <a:rPr lang="en-US" altLang="zh-CN" sz="700" dirty="0" smtClean="0">
                <a:solidFill>
                  <a:schemeClr val="bg1"/>
                </a:solidFill>
              </a:rPr>
              <a:t>in </a:t>
            </a:r>
            <a:r>
              <a:rPr lang="en-US" altLang="zh-CN" sz="700" dirty="0">
                <a:solidFill>
                  <a:schemeClr val="bg1"/>
                </a:solidFill>
              </a:rPr>
              <a:t>the hard stage and they </a:t>
            </a:r>
            <a:r>
              <a:rPr lang="en-US" altLang="zh-CN" sz="700" dirty="0" smtClean="0">
                <a:solidFill>
                  <a:schemeClr val="bg1"/>
                </a:solidFill>
              </a:rPr>
              <a:t>are 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also </a:t>
            </a:r>
            <a:r>
              <a:rPr lang="en-US" altLang="zh-CN" sz="700" dirty="0">
                <a:solidFill>
                  <a:schemeClr val="bg1"/>
                </a:solidFill>
              </a:rPr>
              <a:t>promoting a culture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90 0.000005 L 0.462292 0.000005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0.29896 4.32099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2099E-6 L 0.14584 4.32099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02961E-6 L 0.45729 2.02961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9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49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49"/>
                            </p:stCondLst>
                            <p:childTnLst>
                              <p:par>
                                <p:cTn id="6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47" grpId="0"/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解决办法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233170"/>
            <a:ext cx="8190230" cy="235331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90295" y="21218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遇到的问题二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896620"/>
            <a:ext cx="6845300" cy="18167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780" y="3042285"/>
            <a:ext cx="7442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报错：Parse error: syntax error, unexpected '[' in E:\H5\07-PHP+mysql\04-php+mysql\studentdbs1.0\func.php on line 23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解决办法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877570"/>
            <a:ext cx="6252845" cy="1280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0610" y="2921000"/>
            <a:ext cx="6146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解决办法：这说明php不能解析这类代码，说明php的版本在5.4之前。用phpinfo()发现php解析的版本果然是在5.4之前。然后果断的重装了php5.6，然后就不报解析错误了。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2121" y="21980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遇到的问题三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777240"/>
            <a:ext cx="7933690" cy="3311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8035" y="4387215"/>
            <a:ext cx="7604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解决办法</a:t>
            </a:r>
            <a:r>
              <a:rPr lang="zh-CN" altLang="en-US"/>
              <a:t>：把点击事件的代码片段放置加载的模板里面。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2121" y="21980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遇到的问题四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037590"/>
            <a:ext cx="7303770" cy="61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3082925"/>
            <a:ext cx="7578090" cy="664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8025" y="2387600"/>
            <a:ext cx="6146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解决办法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2121" y="219804"/>
            <a:ext cx="2087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5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015365"/>
            <a:ext cx="7757795" cy="388239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解决办法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854710"/>
            <a:ext cx="6533515" cy="2875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4280" y="3996690"/>
            <a:ext cx="6146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解决办法</a:t>
            </a:r>
            <a:r>
              <a:rPr lang="zh-CN" altLang="en-US"/>
              <a:t>：cookie是放在客户端的，页面信息的</a:t>
            </a:r>
            <a:r>
              <a:rPr lang="en-US" altLang="zh-CN"/>
              <a:t>cookie</a:t>
            </a:r>
            <a:r>
              <a:rPr lang="zh-CN" altLang="en-US"/>
              <a:t>应该在</a:t>
            </a:r>
            <a:r>
              <a:rPr lang="en-US" altLang="zh-CN"/>
              <a:t>&lt;script&gt;&lt;script&gt;</a:t>
            </a:r>
            <a:r>
              <a:rPr lang="zh-CN" altLang="en-US"/>
              <a:t>里；session是放在服务器上的，页面信息应该放在后台的 </a:t>
            </a:r>
            <a:r>
              <a:rPr lang="en-US" altLang="zh-CN"/>
              <a:t>.php </a:t>
            </a:r>
            <a:r>
              <a:rPr lang="zh-CN" altLang="en-US"/>
              <a:t>文件夹中（session_start()之后）。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2121" y="219804"/>
            <a:ext cx="2087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6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974725"/>
            <a:ext cx="8220710" cy="2263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645" y="3378835"/>
            <a:ext cx="6146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解决办法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3747135"/>
            <a:ext cx="8065135" cy="118872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73167" y="1773787"/>
            <a:ext cx="18592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本月总结</a:t>
            </a:r>
            <a:endParaRPr lang="zh-CN" altLang="en-US" sz="3000" b="1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本月总结</a:t>
            </a:r>
            <a:endParaRPr lang="zh-CN" altLang="en-US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4310" y="1124585"/>
            <a:ext cx="65252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endParaRPr lang="zh-CN" altLang="en-US"/>
          </a:p>
          <a:p>
            <a:r>
              <a:rPr lang="zh-CN" altLang="en-US"/>
              <a:t>        这个月，我们学了数据库与</a:t>
            </a:r>
            <a:r>
              <a:rPr lang="en-US" altLang="zh-CN"/>
              <a:t>PHP</a:t>
            </a:r>
            <a:r>
              <a:rPr lang="zh-CN" altLang="en-US"/>
              <a:t>的相关知识。</a:t>
            </a:r>
            <a:r>
              <a:rPr lang="en-US" altLang="zh-CN"/>
              <a:t>mysql</a:t>
            </a:r>
            <a:r>
              <a:rPr lang="zh-CN" altLang="en-US"/>
              <a:t>数据库管理系统，很方便的保存了各类数据。</a:t>
            </a:r>
            <a:r>
              <a:rPr lang="zh-CN" altLang="en-US">
                <a:sym typeface="+mn-ea"/>
              </a:rPr>
              <a:t>为确保多个表关联数据的一致性，设置必要的外键。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         </a:t>
            </a:r>
            <a:r>
              <a:rPr lang="en-US" altLang="zh-CN"/>
              <a:t>PHP</a:t>
            </a:r>
            <a:r>
              <a:rPr lang="zh-CN" altLang="en-US"/>
              <a:t>在后台通过增删改查语法，进行数据处理并返回到前台，由于数据的多样性、复杂性，我们得勤使用</a:t>
            </a:r>
            <a:r>
              <a:rPr lang="en-US" altLang="zh-CN"/>
              <a:t>die()</a:t>
            </a:r>
            <a:r>
              <a:rPr lang="zh-CN" altLang="en-US"/>
              <a:t>方法，时时监测数据是否可正常运行。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其次是，这个月单词的难度增加，需要多敲，通过敲出问题，解决问题，提升自己的能力。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088272" y="155328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39035" y="716598"/>
            <a:ext cx="636543" cy="598350"/>
            <a:chOff x="3557921" y="409893"/>
            <a:chExt cx="636543" cy="598350"/>
          </a:xfrm>
        </p:grpSpPr>
        <p:sp>
          <p:nvSpPr>
            <p:cNvPr id="4" name="椭圆 3"/>
            <p:cNvSpPr/>
            <p:nvPr/>
          </p:nvSpPr>
          <p:spPr>
            <a:xfrm>
              <a:off x="3557921" y="40989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67368" y="47531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34485" y="602615"/>
            <a:ext cx="751840" cy="3507105"/>
            <a:chOff x="3529979" y="468110"/>
            <a:chExt cx="1051547" cy="3155368"/>
          </a:xfrm>
        </p:grpSpPr>
        <p:sp>
          <p:nvSpPr>
            <p:cNvPr id="29" name="弧形 28"/>
            <p:cNvSpPr/>
            <p:nvPr/>
          </p:nvSpPr>
          <p:spPr>
            <a:xfrm>
              <a:off x="3529979" y="468110"/>
              <a:ext cx="1051546" cy="1051546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 flipH="1">
              <a:off x="3529980" y="1520022"/>
              <a:ext cx="1051546" cy="1051546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3529979" y="2571932"/>
              <a:ext cx="1051546" cy="1051546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43028" y="1853950"/>
            <a:ext cx="1210588" cy="1125603"/>
            <a:chOff x="1343028" y="1853950"/>
            <a:chExt cx="1210588" cy="1125603"/>
          </a:xfrm>
        </p:grpSpPr>
        <p:sp>
          <p:nvSpPr>
            <p:cNvPr id="35" name="TextBox 34"/>
            <p:cNvSpPr txBox="1"/>
            <p:nvPr/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000" b="1" baseline="1200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3596" y="2514426"/>
              <a:ext cx="1029448" cy="46512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aseline="1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anose="020B080603090205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2800" baseline="1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168136" y="71678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93360" y="2009284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遇到的问题及解决办法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68443" y="342985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本月总结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9796" y="2008977"/>
            <a:ext cx="627653" cy="598350"/>
            <a:chOff x="3494421" y="964883"/>
            <a:chExt cx="627653" cy="598350"/>
          </a:xfrm>
        </p:grpSpPr>
        <p:sp>
          <p:nvSpPr>
            <p:cNvPr id="48" name="椭圆 47"/>
            <p:cNvSpPr/>
            <p:nvPr/>
          </p:nvSpPr>
          <p:spPr>
            <a:xfrm>
              <a:off x="3494421" y="9648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94978" y="1039825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69415" y="3294178"/>
            <a:ext cx="627096" cy="598350"/>
            <a:chOff x="3529904" y="737553"/>
            <a:chExt cx="627096" cy="598350"/>
          </a:xfrm>
        </p:grpSpPr>
        <p:sp>
          <p:nvSpPr>
            <p:cNvPr id="57" name="椭圆 56"/>
            <p:cNvSpPr/>
            <p:nvPr/>
          </p:nvSpPr>
          <p:spPr>
            <a:xfrm>
              <a:off x="3544586" y="73755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29904" y="786460"/>
              <a:ext cx="6270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886325" y="1177290"/>
            <a:ext cx="4534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first part is the project presentation</a:t>
            </a:r>
            <a:endParaRPr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7280" y="2607310"/>
            <a:ext cx="453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second part, the problems encountered </a:t>
            </a:r>
            <a:endParaRPr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solutions.</a:t>
            </a:r>
            <a:endParaRPr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7280" y="4025265"/>
            <a:ext cx="4534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Finally, this month's conclusion.</a:t>
            </a:r>
            <a:endParaRPr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5" grpId="0"/>
          <p:bldP spid="36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5" grpId="0"/>
          <p:bldP spid="36" grpId="0"/>
          <p:bldP spid="3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289946" cy="1289946"/>
            <a:chOff x="2026208" y="849756"/>
            <a:chExt cx="1289946" cy="1289946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60839" y="1025813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343" y="849756"/>
            <a:ext cx="1289946" cy="1289946"/>
            <a:chOff x="3351228" y="849756"/>
            <a:chExt cx="1289946" cy="1289946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87342" y="94618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74343" y="849756"/>
            <a:ext cx="1289946" cy="1289946"/>
            <a:chOff x="4648417" y="849756"/>
            <a:chExt cx="1289946" cy="1289946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32551" y="95913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74343" y="849756"/>
            <a:ext cx="1289946" cy="1289946"/>
            <a:chOff x="5946350" y="849756"/>
            <a:chExt cx="1289946" cy="12899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0784" y="27130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在这输入您的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学校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名字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38" name="图片 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27" y="1477982"/>
            <a:ext cx="1148100" cy="45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636301" y="3142569"/>
            <a:ext cx="3871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       专业：美术学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3116" y="3372067"/>
            <a:ext cx="301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导师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2286000" y="36015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</a:rPr>
              <a:t>Chinese  companies  will no longer remain in the hard stage and they 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are </a:t>
            </a:r>
            <a:r>
              <a:rPr lang="en-US" altLang="zh-CN" sz="700" dirty="0">
                <a:solidFill>
                  <a:schemeClr val="bg1"/>
                </a:solidFill>
              </a:rPr>
              <a:t>also promoting a culture Chinese  companies  will no </a:t>
            </a:r>
            <a:r>
              <a:rPr lang="en-US" altLang="zh-CN" sz="700" dirty="0" smtClean="0">
                <a:solidFill>
                  <a:schemeClr val="bg1"/>
                </a:solidFill>
              </a:rPr>
              <a:t>longer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 </a:t>
            </a:r>
            <a:r>
              <a:rPr lang="en-US" altLang="zh-CN" sz="700" dirty="0">
                <a:solidFill>
                  <a:schemeClr val="bg1"/>
                </a:solidFill>
              </a:rPr>
              <a:t>remain </a:t>
            </a:r>
            <a:r>
              <a:rPr lang="en-US" altLang="zh-CN" sz="700" dirty="0" smtClean="0">
                <a:solidFill>
                  <a:schemeClr val="bg1"/>
                </a:solidFill>
              </a:rPr>
              <a:t>in </a:t>
            </a:r>
            <a:r>
              <a:rPr lang="en-US" altLang="zh-CN" sz="700" dirty="0">
                <a:solidFill>
                  <a:schemeClr val="bg1"/>
                </a:solidFill>
              </a:rPr>
              <a:t>the hard stage and they </a:t>
            </a:r>
            <a:r>
              <a:rPr lang="en-US" altLang="zh-CN" sz="700" dirty="0" smtClean="0">
                <a:solidFill>
                  <a:schemeClr val="bg1"/>
                </a:solidFill>
              </a:rPr>
              <a:t>are 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 smtClean="0">
                <a:solidFill>
                  <a:schemeClr val="bg1"/>
                </a:solidFill>
              </a:rPr>
              <a:t>also </a:t>
            </a:r>
            <a:r>
              <a:rPr lang="en-US" altLang="zh-CN" sz="700" dirty="0">
                <a:solidFill>
                  <a:schemeClr val="bg1"/>
                </a:solidFill>
              </a:rPr>
              <a:t>promoting a culture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0.45 4.32099E-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0.29896 4.32099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2099E-6 L 0.14584 4.32099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02961E-6 L 0.45729 2.02961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50"/>
                            </p:stCondLst>
                            <p:childTnLst>
                              <p:par>
                                <p:cTn id="6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46" grpId="0"/>
      <p:bldP spid="47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100" spc="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69646" y="1355322"/>
            <a:ext cx="18592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3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>
            <a:spLocks noChangeArrowheads="1"/>
          </p:cNvSpPr>
          <p:nvPr/>
        </p:nvSpPr>
        <p:spPr bwMode="auto">
          <a:xfrm>
            <a:off x="5117239" y="2888326"/>
            <a:ext cx="1873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学生管理系统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40"/>
          <p:cNvSpPr>
            <a:spLocks noChangeArrowheads="1"/>
          </p:cNvSpPr>
          <p:nvPr/>
        </p:nvSpPr>
        <p:spPr bwMode="auto">
          <a:xfrm>
            <a:off x="5117239" y="3344574"/>
            <a:ext cx="1873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网页投票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9"/>
          <p:cNvSpPr>
            <a:spLocks noChangeArrowheads="1"/>
          </p:cNvSpPr>
          <p:nvPr/>
        </p:nvSpPr>
        <p:spPr bwMode="auto">
          <a:xfrm>
            <a:off x="5117239" y="2388898"/>
            <a:ext cx="1873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学生管理系统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9" grpId="0" bldLvl="0" autoUpdateAnimBg="0"/>
      <p:bldP spid="20" grpId="0" bldLvl="0" autoUpdateAnimBg="0"/>
      <p:bldP spid="2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47115" y="175354"/>
            <a:ext cx="2811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学生管理系统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1.0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844550"/>
            <a:ext cx="8700770" cy="391033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67"/>
          <p:cNvSpPr txBox="1"/>
          <p:nvPr/>
        </p:nvSpPr>
        <p:spPr>
          <a:xfrm>
            <a:off x="6997700" y="3326765"/>
            <a:ext cx="1104265" cy="6845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7170" y="227424"/>
            <a:ext cx="2811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学生管理系统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1.0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43255" y="1617572"/>
            <a:ext cx="1251927" cy="1109597"/>
            <a:chOff x="4419573" y="325666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19574" y="325669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19573" y="325666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493906" y="346932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786765"/>
            <a:ext cx="6652260" cy="413448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67797" y="160114"/>
            <a:ext cx="2811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学生管理系统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2.0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978535"/>
            <a:ext cx="8250555" cy="396494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67"/>
          <p:cNvSpPr txBox="1"/>
          <p:nvPr/>
        </p:nvSpPr>
        <p:spPr>
          <a:xfrm>
            <a:off x="6997700" y="3326765"/>
            <a:ext cx="1104265" cy="6845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7170" y="227424"/>
            <a:ext cx="2811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学生管理系统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2.0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43255" y="1617572"/>
            <a:ext cx="1251927" cy="1109597"/>
            <a:chOff x="4419573" y="325666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19574" y="325669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19573" y="325666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493906" y="346932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993140"/>
            <a:ext cx="6737350" cy="387032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14731" y="1773787"/>
            <a:ext cx="3116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</a:t>
            </a:r>
            <a:endParaRPr lang="zh-CN" altLang="en-US" sz="3000" b="1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3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决办法</a:t>
            </a:r>
            <a:endParaRPr lang="zh-CN" altLang="en-US" sz="3000" b="1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56640" y="22742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遇到的问题一</a:t>
            </a:r>
            <a:endParaRPr lang="en-US" altLang="zh-CN" sz="2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687705"/>
            <a:ext cx="7469505" cy="3101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931920"/>
            <a:ext cx="8046720" cy="102870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演示</Application>
  <PresentationFormat>全屏显示(16:9)</PresentationFormat>
  <Paragraphs>151</Paragraphs>
  <Slides>21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方正兰亭粗黑_GBK</vt:lpstr>
      <vt:lpstr>黑体</vt:lpstr>
      <vt:lpstr>Calibri</vt:lpstr>
      <vt:lpstr>Impact</vt:lpstr>
      <vt:lpstr>Helvetica Neue Condensed</vt:lpstr>
      <vt:lpstr>Segoe Print</vt:lpstr>
      <vt:lpstr>方正正大黑简体</vt:lpstr>
      <vt:lpstr>Arial Unicode MS</vt:lpstr>
      <vt:lpstr>Meiryo</vt:lpstr>
      <vt:lpstr>Arial Narrow</vt:lpstr>
      <vt:lpstr>Calibri</vt:lpstr>
      <vt:lpstr>1_Office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谭天翔</cp:lastModifiedBy>
  <cp:revision>54</cp:revision>
  <dcterms:created xsi:type="dcterms:W3CDTF">2016-03-20T02:48:00Z</dcterms:created>
  <dcterms:modified xsi:type="dcterms:W3CDTF">2020-02-24T08:38:43Z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