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9" r:id="rId3"/>
    <p:sldId id="258" r:id="rId4"/>
    <p:sldId id="264" r:id="rId5"/>
    <p:sldId id="265" r:id="rId6"/>
    <p:sldId id="267" r:id="rId7"/>
    <p:sldId id="268" r:id="rId8"/>
    <p:sldId id="269" r:id="rId9"/>
    <p:sldId id="260" r:id="rId10"/>
    <p:sldId id="261" r:id="rId11"/>
    <p:sldId id="262"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1" d="100"/>
          <a:sy n="71" d="100"/>
        </p:scale>
        <p:origin x="9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406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872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125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586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1/27/2018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241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678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288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974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037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787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1/27/2018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75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1/27/2018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215364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bitcoin.org/zh_CN/vocabulary" TargetMode="External"/><Relationship Id="rId2" Type="http://schemas.openxmlformats.org/officeDocument/2006/relationships/hyperlink" Target="https://bitcoin.org/zh_CN/" TargetMode="External"/><Relationship Id="rId1" Type="http://schemas.openxmlformats.org/officeDocument/2006/relationships/slideLayout" Target="../slideLayouts/slideLayout8.xml"/><Relationship Id="rId4" Type="http://schemas.openxmlformats.org/officeDocument/2006/relationships/hyperlink" Target="http://wiki.mbalib.com/wiki/%E5%8C%BA%E5%9D%97%E9%93%B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区</a:t>
            </a:r>
            <a:r>
              <a:rPr lang="zh-CN" altLang="en-US" dirty="0" smtClean="0"/>
              <a:t>块链技术</a:t>
            </a:r>
            <a:endParaRPr lang="zh-CN" altLang="en-US" dirty="0"/>
          </a:p>
        </p:txBody>
      </p:sp>
      <p:sp>
        <p:nvSpPr>
          <p:cNvPr id="3" name="Subtitle 2"/>
          <p:cNvSpPr>
            <a:spLocks noGrp="1"/>
          </p:cNvSpPr>
          <p:nvPr>
            <p:ph type="subTitle" idx="1"/>
          </p:nvPr>
        </p:nvSpPr>
        <p:spPr/>
        <p:txBody>
          <a:bodyPr/>
          <a:lstStyle/>
          <a:p>
            <a:r>
              <a:rPr lang="en-US" altLang="zh-CN" dirty="0" smtClean="0"/>
              <a:t>--</a:t>
            </a:r>
            <a:endParaRPr lang="zh-CN" altLang="en-US" dirty="0"/>
          </a:p>
        </p:txBody>
      </p:sp>
    </p:spTree>
    <p:extLst>
      <p:ext uri="{BB962C8B-B14F-4D97-AF65-F5344CB8AC3E}">
        <p14:creationId xmlns:p14="http://schemas.microsoft.com/office/powerpoint/2010/main" val="399257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区块链的特点</a:t>
            </a:r>
            <a:endParaRPr lang="zh-CN" altLang="en-US" dirty="0"/>
          </a:p>
        </p:txBody>
      </p:sp>
      <p:sp>
        <p:nvSpPr>
          <p:cNvPr id="3" name="Content Placeholder 2"/>
          <p:cNvSpPr>
            <a:spLocks noGrp="1"/>
          </p:cNvSpPr>
          <p:nvPr>
            <p:ph idx="1"/>
          </p:nvPr>
        </p:nvSpPr>
        <p:spPr/>
        <p:txBody>
          <a:bodyPr/>
          <a:lstStyle/>
          <a:p>
            <a:r>
              <a:rPr lang="zh-CN" altLang="en-US" dirty="0" smtClean="0"/>
              <a:t>完全开源的技术</a:t>
            </a:r>
            <a:endParaRPr lang="en-US" altLang="zh-CN" dirty="0" smtClean="0"/>
          </a:p>
          <a:p>
            <a:r>
              <a:rPr lang="zh-CN" altLang="en-US" dirty="0" smtClean="0"/>
              <a:t>去中心化分布式架构</a:t>
            </a:r>
            <a:endParaRPr lang="en-US" altLang="zh-CN" dirty="0" smtClean="0"/>
          </a:p>
          <a:p>
            <a:r>
              <a:rPr lang="zh-CN" altLang="en-US" dirty="0" smtClean="0"/>
              <a:t>所有的节点都以匿名方式存在共同验证整份账簿</a:t>
            </a:r>
            <a:r>
              <a:rPr lang="en-US" altLang="zh-CN" dirty="0" smtClean="0"/>
              <a:t>【</a:t>
            </a:r>
            <a:r>
              <a:rPr lang="zh-CN" altLang="en-US" dirty="0" smtClean="0"/>
              <a:t>共同验证交易的节点会通过共识算法决定这是否为合法的交易</a:t>
            </a:r>
            <a:r>
              <a:rPr lang="en-US" altLang="zh-CN" dirty="0" smtClean="0"/>
              <a:t>】</a:t>
            </a:r>
          </a:p>
          <a:p>
            <a:r>
              <a:rPr lang="zh-CN" altLang="en-US" dirty="0"/>
              <a:t>任</a:t>
            </a:r>
            <a:r>
              <a:rPr lang="zh-CN" altLang="en-US" dirty="0" smtClean="0"/>
              <a:t>何人想篡改历史记录都将付出极高的代价</a:t>
            </a:r>
            <a:r>
              <a:rPr lang="en-US" altLang="zh-CN" dirty="0" smtClean="0"/>
              <a:t>【</a:t>
            </a:r>
            <a:r>
              <a:rPr lang="zh-CN" altLang="en-US" dirty="0" smtClean="0"/>
              <a:t>你必须让网络上所有包含你这笔交易的区块都同时修改方位有效</a:t>
            </a:r>
            <a:r>
              <a:rPr lang="en-US" altLang="zh-CN" dirty="0" smtClean="0"/>
              <a:t>】</a:t>
            </a:r>
          </a:p>
          <a:p>
            <a:r>
              <a:rPr lang="zh-CN" altLang="en-US" dirty="0"/>
              <a:t>完</a:t>
            </a:r>
            <a:r>
              <a:rPr lang="zh-CN" altLang="en-US" dirty="0" smtClean="0"/>
              <a:t>全自动化的冲突处理方式</a:t>
            </a:r>
            <a:r>
              <a:rPr lang="en-US" altLang="zh-CN" dirty="0" smtClean="0"/>
              <a:t>【</a:t>
            </a:r>
            <a:r>
              <a:rPr lang="zh-CN" altLang="en-US" dirty="0" smtClean="0"/>
              <a:t>比如：同一笔交易在不同节点同时完成的情况</a:t>
            </a:r>
            <a:r>
              <a:rPr lang="en-US" altLang="zh-CN" dirty="0" smtClean="0"/>
              <a:t>】</a:t>
            </a:r>
            <a:endParaRPr lang="zh-CN" altLang="en-US" dirty="0"/>
          </a:p>
        </p:txBody>
      </p:sp>
      <p:sp>
        <p:nvSpPr>
          <p:cNvPr id="4" name="Text Placeholder 3"/>
          <p:cNvSpPr>
            <a:spLocks noGrp="1"/>
          </p:cNvSpPr>
          <p:nvPr>
            <p:ph type="body" sz="half" idx="2"/>
          </p:nvPr>
        </p:nvSpPr>
        <p:spPr/>
        <p:txBody>
          <a:bodyPr/>
          <a:lstStyle/>
          <a:p>
            <a:r>
              <a:rPr lang="zh-CN" altLang="en-US" dirty="0" smtClean="0"/>
              <a:t>智能合约</a:t>
            </a:r>
            <a:endParaRPr lang="zh-CN" altLang="en-US" dirty="0"/>
          </a:p>
        </p:txBody>
      </p:sp>
    </p:spTree>
    <p:extLst>
      <p:ext uri="{BB962C8B-B14F-4D97-AF65-F5344CB8AC3E}">
        <p14:creationId xmlns:p14="http://schemas.microsoft.com/office/powerpoint/2010/main" val="423943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区块链的潜在应用领域</a:t>
            </a:r>
            <a:endParaRPr lang="zh-CN" altLang="en-US" dirty="0"/>
          </a:p>
        </p:txBody>
      </p:sp>
      <p:sp>
        <p:nvSpPr>
          <p:cNvPr id="6" name="Text Placeholder 5"/>
          <p:cNvSpPr>
            <a:spLocks noGrp="1"/>
          </p:cNvSpPr>
          <p:nvPr>
            <p:ph type="body" sz="half" idx="2"/>
          </p:nvPr>
        </p:nvSpPr>
        <p:spPr/>
        <p:txBody>
          <a:bodyPr/>
          <a:lstStyle/>
          <a:p>
            <a:endParaRPr lang="zh-CN" altLang="en-US"/>
          </a:p>
        </p:txBody>
      </p:sp>
      <p:sp>
        <p:nvSpPr>
          <p:cNvPr id="7" name="Content Placeholder 2"/>
          <p:cNvSpPr>
            <a:spLocks noGrp="1"/>
          </p:cNvSpPr>
          <p:nvPr>
            <p:ph idx="1"/>
          </p:nvPr>
        </p:nvSpPr>
        <p:spPr>
          <a:xfrm>
            <a:off x="838200" y="685800"/>
            <a:ext cx="6711696" cy="5020056"/>
          </a:xfrm>
        </p:spPr>
        <p:txBody>
          <a:bodyPr>
            <a:normAutofit/>
          </a:bodyPr>
          <a:lstStyle/>
          <a:p>
            <a:r>
              <a:rPr lang="zh-CN" altLang="en-US" dirty="0" smtClean="0"/>
              <a:t>数据货币是最典型的应用</a:t>
            </a:r>
            <a:r>
              <a:rPr lang="en-US" altLang="zh-CN" dirty="0" smtClean="0"/>
              <a:t>—</a:t>
            </a:r>
            <a:r>
              <a:rPr lang="en-US" altLang="zh-CN" dirty="0" err="1" smtClean="0"/>
              <a:t>Bitcoin,Liecoin,Ethereum</a:t>
            </a:r>
            <a:r>
              <a:rPr lang="en-US" altLang="zh-CN" dirty="0" smtClean="0"/>
              <a:t>..</a:t>
            </a:r>
          </a:p>
          <a:p>
            <a:r>
              <a:rPr lang="zh-CN" altLang="en-US" dirty="0" smtClean="0"/>
              <a:t>能将资料</a:t>
            </a:r>
            <a:r>
              <a:rPr lang="en-US" altLang="zh-CN" dirty="0" smtClean="0"/>
              <a:t>【</a:t>
            </a:r>
            <a:r>
              <a:rPr lang="zh-CN" altLang="en-US" dirty="0" smtClean="0"/>
              <a:t>去中心化</a:t>
            </a:r>
            <a:r>
              <a:rPr lang="en-US" altLang="zh-CN" dirty="0" smtClean="0"/>
              <a:t>】</a:t>
            </a:r>
            <a:r>
              <a:rPr lang="zh-CN" altLang="en-US" dirty="0" smtClean="0"/>
              <a:t>、</a:t>
            </a:r>
            <a:r>
              <a:rPr lang="en-US" altLang="zh-CN" dirty="0" smtClean="0"/>
              <a:t>【</a:t>
            </a:r>
            <a:r>
              <a:rPr lang="zh-CN" altLang="en-US" dirty="0" smtClean="0"/>
              <a:t>透明化</a:t>
            </a:r>
            <a:r>
              <a:rPr lang="en-US" altLang="zh-CN" dirty="0" smtClean="0"/>
              <a:t>】</a:t>
            </a:r>
            <a:r>
              <a:rPr lang="zh-CN" altLang="en-US" dirty="0" smtClean="0"/>
              <a:t>、</a:t>
            </a:r>
            <a:r>
              <a:rPr lang="en-US" altLang="zh-CN" dirty="0" smtClean="0"/>
              <a:t>【</a:t>
            </a:r>
            <a:r>
              <a:rPr lang="zh-CN" altLang="en-US" dirty="0" smtClean="0"/>
              <a:t>不可篡改</a:t>
            </a:r>
            <a:r>
              <a:rPr lang="en-US" altLang="zh-CN" dirty="0" smtClean="0"/>
              <a:t>】</a:t>
            </a:r>
            <a:r>
              <a:rPr lang="zh-CN" altLang="en-US" dirty="0" smtClean="0"/>
              <a:t>仅能新增区块、</a:t>
            </a:r>
            <a:r>
              <a:rPr lang="en-US" altLang="zh-CN" dirty="0" smtClean="0"/>
              <a:t>【</a:t>
            </a:r>
            <a:r>
              <a:rPr lang="zh-CN" altLang="en-US" dirty="0" smtClean="0"/>
              <a:t>永久保存</a:t>
            </a:r>
            <a:r>
              <a:rPr lang="en-US" altLang="zh-CN" dirty="0" smtClean="0"/>
              <a:t>】</a:t>
            </a:r>
            <a:r>
              <a:rPr lang="zh-CN" altLang="en-US" dirty="0" smtClean="0"/>
              <a:t>的应用都适用于区块链技术。</a:t>
            </a:r>
            <a:endParaRPr lang="en-US" altLang="zh-CN" dirty="0" smtClean="0"/>
          </a:p>
          <a:p>
            <a:pPr marL="457200" indent="-457200">
              <a:buFont typeface="+mj-lt"/>
              <a:buAutoNum type="arabicPeriod"/>
            </a:pPr>
            <a:r>
              <a:rPr lang="zh-CN" altLang="en-US" dirty="0" smtClean="0"/>
              <a:t>数字资产管理</a:t>
            </a:r>
            <a:endParaRPr lang="en-US" altLang="zh-CN" dirty="0" smtClean="0"/>
          </a:p>
          <a:p>
            <a:pPr marL="457200" indent="-457200">
              <a:buFont typeface="+mj-lt"/>
              <a:buAutoNum type="arabicPeriod"/>
            </a:pPr>
            <a:r>
              <a:rPr lang="zh-CN" altLang="en-US" dirty="0"/>
              <a:t>供</a:t>
            </a:r>
            <a:r>
              <a:rPr lang="zh-CN" altLang="en-US" dirty="0" smtClean="0"/>
              <a:t>应链透明化</a:t>
            </a:r>
            <a:endParaRPr lang="en-US" altLang="zh-CN" dirty="0" smtClean="0"/>
          </a:p>
          <a:p>
            <a:pPr marL="457200" indent="-457200">
              <a:buFont typeface="+mj-lt"/>
              <a:buAutoNum type="arabicPeriod"/>
            </a:pPr>
            <a:r>
              <a:rPr lang="zh-CN" altLang="en-US" dirty="0"/>
              <a:t>生</a:t>
            </a:r>
            <a:r>
              <a:rPr lang="zh-CN" altLang="en-US" dirty="0" smtClean="0"/>
              <a:t>产</a:t>
            </a:r>
            <a:r>
              <a:rPr lang="zh-CN" altLang="en-US" dirty="0"/>
              <a:t>履</a:t>
            </a:r>
            <a:r>
              <a:rPr lang="zh-CN" altLang="en-US" dirty="0" smtClean="0"/>
              <a:t>历，产销履历</a:t>
            </a:r>
            <a:endParaRPr lang="en-US" altLang="zh-CN" dirty="0" smtClean="0"/>
          </a:p>
          <a:p>
            <a:pPr marL="457200" indent="-457200">
              <a:buFont typeface="+mj-lt"/>
              <a:buAutoNum type="arabicPeriod"/>
            </a:pPr>
            <a:r>
              <a:rPr lang="zh-CN" altLang="en-US" dirty="0"/>
              <a:t>智</a:t>
            </a:r>
            <a:r>
              <a:rPr lang="zh-CN" altLang="en-US" dirty="0" smtClean="0"/>
              <a:t>能</a:t>
            </a:r>
            <a:r>
              <a:rPr lang="zh-CN" altLang="en-US" dirty="0"/>
              <a:t>合</a:t>
            </a:r>
            <a:r>
              <a:rPr lang="zh-CN" altLang="en-US" dirty="0" smtClean="0"/>
              <a:t>约、契约执行</a:t>
            </a:r>
            <a:endParaRPr lang="en-US" altLang="zh-CN" dirty="0" smtClean="0"/>
          </a:p>
          <a:p>
            <a:pPr marL="457200" indent="-457200">
              <a:buFont typeface="+mj-lt"/>
              <a:buAutoNum type="arabicPeriod"/>
            </a:pPr>
            <a:r>
              <a:rPr lang="zh-CN" altLang="en-US" dirty="0"/>
              <a:t>交</a:t>
            </a:r>
            <a:r>
              <a:rPr lang="zh-CN" altLang="en-US" dirty="0" smtClean="0"/>
              <a:t>易流程透明化</a:t>
            </a:r>
            <a:endParaRPr lang="en-US" altLang="zh-CN" dirty="0" smtClean="0"/>
          </a:p>
          <a:p>
            <a:pPr marL="457200" indent="-457200">
              <a:buFont typeface="+mj-lt"/>
              <a:buAutoNum type="arabicPeriod"/>
            </a:pPr>
            <a:r>
              <a:rPr lang="zh-CN" altLang="en-US" dirty="0"/>
              <a:t>电</a:t>
            </a:r>
            <a:r>
              <a:rPr lang="zh-CN" altLang="en-US" dirty="0" smtClean="0"/>
              <a:t>子涵证</a:t>
            </a:r>
            <a:endParaRPr lang="en-US" altLang="zh-CN" dirty="0" smtClean="0"/>
          </a:p>
          <a:p>
            <a:pPr marL="457200" indent="-457200">
              <a:buFont typeface="+mj-lt"/>
              <a:buAutoNum type="arabicPeriod"/>
            </a:pPr>
            <a:r>
              <a:rPr lang="zh-CN" altLang="en-US" dirty="0" smtClean="0"/>
              <a:t>。。。</a:t>
            </a:r>
            <a:endParaRPr lang="en-US" altLang="zh-CN" dirty="0" smtClean="0"/>
          </a:p>
        </p:txBody>
      </p:sp>
    </p:spTree>
    <p:extLst>
      <p:ext uri="{BB962C8B-B14F-4D97-AF65-F5344CB8AC3E}">
        <p14:creationId xmlns:p14="http://schemas.microsoft.com/office/powerpoint/2010/main" val="63064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相关资源</a:t>
            </a:r>
            <a:endParaRPr lang="zh-CN" altLang="en-US" dirty="0"/>
          </a:p>
        </p:txBody>
      </p:sp>
      <p:sp>
        <p:nvSpPr>
          <p:cNvPr id="3" name="Content Placeholder 2"/>
          <p:cNvSpPr>
            <a:spLocks noGrp="1"/>
          </p:cNvSpPr>
          <p:nvPr>
            <p:ph idx="1"/>
          </p:nvPr>
        </p:nvSpPr>
        <p:spPr/>
        <p:txBody>
          <a:bodyPr/>
          <a:lstStyle/>
          <a:p>
            <a:r>
              <a:rPr lang="en-US" altLang="zh-CN" dirty="0" err="1" smtClean="0"/>
              <a:t>Bitcoin</a:t>
            </a:r>
            <a:r>
              <a:rPr lang="en-US" altLang="zh-CN" dirty="0" smtClean="0"/>
              <a:t> </a:t>
            </a:r>
            <a:r>
              <a:rPr lang="zh-CN" altLang="en-US" dirty="0" smtClean="0"/>
              <a:t>运行原理：</a:t>
            </a:r>
            <a:r>
              <a:rPr lang="en-US" altLang="zh-CN" dirty="0">
                <a:hlinkClick r:id="rId2"/>
              </a:rPr>
              <a:t>https://bitcoin.org/zh_CN</a:t>
            </a:r>
            <a:r>
              <a:rPr lang="en-US" altLang="zh-CN" dirty="0" smtClean="0">
                <a:hlinkClick r:id="rId2"/>
              </a:rPr>
              <a:t>/</a:t>
            </a:r>
            <a:endParaRPr lang="en-US" altLang="zh-CN" dirty="0" smtClean="0"/>
          </a:p>
          <a:p>
            <a:r>
              <a:rPr lang="en-US" altLang="zh-CN" dirty="0" err="1" smtClean="0"/>
              <a:t>Bitcoin</a:t>
            </a:r>
            <a:r>
              <a:rPr lang="zh-CN" altLang="en-US" dirty="0" smtClean="0"/>
              <a:t>名词：</a:t>
            </a:r>
            <a:r>
              <a:rPr lang="en-US" altLang="zh-CN" dirty="0">
                <a:hlinkClick r:id="rId3"/>
              </a:rPr>
              <a:t>https://</a:t>
            </a:r>
            <a:r>
              <a:rPr lang="en-US" altLang="zh-CN" dirty="0" smtClean="0">
                <a:hlinkClick r:id="rId3"/>
              </a:rPr>
              <a:t>bitcoin.org/zh_CN/vocabulary</a:t>
            </a:r>
            <a:endParaRPr lang="en-US" altLang="zh-CN" dirty="0" smtClean="0"/>
          </a:p>
          <a:p>
            <a:r>
              <a:rPr lang="zh-CN" altLang="en-US" dirty="0" smtClean="0"/>
              <a:t>区块链</a:t>
            </a:r>
            <a:r>
              <a:rPr lang="en-US" altLang="zh-CN" dirty="0" smtClean="0"/>
              <a:t>wiki: </a:t>
            </a:r>
            <a:r>
              <a:rPr lang="en-US" altLang="zh-CN" dirty="0" smtClean="0">
                <a:hlinkClick r:id="rId4"/>
              </a:rPr>
              <a:t>http</a:t>
            </a:r>
            <a:r>
              <a:rPr lang="en-US" altLang="zh-CN" dirty="0">
                <a:hlinkClick r:id="rId4"/>
              </a:rPr>
              <a:t>://wiki.mbalib.com/wiki</a:t>
            </a:r>
            <a:r>
              <a:rPr lang="en-US" altLang="zh-CN">
                <a:hlinkClick r:id="rId4"/>
              </a:rPr>
              <a:t>/%</a:t>
            </a:r>
            <a:r>
              <a:rPr lang="en-US" altLang="zh-CN" smtClean="0">
                <a:hlinkClick r:id="rId4"/>
              </a:rPr>
              <a:t>E5%8C%BA%E5%9D%97%E9%93%BE</a:t>
            </a:r>
            <a:endParaRPr lang="en-US" altLang="zh-CN" smtClean="0"/>
          </a:p>
          <a:p>
            <a:endParaRPr lang="zh-CN" altLang="en-US" dirty="0"/>
          </a:p>
        </p:txBody>
      </p:sp>
      <p:sp>
        <p:nvSpPr>
          <p:cNvPr id="4" name="Text Placeholder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917173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Vertical Text Placeholder 2"/>
          <p:cNvSpPr>
            <a:spLocks noGrp="1"/>
          </p:cNvSpPr>
          <p:nvPr>
            <p:ph type="body" orient="vert" idx="1"/>
          </p:nvPr>
        </p:nvSpPr>
        <p:spPr/>
        <p:txBody>
          <a:bodyPr/>
          <a:lstStyle/>
          <a:p>
            <a:endParaRPr lang="zh-CN" altLang="en-US"/>
          </a:p>
        </p:txBody>
      </p:sp>
    </p:spTree>
    <p:extLst>
      <p:ext uri="{BB962C8B-B14F-4D97-AF65-F5344CB8AC3E}">
        <p14:creationId xmlns:p14="http://schemas.microsoft.com/office/powerpoint/2010/main" val="3762937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zh-CN" altLang="en-US" dirty="0"/>
              <a:t>内</a:t>
            </a:r>
            <a:r>
              <a:rPr lang="zh-CN" altLang="en-US" dirty="0" smtClean="0"/>
              <a:t>容大纲</a:t>
            </a:r>
            <a:endParaRPr lang="zh-CN" altLang="en-US" dirty="0"/>
          </a:p>
        </p:txBody>
      </p:sp>
      <p:sp>
        <p:nvSpPr>
          <p:cNvPr id="5" name="object 4"/>
          <p:cNvSpPr/>
          <p:nvPr/>
        </p:nvSpPr>
        <p:spPr>
          <a:xfrm>
            <a:off x="838200" y="577327"/>
            <a:ext cx="1306068" cy="701039"/>
          </a:xfrm>
          <a:prstGeom prst="rect">
            <a:avLst/>
          </a:prstGeom>
          <a:blipFill>
            <a:blip r:embed="rId2" cstate="print"/>
            <a:stretch>
              <a:fillRect/>
            </a:stretch>
          </a:blipFill>
        </p:spPr>
        <p:txBody>
          <a:bodyPr wrap="square" lIns="0" tIns="0" rIns="0" bIns="0" numCol="2"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endParaRPr/>
          </a:p>
        </p:txBody>
      </p:sp>
      <p:sp>
        <p:nvSpPr>
          <p:cNvPr id="6" name="object 2"/>
          <p:cNvSpPr txBox="1">
            <a:spLocks noGrp="1"/>
          </p:cNvSpPr>
          <p:nvPr/>
        </p:nvSpPr>
        <p:spPr>
          <a:xfrm>
            <a:off x="2144268" y="727485"/>
            <a:ext cx="4678680" cy="437940"/>
          </a:xfrm>
          <a:prstGeom prst="rect">
            <a:avLst/>
          </a:prstGeom>
        </p:spPr>
        <p:txBody>
          <a:bodyPr vert="horz" wrap="square" lIns="0" tIns="67945" rIns="0" bIns="0" rtlCol="0">
            <a:spAutoFit/>
          </a:bodyPr>
          <a:lstStyle>
            <a:lvl1pPr>
              <a:defRPr sz="2400" b="0" i="0">
                <a:solidFill>
                  <a:srgbClr val="7E7E7E"/>
                </a:solidFill>
                <a:latin typeface="Microsoft YaHei"/>
                <a:ea typeface="+mj-ea"/>
                <a:cs typeface="Microsoft YaHei"/>
              </a:defRPr>
            </a:lvl1pPr>
          </a:lstStyle>
          <a:p>
            <a:pPr marL="12700">
              <a:spcBef>
                <a:spcPts val="535"/>
              </a:spcBef>
              <a:tabLst>
                <a:tab pos="507365" algn="l"/>
              </a:tabLst>
            </a:pPr>
            <a:r>
              <a:rPr spc="-5" dirty="0" smtClean="0">
                <a:latin typeface="Impact"/>
                <a:cs typeface="Impact"/>
              </a:rPr>
              <a:t>0</a:t>
            </a:r>
            <a:r>
              <a:rPr lang="en-US" spc="-5" dirty="0" smtClean="0">
                <a:latin typeface="Impact"/>
                <a:cs typeface="Impact"/>
              </a:rPr>
              <a:t>1</a:t>
            </a:r>
            <a:r>
              <a:rPr spc="-5" dirty="0">
                <a:latin typeface="Impact"/>
                <a:cs typeface="Impact"/>
              </a:rPr>
              <a:t>	</a:t>
            </a:r>
            <a:r>
              <a:rPr spc="-5" dirty="0" err="1">
                <a:latin typeface="微软雅黑" panose="020B0503020204020204" pitchFamily="34" charset="-122"/>
                <a:ea typeface="微软雅黑" panose="020B0503020204020204" pitchFamily="34" charset="-122"/>
                <a:cs typeface="Impact"/>
              </a:rPr>
              <a:t>区块链技术</a:t>
            </a:r>
            <a:r>
              <a:rPr lang="zh-CN" altLang="en-US" spc="-5" dirty="0">
                <a:latin typeface="微软雅黑" panose="020B0503020204020204" pitchFamily="34" charset="-122"/>
                <a:ea typeface="微软雅黑" panose="020B0503020204020204" pitchFamily="34" charset="-122"/>
                <a:cs typeface="Impact"/>
              </a:rPr>
              <a:t>概</a:t>
            </a:r>
            <a:r>
              <a:rPr lang="zh-CN" altLang="en-US" spc="-5" dirty="0" smtClean="0">
                <a:latin typeface="微软雅黑" panose="020B0503020204020204" pitchFamily="34" charset="-122"/>
                <a:ea typeface="微软雅黑" panose="020B0503020204020204" pitchFamily="34" charset="-122"/>
                <a:cs typeface="Impact"/>
              </a:rPr>
              <a:t>述</a:t>
            </a:r>
            <a:endParaRPr spc="-5" dirty="0">
              <a:latin typeface="微软雅黑" panose="020B0503020204020204" pitchFamily="34" charset="-122"/>
              <a:ea typeface="微软雅黑" panose="020B0503020204020204" pitchFamily="34" charset="-122"/>
              <a:cs typeface="Impact"/>
            </a:endParaRPr>
          </a:p>
        </p:txBody>
      </p:sp>
      <p:sp>
        <p:nvSpPr>
          <p:cNvPr id="7" name="object 4"/>
          <p:cNvSpPr/>
          <p:nvPr/>
        </p:nvSpPr>
        <p:spPr>
          <a:xfrm>
            <a:off x="838200" y="1643444"/>
            <a:ext cx="1306068" cy="701039"/>
          </a:xfrm>
          <a:prstGeom prst="rect">
            <a:avLst/>
          </a:prstGeom>
          <a:blipFill>
            <a:blip r:embed="rId2" cstate="print"/>
            <a:stretch>
              <a:fillRect/>
            </a:stretch>
          </a:blipFill>
        </p:spPr>
        <p:txBody>
          <a:bodyPr wrap="square" lIns="0" tIns="0" rIns="0" bIns="0" numCol="2"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endParaRPr/>
          </a:p>
        </p:txBody>
      </p:sp>
      <p:sp>
        <p:nvSpPr>
          <p:cNvPr id="8" name="object 2"/>
          <p:cNvSpPr txBox="1">
            <a:spLocks noGrp="1"/>
          </p:cNvSpPr>
          <p:nvPr/>
        </p:nvSpPr>
        <p:spPr>
          <a:xfrm>
            <a:off x="2144268" y="1679863"/>
            <a:ext cx="4678680" cy="437940"/>
          </a:xfrm>
          <a:prstGeom prst="rect">
            <a:avLst/>
          </a:prstGeom>
        </p:spPr>
        <p:txBody>
          <a:bodyPr vert="horz" wrap="square" lIns="0" tIns="67945" rIns="0" bIns="0" rtlCol="0">
            <a:spAutoFit/>
          </a:bodyPr>
          <a:lstStyle>
            <a:lvl1pPr>
              <a:defRPr sz="2400" b="0" i="0">
                <a:solidFill>
                  <a:srgbClr val="7E7E7E"/>
                </a:solidFill>
                <a:latin typeface="Microsoft YaHei"/>
                <a:ea typeface="+mj-ea"/>
                <a:cs typeface="Microsoft YaHei"/>
              </a:defRPr>
            </a:lvl1pPr>
          </a:lstStyle>
          <a:p>
            <a:pPr marL="12700">
              <a:lnSpc>
                <a:spcPct val="100000"/>
              </a:lnSpc>
              <a:spcBef>
                <a:spcPts val="535"/>
              </a:spcBef>
              <a:tabLst>
                <a:tab pos="507365" algn="l"/>
              </a:tabLst>
            </a:pPr>
            <a:r>
              <a:rPr spc="-5" dirty="0" smtClean="0">
                <a:latin typeface="Impact"/>
                <a:cs typeface="Impact"/>
              </a:rPr>
              <a:t>0</a:t>
            </a:r>
            <a:r>
              <a:rPr lang="en-US" spc="-5" dirty="0" smtClean="0">
                <a:latin typeface="Impact"/>
                <a:cs typeface="Impact"/>
              </a:rPr>
              <a:t>2</a:t>
            </a:r>
            <a:r>
              <a:rPr spc="-5" dirty="0">
                <a:latin typeface="Impact"/>
                <a:cs typeface="Impact"/>
              </a:rPr>
              <a:t>	</a:t>
            </a:r>
            <a:r>
              <a:rPr lang="zh-CN" altLang="en-US" spc="-5" dirty="0" smtClean="0">
                <a:latin typeface="微软雅黑" panose="020B0503020204020204" pitchFamily="34" charset="-122"/>
                <a:ea typeface="微软雅黑" panose="020B0503020204020204" pitchFamily="34" charset="-122"/>
              </a:rPr>
              <a:t>区块链基础架构</a:t>
            </a:r>
            <a:endParaRPr spc="-5" dirty="0">
              <a:latin typeface="微软雅黑" panose="020B0503020204020204" pitchFamily="34" charset="-122"/>
              <a:ea typeface="微软雅黑" panose="020B0503020204020204" pitchFamily="34" charset="-122"/>
            </a:endParaRPr>
          </a:p>
        </p:txBody>
      </p:sp>
      <p:sp>
        <p:nvSpPr>
          <p:cNvPr id="9" name="object 4"/>
          <p:cNvSpPr/>
          <p:nvPr/>
        </p:nvSpPr>
        <p:spPr>
          <a:xfrm>
            <a:off x="838200" y="2637508"/>
            <a:ext cx="1306068" cy="701039"/>
          </a:xfrm>
          <a:prstGeom prst="rect">
            <a:avLst/>
          </a:prstGeom>
          <a:blipFill>
            <a:blip r:embed="rId2" cstate="print"/>
            <a:stretch>
              <a:fillRect/>
            </a:stretch>
          </a:blipFill>
        </p:spPr>
        <p:txBody>
          <a:bodyPr wrap="square" lIns="0" tIns="0" rIns="0" bIns="0" numCol="2"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endParaRPr/>
          </a:p>
        </p:txBody>
      </p:sp>
      <p:sp>
        <p:nvSpPr>
          <p:cNvPr id="10" name="object 2"/>
          <p:cNvSpPr txBox="1">
            <a:spLocks noGrp="1"/>
          </p:cNvSpPr>
          <p:nvPr/>
        </p:nvSpPr>
        <p:spPr>
          <a:xfrm>
            <a:off x="2144268" y="2673927"/>
            <a:ext cx="4678680" cy="437940"/>
          </a:xfrm>
          <a:prstGeom prst="rect">
            <a:avLst/>
          </a:prstGeom>
        </p:spPr>
        <p:txBody>
          <a:bodyPr vert="horz" wrap="square" lIns="0" tIns="67945" rIns="0" bIns="0" rtlCol="0">
            <a:spAutoFit/>
          </a:bodyPr>
          <a:lstStyle>
            <a:lvl1pPr>
              <a:defRPr sz="2400" b="0" i="0">
                <a:solidFill>
                  <a:srgbClr val="7E7E7E"/>
                </a:solidFill>
                <a:latin typeface="Microsoft YaHei"/>
                <a:ea typeface="+mj-ea"/>
                <a:cs typeface="Microsoft YaHei"/>
              </a:defRPr>
            </a:lvl1pPr>
          </a:lstStyle>
          <a:p>
            <a:pPr marL="12700">
              <a:spcBef>
                <a:spcPts val="535"/>
              </a:spcBef>
              <a:tabLst>
                <a:tab pos="507365" algn="l"/>
              </a:tabLst>
            </a:pPr>
            <a:r>
              <a:rPr spc="-5" dirty="0" smtClean="0">
                <a:latin typeface="Impact"/>
                <a:cs typeface="Impact"/>
              </a:rPr>
              <a:t>0</a:t>
            </a:r>
            <a:r>
              <a:rPr lang="en-US" spc="-5" dirty="0" smtClean="0">
                <a:latin typeface="Impact"/>
                <a:cs typeface="Impact"/>
              </a:rPr>
              <a:t>3</a:t>
            </a:r>
            <a:r>
              <a:rPr spc="-5" dirty="0">
                <a:latin typeface="Impact"/>
                <a:cs typeface="Impact"/>
              </a:rPr>
              <a:t>	</a:t>
            </a:r>
            <a:r>
              <a:rPr lang="zh-CN" altLang="en-US" spc="-5" dirty="0">
                <a:latin typeface="微软雅黑" panose="020B0503020204020204" pitchFamily="34" charset="-122"/>
                <a:ea typeface="微软雅黑" panose="020B0503020204020204" pitchFamily="34" charset="-122"/>
                <a:cs typeface="Impact"/>
              </a:rPr>
              <a:t>区块链的应</a:t>
            </a:r>
            <a:r>
              <a:rPr lang="zh-CN" altLang="en-US" spc="-5" dirty="0" smtClean="0">
                <a:latin typeface="微软雅黑" panose="020B0503020204020204" pitchFamily="34" charset="-122"/>
                <a:ea typeface="微软雅黑" panose="020B0503020204020204" pitchFamily="34" charset="-122"/>
                <a:cs typeface="Impact"/>
              </a:rPr>
              <a:t>用</a:t>
            </a:r>
            <a:endParaRPr sz="2000" dirty="0"/>
          </a:p>
        </p:txBody>
      </p:sp>
      <p:sp>
        <p:nvSpPr>
          <p:cNvPr id="32" name="object 4"/>
          <p:cNvSpPr/>
          <p:nvPr/>
        </p:nvSpPr>
        <p:spPr>
          <a:xfrm>
            <a:off x="838200" y="3667991"/>
            <a:ext cx="1306068" cy="701039"/>
          </a:xfrm>
          <a:prstGeom prst="rect">
            <a:avLst/>
          </a:prstGeom>
          <a:blipFill>
            <a:blip r:embed="rId2" cstate="print"/>
            <a:stretch>
              <a:fillRect/>
            </a:stretch>
          </a:blipFill>
        </p:spPr>
        <p:txBody>
          <a:bodyPr wrap="square" lIns="0" tIns="0" rIns="0" bIns="0" numCol="2"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endParaRPr/>
          </a:p>
        </p:txBody>
      </p:sp>
      <p:sp>
        <p:nvSpPr>
          <p:cNvPr id="33" name="object 2"/>
          <p:cNvSpPr txBox="1">
            <a:spLocks noGrp="1"/>
          </p:cNvSpPr>
          <p:nvPr/>
        </p:nvSpPr>
        <p:spPr>
          <a:xfrm>
            <a:off x="2144268" y="3704410"/>
            <a:ext cx="4678680" cy="437940"/>
          </a:xfrm>
          <a:prstGeom prst="rect">
            <a:avLst/>
          </a:prstGeom>
        </p:spPr>
        <p:txBody>
          <a:bodyPr vert="horz" wrap="square" lIns="0" tIns="67945" rIns="0" bIns="0" rtlCol="0">
            <a:spAutoFit/>
          </a:bodyPr>
          <a:lstStyle>
            <a:lvl1pPr>
              <a:defRPr sz="2400" b="0" i="0">
                <a:solidFill>
                  <a:srgbClr val="7E7E7E"/>
                </a:solidFill>
                <a:latin typeface="Microsoft YaHei"/>
                <a:ea typeface="+mj-ea"/>
                <a:cs typeface="Microsoft YaHei"/>
              </a:defRPr>
            </a:lvl1pPr>
          </a:lstStyle>
          <a:p>
            <a:pPr marL="12700">
              <a:lnSpc>
                <a:spcPct val="100000"/>
              </a:lnSpc>
              <a:spcBef>
                <a:spcPts val="535"/>
              </a:spcBef>
              <a:tabLst>
                <a:tab pos="507365" algn="l"/>
              </a:tabLst>
            </a:pPr>
            <a:r>
              <a:rPr spc="-5" dirty="0" smtClean="0">
                <a:latin typeface="Impact"/>
                <a:cs typeface="Impact"/>
              </a:rPr>
              <a:t>0</a:t>
            </a:r>
            <a:r>
              <a:rPr lang="en-US" spc="-5" dirty="0" smtClean="0">
                <a:latin typeface="Impact"/>
                <a:cs typeface="Impact"/>
              </a:rPr>
              <a:t>4</a:t>
            </a:r>
            <a:r>
              <a:rPr spc="-5" dirty="0">
                <a:latin typeface="Impact"/>
                <a:cs typeface="Impact"/>
              </a:rPr>
              <a:t>	</a:t>
            </a:r>
            <a:r>
              <a:rPr lang="zh-CN" altLang="en-US" spc="-5" dirty="0" smtClean="0">
                <a:latin typeface="微软雅黑" panose="020B0503020204020204" pitchFamily="34" charset="-122"/>
                <a:ea typeface="微软雅黑" panose="020B0503020204020204" pitchFamily="34" charset="-122"/>
                <a:cs typeface="Impact"/>
              </a:rPr>
              <a:t>区块链的未来</a:t>
            </a:r>
            <a:endParaRPr sz="2000" dirty="0"/>
          </a:p>
        </p:txBody>
      </p:sp>
    </p:spTree>
    <p:extLst>
      <p:ext uri="{BB962C8B-B14F-4D97-AF65-F5344CB8AC3E}">
        <p14:creationId xmlns:p14="http://schemas.microsoft.com/office/powerpoint/2010/main" val="198938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1000"/>
                                        <p:tgtEl>
                                          <p:spTgt spid="33"/>
                                        </p:tgtEl>
                                      </p:cBhvr>
                                    </p:animEffect>
                                    <p:anim calcmode="lin" valueType="num">
                                      <p:cBhvr>
                                        <p:cTn id="49" dur="1000" fill="hold"/>
                                        <p:tgtEl>
                                          <p:spTgt spid="33"/>
                                        </p:tgtEl>
                                        <p:attrNameLst>
                                          <p:attrName>ppt_x</p:attrName>
                                        </p:attrNameLst>
                                      </p:cBhvr>
                                      <p:tavLst>
                                        <p:tav tm="0">
                                          <p:val>
                                            <p:strVal val="#ppt_x"/>
                                          </p:val>
                                        </p:tav>
                                        <p:tav tm="100000">
                                          <p:val>
                                            <p:strVal val="#ppt_x"/>
                                          </p:val>
                                        </p:tav>
                                      </p:tavLst>
                                    </p:anim>
                                    <p:anim calcmode="lin" valueType="num">
                                      <p:cBhvr>
                                        <p:cTn id="5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32" grpId="0" animBg="1"/>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pc="-5" dirty="0">
                <a:latin typeface="微软雅黑" panose="020B0503020204020204" pitchFamily="34" charset="-122"/>
                <a:ea typeface="微软雅黑" panose="020B0503020204020204" pitchFamily="34" charset="-122"/>
                <a:cs typeface="Impact"/>
              </a:rPr>
              <a:t>区块链技术概述</a:t>
            </a:r>
            <a:endParaRPr lang="zh-CN" altLang="en-US" dirty="0"/>
          </a:p>
        </p:txBody>
      </p:sp>
      <p:sp>
        <p:nvSpPr>
          <p:cNvPr id="3" name="Content Placeholder 2"/>
          <p:cNvSpPr>
            <a:spLocks noGrp="1"/>
          </p:cNvSpPr>
          <p:nvPr>
            <p:ph idx="1"/>
          </p:nvPr>
        </p:nvSpPr>
        <p:spPr>
          <a:xfrm>
            <a:off x="838199" y="685800"/>
            <a:ext cx="7348165" cy="495995"/>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区块链技术的起源</a:t>
            </a:r>
            <a:endParaRPr lang="en-US" altLang="zh-CN" sz="2400" dirty="0" smtClean="0">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Text Placeholder 3"/>
          <p:cNvSpPr>
            <a:spLocks noGrp="1"/>
          </p:cNvSpPr>
          <p:nvPr>
            <p:ph type="body" sz="half" idx="2"/>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从比特币谈区块链原理</a:t>
            </a:r>
            <a:endParaRPr lang="zh-CN" altLang="en-US" sz="1800" dirty="0">
              <a:latin typeface="微软雅黑" panose="020B0503020204020204" pitchFamily="34" charset="-122"/>
              <a:ea typeface="微软雅黑" panose="020B0503020204020204" pitchFamily="34" charset="-122"/>
            </a:endParaRPr>
          </a:p>
        </p:txBody>
      </p:sp>
      <p:sp>
        <p:nvSpPr>
          <p:cNvPr id="5" name="TextBox 4"/>
          <p:cNvSpPr txBox="1"/>
          <p:nvPr/>
        </p:nvSpPr>
        <p:spPr>
          <a:xfrm>
            <a:off x="941293" y="1181795"/>
            <a:ext cx="7245071" cy="977191"/>
          </a:xfrm>
          <a:prstGeom prst="rect">
            <a:avLst/>
          </a:prstGeom>
          <a:noFill/>
        </p:spPr>
        <p:txBody>
          <a:bodyPr wrap="square" rtlCol="0">
            <a:spAutoFit/>
          </a:bodyPr>
          <a:lstStyle/>
          <a:p>
            <a:pPr marL="0" lvl="1">
              <a:lnSpc>
                <a:spcPts val="2280"/>
              </a:lnSpc>
              <a:tabLst>
                <a:tab pos="240665" algn="l"/>
                <a:tab pos="241300" algn="l"/>
              </a:tabLst>
            </a:pPr>
            <a:r>
              <a:rPr lang="en-US" altLang="zh-CN" sz="1600" spc="-100" dirty="0">
                <a:latin typeface="微软雅黑" panose="020B0503020204020204" pitchFamily="34" charset="-122"/>
                <a:ea typeface="微软雅黑" panose="020B0503020204020204" pitchFamily="34" charset="-122"/>
                <a:cs typeface="Arial"/>
              </a:rPr>
              <a:t>2008</a:t>
            </a:r>
            <a:r>
              <a:rPr lang="zh-CN" altLang="en-US" sz="1600" spc="5" dirty="0">
                <a:latin typeface="微软雅黑" panose="020B0503020204020204" pitchFamily="34" charset="-122"/>
                <a:ea typeface="微软雅黑" panose="020B0503020204020204" pitchFamily="34" charset="-122"/>
                <a:cs typeface="Noto Sans CJK JP Regular"/>
              </a:rPr>
              <a:t>年，</a:t>
            </a:r>
            <a:r>
              <a:rPr lang="zh-CN" altLang="en-US" sz="1600" spc="-20" dirty="0">
                <a:latin typeface="微软雅黑" panose="020B0503020204020204" pitchFamily="34" charset="-122"/>
                <a:ea typeface="微软雅黑" panose="020B0503020204020204" pitchFamily="34" charset="-122"/>
                <a:cs typeface="Noto Sans CJK JP Regular"/>
              </a:rPr>
              <a:t>中</a:t>
            </a:r>
            <a:r>
              <a:rPr lang="zh-CN" altLang="en-US" sz="1600" spc="5" dirty="0">
                <a:latin typeface="微软雅黑" panose="020B0503020204020204" pitchFamily="34" charset="-122"/>
                <a:ea typeface="微软雅黑" panose="020B0503020204020204" pitchFamily="34" charset="-122"/>
                <a:cs typeface="Noto Sans CJK JP Regular"/>
              </a:rPr>
              <a:t>本聪</a:t>
            </a:r>
            <a:r>
              <a:rPr lang="zh-CN" altLang="en-US" sz="1600" spc="-5" dirty="0">
                <a:latin typeface="微软雅黑" panose="020B0503020204020204" pitchFamily="34" charset="-122"/>
                <a:ea typeface="微软雅黑" panose="020B0503020204020204" pitchFamily="34" charset="-122"/>
                <a:cs typeface="Noto Sans CJK JP Regular"/>
              </a:rPr>
              <a:t>在</a:t>
            </a:r>
            <a:r>
              <a:rPr lang="zh-CN" altLang="en-US" sz="1600" spc="-10" dirty="0">
                <a:latin typeface="微软雅黑" panose="020B0503020204020204" pitchFamily="34" charset="-122"/>
                <a:ea typeface="微软雅黑" panose="020B0503020204020204" pitchFamily="34" charset="-122"/>
                <a:cs typeface="Noto Sans CJK JP Regular"/>
              </a:rPr>
              <a:t>一</a:t>
            </a:r>
            <a:r>
              <a:rPr lang="zh-CN" altLang="en-US" sz="1600" spc="5" dirty="0">
                <a:latin typeface="微软雅黑" panose="020B0503020204020204" pitchFamily="34" charset="-122"/>
                <a:ea typeface="微软雅黑" panose="020B0503020204020204" pitchFamily="34" charset="-122"/>
                <a:cs typeface="Noto Sans CJK JP Regular"/>
              </a:rPr>
              <a:t>个密</a:t>
            </a:r>
            <a:r>
              <a:rPr lang="zh-CN" altLang="en-US" sz="1600" spc="-20" dirty="0">
                <a:latin typeface="微软雅黑" panose="020B0503020204020204" pitchFamily="34" charset="-122"/>
                <a:ea typeface="微软雅黑" panose="020B0503020204020204" pitchFamily="34" charset="-122"/>
                <a:cs typeface="Noto Sans CJK JP Regular"/>
              </a:rPr>
              <a:t>码</a:t>
            </a:r>
            <a:r>
              <a:rPr lang="zh-CN" altLang="en-US" sz="1600" spc="5" dirty="0">
                <a:latin typeface="微软雅黑" panose="020B0503020204020204" pitchFamily="34" charset="-122"/>
                <a:ea typeface="微软雅黑" panose="020B0503020204020204" pitchFamily="34" charset="-122"/>
                <a:cs typeface="Noto Sans CJK JP Regular"/>
              </a:rPr>
              <a:t>学邮</a:t>
            </a:r>
            <a:r>
              <a:rPr lang="zh-CN" altLang="en-US" sz="1600" spc="-20" dirty="0">
                <a:latin typeface="微软雅黑" panose="020B0503020204020204" pitchFamily="34" charset="-122"/>
                <a:ea typeface="微软雅黑" panose="020B0503020204020204" pitchFamily="34" charset="-122"/>
                <a:cs typeface="Noto Sans CJK JP Regular"/>
              </a:rPr>
              <a:t>件</a:t>
            </a:r>
            <a:r>
              <a:rPr lang="zh-CN" altLang="en-US" sz="1600" spc="5" dirty="0">
                <a:latin typeface="微软雅黑" panose="020B0503020204020204" pitchFamily="34" charset="-122"/>
                <a:ea typeface="微软雅黑" panose="020B0503020204020204" pitchFamily="34" charset="-122"/>
                <a:cs typeface="Noto Sans CJK JP Regular"/>
              </a:rPr>
              <a:t>群组</a:t>
            </a:r>
            <a:r>
              <a:rPr lang="zh-CN" altLang="en-US" sz="1600" spc="-20" dirty="0">
                <a:latin typeface="微软雅黑" panose="020B0503020204020204" pitchFamily="34" charset="-122"/>
                <a:ea typeface="微软雅黑" panose="020B0503020204020204" pitchFamily="34" charset="-122"/>
                <a:cs typeface="Noto Sans CJK JP Regular"/>
              </a:rPr>
              <a:t>中</a:t>
            </a:r>
            <a:r>
              <a:rPr lang="zh-CN" altLang="en-US" sz="1600" spc="5" dirty="0">
                <a:latin typeface="微软雅黑" panose="020B0503020204020204" pitchFamily="34" charset="-122"/>
                <a:ea typeface="微软雅黑" panose="020B0503020204020204" pitchFamily="34" charset="-122"/>
                <a:cs typeface="Noto Sans CJK JP Regular"/>
              </a:rPr>
              <a:t>发表</a:t>
            </a:r>
            <a:r>
              <a:rPr lang="zh-CN" altLang="en-US" sz="1600" spc="-20" dirty="0">
                <a:latin typeface="微软雅黑" panose="020B0503020204020204" pitchFamily="34" charset="-122"/>
                <a:ea typeface="微软雅黑" panose="020B0503020204020204" pitchFamily="34" charset="-122"/>
                <a:cs typeface="Noto Sans CJK JP Regular"/>
              </a:rPr>
              <a:t>了</a:t>
            </a:r>
            <a:r>
              <a:rPr lang="zh-CN" altLang="en-US" sz="1600" spc="5" dirty="0">
                <a:latin typeface="微软雅黑" panose="020B0503020204020204" pitchFamily="34" charset="-122"/>
                <a:ea typeface="微软雅黑" panose="020B0503020204020204" pitchFamily="34" charset="-122"/>
                <a:cs typeface="Noto Sans CJK JP Regular"/>
              </a:rPr>
              <a:t>文</a:t>
            </a:r>
            <a:r>
              <a:rPr lang="zh-CN" altLang="en-US" sz="1600" spc="10" dirty="0">
                <a:latin typeface="微软雅黑" panose="020B0503020204020204" pitchFamily="34" charset="-122"/>
                <a:ea typeface="微软雅黑" panose="020B0503020204020204" pitchFamily="34" charset="-122"/>
                <a:cs typeface="Noto Sans CJK JP Regular"/>
              </a:rPr>
              <a:t>章</a:t>
            </a:r>
            <a:r>
              <a:rPr lang="en-US" altLang="zh-CN" sz="1600" spc="-10" dirty="0">
                <a:latin typeface="微软雅黑" panose="020B0503020204020204" pitchFamily="34" charset="-122"/>
                <a:ea typeface="微软雅黑" panose="020B0503020204020204" pitchFamily="34" charset="-122"/>
                <a:cs typeface="Noto Sans CJK JP Regular"/>
              </a:rPr>
              <a:t>《</a:t>
            </a:r>
            <a:r>
              <a:rPr lang="zh-CN" altLang="en-US" sz="1600" spc="5" dirty="0">
                <a:latin typeface="微软雅黑" panose="020B0503020204020204" pitchFamily="34" charset="-122"/>
                <a:ea typeface="微软雅黑" panose="020B0503020204020204" pitchFamily="34" charset="-122"/>
                <a:cs typeface="Noto Sans CJK JP Regular"/>
              </a:rPr>
              <a:t>比特</a:t>
            </a:r>
            <a:r>
              <a:rPr lang="zh-CN" altLang="en-US" sz="1600" spc="-10" dirty="0">
                <a:latin typeface="微软雅黑" panose="020B0503020204020204" pitchFamily="34" charset="-122"/>
                <a:ea typeface="微软雅黑" panose="020B0503020204020204" pitchFamily="34" charset="-122"/>
                <a:cs typeface="Noto Sans CJK JP Regular"/>
              </a:rPr>
              <a:t>币</a:t>
            </a:r>
            <a:r>
              <a:rPr lang="zh-CN" altLang="en-US" sz="1600" spc="5" dirty="0">
                <a:latin typeface="微软雅黑" panose="020B0503020204020204" pitchFamily="34" charset="-122"/>
                <a:ea typeface="微软雅黑" panose="020B0503020204020204" pitchFamily="34" charset="-122"/>
                <a:cs typeface="Noto Sans CJK JP Regular"/>
              </a:rPr>
              <a:t>：</a:t>
            </a:r>
            <a:r>
              <a:rPr lang="zh-CN" altLang="en-US" sz="1600" spc="5" dirty="0" smtClean="0">
                <a:latin typeface="微软雅黑" panose="020B0503020204020204" pitchFamily="34" charset="-122"/>
                <a:ea typeface="微软雅黑" panose="020B0503020204020204" pitchFamily="34" charset="-122"/>
                <a:cs typeface="Noto Sans CJK JP Regular"/>
              </a:rPr>
              <a:t>一</a:t>
            </a:r>
            <a:r>
              <a:rPr lang="zh-CN" altLang="en-US" sz="1600" dirty="0" smtClean="0">
                <a:latin typeface="微软雅黑" panose="020B0503020204020204" pitchFamily="34" charset="-122"/>
                <a:ea typeface="微软雅黑" panose="020B0503020204020204" pitchFamily="34" charset="-122"/>
                <a:cs typeface="Noto Sans CJK JP Regular"/>
              </a:rPr>
              <a:t>种点</a:t>
            </a:r>
            <a:r>
              <a:rPr lang="zh-CN" altLang="en-US" sz="1600" dirty="0">
                <a:latin typeface="微软雅黑" panose="020B0503020204020204" pitchFamily="34" charset="-122"/>
                <a:ea typeface="微软雅黑" panose="020B0503020204020204" pitchFamily="34" charset="-122"/>
                <a:cs typeface="Noto Sans CJK JP Regular"/>
              </a:rPr>
              <a:t>对点的电子现金系统</a:t>
            </a:r>
            <a:r>
              <a:rPr lang="zh-CN" altLang="en-US" sz="1600" spc="-40" dirty="0">
                <a:latin typeface="微软雅黑" panose="020B0503020204020204" pitchFamily="34" charset="-122"/>
                <a:ea typeface="微软雅黑" panose="020B0503020204020204" pitchFamily="34" charset="-122"/>
                <a:cs typeface="Noto Sans CJK JP Regular"/>
              </a:rPr>
              <a:t> </a:t>
            </a:r>
            <a:r>
              <a:rPr lang="en-US" altLang="zh-CN" sz="1600" spc="-50" dirty="0" err="1">
                <a:latin typeface="微软雅黑" panose="020B0503020204020204" pitchFamily="34" charset="-122"/>
                <a:ea typeface="微软雅黑" panose="020B0503020204020204" pitchFamily="34" charset="-122"/>
                <a:cs typeface="Arial"/>
              </a:rPr>
              <a:t>Bitcoin</a:t>
            </a:r>
            <a:r>
              <a:rPr lang="en-US" altLang="zh-CN" sz="1600" spc="-50" dirty="0">
                <a:latin typeface="微软雅黑" panose="020B0503020204020204" pitchFamily="34" charset="-122"/>
                <a:ea typeface="微软雅黑" panose="020B0503020204020204" pitchFamily="34" charset="-122"/>
                <a:cs typeface="Arial"/>
              </a:rPr>
              <a:t>:</a:t>
            </a:r>
            <a:r>
              <a:rPr lang="en-US" altLang="zh-CN" sz="1600" spc="-105" dirty="0">
                <a:latin typeface="微软雅黑" panose="020B0503020204020204" pitchFamily="34" charset="-122"/>
                <a:ea typeface="微软雅黑" panose="020B0503020204020204" pitchFamily="34" charset="-122"/>
                <a:cs typeface="Arial"/>
              </a:rPr>
              <a:t> </a:t>
            </a:r>
            <a:r>
              <a:rPr lang="en-US" altLang="zh-CN" sz="1600" spc="-175" dirty="0">
                <a:latin typeface="微软雅黑" panose="020B0503020204020204" pitchFamily="34" charset="-122"/>
                <a:ea typeface="微软雅黑" panose="020B0503020204020204" pitchFamily="34" charset="-122"/>
                <a:cs typeface="Arial"/>
              </a:rPr>
              <a:t>A</a:t>
            </a:r>
            <a:r>
              <a:rPr lang="en-US" altLang="zh-CN" sz="1600" spc="-114" dirty="0">
                <a:latin typeface="微软雅黑" panose="020B0503020204020204" pitchFamily="34" charset="-122"/>
                <a:ea typeface="微软雅黑" panose="020B0503020204020204" pitchFamily="34" charset="-122"/>
                <a:cs typeface="Arial"/>
              </a:rPr>
              <a:t> </a:t>
            </a:r>
            <a:r>
              <a:rPr lang="en-US" altLang="zh-CN" sz="1600" spc="-90" dirty="0">
                <a:latin typeface="微软雅黑" panose="020B0503020204020204" pitchFamily="34" charset="-122"/>
                <a:ea typeface="微软雅黑" panose="020B0503020204020204" pitchFamily="34" charset="-122"/>
                <a:cs typeface="Arial"/>
              </a:rPr>
              <a:t>Peer-to-Peer</a:t>
            </a:r>
            <a:r>
              <a:rPr lang="en-US" altLang="zh-CN" sz="1600" spc="-70" dirty="0">
                <a:latin typeface="微软雅黑" panose="020B0503020204020204" pitchFamily="34" charset="-122"/>
                <a:ea typeface="微软雅黑" panose="020B0503020204020204" pitchFamily="34" charset="-122"/>
                <a:cs typeface="Arial"/>
              </a:rPr>
              <a:t> </a:t>
            </a:r>
            <a:r>
              <a:rPr lang="en-US" altLang="zh-CN" sz="1600" spc="-75" dirty="0">
                <a:latin typeface="微软雅黑" panose="020B0503020204020204" pitchFamily="34" charset="-122"/>
                <a:ea typeface="微软雅黑" panose="020B0503020204020204" pitchFamily="34" charset="-122"/>
                <a:cs typeface="Arial"/>
              </a:rPr>
              <a:t>Electronic</a:t>
            </a:r>
            <a:r>
              <a:rPr lang="en-US" altLang="zh-CN" sz="1600" spc="-105" dirty="0">
                <a:latin typeface="微软雅黑" panose="020B0503020204020204" pitchFamily="34" charset="-122"/>
                <a:ea typeface="微软雅黑" panose="020B0503020204020204" pitchFamily="34" charset="-122"/>
                <a:cs typeface="Arial"/>
              </a:rPr>
              <a:t> </a:t>
            </a:r>
            <a:r>
              <a:rPr lang="en-US" altLang="zh-CN" sz="1600" spc="-210" dirty="0" smtClean="0">
                <a:latin typeface="微软雅黑" panose="020B0503020204020204" pitchFamily="34" charset="-122"/>
                <a:ea typeface="微软雅黑" panose="020B0503020204020204" pitchFamily="34" charset="-122"/>
                <a:cs typeface="Arial"/>
              </a:rPr>
              <a:t>Cash </a:t>
            </a:r>
            <a:r>
              <a:rPr lang="en-US" altLang="zh-CN" sz="1600" spc="-135" dirty="0" smtClean="0">
                <a:latin typeface="微软雅黑" panose="020B0503020204020204" pitchFamily="34" charset="-122"/>
                <a:ea typeface="微软雅黑" panose="020B0503020204020204" pitchFamily="34" charset="-122"/>
                <a:cs typeface="Arial"/>
              </a:rPr>
              <a:t>System</a:t>
            </a:r>
            <a:r>
              <a:rPr lang="en-US" altLang="zh-CN" sz="1600" dirty="0">
                <a:latin typeface="微软雅黑" panose="020B0503020204020204" pitchFamily="34" charset="-122"/>
                <a:ea typeface="微软雅黑" panose="020B0503020204020204" pitchFamily="34" charset="-122"/>
                <a:cs typeface="Noto Sans CJK JP Regular"/>
              </a:rPr>
              <a:t>》</a:t>
            </a:r>
            <a:r>
              <a:rPr lang="zh-CN" altLang="en-US" sz="1600" dirty="0">
                <a:latin typeface="微软雅黑" panose="020B0503020204020204" pitchFamily="34" charset="-122"/>
                <a:ea typeface="微软雅黑" panose="020B0503020204020204" pitchFamily="34" charset="-122"/>
                <a:cs typeface="Noto Sans CJK JP Regular"/>
              </a:rPr>
              <a:t>，其</a:t>
            </a:r>
            <a:r>
              <a:rPr lang="zh-CN" altLang="en-US" sz="1600" dirty="0" smtClean="0">
                <a:latin typeface="微软雅黑" panose="020B0503020204020204" pitchFamily="34" charset="-122"/>
                <a:ea typeface="微软雅黑" panose="020B0503020204020204" pitchFamily="34" charset="-122"/>
                <a:cs typeface="Noto Sans CJK JP Regular"/>
              </a:rPr>
              <a:t>中首次提</a:t>
            </a:r>
            <a:r>
              <a:rPr lang="zh-CN" altLang="en-US" sz="1600" dirty="0">
                <a:latin typeface="微软雅黑" panose="020B0503020204020204" pitchFamily="34" charset="-122"/>
                <a:ea typeface="微软雅黑" panose="020B0503020204020204" pitchFamily="34" charset="-122"/>
                <a:cs typeface="Noto Sans CJK JP Regular"/>
              </a:rPr>
              <a:t>到了区块链</a:t>
            </a:r>
            <a:r>
              <a:rPr lang="zh-CN" altLang="en-US" sz="1600" spc="-90" dirty="0">
                <a:latin typeface="微软雅黑" panose="020B0503020204020204" pitchFamily="34" charset="-122"/>
                <a:ea typeface="微软雅黑" panose="020B0503020204020204" pitchFamily="34" charset="-122"/>
                <a:cs typeface="Noto Sans CJK JP Regular"/>
              </a:rPr>
              <a:t>（</a:t>
            </a:r>
            <a:r>
              <a:rPr lang="en-US" altLang="zh-CN" sz="1600" spc="-90" dirty="0">
                <a:latin typeface="微软雅黑" panose="020B0503020204020204" pitchFamily="34" charset="-122"/>
                <a:ea typeface="微软雅黑" panose="020B0503020204020204" pitchFamily="34" charset="-122"/>
                <a:cs typeface="Arial"/>
              </a:rPr>
              <a:t>Block</a:t>
            </a:r>
            <a:r>
              <a:rPr lang="en-US" altLang="zh-CN" sz="1600" spc="-140" dirty="0">
                <a:latin typeface="微软雅黑" panose="020B0503020204020204" pitchFamily="34" charset="-122"/>
                <a:ea typeface="微软雅黑" panose="020B0503020204020204" pitchFamily="34" charset="-122"/>
                <a:cs typeface="Arial"/>
              </a:rPr>
              <a:t> </a:t>
            </a:r>
            <a:r>
              <a:rPr lang="en-US" altLang="zh-CN" sz="1600" spc="-110" dirty="0">
                <a:latin typeface="微软雅黑" panose="020B0503020204020204" pitchFamily="34" charset="-122"/>
                <a:ea typeface="微软雅黑" panose="020B0503020204020204" pitchFamily="34" charset="-122"/>
                <a:cs typeface="Arial"/>
              </a:rPr>
              <a:t>Chain</a:t>
            </a:r>
            <a:r>
              <a:rPr lang="zh-CN" altLang="en-US" sz="1600" spc="-110" dirty="0">
                <a:latin typeface="微软雅黑" panose="020B0503020204020204" pitchFamily="34" charset="-122"/>
                <a:ea typeface="微软雅黑" panose="020B0503020204020204" pitchFamily="34" charset="-122"/>
                <a:cs typeface="Noto Sans CJK JP Regular"/>
              </a:rPr>
              <a:t>）</a:t>
            </a:r>
            <a:r>
              <a:rPr lang="zh-CN" altLang="en-US" sz="1600" dirty="0">
                <a:latin typeface="微软雅黑" panose="020B0503020204020204" pitchFamily="34" charset="-122"/>
                <a:ea typeface="微软雅黑" panose="020B0503020204020204" pitchFamily="34" charset="-122"/>
                <a:cs typeface="Noto Sans CJK JP Regular"/>
              </a:rPr>
              <a:t>的思</a:t>
            </a:r>
            <a:r>
              <a:rPr lang="zh-CN" altLang="en-US" sz="1600" dirty="0" smtClean="0">
                <a:latin typeface="微软雅黑" panose="020B0503020204020204" pitchFamily="34" charset="-122"/>
                <a:ea typeface="微软雅黑" panose="020B0503020204020204" pitchFamily="34" charset="-122"/>
                <a:cs typeface="Noto Sans CJK JP Regular"/>
              </a:rPr>
              <a:t>想。</a:t>
            </a:r>
            <a:endParaRPr lang="zh-CN" altLang="en-US" dirty="0"/>
          </a:p>
        </p:txBody>
      </p:sp>
    </p:spTree>
    <p:extLst>
      <p:ext uri="{BB962C8B-B14F-4D97-AF65-F5344CB8AC3E}">
        <p14:creationId xmlns:p14="http://schemas.microsoft.com/office/powerpoint/2010/main" val="2162903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zh-CN" altLang="en-US" spc="-5" dirty="0">
                <a:latin typeface="微软雅黑" panose="020B0503020204020204" pitchFamily="34" charset="-122"/>
                <a:ea typeface="微软雅黑" panose="020B0503020204020204" pitchFamily="34" charset="-122"/>
                <a:cs typeface="Impact"/>
              </a:rPr>
              <a:t>区块链技术概述</a:t>
            </a:r>
            <a:endParaRPr lang="zh-CN" altLang="en-US" dirty="0"/>
          </a:p>
        </p:txBody>
      </p:sp>
      <p:sp>
        <p:nvSpPr>
          <p:cNvPr id="15" name="Content Placeholder 2"/>
          <p:cNvSpPr>
            <a:spLocks noGrp="1"/>
          </p:cNvSpPr>
          <p:nvPr>
            <p:ph idx="1"/>
          </p:nvPr>
        </p:nvSpPr>
        <p:spPr>
          <a:xfrm>
            <a:off x="838199" y="685800"/>
            <a:ext cx="7348165" cy="495995"/>
          </a:xfrm>
        </p:spPr>
        <p:txBody>
          <a:bodyPr>
            <a:normAutofit/>
          </a:bodyPr>
          <a:lstStyle/>
          <a:p>
            <a:r>
              <a:rPr lang="zh-CN" altLang="en-US" sz="2400" dirty="0">
                <a:latin typeface="微软雅黑" panose="020B0503020204020204" pitchFamily="34" charset="-122"/>
                <a:ea typeface="微软雅黑" panose="020B0503020204020204" pitchFamily="34" charset="-122"/>
              </a:rPr>
              <a:t>区块链是什</a:t>
            </a:r>
            <a:r>
              <a:rPr lang="zh-CN" altLang="en-US" sz="2400" dirty="0" smtClean="0">
                <a:latin typeface="微软雅黑" panose="020B0503020204020204" pitchFamily="34" charset="-122"/>
                <a:ea typeface="微软雅黑" panose="020B0503020204020204" pitchFamily="34" charset="-122"/>
              </a:rPr>
              <a:t>么？</a:t>
            </a:r>
            <a:endParaRPr lang="zh-CN" altLang="en-US" sz="2400" dirty="0"/>
          </a:p>
        </p:txBody>
      </p:sp>
      <p:sp>
        <p:nvSpPr>
          <p:cNvPr id="16" name="Text Placeholder 3"/>
          <p:cNvSpPr>
            <a:spLocks noGrp="1"/>
          </p:cNvSpPr>
          <p:nvPr>
            <p:ph type="body" sz="half" idx="2"/>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从比特币谈区块链原理</a:t>
            </a:r>
            <a:endParaRPr lang="zh-CN" altLang="en-US" sz="18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941293" y="1181795"/>
            <a:ext cx="7245071" cy="977191"/>
          </a:xfrm>
          <a:prstGeom prst="rect">
            <a:avLst/>
          </a:prstGeom>
          <a:noFill/>
        </p:spPr>
        <p:txBody>
          <a:bodyPr wrap="square" rtlCol="0">
            <a:spAutoFit/>
          </a:bodyPr>
          <a:lstStyle/>
          <a:p>
            <a:pPr marL="0" lvl="1">
              <a:lnSpc>
                <a:spcPts val="2280"/>
              </a:lnSpc>
              <a:tabLst>
                <a:tab pos="240665" algn="l"/>
                <a:tab pos="241300" algn="l"/>
              </a:tabLst>
            </a:pPr>
            <a:r>
              <a:rPr lang="zh-CN" altLang="en-US" b="1" dirty="0">
                <a:latin typeface="微软雅黑" panose="020B0503020204020204" pitchFamily="34" charset="-122"/>
                <a:ea typeface="微软雅黑" panose="020B0503020204020204" pitchFamily="34" charset="-122"/>
              </a:rPr>
              <a:t>区块</a:t>
            </a:r>
            <a:r>
              <a:rPr lang="zh-CN" altLang="en-US" b="1" dirty="0" smtClean="0">
                <a:latin typeface="微软雅黑" panose="020B0503020204020204" pitchFamily="34" charset="-122"/>
                <a:ea typeface="微软雅黑" panose="020B0503020204020204" pitchFamily="34" charset="-122"/>
              </a:rPr>
              <a:t>链</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Block Chain】</a:t>
            </a:r>
            <a:r>
              <a:rPr lang="zh-CN" altLang="en-US" dirty="0" smtClean="0">
                <a:latin typeface="微软雅黑" panose="020B0503020204020204" pitchFamily="34" charset="-122"/>
                <a:ea typeface="微软雅黑" panose="020B0503020204020204" pitchFamily="34" charset="-122"/>
              </a:rPr>
              <a:t>起</a:t>
            </a:r>
            <a:r>
              <a:rPr lang="zh-CN" altLang="en-US" dirty="0">
                <a:latin typeface="微软雅黑" panose="020B0503020204020204" pitchFamily="34" charset="-122"/>
                <a:ea typeface="微软雅黑" panose="020B0503020204020204" pitchFamily="34" charset="-122"/>
              </a:rPr>
              <a:t>源于中本聪的比特币，作为比特币的底层技术，本质上是一个去中心化的数据库。是指通过去中心化和去信任的方式集体维护一个可靠数据库的技术方案</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22" name="TextBox 21"/>
          <p:cNvSpPr txBox="1"/>
          <p:nvPr/>
        </p:nvSpPr>
        <p:spPr>
          <a:xfrm>
            <a:off x="941293" y="2429529"/>
            <a:ext cx="6952129" cy="664284"/>
          </a:xfrm>
          <a:prstGeom prst="rect">
            <a:avLst/>
          </a:prstGeom>
          <a:noFill/>
        </p:spPr>
        <p:txBody>
          <a:bodyPr wrap="square" rtlCol="0">
            <a:spAutoFit/>
          </a:bodyPr>
          <a:lstStyle/>
          <a:p>
            <a:pPr marL="0" lvl="1"/>
            <a:r>
              <a:rPr lang="zh-CN" altLang="en-US" dirty="0">
                <a:latin typeface="微软雅黑" panose="020B0503020204020204" pitchFamily="34" charset="-122"/>
                <a:ea typeface="微软雅黑" panose="020B0503020204020204" pitchFamily="34" charset="-122"/>
              </a:rPr>
              <a:t>区块链是一种</a:t>
            </a:r>
            <a:r>
              <a:rPr lang="zh-CN" altLang="en-US" b="1" dirty="0">
                <a:solidFill>
                  <a:srgbClr val="FF0000"/>
                </a:solidFill>
                <a:latin typeface="微软雅黑" panose="020B0503020204020204" pitchFamily="34" charset="-122"/>
                <a:ea typeface="微软雅黑" panose="020B0503020204020204" pitchFamily="34" charset="-122"/>
              </a:rPr>
              <a:t>分布式资料</a:t>
            </a:r>
            <a:r>
              <a:rPr lang="zh-CN" altLang="en-US" b="1" dirty="0" smtClean="0">
                <a:solidFill>
                  <a:srgbClr val="FF0000"/>
                </a:solidFill>
                <a:latin typeface="微软雅黑" panose="020B0503020204020204" pitchFamily="34" charset="-122"/>
                <a:ea typeface="微软雅黑" panose="020B0503020204020204" pitchFamily="34" charset="-122"/>
              </a:rPr>
              <a:t>库</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最初始广泛使用在比特币。</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23" name="TextBox 22"/>
          <p:cNvSpPr txBox="1"/>
          <p:nvPr/>
        </p:nvSpPr>
        <p:spPr>
          <a:xfrm>
            <a:off x="941293" y="3074578"/>
            <a:ext cx="6952129" cy="2031325"/>
          </a:xfrm>
          <a:prstGeom prst="rect">
            <a:avLst/>
          </a:prstGeom>
          <a:noFill/>
        </p:spPr>
        <p:txBody>
          <a:bodyPr wrap="square" rtlCol="0">
            <a:spAutoFit/>
          </a:bodyPr>
          <a:lstStyle/>
          <a:p>
            <a:pPr marL="0" lvl="1"/>
            <a:r>
              <a:rPr lang="zh-CN" altLang="en-US" dirty="0">
                <a:latin typeface="微软雅黑" panose="020B0503020204020204" pitchFamily="34" charset="-122"/>
                <a:ea typeface="微软雅黑" panose="020B0503020204020204" pitchFamily="34" charset="-122"/>
              </a:rPr>
              <a:t>区块链维护一份连续不断的交易流水记录</a:t>
            </a:r>
            <a:r>
              <a:rPr lang="zh-CN" altLang="en-US" dirty="0" smtClean="0">
                <a:latin typeface="微软雅黑" panose="020B0503020204020204" pitchFamily="34" charset="-122"/>
                <a:ea typeface="微软雅黑" panose="020B0503020204020204" pitchFamily="34" charset="-122"/>
              </a:rPr>
              <a:t>档</a:t>
            </a:r>
            <a:endParaRPr lang="en-US" altLang="zh-CN" dirty="0" smtClean="0">
              <a:latin typeface="微软雅黑" panose="020B0503020204020204" pitchFamily="34" charset="-122"/>
              <a:ea typeface="微软雅黑" panose="020B0503020204020204" pitchFamily="34" charset="-122"/>
            </a:endParaRPr>
          </a:p>
          <a:p>
            <a:pPr marL="0" lvl="1"/>
            <a:r>
              <a:rPr lang="zh-CN" altLang="en-US" dirty="0" smtClean="0">
                <a:latin typeface="微软雅黑" panose="020B0503020204020204" pitchFamily="34" charset="-122"/>
                <a:ea typeface="微软雅黑" panose="020B0503020204020204" pitchFamily="34" charset="-122"/>
              </a:rPr>
              <a:t>每</a:t>
            </a:r>
            <a:r>
              <a:rPr lang="zh-CN" altLang="en-US" dirty="0">
                <a:latin typeface="微软雅黑" panose="020B0503020204020204" pitchFamily="34" charset="-122"/>
                <a:ea typeface="微软雅黑" panose="020B0503020204020204" pitchFamily="34" charset="-122"/>
              </a:rPr>
              <a:t>一笔资料被称为一个区</a:t>
            </a:r>
            <a:r>
              <a:rPr lang="zh-CN" altLang="en-US" dirty="0" smtClean="0">
                <a:latin typeface="微软雅黑" panose="020B0503020204020204" pitchFamily="34" charset="-122"/>
                <a:ea typeface="微软雅黑" panose="020B0503020204020204" pitchFamily="34" charset="-122"/>
              </a:rPr>
              <a:t>块</a:t>
            </a:r>
            <a:r>
              <a:rPr lang="en-US" altLang="zh-CN" dirty="0" smtClean="0">
                <a:latin typeface="微软雅黑" panose="020B0503020204020204" pitchFamily="34" charset="-122"/>
                <a:ea typeface="微软雅黑" panose="020B0503020204020204" pitchFamily="34" charset="-122"/>
              </a:rPr>
              <a:t>【Block</a:t>
            </a:r>
            <a:r>
              <a:rPr lang="en-US" altLang="zh-CN"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lvl="1"/>
            <a:r>
              <a:rPr lang="zh-CN" altLang="en-US" dirty="0" smtClean="0">
                <a:latin typeface="微软雅黑" panose="020B0503020204020204" pitchFamily="34" charset="-122"/>
                <a:ea typeface="微软雅黑" panose="020B0503020204020204" pitchFamily="34" charset="-122"/>
              </a:rPr>
              <a:t>每</a:t>
            </a:r>
            <a:r>
              <a:rPr lang="zh-CN" altLang="en-US" dirty="0">
                <a:latin typeface="微软雅黑" panose="020B0503020204020204" pitchFamily="34" charset="-122"/>
                <a:ea typeface="微软雅黑" panose="020B0503020204020204" pitchFamily="34" charset="-122"/>
              </a:rPr>
              <a:t>一个区块可以包含一笔以上的交</a:t>
            </a:r>
            <a:r>
              <a:rPr lang="zh-CN" altLang="en-US" dirty="0" smtClean="0">
                <a:latin typeface="微软雅黑" panose="020B0503020204020204" pitchFamily="34" charset="-122"/>
                <a:ea typeface="微软雅黑" panose="020B0503020204020204" pitchFamily="34" charset="-122"/>
              </a:rPr>
              <a:t>易</a:t>
            </a:r>
            <a:endParaRPr lang="en-US" altLang="zh-CN" dirty="0" smtClean="0">
              <a:latin typeface="微软雅黑" panose="020B0503020204020204" pitchFamily="34" charset="-122"/>
              <a:ea typeface="微软雅黑" panose="020B0503020204020204" pitchFamily="34" charset="-122"/>
            </a:endParaRPr>
          </a:p>
          <a:p>
            <a:pPr marL="0" lvl="1"/>
            <a:r>
              <a:rPr lang="zh-CN" altLang="en-US" dirty="0" smtClean="0">
                <a:latin typeface="微软雅黑" panose="020B0503020204020204" pitchFamily="34" charset="-122"/>
                <a:ea typeface="微软雅黑" panose="020B0503020204020204" pitchFamily="34" charset="-122"/>
              </a:rPr>
              <a:t>每</a:t>
            </a:r>
            <a:r>
              <a:rPr lang="zh-CN" altLang="en-US" dirty="0">
                <a:latin typeface="微软雅黑" panose="020B0503020204020204" pitchFamily="34" charset="-122"/>
                <a:ea typeface="微软雅黑" panose="020B0503020204020204" pitchFamily="34" charset="-122"/>
              </a:rPr>
              <a:t>个区块都会与另一个区块产生连接</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Linking】</a:t>
            </a:r>
          </a:p>
          <a:p>
            <a:pPr marL="0" lvl="1"/>
            <a:r>
              <a:rPr lang="zh-CN" altLang="en-US" dirty="0" smtClean="0">
                <a:latin typeface="微软雅黑" panose="020B0503020204020204" pitchFamily="34" charset="-122"/>
                <a:ea typeface="微软雅黑" panose="020B0503020204020204" pitchFamily="34" charset="-122"/>
              </a:rPr>
              <a:t>每</a:t>
            </a:r>
            <a:r>
              <a:rPr lang="zh-CN" altLang="en-US" dirty="0">
                <a:latin typeface="微软雅黑" panose="020B0503020204020204" pitchFamily="34" charset="-122"/>
                <a:ea typeface="微软雅黑" panose="020B0503020204020204" pitchFamily="34" charset="-122"/>
              </a:rPr>
              <a:t>个区块都会包含上个区块的</a:t>
            </a:r>
            <a:r>
              <a:rPr lang="en-US" altLang="zh-CN" dirty="0">
                <a:latin typeface="微软雅黑" panose="020B0503020204020204" pitchFamily="34" charset="-122"/>
                <a:ea typeface="微软雅黑" panose="020B0503020204020204" pitchFamily="34" charset="-122"/>
              </a:rPr>
              <a:t>hash</a:t>
            </a:r>
            <a:r>
              <a:rPr lang="zh-CN" altLang="en-US" dirty="0" smtClean="0">
                <a:latin typeface="微软雅黑" panose="020B0503020204020204" pitchFamily="34" charset="-122"/>
                <a:ea typeface="微软雅黑" panose="020B0503020204020204" pitchFamily="34" charset="-122"/>
              </a:rPr>
              <a:t>值</a:t>
            </a:r>
            <a:endParaRPr lang="en-US" altLang="zh-CN" dirty="0" smtClean="0">
              <a:latin typeface="微软雅黑" panose="020B0503020204020204" pitchFamily="34" charset="-122"/>
              <a:ea typeface="微软雅黑" panose="020B0503020204020204" pitchFamily="34" charset="-122"/>
            </a:endParaRPr>
          </a:p>
          <a:p>
            <a:pPr marL="0" lvl="1"/>
            <a:r>
              <a:rPr lang="zh-CN" altLang="en-US" dirty="0" smtClean="0">
                <a:latin typeface="微软雅黑" panose="020B0503020204020204" pitchFamily="34" charset="-122"/>
                <a:ea typeface="微软雅黑" panose="020B0503020204020204" pitchFamily="34" charset="-122"/>
              </a:rPr>
              <a:t>所</a:t>
            </a:r>
            <a:r>
              <a:rPr lang="zh-CN" altLang="en-US" dirty="0">
                <a:latin typeface="微软雅黑" panose="020B0503020204020204" pitchFamily="34" charset="-122"/>
                <a:ea typeface="微软雅黑" panose="020B0503020204020204" pitchFamily="34" charset="-122"/>
              </a:rPr>
              <a:t>有被连接在一起的区块被称为链</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Chain】</a:t>
            </a:r>
          </a:p>
          <a:p>
            <a:pPr marL="0" lvl="1"/>
            <a:r>
              <a:rPr lang="zh-CN" altLang="en-US" dirty="0" smtClean="0">
                <a:latin typeface="微软雅黑" panose="020B0503020204020204" pitchFamily="34" charset="-122"/>
                <a:ea typeface="微软雅黑" panose="020B0503020204020204" pitchFamily="34" charset="-122"/>
              </a:rPr>
              <a:t>区</a:t>
            </a:r>
            <a:r>
              <a:rPr lang="zh-CN" altLang="en-US" dirty="0">
                <a:latin typeface="微软雅黑" panose="020B0503020204020204" pitchFamily="34" charset="-122"/>
                <a:ea typeface="微软雅黑" panose="020B0503020204020204" pitchFamily="34" charset="-122"/>
              </a:rPr>
              <a:t>块链就是由</a:t>
            </a:r>
            <a:r>
              <a:rPr lang="zh-CN" altLang="en-US" dirty="0">
                <a:solidFill>
                  <a:srgbClr val="FF0000"/>
                </a:solidFill>
                <a:latin typeface="微软雅黑" panose="020B0503020204020204" pitchFamily="34" charset="-122"/>
                <a:ea typeface="微软雅黑" panose="020B0503020204020204" pitchFamily="34" charset="-122"/>
              </a:rPr>
              <a:t>多个区块组成的</a:t>
            </a:r>
            <a:r>
              <a:rPr lang="zh-CN" altLang="en-US" dirty="0" smtClean="0">
                <a:solidFill>
                  <a:srgbClr val="FF0000"/>
                </a:solidFill>
                <a:latin typeface="微软雅黑" panose="020B0503020204020204" pitchFamily="34" charset="-122"/>
                <a:ea typeface="微软雅黑" panose="020B0503020204020204" pitchFamily="34" charset="-122"/>
              </a:rPr>
              <a:t>链</a:t>
            </a:r>
            <a:endParaRPr lang="zh-CN" altLang="en-US" dirty="0"/>
          </a:p>
        </p:txBody>
      </p:sp>
    </p:spTree>
    <p:extLst>
      <p:ext uri="{BB962C8B-B14F-4D97-AF65-F5344CB8AC3E}">
        <p14:creationId xmlns:p14="http://schemas.microsoft.com/office/powerpoint/2010/main" val="804480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8549640" y="685800"/>
            <a:ext cx="3200400" cy="1737360"/>
          </a:xfrm>
        </p:spPr>
        <p:txBody>
          <a:bodyPr/>
          <a:lstStyle/>
          <a:p>
            <a:r>
              <a:rPr lang="zh-CN" altLang="en-US" spc="-5" dirty="0">
                <a:latin typeface="微软雅黑" panose="020B0503020204020204" pitchFamily="34" charset="-122"/>
                <a:ea typeface="微软雅黑" panose="020B0503020204020204" pitchFamily="34" charset="-122"/>
                <a:cs typeface="Impact"/>
              </a:rPr>
              <a:t>区块链技术概述</a:t>
            </a:r>
            <a:endParaRPr lang="zh-CN" altLang="en-US" dirty="0"/>
          </a:p>
        </p:txBody>
      </p:sp>
      <p:sp>
        <p:nvSpPr>
          <p:cNvPr id="16" name="Content Placeholder 2"/>
          <p:cNvSpPr>
            <a:spLocks noGrp="1"/>
          </p:cNvSpPr>
          <p:nvPr>
            <p:ph idx="1"/>
          </p:nvPr>
        </p:nvSpPr>
        <p:spPr>
          <a:xfrm>
            <a:off x="838199" y="685800"/>
            <a:ext cx="7348165" cy="495995"/>
          </a:xfrm>
        </p:spPr>
        <p:txBody>
          <a:bodyPr>
            <a:normAutofit/>
          </a:bodyPr>
          <a:lstStyle/>
          <a:p>
            <a:r>
              <a:rPr lang="zh-CN" altLang="en-US" sz="2400" dirty="0">
                <a:latin typeface="微软雅黑" panose="020B0503020204020204" pitchFamily="34" charset="-122"/>
                <a:ea typeface="微软雅黑" panose="020B0503020204020204" pitchFamily="34" charset="-122"/>
              </a:rPr>
              <a:t>区块链</a:t>
            </a:r>
            <a:r>
              <a:rPr lang="zh-CN" altLang="en-US" sz="2400" dirty="0" smtClean="0">
                <a:latin typeface="微软雅黑" panose="020B0503020204020204" pitchFamily="34" charset="-122"/>
                <a:ea typeface="微软雅黑" panose="020B0503020204020204" pitchFamily="34" charset="-122"/>
              </a:rPr>
              <a:t>是如何动作的？</a:t>
            </a:r>
            <a:endParaRPr lang="zh-CN" altLang="en-US" sz="2400" dirty="0"/>
          </a:p>
        </p:txBody>
      </p:sp>
      <p:sp>
        <p:nvSpPr>
          <p:cNvPr id="17" name="Text Placeholder 3"/>
          <p:cNvSpPr>
            <a:spLocks noGrp="1"/>
          </p:cNvSpPr>
          <p:nvPr>
            <p:ph type="body" sz="half" idx="2"/>
          </p:nvPr>
        </p:nvSpPr>
        <p:spPr>
          <a:xfrm>
            <a:off x="8549640" y="2423160"/>
            <a:ext cx="3200400" cy="3291840"/>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从比特币谈区块链原理</a:t>
            </a:r>
            <a:endParaRPr lang="zh-CN" altLang="en-US" sz="18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941293" y="1181795"/>
            <a:ext cx="7245071" cy="368499"/>
          </a:xfrm>
          <a:prstGeom prst="rect">
            <a:avLst/>
          </a:prstGeom>
          <a:noFill/>
        </p:spPr>
        <p:txBody>
          <a:bodyPr wrap="square" rtlCol="0">
            <a:spAutoFit/>
          </a:bodyPr>
          <a:lstStyle/>
          <a:p>
            <a:pPr marL="0" lvl="1">
              <a:lnSpc>
                <a:spcPts val="2280"/>
              </a:lnSpc>
              <a:tabLst>
                <a:tab pos="240665" algn="l"/>
                <a:tab pos="241300" algn="l"/>
              </a:tabLst>
            </a:pPr>
            <a:r>
              <a:rPr lang="zh-CN" altLang="en-US" dirty="0">
                <a:latin typeface="微软雅黑" panose="020B0503020204020204" pitchFamily="34" charset="-122"/>
                <a:ea typeface="微软雅黑" panose="020B0503020204020204" pitchFamily="34" charset="-122"/>
              </a:rPr>
              <a:t>产生区块的过程会经过复杂的密码学运算</a:t>
            </a:r>
            <a:r>
              <a:rPr lang="en-US" altLang="zh-CN" dirty="0">
                <a:latin typeface="微软雅黑" panose="020B0503020204020204" pitchFamily="34" charset="-122"/>
                <a:ea typeface="微软雅黑" panose="020B0503020204020204" pitchFamily="34" charset="-122"/>
              </a:rPr>
              <a:t>【Cryptography】</a:t>
            </a:r>
            <a:endParaRPr lang="en-US" altLang="zh-CN"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941292" y="2291658"/>
            <a:ext cx="6952129" cy="369332"/>
          </a:xfrm>
          <a:prstGeom prst="rect">
            <a:avLst/>
          </a:prstGeom>
          <a:noFill/>
        </p:spPr>
        <p:txBody>
          <a:bodyPr wrap="square" rtlCol="0">
            <a:spAutoFit/>
          </a:bodyPr>
          <a:lstStyle/>
          <a:p>
            <a:r>
              <a:rPr lang="zh-CN" altLang="en-US" dirty="0"/>
              <a:t>产生区块的过程又称为挖矿</a:t>
            </a:r>
            <a:r>
              <a:rPr lang="en-US" altLang="zh-CN" dirty="0"/>
              <a:t>【Mining】</a:t>
            </a:r>
            <a:endParaRPr lang="zh-CN" altLang="en-US" dirty="0"/>
          </a:p>
        </p:txBody>
      </p:sp>
      <p:sp>
        <p:nvSpPr>
          <p:cNvPr id="20" name="TextBox 19"/>
          <p:cNvSpPr txBox="1"/>
          <p:nvPr/>
        </p:nvSpPr>
        <p:spPr>
          <a:xfrm>
            <a:off x="941291" y="2649520"/>
            <a:ext cx="6952129" cy="369332"/>
          </a:xfrm>
          <a:prstGeom prst="rect">
            <a:avLst/>
          </a:prstGeom>
          <a:noFill/>
        </p:spPr>
        <p:txBody>
          <a:bodyPr wrap="square" rtlCol="0">
            <a:spAutoFit/>
          </a:bodyPr>
          <a:lstStyle/>
          <a:p>
            <a:pPr marL="0" lvl="1"/>
            <a:r>
              <a:rPr lang="zh-CN" altLang="en-US" dirty="0"/>
              <a:t>负责产生区块的人又称为矿工</a:t>
            </a:r>
            <a:r>
              <a:rPr lang="en-US" altLang="zh-CN" dirty="0"/>
              <a:t>【Miner】</a:t>
            </a:r>
            <a:endParaRPr lang="zh-CN" altLang="en-US" dirty="0"/>
          </a:p>
        </p:txBody>
      </p:sp>
      <p:sp>
        <p:nvSpPr>
          <p:cNvPr id="21" name="TextBox 20"/>
          <p:cNvSpPr txBox="1"/>
          <p:nvPr/>
        </p:nvSpPr>
        <p:spPr>
          <a:xfrm>
            <a:off x="941292" y="1549878"/>
            <a:ext cx="6952129" cy="369332"/>
          </a:xfrm>
          <a:prstGeom prst="rect">
            <a:avLst/>
          </a:prstGeom>
          <a:noFill/>
        </p:spPr>
        <p:txBody>
          <a:bodyPr wrap="square" rtlCol="0">
            <a:spAutoFit/>
          </a:bodyPr>
          <a:lstStyle/>
          <a:p>
            <a:r>
              <a:rPr lang="zh-CN" altLang="en-US" dirty="0"/>
              <a:t>复杂的密码学运算主要用于防止记录篡改与修订</a:t>
            </a:r>
          </a:p>
        </p:txBody>
      </p:sp>
      <p:sp>
        <p:nvSpPr>
          <p:cNvPr id="22" name="TextBox 21"/>
          <p:cNvSpPr txBox="1"/>
          <p:nvPr/>
        </p:nvSpPr>
        <p:spPr>
          <a:xfrm>
            <a:off x="941292" y="1918377"/>
            <a:ext cx="6952129" cy="369332"/>
          </a:xfrm>
          <a:prstGeom prst="rect">
            <a:avLst/>
          </a:prstGeom>
          <a:noFill/>
        </p:spPr>
        <p:txBody>
          <a:bodyPr wrap="square" rtlCol="0">
            <a:spAutoFit/>
          </a:bodyPr>
          <a:lstStyle/>
          <a:p>
            <a:r>
              <a:rPr lang="zh-CN" altLang="en-US" dirty="0"/>
              <a:t>每个区块在成功产生之后是无法修改的</a:t>
            </a:r>
          </a:p>
        </p:txBody>
      </p:sp>
      <p:sp>
        <p:nvSpPr>
          <p:cNvPr id="23" name="TextBox 22"/>
          <p:cNvSpPr txBox="1"/>
          <p:nvPr/>
        </p:nvSpPr>
        <p:spPr>
          <a:xfrm>
            <a:off x="941290" y="3028899"/>
            <a:ext cx="6952129" cy="369332"/>
          </a:xfrm>
          <a:prstGeom prst="rect">
            <a:avLst/>
          </a:prstGeom>
          <a:noFill/>
        </p:spPr>
        <p:txBody>
          <a:bodyPr wrap="square" rtlCol="0">
            <a:spAutoFit/>
          </a:bodyPr>
          <a:lstStyle/>
          <a:p>
            <a:pPr marL="0" lvl="1"/>
            <a:r>
              <a:rPr lang="zh-CN" altLang="en-US" dirty="0"/>
              <a:t>负责产生区块的机器称为挖矿机</a:t>
            </a:r>
          </a:p>
        </p:txBody>
      </p:sp>
      <p:sp>
        <p:nvSpPr>
          <p:cNvPr id="24" name="TextBox 23"/>
          <p:cNvSpPr txBox="1"/>
          <p:nvPr/>
        </p:nvSpPr>
        <p:spPr>
          <a:xfrm>
            <a:off x="941289" y="3699748"/>
            <a:ext cx="6952129" cy="369332"/>
          </a:xfrm>
          <a:prstGeom prst="rect">
            <a:avLst/>
          </a:prstGeom>
          <a:noFill/>
        </p:spPr>
        <p:txBody>
          <a:bodyPr wrap="square" rtlCol="0">
            <a:spAutoFit/>
          </a:bodyPr>
          <a:lstStyle/>
          <a:p>
            <a:pPr marL="0" lvl="1"/>
            <a:r>
              <a:rPr lang="zh-CN" altLang="en-US" dirty="0" smtClean="0"/>
              <a:t>每一笔资料都可以通过连接找到所有可靠的历史资料</a:t>
            </a:r>
            <a:r>
              <a:rPr lang="en-US" altLang="zh-CN" dirty="0" smtClean="0"/>
              <a:t>【</a:t>
            </a:r>
            <a:r>
              <a:rPr lang="zh-CN" altLang="en-US" dirty="0" smtClean="0"/>
              <a:t>溯源性</a:t>
            </a:r>
            <a:r>
              <a:rPr lang="en-US" altLang="zh-CN" dirty="0" smtClean="0"/>
              <a:t>】</a:t>
            </a:r>
            <a:endParaRPr lang="zh-CN" altLang="en-US" dirty="0"/>
          </a:p>
        </p:txBody>
      </p:sp>
      <p:sp>
        <p:nvSpPr>
          <p:cNvPr id="25" name="TextBox 24"/>
          <p:cNvSpPr txBox="1"/>
          <p:nvPr/>
        </p:nvSpPr>
        <p:spPr>
          <a:xfrm>
            <a:off x="941288" y="4185931"/>
            <a:ext cx="6952129" cy="646331"/>
          </a:xfrm>
          <a:prstGeom prst="rect">
            <a:avLst/>
          </a:prstGeom>
          <a:noFill/>
        </p:spPr>
        <p:txBody>
          <a:bodyPr wrap="square" rtlCol="0">
            <a:spAutoFit/>
          </a:bodyPr>
          <a:lstStyle/>
          <a:p>
            <a:pPr marL="0" lvl="1"/>
            <a:r>
              <a:rPr lang="zh-CN" altLang="en-US" dirty="0" smtClean="0"/>
              <a:t>由于是分布式存储数据库，所有具有去</a:t>
            </a:r>
            <a:r>
              <a:rPr lang="en-US" altLang="zh-CN" dirty="0" smtClean="0"/>
              <a:t>【</a:t>
            </a:r>
            <a:r>
              <a:rPr lang="zh-CN" altLang="en-US" dirty="0" smtClean="0"/>
              <a:t>中心化</a:t>
            </a:r>
            <a:r>
              <a:rPr lang="en-US" altLang="zh-CN" dirty="0" smtClean="0"/>
              <a:t>】</a:t>
            </a:r>
            <a:r>
              <a:rPr lang="zh-CN" altLang="en-US" dirty="0" smtClean="0"/>
              <a:t>特性。资料会分布到多个节点，所有的节点会共同维护整个分布式数据库</a:t>
            </a:r>
            <a:endParaRPr lang="zh-CN" altLang="en-US" dirty="0"/>
          </a:p>
        </p:txBody>
      </p:sp>
      <p:sp>
        <p:nvSpPr>
          <p:cNvPr id="26" name="TextBox 25"/>
          <p:cNvSpPr txBox="1"/>
          <p:nvPr/>
        </p:nvSpPr>
        <p:spPr>
          <a:xfrm>
            <a:off x="941287" y="4901354"/>
            <a:ext cx="6952129" cy="1754326"/>
          </a:xfrm>
          <a:prstGeom prst="rect">
            <a:avLst/>
          </a:prstGeom>
          <a:noFill/>
        </p:spPr>
        <p:txBody>
          <a:bodyPr wrap="square" rtlCol="0">
            <a:spAutoFit/>
          </a:bodyPr>
          <a:lstStyle/>
          <a:p>
            <a:pPr marL="0" lvl="1"/>
            <a:r>
              <a:rPr lang="zh-CN" altLang="en-US" dirty="0"/>
              <a:t>共</a:t>
            </a:r>
            <a:r>
              <a:rPr lang="zh-CN" altLang="en-US" dirty="0" smtClean="0"/>
              <a:t>同维护整人资料库意味着，没人可以说自己的区块才是合法有效的区块</a:t>
            </a:r>
            <a:endParaRPr lang="en-US" altLang="zh-CN" dirty="0" smtClean="0"/>
          </a:p>
          <a:p>
            <a:pPr marL="0" lvl="1"/>
            <a:r>
              <a:rPr lang="zh-CN" altLang="en-US" dirty="0"/>
              <a:t>共</a:t>
            </a:r>
            <a:r>
              <a:rPr lang="zh-CN" altLang="en-US" dirty="0" smtClean="0"/>
              <a:t>同维护整人资料库意味着多数人验证后过的区块才是合法有效的区块</a:t>
            </a:r>
            <a:endParaRPr lang="en-US" altLang="zh-CN" dirty="0" smtClean="0"/>
          </a:p>
          <a:p>
            <a:pPr marL="0" lvl="1"/>
            <a:r>
              <a:rPr lang="zh-CN" altLang="en-US" dirty="0" smtClean="0"/>
              <a:t>共同维护整份资料库意味着，超过</a:t>
            </a:r>
            <a:r>
              <a:rPr lang="en-US" altLang="zh-CN" dirty="0" smtClean="0"/>
              <a:t>50%</a:t>
            </a:r>
            <a:r>
              <a:rPr lang="zh-CN" altLang="en-US" dirty="0" smtClean="0"/>
              <a:t>的节点验证过的区块才是合法有效的区块</a:t>
            </a:r>
            <a:endParaRPr lang="zh-CN" altLang="en-US" dirty="0"/>
          </a:p>
        </p:txBody>
      </p:sp>
    </p:spTree>
    <p:extLst>
      <p:ext uri="{BB962C8B-B14F-4D97-AF65-F5344CB8AC3E}">
        <p14:creationId xmlns:p14="http://schemas.microsoft.com/office/powerpoint/2010/main" val="352920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8351521" y="444060"/>
            <a:ext cx="3200400"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pc="-5" dirty="0">
                <a:latin typeface="微软雅黑" panose="020B0503020204020204" pitchFamily="34" charset="-122"/>
                <a:ea typeface="微软雅黑" panose="020B0503020204020204" pitchFamily="34" charset="-122"/>
                <a:cs typeface="Impact"/>
              </a:rPr>
              <a:t>区块链技术概述</a:t>
            </a:r>
            <a:endParaRPr lang="zh-CN" altLang="en-US" dirty="0"/>
          </a:p>
        </p:txBody>
      </p:sp>
      <p:sp>
        <p:nvSpPr>
          <p:cNvPr id="6" name="Content Placeholder 2"/>
          <p:cNvSpPr>
            <a:spLocks noGrp="1"/>
          </p:cNvSpPr>
          <p:nvPr/>
        </p:nvSpPr>
        <p:spPr>
          <a:xfrm>
            <a:off x="640080" y="444060"/>
            <a:ext cx="7348165" cy="49599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区块链</a:t>
            </a:r>
            <a:r>
              <a:rPr lang="zh-CN" altLang="en-US" sz="2400" dirty="0" smtClean="0">
                <a:latin typeface="微软雅黑" panose="020B0503020204020204" pitchFamily="34" charset="-122"/>
                <a:ea typeface="微软雅黑" panose="020B0503020204020204" pitchFamily="34" charset="-122"/>
              </a:rPr>
              <a:t>是如何动作的？</a:t>
            </a:r>
            <a:endParaRPr lang="zh-CN" altLang="en-US" sz="2400" dirty="0"/>
          </a:p>
        </p:txBody>
      </p:sp>
      <p:sp>
        <p:nvSpPr>
          <p:cNvPr id="7" name="Text Placeholder 3"/>
          <p:cNvSpPr>
            <a:spLocks noGrp="1"/>
          </p:cNvSpPr>
          <p:nvPr/>
        </p:nvSpPr>
        <p:spPr>
          <a:xfrm>
            <a:off x="8351521" y="2181420"/>
            <a:ext cx="3200400" cy="329184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50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rPr>
              <a:t>从比特币谈区块链原理</a:t>
            </a:r>
            <a:endParaRPr lang="zh-CN" altLang="en-US" sz="1800" dirty="0">
              <a:latin typeface="微软雅黑" panose="020B0503020204020204" pitchFamily="34" charset="-122"/>
              <a:ea typeface="微软雅黑" panose="020B0503020204020204" pitchFamily="34" charset="-122"/>
            </a:endParaRPr>
          </a:p>
        </p:txBody>
      </p:sp>
      <p:sp>
        <p:nvSpPr>
          <p:cNvPr id="8" name="TextBox 17"/>
          <p:cNvSpPr txBox="1"/>
          <p:nvPr/>
        </p:nvSpPr>
        <p:spPr>
          <a:xfrm>
            <a:off x="743174" y="940055"/>
            <a:ext cx="7245071" cy="68223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ts val="2280"/>
              </a:lnSpc>
              <a:tabLst>
                <a:tab pos="240665" algn="l"/>
                <a:tab pos="241300" algn="l"/>
              </a:tabLst>
            </a:pPr>
            <a:r>
              <a:rPr lang="zh-CN" altLang="en-US" dirty="0" smtClean="0">
                <a:latin typeface="微软雅黑" panose="020B0503020204020204" pitchFamily="34" charset="-122"/>
                <a:ea typeface="微软雅黑" panose="020B0503020204020204" pitchFamily="34" charset="-122"/>
              </a:rPr>
              <a:t>每个节点必须存储所有的区块，现目前新的设计已经可以让节点仅存储部分区块</a:t>
            </a:r>
            <a:endParaRPr lang="en-US" altLang="zh-CN" dirty="0" smtClean="0">
              <a:latin typeface="微软雅黑" panose="020B0503020204020204" pitchFamily="34" charset="-122"/>
              <a:ea typeface="微软雅黑" panose="020B0503020204020204" pitchFamily="34" charset="-122"/>
            </a:endParaRPr>
          </a:p>
        </p:txBody>
      </p:sp>
      <p:sp>
        <p:nvSpPr>
          <p:cNvPr id="9" name="TextBox 18"/>
          <p:cNvSpPr txBox="1"/>
          <p:nvPr/>
        </p:nvSpPr>
        <p:spPr>
          <a:xfrm>
            <a:off x="743173" y="2049918"/>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smtClean="0"/>
              <a:t>任何一笔资料被篡改都将破坏区块的完整性</a:t>
            </a:r>
            <a:endParaRPr lang="zh-CN" altLang="en-US" dirty="0"/>
          </a:p>
        </p:txBody>
      </p:sp>
      <p:sp>
        <p:nvSpPr>
          <p:cNvPr id="10" name="TextBox 19"/>
          <p:cNvSpPr txBox="1"/>
          <p:nvPr/>
        </p:nvSpPr>
        <p:spPr>
          <a:xfrm>
            <a:off x="743172" y="2407780"/>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smtClean="0"/>
              <a:t>任何一笔资料被自发的几率微乎其微</a:t>
            </a:r>
            <a:endParaRPr lang="zh-CN" altLang="en-US" dirty="0"/>
          </a:p>
        </p:txBody>
      </p:sp>
      <p:sp>
        <p:nvSpPr>
          <p:cNvPr id="12" name="TextBox 21"/>
          <p:cNvSpPr txBox="1"/>
          <p:nvPr/>
        </p:nvSpPr>
        <p:spPr>
          <a:xfrm>
            <a:off x="743173" y="1676637"/>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smtClean="0"/>
              <a:t>每一个节点都可以协助验证区块的有效性</a:t>
            </a:r>
            <a:endParaRPr lang="zh-CN" altLang="en-US" dirty="0"/>
          </a:p>
        </p:txBody>
      </p:sp>
      <p:sp>
        <p:nvSpPr>
          <p:cNvPr id="13" name="TextBox 22"/>
          <p:cNvSpPr txBox="1"/>
          <p:nvPr/>
        </p:nvSpPr>
        <p:spPr>
          <a:xfrm>
            <a:off x="743171" y="2787159"/>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a:t>存</a:t>
            </a:r>
            <a:r>
              <a:rPr lang="zh-CN" altLang="en-US" dirty="0" smtClean="0"/>
              <a:t>储包含的内容有两种类型</a:t>
            </a:r>
            <a:r>
              <a:rPr lang="en-US" altLang="zh-CN" dirty="0" smtClean="0"/>
              <a:t>【</a:t>
            </a:r>
            <a:r>
              <a:rPr lang="zh-CN" altLang="en-US" dirty="0" smtClean="0"/>
              <a:t>交易</a:t>
            </a:r>
            <a:r>
              <a:rPr lang="en-US" altLang="zh-CN" dirty="0" smtClean="0"/>
              <a:t>】</a:t>
            </a:r>
            <a:r>
              <a:rPr lang="zh-CN" altLang="en-US" dirty="0" smtClean="0"/>
              <a:t>与</a:t>
            </a:r>
            <a:r>
              <a:rPr lang="en-US" altLang="zh-CN" dirty="0" smtClean="0"/>
              <a:t>【</a:t>
            </a:r>
            <a:r>
              <a:rPr lang="zh-CN" altLang="en-US" dirty="0" smtClean="0"/>
              <a:t>区块</a:t>
            </a:r>
            <a:r>
              <a:rPr lang="en-US" altLang="zh-CN" dirty="0" smtClean="0"/>
              <a:t>】</a:t>
            </a:r>
            <a:endParaRPr lang="zh-CN" altLang="en-US" dirty="0"/>
          </a:p>
        </p:txBody>
      </p:sp>
      <p:sp>
        <p:nvSpPr>
          <p:cNvPr id="14" name="TextBox 23"/>
          <p:cNvSpPr txBox="1"/>
          <p:nvPr/>
        </p:nvSpPr>
        <p:spPr>
          <a:xfrm>
            <a:off x="743170" y="3458008"/>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smtClean="0"/>
              <a:t>每一笔资料都可以通过连接找到所有可靠的历史资料</a:t>
            </a:r>
            <a:r>
              <a:rPr lang="en-US" altLang="zh-CN" dirty="0" smtClean="0"/>
              <a:t>【</a:t>
            </a:r>
            <a:r>
              <a:rPr lang="zh-CN" altLang="en-US" dirty="0" smtClean="0"/>
              <a:t>溯源性</a:t>
            </a:r>
            <a:r>
              <a:rPr lang="en-US" altLang="zh-CN" dirty="0" smtClean="0"/>
              <a:t>】</a:t>
            </a:r>
            <a:endParaRPr lang="zh-CN" altLang="en-US" dirty="0"/>
          </a:p>
        </p:txBody>
      </p:sp>
      <p:sp>
        <p:nvSpPr>
          <p:cNvPr id="15" name="TextBox 24"/>
          <p:cNvSpPr txBox="1"/>
          <p:nvPr/>
        </p:nvSpPr>
        <p:spPr>
          <a:xfrm>
            <a:off x="743169" y="3944191"/>
            <a:ext cx="6952129"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smtClean="0"/>
              <a:t>由于是分布式存储数据库，所有具有去</a:t>
            </a:r>
            <a:r>
              <a:rPr lang="en-US" altLang="zh-CN" dirty="0" smtClean="0"/>
              <a:t>【</a:t>
            </a:r>
            <a:r>
              <a:rPr lang="zh-CN" altLang="en-US" dirty="0" smtClean="0"/>
              <a:t>中心化</a:t>
            </a:r>
            <a:r>
              <a:rPr lang="en-US" altLang="zh-CN" dirty="0" smtClean="0"/>
              <a:t>】</a:t>
            </a:r>
            <a:r>
              <a:rPr lang="zh-CN" altLang="en-US" dirty="0" smtClean="0"/>
              <a:t>特性。资料会分布到多个节点，所有的节点会共同维护整个分布式数据库</a:t>
            </a:r>
            <a:endParaRPr lang="zh-CN" altLang="en-US" dirty="0"/>
          </a:p>
        </p:txBody>
      </p:sp>
      <p:sp>
        <p:nvSpPr>
          <p:cNvPr id="16" name="TextBox 25"/>
          <p:cNvSpPr txBox="1"/>
          <p:nvPr/>
        </p:nvSpPr>
        <p:spPr>
          <a:xfrm>
            <a:off x="743168" y="4659614"/>
            <a:ext cx="6952129" cy="175432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a:t>共</a:t>
            </a:r>
            <a:r>
              <a:rPr lang="zh-CN" altLang="en-US" dirty="0" smtClean="0"/>
              <a:t>同维护整人资料库意味着，没人可以说自己的区块才是合法有效的区块</a:t>
            </a:r>
            <a:endParaRPr lang="en-US" altLang="zh-CN" dirty="0" smtClean="0"/>
          </a:p>
          <a:p>
            <a:pPr marL="0" lvl="1"/>
            <a:r>
              <a:rPr lang="zh-CN" altLang="en-US" dirty="0"/>
              <a:t>共</a:t>
            </a:r>
            <a:r>
              <a:rPr lang="zh-CN" altLang="en-US" dirty="0" smtClean="0"/>
              <a:t>同维护整人资料库意味着多数人验证后过的区块才是合法有效的区块</a:t>
            </a:r>
            <a:endParaRPr lang="en-US" altLang="zh-CN" dirty="0" smtClean="0"/>
          </a:p>
          <a:p>
            <a:pPr marL="0" lvl="1"/>
            <a:r>
              <a:rPr lang="zh-CN" altLang="en-US" dirty="0" smtClean="0"/>
              <a:t>共同维护整份资料库意味着，超过</a:t>
            </a:r>
            <a:r>
              <a:rPr lang="en-US" altLang="zh-CN" dirty="0" smtClean="0"/>
              <a:t>50%</a:t>
            </a:r>
            <a:r>
              <a:rPr lang="zh-CN" altLang="en-US" dirty="0" smtClean="0"/>
              <a:t>的节点验证过的区块才是合法有效的区块</a:t>
            </a:r>
            <a:endParaRPr lang="zh-CN" altLang="en-US" dirty="0"/>
          </a:p>
        </p:txBody>
      </p:sp>
    </p:spTree>
    <p:extLst>
      <p:ext uri="{BB962C8B-B14F-4D97-AF65-F5344CB8AC3E}">
        <p14:creationId xmlns:p14="http://schemas.microsoft.com/office/powerpoint/2010/main" val="3001187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8351521" y="444060"/>
            <a:ext cx="3200400" cy="1737360"/>
          </a:xfrm>
          <a:prstGeom prst="rect">
            <a:avLst/>
          </a:prstGeom>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pc="-5" dirty="0">
                <a:latin typeface="微软雅黑" panose="020B0503020204020204" pitchFamily="34" charset="-122"/>
                <a:ea typeface="微软雅黑" panose="020B0503020204020204" pitchFamily="34" charset="-122"/>
                <a:cs typeface="Impact"/>
              </a:rPr>
              <a:t>区块链技术概述</a:t>
            </a:r>
            <a:endParaRPr lang="zh-CN" altLang="en-US" dirty="0"/>
          </a:p>
        </p:txBody>
      </p:sp>
      <p:sp>
        <p:nvSpPr>
          <p:cNvPr id="6" name="Content Placeholder 2"/>
          <p:cNvSpPr>
            <a:spLocks noGrp="1"/>
          </p:cNvSpPr>
          <p:nvPr/>
        </p:nvSpPr>
        <p:spPr>
          <a:xfrm>
            <a:off x="640080" y="444060"/>
            <a:ext cx="7348165" cy="495995"/>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区块</a:t>
            </a:r>
            <a:r>
              <a:rPr lang="zh-CN" altLang="en-US" sz="2400" dirty="0" smtClean="0">
                <a:latin typeface="微软雅黑" panose="020B0503020204020204" pitchFamily="34" charset="-122"/>
                <a:ea typeface="微软雅黑" panose="020B0503020204020204" pitchFamily="34" charset="-122"/>
              </a:rPr>
              <a:t>链应用场景</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数字货币</a:t>
            </a:r>
            <a:endParaRPr lang="zh-CN" altLang="en-US" sz="2400" dirty="0"/>
          </a:p>
        </p:txBody>
      </p:sp>
      <p:sp>
        <p:nvSpPr>
          <p:cNvPr id="7" name="Text Placeholder 3"/>
          <p:cNvSpPr>
            <a:spLocks noGrp="1"/>
          </p:cNvSpPr>
          <p:nvPr/>
        </p:nvSpPr>
        <p:spPr>
          <a:xfrm>
            <a:off x="8351521" y="2181420"/>
            <a:ext cx="3200400" cy="3291840"/>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rPr>
              <a:t>从比特币谈区块链原理</a:t>
            </a:r>
            <a:endParaRPr lang="zh-CN" altLang="en-US" sz="1800" dirty="0">
              <a:latin typeface="微软雅黑" panose="020B0503020204020204" pitchFamily="34" charset="-122"/>
              <a:ea typeface="微软雅黑" panose="020B0503020204020204" pitchFamily="34" charset="-122"/>
            </a:endParaRPr>
          </a:p>
        </p:txBody>
      </p:sp>
      <p:sp>
        <p:nvSpPr>
          <p:cNvPr id="8" name="TextBox 17"/>
          <p:cNvSpPr txBox="1"/>
          <p:nvPr/>
        </p:nvSpPr>
        <p:spPr>
          <a:xfrm>
            <a:off x="743174" y="940055"/>
            <a:ext cx="7245071" cy="3872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ts val="2280"/>
              </a:lnSpc>
              <a:tabLst>
                <a:tab pos="240665" algn="l"/>
                <a:tab pos="241300" algn="l"/>
              </a:tabLst>
            </a:pPr>
            <a:r>
              <a:rPr lang="zh-CN" altLang="en-US" dirty="0" smtClean="0">
                <a:latin typeface="微软雅黑" panose="020B0503020204020204" pitchFamily="34" charset="-122"/>
                <a:ea typeface="微软雅黑" panose="020B0503020204020204" pitchFamily="34" charset="-122"/>
              </a:rPr>
              <a:t>交易物件就是转账过程的完整内容</a:t>
            </a:r>
            <a:endParaRPr lang="en-US" altLang="zh-CN" dirty="0" smtClean="0">
              <a:latin typeface="微软雅黑" panose="020B0503020204020204" pitchFamily="34" charset="-122"/>
              <a:ea typeface="微软雅黑" panose="020B0503020204020204" pitchFamily="34" charset="-122"/>
            </a:endParaRPr>
          </a:p>
        </p:txBody>
      </p:sp>
      <p:sp>
        <p:nvSpPr>
          <p:cNvPr id="9" name="TextBox 18"/>
          <p:cNvSpPr txBox="1"/>
          <p:nvPr/>
        </p:nvSpPr>
        <p:spPr>
          <a:xfrm>
            <a:off x="743173" y="2049918"/>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a:t>
            </a:r>
            <a:r>
              <a:rPr lang="zh-CN" altLang="en-US" dirty="0" smtClean="0"/>
              <a:t>区块</a:t>
            </a:r>
            <a:r>
              <a:rPr lang="en-US" altLang="zh-CN" dirty="0" smtClean="0"/>
              <a:t>】</a:t>
            </a:r>
            <a:r>
              <a:rPr lang="zh-CN" altLang="en-US" dirty="0" smtClean="0"/>
              <a:t>之间</a:t>
            </a:r>
            <a:r>
              <a:rPr lang="en-US" altLang="zh-CN" dirty="0" smtClean="0"/>
              <a:t>【</a:t>
            </a:r>
            <a:r>
              <a:rPr lang="zh-CN" altLang="en-US" dirty="0" smtClean="0"/>
              <a:t>连接起来</a:t>
            </a:r>
            <a:r>
              <a:rPr lang="en-US" altLang="zh-CN" dirty="0" smtClean="0"/>
              <a:t>】</a:t>
            </a:r>
            <a:r>
              <a:rPr lang="zh-CN" altLang="en-US" dirty="0" smtClean="0"/>
              <a:t>就是一本账簿</a:t>
            </a:r>
            <a:r>
              <a:rPr lang="en-US" altLang="zh-CN" dirty="0" smtClean="0"/>
              <a:t>【Ledger】</a:t>
            </a:r>
            <a:endParaRPr lang="zh-CN" altLang="en-US" dirty="0"/>
          </a:p>
        </p:txBody>
      </p:sp>
      <p:sp>
        <p:nvSpPr>
          <p:cNvPr id="10" name="TextBox 19"/>
          <p:cNvSpPr txBox="1"/>
          <p:nvPr/>
        </p:nvSpPr>
        <p:spPr>
          <a:xfrm>
            <a:off x="743172" y="2407780"/>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smtClean="0"/>
              <a:t>基本原车就是让所有人共同维护一个账簿</a:t>
            </a:r>
            <a:r>
              <a:rPr lang="en-US" altLang="zh-CN" dirty="0"/>
              <a:t>【Ledger</a:t>
            </a:r>
            <a:r>
              <a:rPr lang="en-US" altLang="zh-CN" dirty="0" smtClean="0"/>
              <a:t>】</a:t>
            </a:r>
            <a:endParaRPr lang="zh-CN" altLang="en-US" dirty="0"/>
          </a:p>
        </p:txBody>
      </p:sp>
      <p:sp>
        <p:nvSpPr>
          <p:cNvPr id="11" name="TextBox 21"/>
          <p:cNvSpPr txBox="1"/>
          <p:nvPr/>
        </p:nvSpPr>
        <p:spPr>
          <a:xfrm>
            <a:off x="743173" y="1676637"/>
            <a:ext cx="695212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a:t>
            </a:r>
            <a:r>
              <a:rPr lang="zh-CN" altLang="en-US" dirty="0" smtClean="0"/>
              <a:t>区块物件</a:t>
            </a:r>
            <a:r>
              <a:rPr lang="en-US" altLang="zh-CN" dirty="0" smtClean="0"/>
              <a:t>】</a:t>
            </a:r>
            <a:r>
              <a:rPr lang="zh-CN" altLang="en-US" dirty="0" smtClean="0"/>
              <a:t>包含一系列交易的集合</a:t>
            </a:r>
            <a:endParaRPr lang="zh-CN" altLang="en-US" dirty="0"/>
          </a:p>
        </p:txBody>
      </p:sp>
      <p:sp>
        <p:nvSpPr>
          <p:cNvPr id="12" name="TextBox 22"/>
          <p:cNvSpPr txBox="1"/>
          <p:nvPr/>
        </p:nvSpPr>
        <p:spPr>
          <a:xfrm>
            <a:off x="743171" y="2787159"/>
            <a:ext cx="6952129"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smtClean="0"/>
              <a:t>这份共同维护的账簿必须由大伙共同认证</a:t>
            </a:r>
            <a:r>
              <a:rPr lang="en-US" altLang="zh-CN" dirty="0" smtClean="0"/>
              <a:t>【</a:t>
            </a:r>
            <a:r>
              <a:rPr lang="zh-CN" altLang="en-US" dirty="0" smtClean="0"/>
              <a:t>每个区块都必须又超过</a:t>
            </a:r>
            <a:r>
              <a:rPr lang="en-US" altLang="zh-CN" dirty="0" smtClean="0"/>
              <a:t>50%</a:t>
            </a:r>
            <a:r>
              <a:rPr lang="zh-CN" altLang="en-US" dirty="0" smtClean="0"/>
              <a:t>的节点认证过</a:t>
            </a:r>
            <a:r>
              <a:rPr lang="en-US" altLang="zh-CN" dirty="0" smtClean="0"/>
              <a:t>】</a:t>
            </a:r>
            <a:endParaRPr lang="zh-CN" altLang="en-US" dirty="0"/>
          </a:p>
        </p:txBody>
      </p:sp>
    </p:spTree>
    <p:extLst>
      <p:ext uri="{BB962C8B-B14F-4D97-AF65-F5344CB8AC3E}">
        <p14:creationId xmlns:p14="http://schemas.microsoft.com/office/powerpoint/2010/main" val="831877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err="1" smtClean="0"/>
              <a:t>Bitcoin</a:t>
            </a:r>
            <a:r>
              <a:rPr lang="zh-CN" altLang="en-US" sz="2800" dirty="0" smtClean="0"/>
              <a:t>交易流程</a:t>
            </a:r>
            <a:endParaRPr lang="zh-CN" altLang="en-US" sz="2800" dirty="0"/>
          </a:p>
        </p:txBody>
      </p:sp>
      <p:sp>
        <p:nvSpPr>
          <p:cNvPr id="3" name="Content Placeholder 2"/>
          <p:cNvSpPr>
            <a:spLocks noGrp="1"/>
          </p:cNvSpPr>
          <p:nvPr>
            <p:ph idx="1"/>
          </p:nvPr>
        </p:nvSpPr>
        <p:spPr/>
        <p:txBody>
          <a:bodyPr/>
          <a:lstStyle/>
          <a:p>
            <a:endParaRPr lang="zh-CN" altLang="en-US"/>
          </a:p>
        </p:txBody>
      </p:sp>
      <p:sp>
        <p:nvSpPr>
          <p:cNvPr id="4" name="Text Placeholder 3"/>
          <p:cNvSpPr>
            <a:spLocks noGrp="1"/>
          </p:cNvSpPr>
          <p:nvPr>
            <p:ph type="body" sz="half" idx="2"/>
          </p:nvPr>
        </p:nvSpPr>
        <p:spPr/>
        <p:txBody>
          <a:bodyPr/>
          <a:lstStyle/>
          <a:p>
            <a:r>
              <a:rPr lang="zh-CN" altLang="en-US" dirty="0" smtClean="0"/>
              <a:t>在</a:t>
            </a:r>
            <a:r>
              <a:rPr lang="en-US" altLang="zh-CN" dirty="0" err="1" smtClean="0"/>
              <a:t>bitcoin</a:t>
            </a:r>
            <a:r>
              <a:rPr lang="zh-CN" altLang="en-US" dirty="0" smtClean="0"/>
              <a:t>的生态系统中，有着许多运行着地电脑</a:t>
            </a:r>
            <a:r>
              <a:rPr lang="en-US" altLang="zh-CN" dirty="0" smtClean="0"/>
              <a:t>【</a:t>
            </a:r>
            <a:r>
              <a:rPr lang="zh-CN" altLang="en-US" dirty="0" smtClean="0"/>
              <a:t>节点</a:t>
            </a:r>
            <a:r>
              <a:rPr lang="en-US" altLang="zh-CN" dirty="0" smtClean="0"/>
              <a:t>】</a:t>
            </a:r>
            <a:r>
              <a:rPr lang="zh-CN" altLang="en-US" dirty="0" smtClean="0"/>
              <a:t>，每个节点就是一台挖矿机，它们专用用来用来帮大家完成交易，意即建立新的区块并加入账簿。当</a:t>
            </a:r>
            <a:r>
              <a:rPr lang="en-US" altLang="zh-CN" dirty="0" smtClean="0"/>
              <a:t>A</a:t>
            </a:r>
            <a:r>
              <a:rPr lang="zh-CN" altLang="en-US" dirty="0" smtClean="0"/>
              <a:t>想要转账给</a:t>
            </a:r>
            <a:r>
              <a:rPr lang="en-US" altLang="zh-CN" dirty="0" smtClean="0"/>
              <a:t>B</a:t>
            </a:r>
            <a:r>
              <a:rPr lang="zh-CN" altLang="en-US" dirty="0" smtClean="0"/>
              <a:t>时，要先由</a:t>
            </a:r>
            <a:r>
              <a:rPr lang="en-US" altLang="zh-CN" dirty="0" smtClean="0"/>
              <a:t>B</a:t>
            </a:r>
            <a:r>
              <a:rPr lang="zh-CN" altLang="en-US" dirty="0" smtClean="0"/>
              <a:t>建立 一个地址</a:t>
            </a:r>
            <a:r>
              <a:rPr lang="en-US" altLang="zh-CN" dirty="0" smtClean="0"/>
              <a:t>【</a:t>
            </a:r>
            <a:r>
              <a:rPr lang="zh-CN" altLang="en-US" dirty="0" smtClean="0"/>
              <a:t>匿名</a:t>
            </a:r>
            <a:r>
              <a:rPr lang="en-US" altLang="zh-CN" dirty="0" smtClean="0"/>
              <a:t>】</a:t>
            </a:r>
            <a:r>
              <a:rPr lang="zh-CN" altLang="en-US" dirty="0" smtClean="0"/>
              <a:t>，把地址交给</a:t>
            </a:r>
            <a:r>
              <a:rPr lang="en-US" altLang="zh-CN" dirty="0" smtClean="0"/>
              <a:t>A</a:t>
            </a:r>
            <a:r>
              <a:rPr lang="zh-CN" altLang="en-US" dirty="0" smtClean="0"/>
              <a:t>之后，再由</a:t>
            </a:r>
            <a:r>
              <a:rPr lang="en-US" altLang="zh-CN" dirty="0" smtClean="0"/>
              <a:t>A</a:t>
            </a:r>
            <a:r>
              <a:rPr lang="zh-CN" altLang="en-US" dirty="0" smtClean="0"/>
              <a:t>建立一个交易物件并通过广播的形式发布到</a:t>
            </a:r>
            <a:r>
              <a:rPr lang="en-US" altLang="zh-CN" dirty="0" err="1" smtClean="0"/>
              <a:t>Bitcoin</a:t>
            </a:r>
            <a:r>
              <a:rPr lang="zh-CN" altLang="en-US" dirty="0" smtClean="0"/>
              <a:t>的网络系统中。注意每个人都可以申请一个地址</a:t>
            </a:r>
            <a:r>
              <a:rPr lang="en-US" altLang="zh-CN" dirty="0" smtClean="0"/>
              <a:t>【</a:t>
            </a:r>
            <a:r>
              <a:rPr lang="zh-CN" altLang="en-US" dirty="0" smtClean="0"/>
              <a:t>一串乱码</a:t>
            </a:r>
            <a:r>
              <a:rPr lang="en-US" altLang="zh-CN" dirty="0" smtClean="0"/>
              <a:t>】</a:t>
            </a:r>
            <a:r>
              <a:rPr lang="zh-CN" altLang="en-US" dirty="0" smtClean="0"/>
              <a:t>，该地址可用来付账收款。该地址在变更之后就无法使用</a:t>
            </a:r>
            <a:r>
              <a:rPr lang="en-US" altLang="zh-CN" dirty="0" smtClean="0"/>
              <a:t>【</a:t>
            </a:r>
            <a:r>
              <a:rPr lang="zh-CN" altLang="en-US" dirty="0" smtClean="0"/>
              <a:t>一次性</a:t>
            </a:r>
            <a:r>
              <a:rPr lang="en-US" altLang="zh-CN" dirty="0" smtClean="0"/>
              <a:t>】</a:t>
            </a:r>
            <a:r>
              <a:rPr lang="zh-CN" altLang="en-US" dirty="0" smtClean="0"/>
              <a:t>，变更之后就只能用新的地址来交易。</a:t>
            </a:r>
            <a:endParaRPr lang="zh-CN" altLang="en-US" dirty="0"/>
          </a:p>
        </p:txBody>
      </p:sp>
      <p:pic>
        <p:nvPicPr>
          <p:cNvPr id="1026" name="Picture 2" descr="http://om1c35wrq.bkt.clouddn.com/blockchain1.03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6705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759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nvSpPr>
        <p:spPr>
          <a:xfrm>
            <a:off x="8351521" y="444060"/>
            <a:ext cx="3200400" cy="1737360"/>
          </a:xfrm>
          <a:prstGeom prst="rect">
            <a:avLst/>
          </a:prstGeom>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pc="-5" dirty="0">
                <a:latin typeface="微软雅黑" panose="020B0503020204020204" pitchFamily="34" charset="-122"/>
                <a:ea typeface="微软雅黑" panose="020B0503020204020204" pitchFamily="34" charset="-122"/>
                <a:cs typeface="Impact"/>
              </a:rPr>
              <a:t>区块链技术概述</a:t>
            </a:r>
            <a:endParaRPr lang="zh-CN" altLang="en-US" dirty="0"/>
          </a:p>
        </p:txBody>
      </p:sp>
      <p:sp>
        <p:nvSpPr>
          <p:cNvPr id="16" name="Content Placeholder 2"/>
          <p:cNvSpPr>
            <a:spLocks noGrp="1"/>
          </p:cNvSpPr>
          <p:nvPr/>
        </p:nvSpPr>
        <p:spPr>
          <a:xfrm>
            <a:off x="640080" y="444060"/>
            <a:ext cx="7348165" cy="495995"/>
          </a:xfrm>
          <a:prstGeom prst="rect">
            <a:avLst/>
          </a:prstGeom>
        </p:spPr>
        <p:txBody>
          <a:bodyPr vert="horz" lIns="91440" tIns="45720" rIns="91440" bIns="45720" rtlCol="0">
            <a:normAutofit fontScale="47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dirty="0" err="1" smtClean="0"/>
              <a:t>Bitcoin</a:t>
            </a:r>
            <a:r>
              <a:rPr lang="zh-CN" altLang="en-US" sz="2400" dirty="0" smtClean="0"/>
              <a:t>系统会自动挑选不同的节点来验证这笔交易的可靠性，通常一个变易会获得多个不同的节点来进行验证，被选中的节点至少会验证一个以上的区块（即本次交易所需的所有区块）来运算出本次交易产生的合法区块。</a:t>
            </a:r>
            <a:endParaRPr lang="zh-CN" altLang="en-US" sz="2400" dirty="0"/>
          </a:p>
        </p:txBody>
      </p:sp>
      <p:sp>
        <p:nvSpPr>
          <p:cNvPr id="17" name="Text Placeholder 3"/>
          <p:cNvSpPr>
            <a:spLocks noGrp="1"/>
          </p:cNvSpPr>
          <p:nvPr/>
        </p:nvSpPr>
        <p:spPr>
          <a:xfrm>
            <a:off x="8351521" y="2181420"/>
            <a:ext cx="3200400" cy="3291840"/>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rPr>
              <a:t>从比特币谈区块链原理</a:t>
            </a:r>
            <a:endParaRPr lang="zh-CN" altLang="en-US" sz="18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743174" y="940055"/>
            <a:ext cx="7245071" cy="18620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ts val="2280"/>
              </a:lnSpc>
              <a:tabLst>
                <a:tab pos="240665" algn="l"/>
                <a:tab pos="241300" algn="l"/>
              </a:tabLst>
            </a:pPr>
            <a:r>
              <a:rPr lang="zh-CN" altLang="en-US" dirty="0" smtClean="0">
                <a:latin typeface="微软雅黑" panose="020B0503020204020204" pitchFamily="34" charset="-122"/>
                <a:ea typeface="微软雅黑" panose="020B0503020204020204" pitchFamily="34" charset="-122"/>
              </a:rPr>
              <a:t>基本上每个节点都能产生区块，并且会相互验证彼此之间的有效性，当超过</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的节点说这个节点是合法有效的，这个区块就会被写入账簿，最后再将这些区块通过广播的方式发布回</a:t>
            </a:r>
            <a:r>
              <a:rPr lang="en-US" altLang="zh-CN" dirty="0" err="1" smtClean="0">
                <a:latin typeface="微软雅黑" panose="020B0503020204020204" pitchFamily="34" charset="-122"/>
                <a:ea typeface="微软雅黑" panose="020B0503020204020204" pitchFamily="34" charset="-122"/>
              </a:rPr>
              <a:t>bitcoin</a:t>
            </a:r>
            <a:r>
              <a:rPr lang="zh-CN" altLang="en-US" dirty="0" smtClean="0">
                <a:latin typeface="微软雅黑" panose="020B0503020204020204" pitchFamily="34" charset="-122"/>
                <a:ea typeface="微软雅黑" panose="020B0503020204020204" pitchFamily="34" charset="-122"/>
              </a:rPr>
              <a:t>系统中。通过一次交易需要花费十多分钟才能完成确认。当</a:t>
            </a:r>
            <a:r>
              <a:rPr lang="en-US" altLang="zh-CN" dirty="0" err="1" smtClean="0">
                <a:latin typeface="微软雅黑" panose="020B0503020204020204" pitchFamily="34" charset="-122"/>
                <a:ea typeface="微软雅黑" panose="020B0503020204020204" pitchFamily="34" charset="-122"/>
              </a:rPr>
              <a:t>Bitcoin</a:t>
            </a:r>
            <a:r>
              <a:rPr lang="zh-CN" altLang="en-US" dirty="0" smtClean="0">
                <a:latin typeface="微软雅黑" panose="020B0503020204020204" pitchFamily="34" charset="-122"/>
                <a:ea typeface="微软雅黑" panose="020B0503020204020204" pitchFamily="34" charset="-122"/>
              </a:rPr>
              <a:t>系统验证交易确实完成。</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跟</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就可以看到这一笔</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合法有效</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的交易，且该交易被记录在一个特定的区块之中，并且可以查看自己账户当中有多少钱。</a:t>
            </a:r>
            <a:endParaRPr lang="en-US" altLang="zh-CN" dirty="0" smtClean="0">
              <a:latin typeface="微软雅黑" panose="020B0503020204020204" pitchFamily="34" charset="-122"/>
              <a:ea typeface="微软雅黑" panose="020B0503020204020204" pitchFamily="34" charset="-122"/>
            </a:endParaRPr>
          </a:p>
        </p:txBody>
      </p:sp>
      <p:sp>
        <p:nvSpPr>
          <p:cNvPr id="22" name="TextBox 22"/>
          <p:cNvSpPr txBox="1"/>
          <p:nvPr/>
        </p:nvSpPr>
        <p:spPr>
          <a:xfrm>
            <a:off x="743171" y="2787159"/>
            <a:ext cx="6952129"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r>
              <a:rPr lang="zh-CN" altLang="en-US" dirty="0" smtClean="0"/>
              <a:t>事实上，并不是</a:t>
            </a:r>
            <a:r>
              <a:rPr lang="en-US" altLang="zh-CN" dirty="0" smtClean="0"/>
              <a:t>A</a:t>
            </a:r>
            <a:r>
              <a:rPr lang="zh-CN" altLang="en-US" dirty="0" smtClean="0"/>
              <a:t>和</a:t>
            </a:r>
            <a:r>
              <a:rPr lang="en-US" altLang="zh-CN" dirty="0" smtClean="0"/>
              <a:t>B</a:t>
            </a:r>
            <a:r>
              <a:rPr lang="zh-CN" altLang="en-US" dirty="0" smtClean="0"/>
              <a:t>拥有这个账簿，而是整个</a:t>
            </a:r>
            <a:r>
              <a:rPr lang="en-US" altLang="zh-CN" dirty="0" err="1" smtClean="0"/>
              <a:t>Bitcoin</a:t>
            </a:r>
            <a:r>
              <a:rPr lang="zh-CN" altLang="en-US" dirty="0" smtClean="0"/>
              <a:t>系统中只有一份账簿</a:t>
            </a:r>
            <a:r>
              <a:rPr lang="en-US" altLang="zh-CN" dirty="0" smtClean="0"/>
              <a:t>【</a:t>
            </a:r>
            <a:r>
              <a:rPr lang="zh-CN" altLang="en-US" dirty="0" smtClean="0"/>
              <a:t>所有人的交易都记录在这里</a:t>
            </a:r>
            <a:r>
              <a:rPr lang="en-US" altLang="zh-CN" dirty="0" smtClean="0"/>
              <a:t>】</a:t>
            </a:r>
            <a:r>
              <a:rPr lang="zh-CN" altLang="en-US" dirty="0" smtClean="0"/>
              <a:t>，并分散存储在不同的节点中，每个节点都拥有完整的账簿。因此这本账簿一份完全分布式，去中心化，公开透明，无法篡改，又能匿名交易的一本账簿。</a:t>
            </a:r>
            <a:endParaRPr lang="zh-CN" altLang="en-US" dirty="0"/>
          </a:p>
        </p:txBody>
      </p:sp>
    </p:spTree>
    <p:extLst>
      <p:ext uri="{BB962C8B-B14F-4D97-AF65-F5344CB8AC3E}">
        <p14:creationId xmlns:p14="http://schemas.microsoft.com/office/powerpoint/2010/main" val="1193348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361</TotalTime>
  <Words>2024</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Noto Sans CJK JP Regular</vt:lpstr>
      <vt:lpstr>黑体</vt:lpstr>
      <vt:lpstr>微软雅黑</vt:lpstr>
      <vt:lpstr>微软雅黑</vt:lpstr>
      <vt:lpstr>Arial</vt:lpstr>
      <vt:lpstr>Arial Black</vt:lpstr>
      <vt:lpstr>Impact</vt:lpstr>
      <vt:lpstr>Wingdings</vt:lpstr>
      <vt:lpstr>Wood Type</vt:lpstr>
      <vt:lpstr>区块链技术</vt:lpstr>
      <vt:lpstr>内容大纲</vt:lpstr>
      <vt:lpstr>区块链技术概述</vt:lpstr>
      <vt:lpstr>区块链技术概述</vt:lpstr>
      <vt:lpstr>区块链技术概述</vt:lpstr>
      <vt:lpstr>PowerPoint Presentation</vt:lpstr>
      <vt:lpstr>PowerPoint Presentation</vt:lpstr>
      <vt:lpstr>Bitcoin交易流程</vt:lpstr>
      <vt:lpstr>PowerPoint Presentation</vt:lpstr>
      <vt:lpstr>区块链的特点</vt:lpstr>
      <vt:lpstr>区块链的潜在应用领域</vt:lpstr>
      <vt:lpstr>相关资源</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区块链技术</dc:title>
  <dc:creator>Tiger.B.Yang (g-mis.cncd02.Newegg) 42280</dc:creator>
  <cp:lastModifiedBy>Tiger.B.Yang (g-mis.cncd02.Newegg) 42280</cp:lastModifiedBy>
  <cp:revision>22</cp:revision>
  <dcterms:created xsi:type="dcterms:W3CDTF">2018-01-27T03:22:10Z</dcterms:created>
  <dcterms:modified xsi:type="dcterms:W3CDTF">2018-01-27T09:23:45Z</dcterms:modified>
</cp:coreProperties>
</file>