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5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35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36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9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5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6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8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2732-B95E-41C4-8C91-8376C622987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EBD15-478D-4C49-BBFE-BD65251E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5" r:id="rId1"/>
    <p:sldLayoutId id="2147484446" r:id="rId2"/>
    <p:sldLayoutId id="2147484447" r:id="rId3"/>
    <p:sldLayoutId id="2147484448" r:id="rId4"/>
    <p:sldLayoutId id="2147484449" r:id="rId5"/>
    <p:sldLayoutId id="2147484450" r:id="rId6"/>
    <p:sldLayoutId id="2147484451" r:id="rId7"/>
    <p:sldLayoutId id="2147484452" r:id="rId8"/>
    <p:sldLayoutId id="2147484453" r:id="rId9"/>
    <p:sldLayoutId id="2147484454" r:id="rId10"/>
    <p:sldLayoutId id="2147484455" r:id="rId11"/>
    <p:sldLayoutId id="2147484456" r:id="rId12"/>
    <p:sldLayoutId id="2147484457" r:id="rId13"/>
    <p:sldLayoutId id="2147484458" r:id="rId14"/>
    <p:sldLayoutId id="2147484459" r:id="rId15"/>
    <p:sldLayoutId id="21474844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ip-codes.com/county/tx-harris.as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CA3-2A2D-4A13-9605-C37E08B0F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07" y="1148029"/>
            <a:ext cx="8775337" cy="2303124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Capstone Project – The Battle of Neighborhoods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CF632-7CE8-4DB9-8592-C02C2F321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29" y="2033343"/>
            <a:ext cx="8017164" cy="2123020"/>
          </a:xfrm>
        </p:spPr>
        <p:txBody>
          <a:bodyPr anchor="ctr">
            <a:normAutofit/>
          </a:bodyPr>
          <a:lstStyle/>
          <a:p>
            <a:pPr algn="l"/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open a new Chinese restaurant?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4A64C96-21B9-4F0C-88B0-DEEAAAE591FA}"/>
              </a:ext>
            </a:extLst>
          </p:cNvPr>
          <p:cNvSpPr txBox="1">
            <a:spLocks/>
          </p:cNvSpPr>
          <p:nvPr/>
        </p:nvSpPr>
        <p:spPr>
          <a:xfrm>
            <a:off x="8866961" y="4496913"/>
            <a:ext cx="2161201" cy="95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Yang Cao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8DC4-64B6-4D7C-81DE-1F4C232D8E4F}"/>
              </a:ext>
            </a:extLst>
          </p:cNvPr>
          <p:cNvSpPr/>
          <p:nvPr/>
        </p:nvSpPr>
        <p:spPr>
          <a:xfrm>
            <a:off x="9286010" y="5125863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6/7/2019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0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DD9F78-8D44-4AF1-BFFE-3C7AB455A9A4}"/>
              </a:ext>
            </a:extLst>
          </p:cNvPr>
          <p:cNvSpPr txBox="1">
            <a:spLocks/>
          </p:cNvSpPr>
          <p:nvPr/>
        </p:nvSpPr>
        <p:spPr>
          <a:xfrm>
            <a:off x="1917738" y="1840636"/>
            <a:ext cx="9415280" cy="2177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4400" b="1" dirty="0"/>
              <a:t>Thanks</a:t>
            </a:r>
          </a:p>
          <a:p>
            <a:pPr algn="ctr">
              <a:lnSpc>
                <a:spcPct val="160000"/>
              </a:lnSpc>
            </a:pPr>
            <a:r>
              <a:rPr lang="en-US" sz="44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7655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CCF3-363F-45F8-83F0-F5D249A9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030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Contents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6C001-1241-4E55-AE5D-EF446E1DC12A}"/>
              </a:ext>
            </a:extLst>
          </p:cNvPr>
          <p:cNvSpPr txBox="1">
            <a:spLocks/>
          </p:cNvSpPr>
          <p:nvPr/>
        </p:nvSpPr>
        <p:spPr>
          <a:xfrm>
            <a:off x="3350214" y="1482324"/>
            <a:ext cx="6394150" cy="37824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 sets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&amp; Suggestion</a:t>
            </a:r>
          </a:p>
        </p:txBody>
      </p:sp>
    </p:spTree>
    <p:extLst>
      <p:ext uri="{BB962C8B-B14F-4D97-AF65-F5344CB8AC3E}">
        <p14:creationId xmlns:p14="http://schemas.microsoft.com/office/powerpoint/2010/main" val="311544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C7D579-78AF-498C-87CD-6E08B74A31F6}"/>
              </a:ext>
            </a:extLst>
          </p:cNvPr>
          <p:cNvSpPr txBox="1">
            <a:spLocks/>
          </p:cNvSpPr>
          <p:nvPr/>
        </p:nvSpPr>
        <p:spPr>
          <a:xfrm>
            <a:off x="1797666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98F54D-6621-4CC9-B896-C36A986D4EF0}"/>
              </a:ext>
            </a:extLst>
          </p:cNvPr>
          <p:cNvSpPr txBox="1">
            <a:spLocks/>
          </p:cNvSpPr>
          <p:nvPr/>
        </p:nvSpPr>
        <p:spPr>
          <a:xfrm>
            <a:off x="1568327" y="1227707"/>
            <a:ext cx="9839480" cy="685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Objective: where to open a Chinese restaurant in Ford Bend, TX?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B95A9-F65A-4B23-B7BA-C32D0BF66868}"/>
              </a:ext>
            </a:extLst>
          </p:cNvPr>
          <p:cNvSpPr/>
          <p:nvPr/>
        </p:nvSpPr>
        <p:spPr>
          <a:xfrm>
            <a:off x="7569458" y="5569158"/>
            <a:ext cx="33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Zip Regions in Ford Bend, TX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78CF7-9575-4134-8FAF-055F51BC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56" y="2668169"/>
            <a:ext cx="4279037" cy="27464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093609-5C19-4C40-88FD-CAFF446C5D56}"/>
              </a:ext>
            </a:extLst>
          </p:cNvPr>
          <p:cNvSpPr/>
          <p:nvPr/>
        </p:nvSpPr>
        <p:spPr>
          <a:xfrm>
            <a:off x="2613805" y="5653902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Counties in Houston, 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CFE3A-0C71-48B3-8493-DCF1CCE9D17D}"/>
              </a:ext>
            </a:extLst>
          </p:cNvPr>
          <p:cNvSpPr/>
          <p:nvPr/>
        </p:nvSpPr>
        <p:spPr>
          <a:xfrm>
            <a:off x="3588142" y="1786669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Draw prediction model from nearby Harris, TX.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8DAD65-0F3D-43D6-8B4C-F717123EA68D}"/>
              </a:ext>
            </a:extLst>
          </p:cNvPr>
          <p:cNvGrpSpPr/>
          <p:nvPr/>
        </p:nvGrpSpPr>
        <p:grpSpPr>
          <a:xfrm>
            <a:off x="1719819" y="2115869"/>
            <a:ext cx="4376181" cy="3582140"/>
            <a:chOff x="1719817" y="2219334"/>
            <a:chExt cx="4376181" cy="3582140"/>
          </a:xfrm>
        </p:grpSpPr>
        <p:pic>
          <p:nvPicPr>
            <p:cNvPr id="17" name="Picture 16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1BD3EF4B-75F4-4E0A-B62F-EA3608E12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817" y="2219334"/>
              <a:ext cx="4376181" cy="358214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DA1878-CA0D-410D-BDFA-09607719562F}"/>
                </a:ext>
              </a:extLst>
            </p:cNvPr>
            <p:cNvSpPr/>
            <p:nvPr/>
          </p:nvSpPr>
          <p:spPr>
            <a:xfrm>
              <a:off x="3675355" y="3518038"/>
              <a:ext cx="639193" cy="2623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D2E8CE-8B83-42D1-978D-3B3E113D6965}"/>
                </a:ext>
              </a:extLst>
            </p:cNvPr>
            <p:cNvSpPr/>
            <p:nvPr/>
          </p:nvSpPr>
          <p:spPr>
            <a:xfrm>
              <a:off x="3036162" y="4099935"/>
              <a:ext cx="701337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7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797666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Data sets-I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6C5C7-9088-4CF6-B05D-3857B2E36A76}"/>
              </a:ext>
            </a:extLst>
          </p:cNvPr>
          <p:cNvSpPr/>
          <p:nvPr/>
        </p:nvSpPr>
        <p:spPr>
          <a:xfrm>
            <a:off x="4011210" y="1114217"/>
            <a:ext cx="4307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Data set from zip-codes.com</a:t>
            </a:r>
            <a:endParaRPr lang="en-US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A96D1B-35BD-4550-BB60-DF4490978C49}"/>
              </a:ext>
            </a:extLst>
          </p:cNvPr>
          <p:cNvGrpSpPr/>
          <p:nvPr/>
        </p:nvGrpSpPr>
        <p:grpSpPr>
          <a:xfrm>
            <a:off x="827039" y="1897434"/>
            <a:ext cx="5396207" cy="3642231"/>
            <a:chOff x="1797666" y="1826413"/>
            <a:chExt cx="6316524" cy="40801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A9214C-3996-4489-AEA5-2EFB72DD15E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797666" y="1826413"/>
              <a:ext cx="3856231" cy="23172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7A9908-284C-429A-B715-93FB63638EA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656508" y="2352375"/>
              <a:ext cx="3508496" cy="24770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05F402-EDDE-4C05-A9FB-C5B16FF8A79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656105" y="2819841"/>
              <a:ext cx="3609830" cy="25355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9BD5A9-1AF8-4A04-A3FA-08255954B8F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30031" y="3482266"/>
              <a:ext cx="3884159" cy="242429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322BB-1ECC-40AD-8E16-053B41C95D5D}"/>
              </a:ext>
            </a:extLst>
          </p:cNvPr>
          <p:cNvSpPr/>
          <p:nvPr/>
        </p:nvSpPr>
        <p:spPr>
          <a:xfrm>
            <a:off x="8318799" y="6325484"/>
            <a:ext cx="3524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See: https://www.zip-codes.com/county/tx-harris.asp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891ECF-6A7D-4B2E-8E81-C083E1BECDCC}"/>
              </a:ext>
            </a:extLst>
          </p:cNvPr>
          <p:cNvGrpSpPr/>
          <p:nvPr/>
        </p:nvGrpSpPr>
        <p:grpSpPr>
          <a:xfrm>
            <a:off x="7278799" y="2074916"/>
            <a:ext cx="4785064" cy="2503247"/>
            <a:chOff x="7279690" y="2508989"/>
            <a:chExt cx="4785064" cy="23947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17F599-A072-4F35-A82C-25F45ACC0DE0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352880" y="2577060"/>
              <a:ext cx="4612249" cy="113349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6D1C1A-D43A-47E3-AA7F-148A926176CB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352880" y="3770206"/>
              <a:ext cx="4579633" cy="113349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ECA046-BBBD-4A04-A3B0-04304D299347}"/>
                </a:ext>
              </a:extLst>
            </p:cNvPr>
            <p:cNvSpPr/>
            <p:nvPr/>
          </p:nvSpPr>
          <p:spPr>
            <a:xfrm>
              <a:off x="7279690" y="2508989"/>
              <a:ext cx="4785064" cy="239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A55A6-7A80-406D-8888-9E5125D60049}"/>
              </a:ext>
            </a:extLst>
          </p:cNvPr>
          <p:cNvSpPr/>
          <p:nvPr/>
        </p:nvSpPr>
        <p:spPr>
          <a:xfrm>
            <a:off x="8506195" y="4666905"/>
            <a:ext cx="2303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Data frame acquired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E0F12-205B-410B-AC8E-A40F76BA8E28}"/>
              </a:ext>
            </a:extLst>
          </p:cNvPr>
          <p:cNvSpPr/>
          <p:nvPr/>
        </p:nvSpPr>
        <p:spPr>
          <a:xfrm>
            <a:off x="1628762" y="5534858"/>
            <a:ext cx="3013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Target tables on the website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9F952E-AB07-4516-B78C-00451DD79E6E}"/>
              </a:ext>
            </a:extLst>
          </p:cNvPr>
          <p:cNvSpPr/>
          <p:nvPr/>
        </p:nvSpPr>
        <p:spPr>
          <a:xfrm>
            <a:off x="5923806" y="2752024"/>
            <a:ext cx="1021921" cy="4193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670C96-DDA6-4BC9-A7A6-A2646C09CBD3}"/>
              </a:ext>
            </a:extLst>
          </p:cNvPr>
          <p:cNvSpPr/>
          <p:nvPr/>
        </p:nvSpPr>
        <p:spPr>
          <a:xfrm>
            <a:off x="4944545" y="2074916"/>
            <a:ext cx="231983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data scraping and processing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by self-developed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read_data.py &amp; process_data.py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966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797666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Data sets-II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6C5C7-9088-4CF6-B05D-3857B2E36A76}"/>
              </a:ext>
            </a:extLst>
          </p:cNvPr>
          <p:cNvSpPr/>
          <p:nvPr/>
        </p:nvSpPr>
        <p:spPr>
          <a:xfrm>
            <a:off x="4011210" y="1114217"/>
            <a:ext cx="3842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Data set from Foursquare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10C9CA-C3D5-42AC-8F8A-FB958FBA0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87" y="1829637"/>
            <a:ext cx="3992664" cy="13137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DAB7F2-03CB-472B-9E67-4BF966AA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95" y="1829637"/>
            <a:ext cx="4011990" cy="28293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3F786C-0BE8-4F62-86D0-0FDB96FF3DE2}"/>
              </a:ext>
            </a:extLst>
          </p:cNvPr>
          <p:cNvSpPr/>
          <p:nvPr/>
        </p:nvSpPr>
        <p:spPr>
          <a:xfrm>
            <a:off x="1448814" y="4697341"/>
            <a:ext cx="3345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Explore neighborhoods for zip region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175BE6-F910-42F8-82C5-E12FFFCBB7D5}"/>
              </a:ext>
            </a:extLst>
          </p:cNvPr>
          <p:cNvSpPr/>
          <p:nvPr/>
        </p:nvSpPr>
        <p:spPr>
          <a:xfrm>
            <a:off x="6881077" y="3121223"/>
            <a:ext cx="328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Get avenue info for each zip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F2412-AFC9-4BB1-9EDA-1552F5A6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56" y="3730575"/>
            <a:ext cx="3490590" cy="2099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0B873C-B491-4184-B656-8E17E7CBE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145" y="3730576"/>
            <a:ext cx="1549276" cy="21730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8B43DD-E91A-4CF7-889D-87CB3428ECAC}"/>
              </a:ext>
            </a:extLst>
          </p:cNvPr>
          <p:cNvSpPr/>
          <p:nvPr/>
        </p:nvSpPr>
        <p:spPr>
          <a:xfrm>
            <a:off x="6243546" y="5897451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Filter out regions with Chinese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8391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997612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Methodology-I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E4597-217D-433F-8454-04DD63DDEE34}"/>
              </a:ext>
            </a:extLst>
          </p:cNvPr>
          <p:cNvSpPr/>
          <p:nvPr/>
        </p:nvSpPr>
        <p:spPr>
          <a:xfrm>
            <a:off x="5331940" y="1114217"/>
            <a:ext cx="1632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Workflow</a:t>
            </a:r>
            <a:endParaRPr lang="en-US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C2C562-CCBE-478E-B38C-040159DE9D00}"/>
              </a:ext>
            </a:extLst>
          </p:cNvPr>
          <p:cNvGrpSpPr/>
          <p:nvPr/>
        </p:nvGrpSpPr>
        <p:grpSpPr>
          <a:xfrm>
            <a:off x="1007973" y="2276513"/>
            <a:ext cx="5388524" cy="1509815"/>
            <a:chOff x="1363983" y="3405219"/>
            <a:chExt cx="5212606" cy="13445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FBC237-D4AC-487A-B3CD-5ADE6559895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63983" y="3429000"/>
              <a:ext cx="4668376" cy="13207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728397-4918-43B0-A7CD-4BF7DBF2C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428999"/>
              <a:ext cx="480589" cy="1273313"/>
            </a:xfrm>
            <a:prstGeom prst="rect">
              <a:avLst/>
            </a:prstGeom>
          </p:spPr>
        </p:pic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D8E4ABC-7FFC-48C5-B0E5-228866C43794}"/>
                </a:ext>
              </a:extLst>
            </p:cNvPr>
            <p:cNvSpPr/>
            <p:nvPr/>
          </p:nvSpPr>
          <p:spPr>
            <a:xfrm>
              <a:off x="2649824" y="3428999"/>
              <a:ext cx="3382535" cy="348673"/>
            </a:xfrm>
            <a:prstGeom prst="flowChartProcess">
              <a:avLst/>
            </a:prstGeom>
            <a:solidFill>
              <a:srgbClr val="0070C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E6B6571A-63E6-4091-A623-A064E319E28C}"/>
                </a:ext>
              </a:extLst>
            </p:cNvPr>
            <p:cNvSpPr/>
            <p:nvPr/>
          </p:nvSpPr>
          <p:spPr>
            <a:xfrm>
              <a:off x="6096000" y="3405219"/>
              <a:ext cx="480589" cy="372453"/>
            </a:xfrm>
            <a:prstGeom prst="flowChartProcess">
              <a:avLst/>
            </a:prstGeom>
            <a:solidFill>
              <a:srgbClr val="FF00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83E436-8864-4434-AF81-5010B01F5BA9}"/>
                  </a:ext>
                </a:extLst>
              </p:cNvPr>
              <p:cNvSpPr/>
              <p:nvPr/>
            </p:nvSpPr>
            <p:spPr>
              <a:xfrm>
                <a:off x="3970090" y="1800176"/>
                <a:ext cx="67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83E436-8864-4434-AF81-5010B01F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090" y="1800176"/>
                <a:ext cx="673518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78FAED6-B2E0-4FA5-973A-2ED66D6DF8D9}"/>
                  </a:ext>
                </a:extLst>
              </p:cNvPr>
              <p:cNvSpPr/>
              <p:nvPr/>
            </p:nvSpPr>
            <p:spPr>
              <a:xfrm>
                <a:off x="5909886" y="1768762"/>
                <a:ext cx="644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78FAED6-B2E0-4FA5-973A-2ED66D6DF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86" y="1768762"/>
                <a:ext cx="64466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567D566-BA20-482A-A5AE-31169CF13454}"/>
              </a:ext>
            </a:extLst>
          </p:cNvPr>
          <p:cNvSpPr/>
          <p:nvPr/>
        </p:nvSpPr>
        <p:spPr>
          <a:xfrm>
            <a:off x="2293296" y="3733005"/>
            <a:ext cx="2682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Data set for Harris County, TX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3C44A-DBA1-47EA-B4A7-7A96837388EA}"/>
              </a:ext>
            </a:extLst>
          </p:cNvPr>
          <p:cNvGrpSpPr/>
          <p:nvPr/>
        </p:nvGrpSpPr>
        <p:grpSpPr>
          <a:xfrm>
            <a:off x="4436057" y="4154430"/>
            <a:ext cx="7004035" cy="2088230"/>
            <a:chOff x="-1154285" y="4192135"/>
            <a:chExt cx="7004035" cy="20882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3E6CA8-FA6C-4BFD-B8E4-DE927191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822" y="4707123"/>
              <a:ext cx="4825928" cy="1366031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3490FAB2-654C-4F50-A41F-2C106E9113A8}"/>
                </a:ext>
              </a:extLst>
            </p:cNvPr>
            <p:cNvSpPr/>
            <p:nvPr/>
          </p:nvSpPr>
          <p:spPr>
            <a:xfrm>
              <a:off x="2337209" y="4653800"/>
              <a:ext cx="3496691" cy="391521"/>
            </a:xfrm>
            <a:prstGeom prst="flowChartProcess">
              <a:avLst/>
            </a:prstGeom>
            <a:solidFill>
              <a:srgbClr val="0070C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7736B1-00B5-45DA-8CBC-806A69D895F3}"/>
                </a:ext>
              </a:extLst>
            </p:cNvPr>
            <p:cNvSpPr/>
            <p:nvPr/>
          </p:nvSpPr>
          <p:spPr>
            <a:xfrm>
              <a:off x="2337209" y="5972588"/>
              <a:ext cx="2417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Data set for Ford Bend, TX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330A939-3ACA-49ED-A1ED-8DF3B4F054AC}"/>
                    </a:ext>
                  </a:extLst>
                </p:cNvPr>
                <p:cNvSpPr/>
                <p:nvPr/>
              </p:nvSpPr>
              <p:spPr>
                <a:xfrm>
                  <a:off x="4754859" y="4192135"/>
                  <a:ext cx="6414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330A939-3ACA-49ED-A1ED-8DF3B4F054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859" y="4192135"/>
                  <a:ext cx="64145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869B1E-FD6E-41DC-99F8-C79E61674C3F}"/>
                    </a:ext>
                  </a:extLst>
                </p:cNvPr>
                <p:cNvSpPr/>
                <p:nvPr/>
              </p:nvSpPr>
              <p:spPr>
                <a:xfrm>
                  <a:off x="-1154285" y="5149582"/>
                  <a:ext cx="74414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4869B1E-FD6E-41DC-99F8-C79E61674C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54285" y="5149582"/>
                  <a:ext cx="7441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1F6C920-9A07-4D04-8708-233638DC8473}"/>
              </a:ext>
            </a:extLst>
          </p:cNvPr>
          <p:cNvSpPr/>
          <p:nvPr/>
        </p:nvSpPr>
        <p:spPr>
          <a:xfrm>
            <a:off x="6979521" y="2744496"/>
            <a:ext cx="1021921" cy="4193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F885B7-F604-45B2-8E85-6815380A3710}"/>
              </a:ext>
            </a:extLst>
          </p:cNvPr>
          <p:cNvSpPr/>
          <p:nvPr/>
        </p:nvSpPr>
        <p:spPr>
          <a:xfrm>
            <a:off x="8064135" y="2570624"/>
            <a:ext cx="3286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Classification model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(unbalanced class)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6756413-C5EC-45A0-BF34-74661FBE929F}"/>
              </a:ext>
            </a:extLst>
          </p:cNvPr>
          <p:cNvSpPr/>
          <p:nvPr/>
        </p:nvSpPr>
        <p:spPr>
          <a:xfrm rot="5400000">
            <a:off x="9196414" y="3805655"/>
            <a:ext cx="1021921" cy="40048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67B55DD-0260-42DC-BC7B-B177F2A9BBF4}"/>
              </a:ext>
            </a:extLst>
          </p:cNvPr>
          <p:cNvSpPr/>
          <p:nvPr/>
        </p:nvSpPr>
        <p:spPr>
          <a:xfrm rot="10800000">
            <a:off x="5274025" y="5203666"/>
            <a:ext cx="1021921" cy="40048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E5A18-C3AA-4F0A-AC9E-E569D42491E1}"/>
              </a:ext>
            </a:extLst>
          </p:cNvPr>
          <p:cNvSpPr/>
          <p:nvPr/>
        </p:nvSpPr>
        <p:spPr>
          <a:xfrm>
            <a:off x="2337209" y="5111521"/>
            <a:ext cx="2977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Location suitable vector 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 1: suitable, 0: 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15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982393" y="3123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Results-I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E4597-217D-433F-8454-04DD63DDEE34}"/>
              </a:ext>
            </a:extLst>
          </p:cNvPr>
          <p:cNvSpPr/>
          <p:nvPr/>
        </p:nvSpPr>
        <p:spPr>
          <a:xfrm>
            <a:off x="4524740" y="1027750"/>
            <a:ext cx="3876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Unbalanced classification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26ADA-0A94-44AB-BC02-EEA61CAEE3E5}"/>
              </a:ext>
            </a:extLst>
          </p:cNvPr>
          <p:cNvSpPr/>
          <p:nvPr/>
        </p:nvSpPr>
        <p:spPr>
          <a:xfrm>
            <a:off x="1758593" y="4894029"/>
            <a:ext cx="3024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Unbalanced classes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class 1: 10, class 0: 121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9135E-84A5-40B0-9BAF-357BFB5B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29" y="1963970"/>
            <a:ext cx="3848356" cy="29300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49F968-B445-4301-92BC-FC1B3B025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6949" y="1766032"/>
            <a:ext cx="3243132" cy="20182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D150C-DF37-41E5-BD85-2EB0881789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06949" y="3870252"/>
            <a:ext cx="3024228" cy="18075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2302AD8-7EDC-4C17-8BE6-D5743275A3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50081" y="1680058"/>
            <a:ext cx="2940833" cy="195215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3822F40-A564-4788-9CF9-FBDF877FE2FB}"/>
              </a:ext>
            </a:extLst>
          </p:cNvPr>
          <p:cNvSpPr/>
          <p:nvPr/>
        </p:nvSpPr>
        <p:spPr>
          <a:xfrm>
            <a:off x="8186774" y="4087058"/>
            <a:ext cx="3024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Module :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imblearn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2F9BE9-5569-4699-90E5-F7382FA6BC3F}"/>
              </a:ext>
            </a:extLst>
          </p:cNvPr>
          <p:cNvSpPr/>
          <p:nvPr/>
        </p:nvSpPr>
        <p:spPr>
          <a:xfrm>
            <a:off x="8732531" y="4478530"/>
            <a:ext cx="3175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Random under-sampling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Random over-sampling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Tomek links under-sampling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2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797666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Results-II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19CCB-9D67-48E0-88DA-F271CE147663}"/>
              </a:ext>
            </a:extLst>
          </p:cNvPr>
          <p:cNvSpPr/>
          <p:nvPr/>
        </p:nvSpPr>
        <p:spPr>
          <a:xfrm>
            <a:off x="3832013" y="977037"/>
            <a:ext cx="4995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Model development &amp; Prediction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1B3297-CF64-49B4-A375-9FEEEF7B4F47}"/>
              </a:ext>
            </a:extLst>
          </p:cNvPr>
          <p:cNvGrpSpPr/>
          <p:nvPr/>
        </p:nvGrpSpPr>
        <p:grpSpPr>
          <a:xfrm>
            <a:off x="619097" y="2338708"/>
            <a:ext cx="5710555" cy="1232337"/>
            <a:chOff x="830454" y="2023251"/>
            <a:chExt cx="5710555" cy="12323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E279AA-4D02-446F-A0D4-F467E612B38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0454" y="2023251"/>
              <a:ext cx="5710555" cy="9245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BA6DCB-E58F-4E65-9B2A-5C57E2EFED57}"/>
                </a:ext>
              </a:extLst>
            </p:cNvPr>
            <p:cNvSpPr/>
            <p:nvPr/>
          </p:nvSpPr>
          <p:spPr>
            <a:xfrm>
              <a:off x="2224701" y="2947811"/>
              <a:ext cx="26452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Code of training/verification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D6063C-E92A-467C-A7A3-4EBD415A5712}"/>
              </a:ext>
            </a:extLst>
          </p:cNvPr>
          <p:cNvGrpSpPr/>
          <p:nvPr/>
        </p:nvGrpSpPr>
        <p:grpSpPr>
          <a:xfrm>
            <a:off x="925106" y="4206998"/>
            <a:ext cx="5244465" cy="1579682"/>
            <a:chOff x="1063500" y="3910189"/>
            <a:chExt cx="5244465" cy="15796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FFB1067-8D87-4A66-9EA5-85D3AD517BB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3500" y="3910189"/>
              <a:ext cx="5244465" cy="127190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6A8FB4-E016-4ED0-AEBA-0019894036CB}"/>
                </a:ext>
              </a:extLst>
            </p:cNvPr>
            <p:cNvSpPr/>
            <p:nvPr/>
          </p:nvSpPr>
          <p:spPr>
            <a:xfrm>
              <a:off x="2381717" y="5182094"/>
              <a:ext cx="18501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Code of prediction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B4F00-72BF-4B67-B29D-AABD9E1B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99406"/>
              </p:ext>
            </p:extLst>
          </p:nvPr>
        </p:nvGraphicFramePr>
        <p:xfrm>
          <a:off x="7487788" y="4910900"/>
          <a:ext cx="2992584" cy="1443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57">
                  <a:extLst>
                    <a:ext uri="{9D8B030D-6E8A-4147-A177-3AD203B41FA5}">
                      <a16:colId xmlns:a16="http://schemas.microsoft.com/office/drawing/2014/main" val="1373978472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val="861869676"/>
                    </a:ext>
                  </a:extLst>
                </a:gridCol>
              </a:tblGrid>
              <a:tr h="47911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Resampling method based model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283901"/>
                  </a:ext>
                </a:extLst>
              </a:tr>
              <a:tr h="3240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60.00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46694"/>
                  </a:ext>
                </a:extLst>
              </a:tr>
              <a:tr h="3240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92.83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84703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977179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4F71CB1-7097-4CA4-92A2-7569F356EB2C}"/>
              </a:ext>
            </a:extLst>
          </p:cNvPr>
          <p:cNvGrpSpPr/>
          <p:nvPr/>
        </p:nvGrpSpPr>
        <p:grpSpPr>
          <a:xfrm>
            <a:off x="6724812" y="1165562"/>
            <a:ext cx="4204958" cy="3387555"/>
            <a:chOff x="6724812" y="1165562"/>
            <a:chExt cx="4204958" cy="338755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4C9B69-6F0E-4766-A9FE-64EE4A4AE44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24812" y="1609318"/>
              <a:ext cx="4204958" cy="294379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8BC46D-A270-409B-83EC-ADC049FAC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7292" y="1165562"/>
              <a:ext cx="963253" cy="145649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9D336-0AF8-4E32-AFCF-B06D91DE219B}"/>
              </a:ext>
            </a:extLst>
          </p:cNvPr>
          <p:cNvSpPr/>
          <p:nvPr/>
        </p:nvSpPr>
        <p:spPr>
          <a:xfrm>
            <a:off x="9145587" y="807779"/>
            <a:ext cx="2137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Best location Zip 77478</a:t>
            </a:r>
          </a:p>
        </p:txBody>
      </p:sp>
    </p:spTree>
    <p:extLst>
      <p:ext uri="{BB962C8B-B14F-4D97-AF65-F5344CB8AC3E}">
        <p14:creationId xmlns:p14="http://schemas.microsoft.com/office/powerpoint/2010/main" val="246711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0719DB-23A7-4CDA-BF05-54E40770829B}"/>
              </a:ext>
            </a:extLst>
          </p:cNvPr>
          <p:cNvSpPr txBox="1">
            <a:spLocks/>
          </p:cNvSpPr>
          <p:nvPr/>
        </p:nvSpPr>
        <p:spPr>
          <a:xfrm>
            <a:off x="1797666" y="3166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/>
              <a:t>Conclusions &amp; Suggestions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67D5889-5BB0-4FE6-BC24-BC6649BD9934}"/>
              </a:ext>
            </a:extLst>
          </p:cNvPr>
          <p:cNvSpPr txBox="1">
            <a:spLocks/>
          </p:cNvSpPr>
          <p:nvPr/>
        </p:nvSpPr>
        <p:spPr>
          <a:xfrm>
            <a:off x="1983231" y="1445376"/>
            <a:ext cx="8767895" cy="4281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Conclusions: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codes for scrape and process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Explored avenues through Foursquare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unbalanced classification (RUS, ROS, TL)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Developed/verified classification model using Harris, TX data 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Chinese restaurant location Zip 77478 in Ford Bend, TX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  <a:p>
            <a:pPr marL="1028700" lvl="1" indent="-5715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more data on attributes reflecting restaurant profitability </a:t>
            </a:r>
          </a:p>
          <a:p>
            <a:pPr marL="1028700" lvl="1" indent="-5715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multi-classification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821365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300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Capstone Project – The Battle of Neighborhoods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The Battle of Neighborhoods </dc:title>
  <dc:creator>Yang Cao</dc:creator>
  <cp:lastModifiedBy>Yang Cao</cp:lastModifiedBy>
  <cp:revision>30</cp:revision>
  <dcterms:created xsi:type="dcterms:W3CDTF">2019-06-07T15:29:53Z</dcterms:created>
  <dcterms:modified xsi:type="dcterms:W3CDTF">2019-06-07T18:26:59Z</dcterms:modified>
</cp:coreProperties>
</file>