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41" r:id="rId10"/>
    <p:sldId id="642" r:id="rId11"/>
    <p:sldId id="644" r:id="rId12"/>
    <p:sldId id="643" r:id="rId13"/>
    <p:sldId id="645" r:id="rId14"/>
    <p:sldId id="646" r:id="rId15"/>
    <p:sldId id="647" r:id="rId16"/>
    <p:sldId id="648" r:id="rId17"/>
    <p:sldId id="649"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00"/>
    <a:srgbClr val="FF8C00"/>
    <a:srgbClr val="07BA98"/>
    <a:srgbClr val="910091"/>
    <a:srgbClr val="0070C0"/>
    <a:srgbClr val="E28AC9"/>
    <a:srgbClr val="0093C7"/>
    <a:srgbClr val="00BCF2"/>
    <a:srgbClr val="C20065"/>
    <a:srgbClr val="93B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varScale="1">
        <p:scale>
          <a:sx n="79" d="100"/>
          <a:sy n="79" d="100"/>
        </p:scale>
        <p:origin x="54" y="32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800" dirty="0"/>
            <a:t>Per day/month trend and accumulated number for each key metric </a:t>
          </a:r>
          <a:endParaRPr lang="zh-CN" altLang="en-US" sz="2800"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dgm:t>
        <a:bodyPr/>
        <a:lstStyle/>
        <a:p>
          <a:pPr algn="l"/>
          <a:r>
            <a:rPr lang="en-US" altLang="zh-CN" sz="2800" dirty="0"/>
            <a:t>Categorized by repository name, tenant, site</a:t>
          </a:r>
          <a:endParaRPr lang="zh-CN" altLang="en-US" sz="2800"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800" dirty="0"/>
            <a:t>The time range for all items are configurable by a time selector </a:t>
          </a:r>
          <a:endParaRPr lang="zh-CN" altLang="en-US" sz="2800"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dgm:presLayoutVars>
          <dgm:bulletEnabled val="1"/>
        </dgm:presLayoutVars>
      </dgm:prSet>
      <dgm:spPr/>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dgm:presLayoutVars>
          <dgm:bulletEnabled val="1"/>
        </dgm:presLayoutVars>
      </dgm:prSet>
      <dgm:spPr/>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dgm:presLayoutVars>
          <dgm:bulletEnabled val="1"/>
        </dgm:presLayoutVars>
      </dgm:prSet>
      <dgm:spPr/>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5125944"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629306" y="453391"/>
          <a:ext cx="9568125"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Per day/month trend and accumulated number for each key metric </a:t>
          </a:r>
          <a:endParaRPr lang="zh-CN" altLang="en-US" sz="2800" kern="1200" dirty="0"/>
        </a:p>
      </dsp:txBody>
      <dsp:txXfrm>
        <a:off x="629306" y="453391"/>
        <a:ext cx="9568125" cy="906782"/>
      </dsp:txXfrm>
    </dsp:sp>
    <dsp:sp modelId="{7CB16A05-982D-46B6-BF6F-E666BAFAC1CC}">
      <dsp:nvSpPr>
        <dsp:cNvPr id="0" name=""/>
        <dsp:cNvSpPr/>
      </dsp:nvSpPr>
      <dsp:spPr>
        <a:xfrm>
          <a:off x="62567"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958922" y="1813564"/>
          <a:ext cx="9238509" cy="906782"/>
        </a:xfrm>
        <a:prstGeom prst="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Categorized by repository name, tenant, site</a:t>
          </a:r>
          <a:endParaRPr lang="zh-CN" altLang="en-US" sz="2800" kern="1200" dirty="0"/>
        </a:p>
      </dsp:txBody>
      <dsp:txXfrm>
        <a:off x="958922" y="1813564"/>
        <a:ext cx="9238509" cy="906782"/>
      </dsp:txXfrm>
    </dsp:sp>
    <dsp:sp modelId="{5701D492-5F0A-47C0-9B5E-E7685DBCE559}">
      <dsp:nvSpPr>
        <dsp:cNvPr id="0" name=""/>
        <dsp:cNvSpPr/>
      </dsp:nvSpPr>
      <dsp:spPr>
        <a:xfrm>
          <a:off x="392183"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629306" y="3173737"/>
          <a:ext cx="9568125"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The time range for all items are configurable by a time selector </a:t>
          </a:r>
          <a:endParaRPr lang="zh-CN" altLang="en-US" sz="2800" kern="1200" dirty="0"/>
        </a:p>
      </dsp:txBody>
      <dsp:txXfrm>
        <a:off x="629306" y="3173737"/>
        <a:ext cx="9568125" cy="906782"/>
      </dsp:txXfrm>
    </dsp:sp>
    <dsp:sp modelId="{36987E82-D07E-4865-9009-060D58968DBB}">
      <dsp:nvSpPr>
        <dsp:cNvPr id="0" name=""/>
        <dsp:cNvSpPr/>
      </dsp:nvSpPr>
      <dsp:spPr>
        <a:xfrm>
          <a:off x="62567"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8/17/2016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8/17/2016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br>
              <a:rPr lang="en-US" b="1" dirty="0"/>
            </a:br>
            <a:r>
              <a:rPr lang="en-US" sz="3600" dirty="0"/>
              <a:t>Name: Zhiqiang Zhou</a:t>
            </a:r>
            <a:br>
              <a:rPr lang="en-US" sz="3600" dirty="0"/>
            </a:br>
            <a:r>
              <a:rPr lang="en-US" sz="3600" dirty="0"/>
              <a:t>Date: 8/22 2016</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Jobs</a:t>
            </a:r>
            <a:endParaRPr lang="zh-CN" altLang="en-US" dirty="0"/>
          </a:p>
        </p:txBody>
      </p:sp>
      <p:sp>
        <p:nvSpPr>
          <p:cNvPr id="3" name="TextBox 2"/>
          <p:cNvSpPr txBox="1"/>
          <p:nvPr/>
        </p:nvSpPr>
        <p:spPr>
          <a:xfrm>
            <a:off x="464234" y="1561514"/>
            <a:ext cx="11366695"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Gather data that is missing</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Pull request of VSO repositories</a:t>
            </a:r>
            <a:endParaRPr lang="zh-CN" altLang="en-US"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endParaRPr lang="en-US" altLang="zh-CN"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Complement the incomplete data</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Localization</a:t>
            </a:r>
          </a:p>
          <a:p>
            <a:pPr marL="800082" lvl="1" indent="-342900">
              <a:lnSpc>
                <a:spcPct val="90000"/>
              </a:lnSpc>
              <a:spcAft>
                <a:spcPts val="600"/>
              </a:spcAft>
              <a:buFont typeface="Wingdings" pitchFamily="2" charset="2"/>
              <a:buChar char="p"/>
            </a:pPr>
            <a:endParaRPr lang="en-US" altLang="zh-CN"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Design algorithm to get metrics can’t directly obtained by parsing JSON data</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Count of changed words</a:t>
            </a:r>
          </a:p>
        </p:txBody>
      </p:sp>
    </p:spTree>
    <p:extLst>
      <p:ext uri="{BB962C8B-B14F-4D97-AF65-F5344CB8AC3E}">
        <p14:creationId xmlns:p14="http://schemas.microsoft.com/office/powerpoint/2010/main" val="2120760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Metrics to Represent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WEDCS</a:t>
              </a:r>
              <a:r>
                <a:rPr kumimoji="1" lang="en-US" altLang="zh-CN" sz="2800" b="1" i="0" u="none" strike="noStrike" kern="0" cap="none" spc="0" normalizeH="0" noProof="0" dirty="0">
                  <a:ln>
                    <a:noFill/>
                  </a:ln>
                  <a:solidFill>
                    <a:srgbClr val="FFFFFF"/>
                  </a:solidFill>
                  <a:effectLst/>
                  <a:uLnTx/>
                  <a:uFillTx/>
                  <a:latin typeface="Century Gothic"/>
                  <a:ea typeface="微软雅黑"/>
                </a:rPr>
                <a:t> Visitors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Contribution</a:t>
              </a:r>
              <a:r>
                <a:rPr kumimoji="1" lang="en-US" altLang="zh-CN" sz="2800" b="1" i="0" u="none" strike="noStrike" kern="0" cap="none" spc="0" normalizeH="0" noProof="0" dirty="0">
                  <a:ln>
                    <a:noFill/>
                  </a:ln>
                  <a:solidFill>
                    <a:srgbClr val="FFFFFF"/>
                  </a:solidFill>
                  <a:effectLst/>
                  <a:uLnTx/>
                  <a:uFillTx/>
                  <a:latin typeface="Century Gothic"/>
                  <a:ea typeface="微软雅黑"/>
                </a:rPr>
                <a:t> Link Clickers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PR Initiators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707519" cy="400110"/>
          </a:xfrm>
          <a:prstGeom prst="rect">
            <a:avLst/>
          </a:prstGeom>
        </p:spPr>
        <p:txBody>
          <a:bodyPr wrap="none">
            <a:spAutoFit/>
          </a:bodyPr>
          <a:lstStyle/>
          <a:p>
            <a:pPr defTabSz="609630"/>
            <a:r>
              <a:rPr lang="en-US" altLang="zh-CN" sz="2000" b="1" dirty="0">
                <a:solidFill>
                  <a:srgbClr val="07BA98"/>
                </a:solidFill>
                <a:latin typeface="Century Gothic"/>
                <a:ea typeface="微软雅黑"/>
              </a:rPr>
              <a:t>2.9m (100%)</a:t>
            </a:r>
            <a:endParaRPr lang="zh-CN" altLang="en-US" sz="2000" b="1" dirty="0">
              <a:solidFill>
                <a:srgbClr val="07BA98"/>
              </a:solidFill>
              <a:latin typeface="Century Gothic"/>
              <a:ea typeface="微软雅黑"/>
            </a:endParaRPr>
          </a:p>
        </p:txBody>
      </p:sp>
      <p:sp>
        <p:nvSpPr>
          <p:cNvPr id="194" name="矩形 11"/>
          <p:cNvSpPr/>
          <p:nvPr/>
        </p:nvSpPr>
        <p:spPr>
          <a:xfrm>
            <a:off x="1077244" y="2748785"/>
            <a:ext cx="1688283" cy="400110"/>
          </a:xfrm>
          <a:prstGeom prst="rect">
            <a:avLst/>
          </a:prstGeom>
        </p:spPr>
        <p:txBody>
          <a:bodyPr wrap="none">
            <a:spAutoFit/>
          </a:bodyPr>
          <a:lstStyle/>
          <a:p>
            <a:pPr defTabSz="609630"/>
            <a:r>
              <a:rPr lang="en-US" altLang="zh-CN" sz="2000" b="1" dirty="0">
                <a:solidFill>
                  <a:srgbClr val="FC9400"/>
                </a:solidFill>
                <a:latin typeface="Century Gothic"/>
                <a:ea typeface="微软雅黑"/>
              </a:rPr>
              <a:t>6.5k (0.23%)</a:t>
            </a:r>
            <a:endParaRPr lang="zh-CN" altLang="en-US" sz="2000" b="1" dirty="0">
              <a:solidFill>
                <a:srgbClr val="FC9400"/>
              </a:solidFill>
              <a:latin typeface="Century Gothic"/>
              <a:ea typeface="微软雅黑"/>
            </a:endParaRPr>
          </a:p>
        </p:txBody>
      </p:sp>
      <p:sp>
        <p:nvSpPr>
          <p:cNvPr id="196" name="矩形 13"/>
          <p:cNvSpPr/>
          <p:nvPr/>
        </p:nvSpPr>
        <p:spPr>
          <a:xfrm>
            <a:off x="8149673" y="3793619"/>
            <a:ext cx="1611339" cy="400110"/>
          </a:xfrm>
          <a:prstGeom prst="rect">
            <a:avLst/>
          </a:prstGeom>
        </p:spPr>
        <p:txBody>
          <a:bodyPr wrap="none">
            <a:spAutoFit/>
          </a:bodyPr>
          <a:lstStyle/>
          <a:p>
            <a:pPr defTabSz="609630"/>
            <a:r>
              <a:rPr lang="en-US" altLang="zh-CN" sz="2000" b="1" dirty="0">
                <a:solidFill>
                  <a:srgbClr val="87C509"/>
                </a:solidFill>
                <a:latin typeface="Century Gothic"/>
                <a:ea typeface="微软雅黑"/>
              </a:rPr>
              <a:t>111 (1.69%)</a:t>
            </a:r>
            <a:endParaRPr lang="zh-CN" altLang="en-US" sz="2000" b="1" dirty="0">
              <a:solidFill>
                <a:srgbClr val="87C509"/>
              </a:solidFill>
              <a:latin typeface="Century Gothic"/>
              <a:ea typeface="微软雅黑"/>
            </a:endParaRPr>
          </a:p>
        </p:txBody>
      </p:sp>
      <p:sp>
        <p:nvSpPr>
          <p:cNvPr id="199" name="矩形 17"/>
          <p:cNvSpPr/>
          <p:nvPr/>
        </p:nvSpPr>
        <p:spPr>
          <a:xfrm>
            <a:off x="2120479" y="4803501"/>
            <a:ext cx="1611339" cy="400110"/>
          </a:xfrm>
          <a:prstGeom prst="rect">
            <a:avLst/>
          </a:prstGeom>
        </p:spPr>
        <p:txBody>
          <a:bodyPr wrap="none">
            <a:spAutoFit/>
          </a:bodyPr>
          <a:lstStyle/>
          <a:p>
            <a:pPr defTabSz="609630"/>
            <a:r>
              <a:rPr lang="en-US" altLang="zh-CN" sz="2000" b="1" dirty="0">
                <a:solidFill>
                  <a:srgbClr val="565F69"/>
                </a:solidFill>
                <a:latin typeface="Century Gothic"/>
                <a:ea typeface="微软雅黑"/>
              </a:rPr>
              <a:t>106 (95.5%)</a:t>
            </a:r>
            <a:endParaRPr lang="zh-CN" altLang="en-US" sz="2000" b="1" dirty="0">
              <a:solidFill>
                <a:srgbClr val="565F69"/>
              </a:solidFill>
              <a:latin typeface="Century Gothic"/>
              <a:ea typeface="微软雅黑"/>
            </a:endParaRPr>
          </a:p>
        </p:txBody>
      </p:sp>
    </p:spTree>
    <p:extLst>
      <p:ext uri="{BB962C8B-B14F-4D97-AF65-F5344CB8AC3E}">
        <p14:creationId xmlns:p14="http://schemas.microsoft.com/office/powerpoint/2010/main" val="42497178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Metrics</a:t>
            </a:r>
          </a:p>
        </p:txBody>
      </p:sp>
      <p:sp>
        <p:nvSpPr>
          <p:cNvPr id="26" name="任意形状 4"/>
          <p:cNvSpPr/>
          <p:nvPr/>
        </p:nvSpPr>
        <p:spPr>
          <a:xfrm>
            <a:off x="5074113" y="2983308"/>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1973BF">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zh-CN" altLang="en-US" sz="31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7" name="任意形状 7"/>
          <p:cNvSpPr/>
          <p:nvPr/>
        </p:nvSpPr>
        <p:spPr>
          <a:xfrm rot="1800000">
            <a:off x="6448905" y="40508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30CED4">
              <a:hueOff val="0"/>
              <a:satOff val="0"/>
              <a:lumOff val="0"/>
              <a:alphaOff val="0"/>
            </a:srgbClr>
          </a:solidFill>
          <a:ln>
            <a:noFill/>
          </a:ln>
          <a:effectLst/>
        </p:spPr>
        <p:txBody>
          <a:bodyPr spcFirstLastPara="0" vert="horz" wrap="square" lIns="0" tIns="96885" rIns="90498"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8" name="任意形状 8"/>
          <p:cNvSpPr/>
          <p:nvPr/>
        </p:nvSpPr>
        <p:spPr>
          <a:xfrm>
            <a:off x="6649150"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07BA98"/>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C</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29" name="任意形状 9"/>
          <p:cNvSpPr/>
          <p:nvPr/>
        </p:nvSpPr>
        <p:spPr>
          <a:xfrm rot="9000000">
            <a:off x="4847841" y="40762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41CAA0">
              <a:hueOff val="0"/>
              <a:satOff val="0"/>
              <a:lumOff val="0"/>
              <a:alphaOff val="0"/>
            </a:srgbClr>
          </a:solidFill>
          <a:ln>
            <a:noFill/>
          </a:ln>
          <a:effectLst/>
        </p:spPr>
        <p:txBody>
          <a:bodyPr spcFirstLastPara="0" vert="horz" wrap="square" lIns="0" tIns="96884" rIns="90497"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0" name="任意形状 10"/>
          <p:cNvSpPr/>
          <p:nvPr/>
        </p:nvSpPr>
        <p:spPr>
          <a:xfrm>
            <a:off x="3548508"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FF8C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B</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31" name="任意形状 11"/>
          <p:cNvSpPr/>
          <p:nvPr/>
        </p:nvSpPr>
        <p:spPr>
          <a:xfrm rot="5400000">
            <a:off x="5660642" y="2500554"/>
            <a:ext cx="301661" cy="48442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olidFill>
            <a:srgbClr val="9BCD72">
              <a:hueOff val="0"/>
              <a:satOff val="0"/>
              <a:lumOff val="0"/>
              <a:alphaOff val="0"/>
            </a:srgbClr>
          </a:solidFill>
          <a:ln>
            <a:noFill/>
          </a:ln>
          <a:effectLst/>
        </p:spPr>
        <p:txBody>
          <a:bodyPr spcFirstLastPara="0" vert="horz" wrap="square" lIns="90498" tIns="96886" rIns="1"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2" name="任意形状 12"/>
          <p:cNvSpPr/>
          <p:nvPr/>
        </p:nvSpPr>
        <p:spPr>
          <a:xfrm>
            <a:off x="5061176" y="1078071"/>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8CC6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latin typeface="Century Gothic"/>
                <a:ea typeface="微软雅黑"/>
                <a:cs typeface="+mn-ea"/>
                <a:sym typeface="+mn-lt"/>
              </a:rPr>
              <a:t>A</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grpSp>
        <p:nvGrpSpPr>
          <p:cNvPr id="33" name="组合 44"/>
          <p:cNvGrpSpPr/>
          <p:nvPr/>
        </p:nvGrpSpPr>
        <p:grpSpPr>
          <a:xfrm>
            <a:off x="5545874" y="3281648"/>
            <a:ext cx="509394" cy="682006"/>
            <a:chOff x="844550" y="1792288"/>
            <a:chExt cx="862013" cy="1154112"/>
          </a:xfrm>
          <a:solidFill>
            <a:srgbClr val="FFFFFF"/>
          </a:solidFill>
        </p:grpSpPr>
        <p:sp>
          <p:nvSpPr>
            <p:cNvPr id="34"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5"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6" name="矩形 7"/>
          <p:cNvSpPr>
            <a:spLocks noChangeArrowheads="1"/>
          </p:cNvSpPr>
          <p:nvPr/>
        </p:nvSpPr>
        <p:spPr bwMode="auto">
          <a:xfrm>
            <a:off x="7556670" y="3643217"/>
            <a:ext cx="4190518" cy="461665"/>
          </a:xfrm>
          <a:prstGeom prst="rect">
            <a:avLst/>
          </a:prstGeom>
          <a:solidFill>
            <a:srgbClr val="07BA98"/>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Century Gothic"/>
                <a:ea typeface="微软雅黑"/>
                <a:cs typeface="+mn-ea"/>
                <a:sym typeface="+mn-lt"/>
              </a:rPr>
              <a:t>Contribution &amp; </a:t>
            </a:r>
            <a:r>
              <a:rPr kumimoji="0" lang="en-US" altLang="zh-CN" sz="2400" b="1" i="0" u="none" strike="noStrike" kern="0" cap="none" spc="0" normalizeH="0" baseline="0" noProof="0" dirty="0">
                <a:ln>
                  <a:noFill/>
                </a:ln>
                <a:solidFill>
                  <a:srgbClr val="FFFFFF"/>
                </a:solidFill>
                <a:effectLst/>
                <a:uLnTx/>
                <a:uFillTx/>
                <a:latin typeface="Century Gothic"/>
                <a:ea typeface="微软雅黑"/>
                <a:cs typeface="+mn-ea"/>
                <a:sym typeface="+mn-lt"/>
              </a:rPr>
              <a:t>Contributors</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7" name="矩形 7"/>
          <p:cNvSpPr>
            <a:spLocks noChangeArrowheads="1"/>
          </p:cNvSpPr>
          <p:nvPr/>
        </p:nvSpPr>
        <p:spPr bwMode="auto">
          <a:xfrm>
            <a:off x="6755444" y="642053"/>
            <a:ext cx="4203288" cy="461665"/>
          </a:xfrm>
          <a:prstGeom prst="rect">
            <a:avLst/>
          </a:prstGeom>
          <a:solidFill>
            <a:srgbClr val="8CC6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Century Gothic"/>
                <a:ea typeface="微软雅黑"/>
                <a:cs typeface="+mn-ea"/>
                <a:sym typeface="+mn-lt"/>
              </a:rPr>
              <a:t>Publish</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8" name="矩形 7"/>
          <p:cNvSpPr>
            <a:spLocks noChangeArrowheads="1"/>
          </p:cNvSpPr>
          <p:nvPr/>
        </p:nvSpPr>
        <p:spPr bwMode="auto">
          <a:xfrm>
            <a:off x="1548004" y="3676578"/>
            <a:ext cx="2160000" cy="461665"/>
          </a:xfrm>
          <a:prstGeom prst="rect">
            <a:avLst/>
          </a:prstGeom>
          <a:solidFill>
            <a:srgbClr val="FF8C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Century Gothic"/>
                <a:ea typeface="微软雅黑"/>
                <a:cs typeface="+mn-ea"/>
                <a:sym typeface="+mn-lt"/>
              </a:rPr>
              <a:t>Pull Request</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9" name="TextBox 38"/>
          <p:cNvSpPr txBox="1"/>
          <p:nvPr/>
        </p:nvSpPr>
        <p:spPr>
          <a:xfrm>
            <a:off x="8335245" y="4300585"/>
            <a:ext cx="3267349" cy="732508"/>
          </a:xfrm>
          <a:prstGeom prst="rect">
            <a:avLst/>
          </a:prstGeom>
          <a:noFill/>
        </p:spPr>
        <p:txBody>
          <a:bodyPr wrap="square" rtlCol="0">
            <a:spAutoFit/>
          </a:bodyPr>
          <a:lstStyle/>
          <a:p>
            <a:pPr>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People who make a commit, open an issue or propose a pull request.</a:t>
            </a:r>
            <a:endParaRPr lang="zh-CN" altLang="en-US" sz="1600" kern="0" dirty="0">
              <a:latin typeface="Cambria" pitchFamily="18" charset="0"/>
              <a:ea typeface="微软雅黑" panose="020B0503020204020204" pitchFamily="34" charset="-122"/>
              <a:cs typeface="+mn-ea"/>
              <a:sym typeface="+mn-lt"/>
            </a:endParaRPr>
          </a:p>
        </p:txBody>
      </p:sp>
      <p:sp>
        <p:nvSpPr>
          <p:cNvPr id="40" name="TextBox 39"/>
          <p:cNvSpPr txBox="1"/>
          <p:nvPr/>
        </p:nvSpPr>
        <p:spPr>
          <a:xfrm>
            <a:off x="353769" y="4223737"/>
            <a:ext cx="2960535" cy="1052596"/>
          </a:xfrm>
          <a:prstGeom prst="rect">
            <a:avLst/>
          </a:prstGeom>
          <a:noFill/>
        </p:spPr>
        <p:txBody>
          <a:bodyPr wrap="square" rtlCol="0">
            <a:spAutoFit/>
          </a:bodyPr>
          <a:lstStyle/>
          <a:p>
            <a:pPr algn="just">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A mechanism for proposing and collaborating on changes to a repository.</a:t>
            </a:r>
            <a:endParaRPr lang="zh-CN" altLang="en-US" sz="1600" kern="0" dirty="0">
              <a:latin typeface="Cambria" pitchFamily="18" charset="0"/>
              <a:ea typeface="微软雅黑" panose="020B0503020204020204" pitchFamily="34" charset="-122"/>
              <a:cs typeface="+mn-ea"/>
              <a:sym typeface="+mn-lt"/>
            </a:endParaRPr>
          </a:p>
        </p:txBody>
      </p:sp>
      <p:sp>
        <p:nvSpPr>
          <p:cNvPr id="41" name="TextBox 40"/>
          <p:cNvSpPr txBox="1"/>
          <p:nvPr/>
        </p:nvSpPr>
        <p:spPr>
          <a:xfrm>
            <a:off x="7092115" y="1078071"/>
            <a:ext cx="3705350" cy="732508"/>
          </a:xfrm>
          <a:prstGeom prst="rect">
            <a:avLst/>
          </a:prstGeom>
          <a:noFill/>
        </p:spPr>
        <p:txBody>
          <a:bodyPr wrap="square" rtlCol="0">
            <a:spAutoFit/>
          </a:bodyPr>
          <a:lstStyle/>
          <a:p>
            <a:pPr>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Actions (Create/Delete/Update/Rename) on one or more topics.</a:t>
            </a:r>
            <a:endParaRPr lang="zh-CN" altLang="en-US" sz="1600" kern="0" dirty="0">
              <a:latin typeface="Cambria"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53905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Items to Represent</a:t>
            </a:r>
          </a:p>
        </p:txBody>
      </p:sp>
      <p:graphicFrame>
        <p:nvGraphicFramePr>
          <p:cNvPr id="3" name="图示 2"/>
          <p:cNvGraphicFramePr/>
          <p:nvPr>
            <p:extLst>
              <p:ext uri="{D42A27DB-BD31-4B8C-83A1-F6EECF244321}">
                <p14:modId xmlns:p14="http://schemas.microsoft.com/office/powerpoint/2010/main" val="2376937571"/>
              </p:ext>
            </p:extLst>
          </p:nvPr>
        </p:nvGraphicFramePr>
        <p:xfrm>
          <a:off x="464215" y="1350496"/>
          <a:ext cx="10260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1864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topics updated in a single publish.</a:t>
            </a:r>
            <a:endParaRPr lang="zh-CN" altLang="en-US" sz="1600" dirty="0">
              <a:solidFill>
                <a:srgbClr val="FFFFFF"/>
              </a:solidFill>
              <a:latin typeface="+mn-ea"/>
            </a:endParaRPr>
          </a:p>
        </p:txBody>
      </p:sp>
      <p:sp>
        <p:nvSpPr>
          <p:cNvPr id="39" name="矩形 38"/>
          <p:cNvSpPr/>
          <p:nvPr/>
        </p:nvSpPr>
        <p:spPr>
          <a:xfrm>
            <a:off x="2685172" y="3470750"/>
            <a:ext cx="5236792"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action of the user for a single topic: create, delete, update, rename or not explicitly known.</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number of changed lines (insertions or deletions) of a single topic when a user action happens. </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13847186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commits in a single pull request.</a:t>
            </a:r>
            <a:endParaRPr lang="zh-CN" altLang="en-US" sz="1600"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status of a single pull request: successfully merged, rejected or being active now.</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173653"/>
            <a:ext cx="8013513" cy="412421"/>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time duration for a single pull request from being created to being merged.</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2293908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207180" y="5120271"/>
            <a:ext cx="2417497"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200" dirty="0">
                <a:solidFill>
                  <a:srgbClr val="000000"/>
                </a:solidFill>
                <a:latin typeface="Cambria" pitchFamily="18" charset="0"/>
              </a:rPr>
              <a:t>By calling Rest API, acquiring the JSON data from GitHub and Visual Studio Online.</a:t>
            </a:r>
            <a:endParaRPr lang="zh-CN" altLang="en-US" sz="1200" dirty="0">
              <a:solidFill>
                <a:srgbClr val="000000"/>
              </a:solidFill>
              <a:latin typeface="Cambria" pitchFamily="18" charset="0"/>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120640"/>
            <a:ext cx="2417497"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Parsing the JSON data to get the information we need.</a:t>
            </a:r>
            <a:endParaRPr lang="zh-CN" altLang="en-US" sz="1200" dirty="0">
              <a:solidFill>
                <a:srgbClr val="000000"/>
              </a:solidFill>
              <a:latin typeface="Cambria" pitchFamily="18" charset="0"/>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120640"/>
            <a:ext cx="2543772"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Inserting the information to the tables created in the database.</a:t>
            </a:r>
            <a:endParaRPr lang="zh-CN" altLang="en-US" sz="1200" dirty="0">
              <a:solidFill>
                <a:srgbClr val="000000"/>
              </a:solidFill>
              <a:latin typeface="Cambria" pitchFamily="18" charset="0"/>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0" y="5124158"/>
            <a:ext cx="2915733"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Make the data visualized in dashboard by PowerBI.</a:t>
            </a:r>
            <a:endParaRPr lang="zh-CN" altLang="en-US" sz="1200" dirty="0">
              <a:solidFill>
                <a:srgbClr val="000000"/>
              </a:solidFill>
              <a:latin typeface="Cambria" pitchFamily="18" charset="0"/>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2"/>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3"/>
          <a:stretch>
            <a:fillRect/>
          </a:stretch>
        </p:blipFill>
        <p:spPr>
          <a:xfrm>
            <a:off x="4450285" y="2676027"/>
            <a:ext cx="874625" cy="874625"/>
          </a:xfrm>
          <a:prstGeom prst="rect">
            <a:avLst/>
          </a:prstGeom>
        </p:spPr>
      </p:pic>
      <p:pic>
        <p:nvPicPr>
          <p:cNvPr id="25" name="Picture 127"/>
          <p:cNvPicPr>
            <a:picLocks noChangeAspect="1"/>
          </p:cNvPicPr>
          <p:nvPr/>
        </p:nvPicPr>
        <p:blipFill>
          <a:blip r:embed="rId4"/>
          <a:stretch>
            <a:fillRect/>
          </a:stretch>
        </p:blipFill>
        <p:spPr>
          <a:xfrm>
            <a:off x="6682301" y="2600641"/>
            <a:ext cx="1199671" cy="966178"/>
          </a:xfrm>
          <a:prstGeom prst="rect">
            <a:avLst/>
          </a:prstGeom>
        </p:spPr>
      </p:pic>
      <p:pic>
        <p:nvPicPr>
          <p:cNvPr id="26" name="Picture 128"/>
          <p:cNvPicPr>
            <a:picLocks noChangeAspect="1"/>
          </p:cNvPicPr>
          <p:nvPr/>
        </p:nvPicPr>
        <p:blipFill>
          <a:blip r:embed="rId5"/>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6bb9d19-7926-47a4-9d93-93d54014735c"/>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sharepoint/v3"/>
    <ds:schemaRef ds:uri="2295e2e7-0eeb-498e-8716-217bb2ee6ee3"/>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17097</TotalTime>
  <Words>343</Words>
  <Application>Microsoft Office PowerPoint</Application>
  <PresentationFormat>Custom</PresentationFormat>
  <Paragraphs>71</Paragraphs>
  <Slides>12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微软雅黑</vt:lpstr>
      <vt:lpstr>宋体</vt:lpstr>
      <vt:lpstr>Arial</vt:lpstr>
      <vt:lpstr>Cambria</vt:lpstr>
      <vt:lpstr>Century Gothic</vt:lpstr>
      <vt:lpstr>Segoe UI</vt:lpstr>
      <vt:lpstr>Segoe UI Light</vt:lpstr>
      <vt:lpstr>Wingdings</vt:lpstr>
      <vt:lpstr>2_MSVID_White_16x9_2012-08-18</vt:lpstr>
      <vt:lpstr>WHITE TEMPLATE</vt:lpstr>
      <vt:lpstr>3_WHITE TEMPLATE</vt:lpstr>
      <vt:lpstr>FTE Application-SWE  Name: Zhiqiang Zhou Date: 8/22 2016 </vt:lpstr>
      <vt:lpstr>Agenda</vt:lpstr>
      <vt:lpstr>Data Funnel (July)</vt:lpstr>
      <vt:lpstr>Key Metrics</vt:lpstr>
      <vt:lpstr>Common Items to Represent</vt:lpstr>
      <vt:lpstr>Publish Categorization</vt:lpstr>
      <vt:lpstr>Pull Request Categorization</vt:lpstr>
      <vt:lpstr>PowerPoint Presentation</vt:lpstr>
      <vt:lpstr>Workflow</vt:lpstr>
      <vt:lpstr>Backend Jobs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755</cp:revision>
  <dcterms:created xsi:type="dcterms:W3CDTF">2012-08-09T08:21:09Z</dcterms:created>
  <dcterms:modified xsi:type="dcterms:W3CDTF">2016-08-17T09:49:00Z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