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1" r:id="rId4"/>
    <p:sldMasterId id="2147484461" r:id="rId5"/>
    <p:sldMasterId id="2147484566" r:id="rId6"/>
  </p:sldMasterIdLst>
  <p:notesMasterIdLst>
    <p:notesMasterId r:id="rId10"/>
  </p:notesMasterIdLst>
  <p:handoutMasterIdLst>
    <p:handoutMasterId r:id="rId11"/>
  </p:handoutMasterIdLst>
  <p:sldIdLst>
    <p:sldId id="638" r:id="rId7"/>
    <p:sldId id="639" r:id="rId8"/>
    <p:sldId id="640" r:id="rId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C600"/>
    <a:srgbClr val="910091"/>
    <a:srgbClr val="0070C0"/>
    <a:srgbClr val="E28AC9"/>
    <a:srgbClr val="0093C7"/>
    <a:srgbClr val="00BCF2"/>
    <a:srgbClr val="C20065"/>
    <a:srgbClr val="FF8C00"/>
    <a:srgbClr val="93B1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4" autoAdjust="0"/>
    <p:restoredTop sz="86248" autoAdjust="0"/>
  </p:normalViewPr>
  <p:slideViewPr>
    <p:cSldViewPr snapToGrid="0">
      <p:cViewPr varScale="1">
        <p:scale>
          <a:sx n="79" d="100"/>
          <a:sy n="79" d="100"/>
        </p:scale>
        <p:origin x="54" y="324"/>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3" d="2"/>
        <a:sy n="3" d="2"/>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8/16/2016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8/16/2016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23198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90749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5609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277035"/>
            <a:ext cx="12188825" cy="8135036"/>
          </a:xfrm>
          <a:prstGeom prst="rect">
            <a:avLst/>
          </a:prstGeom>
        </p:spPr>
      </p:pic>
      <p:sp>
        <p:nvSpPr>
          <p:cNvPr id="2" name="Rectangle 1"/>
          <p:cNvSpPr/>
          <p:nvPr userDrawn="1"/>
        </p:nvSpPr>
        <p:spPr bwMode="auto">
          <a:xfrm>
            <a:off x="269169" y="2084172"/>
            <a:ext cx="6273340" cy="3586208"/>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2" y="2084186"/>
            <a:ext cx="6274895" cy="1793104"/>
          </a:xfrm>
          <a:noFill/>
        </p:spPr>
        <p:txBody>
          <a:bodyPr lIns="146304" tIns="91440" rIns="146304" bIns="91440" anchor="t" anchorCtr="0"/>
          <a:lstStyle>
            <a:lvl1pPr>
              <a:defRPr sz="5292" spc="-98"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14" y="3877272"/>
            <a:ext cx="6274895" cy="1789991"/>
          </a:xfrm>
        </p:spPr>
        <p:txBody>
          <a:bodyPr tIns="109728" bIns="109728">
            <a:noAutofit/>
          </a:bodyPr>
          <a:lstStyle>
            <a:lvl1pPr marL="0" indent="0">
              <a:spcBef>
                <a:spcPts val="0"/>
              </a:spcBef>
              <a:buNone/>
              <a:defRPr sz="3136">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268120" y="6181259"/>
            <a:ext cx="1792383" cy="384107"/>
          </a:xfrm>
          <a:prstGeom prst="rect">
            <a:avLst/>
          </a:prstGeom>
        </p:spPr>
      </p:pic>
    </p:spTree>
    <p:extLst>
      <p:ext uri="{BB962C8B-B14F-4D97-AF65-F5344CB8AC3E}">
        <p14:creationId xmlns:p14="http://schemas.microsoft.com/office/powerpoint/2010/main" val="109087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7860705"/>
      </p:ext>
    </p:extLst>
  </p:cSld>
  <p:clrMap bg1="lt1" tx1="dk1" bg2="lt2" tx2="dk2" accent1="accent1" accent2="accent2" accent3="accent3" accent4="accent4" accent5="accent5" accent6="accent6" hlink="hlink" folHlink="folHlink"/>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528"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1771596746"/>
      </p:ext>
    </p:extLst>
  </p:cSld>
  <p:clrMap bg1="lt1" tx1="dk1" bg2="lt2" tx2="dk2" accent1="accent1" accent2="accent2" accent3="accent3" accent4="accent4" accent5="accent5" accent6="accent6" hlink="hlink" folHlink="folHlink"/>
  <p:sldLayoutIdLst>
    <p:sldLayoutId id="2147484472" r:id="rId1"/>
    <p:sldLayoutId id="2147484479" r:id="rId2"/>
  </p:sldLayoutIdLst>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205457" y="2991148"/>
            <a:ext cx="6858623" cy="876329"/>
          </a:xfrm>
          <a:prstGeom prst="rect">
            <a:avLst/>
          </a:prstGeom>
        </p:spPr>
      </p:pic>
    </p:spTree>
    <p:extLst>
      <p:ext uri="{BB962C8B-B14F-4D97-AF65-F5344CB8AC3E}">
        <p14:creationId xmlns:p14="http://schemas.microsoft.com/office/powerpoint/2010/main" val="3405179864"/>
      </p:ext>
    </p:extLst>
  </p:cSld>
  <p:clrMap bg1="lt1" tx1="dk1" bg2="lt2" tx2="dk2" accent1="accent1" accent2="accent2" accent3="accent3" accent4="accent4" accent5="accent5" accent6="accent6" hlink="hlink" folHlink="folHlink"/>
  <p:sldLayoutIdLst>
    <p:sldLayoutId id="2147484567" r:id="rId1"/>
  </p:sldLayoutIdLst>
  <p:transition>
    <p:fade/>
  </p:transition>
  <p:txStyles>
    <p:titleStyle>
      <a:lvl1pPr algn="l" defTabSz="914093"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2" y="2084186"/>
            <a:ext cx="6274895" cy="2792614"/>
          </a:xfrm>
        </p:spPr>
        <p:txBody>
          <a:bodyPr/>
          <a:lstStyle/>
          <a:p>
            <a:r>
              <a:rPr lang="en-US" b="1" dirty="0"/>
              <a:t>FTE Application-SWE</a:t>
            </a:r>
            <a:br>
              <a:rPr lang="en-US" b="1" dirty="0"/>
            </a:br>
            <a:br>
              <a:rPr lang="en-US" b="1" dirty="0"/>
            </a:br>
            <a:r>
              <a:rPr lang="en-US" sz="3600" dirty="0"/>
              <a:t>Name: Zhiqiang Zhou</a:t>
            </a:r>
            <a:br>
              <a:rPr lang="en-US" sz="3600" dirty="0"/>
            </a:br>
            <a:r>
              <a:rPr lang="en-US" sz="3600" dirty="0"/>
              <a:t>Date: 8/22 2016</a:t>
            </a:r>
            <a:br>
              <a:rPr lang="en-US" sz="5400" dirty="0"/>
            </a:br>
            <a:endParaRPr lang="en-US" dirty="0"/>
          </a:p>
        </p:txBody>
      </p:sp>
    </p:spTree>
    <p:extLst>
      <p:ext uri="{BB962C8B-B14F-4D97-AF65-F5344CB8AC3E}">
        <p14:creationId xmlns:p14="http://schemas.microsoft.com/office/powerpoint/2010/main" val="230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txBox="1">
            <a:spLocks/>
          </p:cNvSpPr>
          <p:nvPr/>
        </p:nvSpPr>
        <p:spPr>
          <a:xfrm>
            <a:off x="577523" y="1345673"/>
            <a:ext cx="8978900" cy="515143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200000"/>
              </a:lnSpc>
              <a:spcAft>
                <a:spcPts val="0"/>
              </a:spcAft>
            </a:pPr>
            <a:r>
              <a:rPr kumimoji="0" lang="zh-CN" altLang="en-US" sz="3200" dirty="0">
                <a:latin typeface="Arial" panose="020B0604020202020204" pitchFamily="34" charset="0"/>
                <a:ea typeface="宋体" pitchFamily="2" charset="-122"/>
                <a:cs typeface="Arial" panose="020B0604020202020204" pitchFamily="34" charset="0"/>
              </a:rPr>
              <a:t> </a:t>
            </a:r>
            <a:r>
              <a:rPr lang="en-US" altLang="zh-CN" sz="3200" dirty="0">
                <a:latin typeface="Arial" panose="020B0604020202020204" pitchFamily="34" charset="0"/>
                <a:ea typeface="宋体" pitchFamily="2" charset="-122"/>
                <a:cs typeface="Arial" panose="020B0604020202020204" pitchFamily="34" charset="0"/>
              </a:rPr>
              <a:t>Metrics to Represent in Dashboard</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a:t>
            </a:r>
            <a:r>
              <a:rPr lang="en-US" altLang="zh-CN" sz="3200" dirty="0">
                <a:latin typeface="Arial" panose="020B0604020202020204" pitchFamily="34" charset="0"/>
                <a:ea typeface="宋体" pitchFamily="2" charset="-122"/>
                <a:cs typeface="Arial" panose="020B0604020202020204" pitchFamily="34" charset="0"/>
              </a:rPr>
              <a:t>Dashboard Demonstration</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lang="en-US" altLang="zh-CN" sz="3200" dirty="0">
                <a:latin typeface="Arial" panose="020B0604020202020204" pitchFamily="34" charset="0"/>
                <a:ea typeface="宋体" pitchFamily="2" charset="-122"/>
                <a:cs typeface="Arial" panose="020B0604020202020204" pitchFamily="34" charset="0"/>
              </a:rPr>
              <a:t> Workflow Introduction</a:t>
            </a: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Q &amp; A</a:t>
            </a:r>
          </a:p>
        </p:txBody>
      </p:sp>
    </p:spTree>
    <p:extLst>
      <p:ext uri="{BB962C8B-B14F-4D97-AF65-F5344CB8AC3E}">
        <p14:creationId xmlns:p14="http://schemas.microsoft.com/office/powerpoint/2010/main" val="14572638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Internship Project</a:t>
            </a:r>
          </a:p>
        </p:txBody>
      </p:sp>
      <p:sp>
        <p:nvSpPr>
          <p:cNvPr id="153" name="平行四边形 2"/>
          <p:cNvSpPr/>
          <p:nvPr/>
        </p:nvSpPr>
        <p:spPr>
          <a:xfrm>
            <a:off x="3121930" y="2290484"/>
            <a:ext cx="5301499" cy="300515"/>
          </a:xfrm>
          <a:prstGeom prst="parallelogram">
            <a:avLst>
              <a:gd name="adj" fmla="val 799125"/>
            </a:avLst>
          </a:prstGeom>
          <a:solidFill>
            <a:srgbClr val="07BA98">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4" name="平行四边形 3"/>
          <p:cNvSpPr/>
          <p:nvPr/>
        </p:nvSpPr>
        <p:spPr>
          <a:xfrm>
            <a:off x="3676250" y="3317851"/>
            <a:ext cx="4174584" cy="304531"/>
          </a:xfrm>
          <a:prstGeom prst="parallelogram">
            <a:avLst>
              <a:gd name="adj" fmla="val 679109"/>
            </a:avLst>
          </a:prstGeom>
          <a:solidFill>
            <a:srgbClr val="FC9400">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5" name="平行四边形 4"/>
          <p:cNvSpPr/>
          <p:nvPr/>
        </p:nvSpPr>
        <p:spPr>
          <a:xfrm>
            <a:off x="4218386" y="4349235"/>
            <a:ext cx="3072037" cy="304531"/>
          </a:xfrm>
          <a:prstGeom prst="parallelogram">
            <a:avLst>
              <a:gd name="adj" fmla="val 503085"/>
            </a:avLst>
          </a:prstGeom>
          <a:solidFill>
            <a:srgbClr val="87C509">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cxnSp>
        <p:nvCxnSpPr>
          <p:cNvPr id="156" name="直线连接符 8"/>
          <p:cNvCxnSpPr>
            <a:stCxn id="154" idx="3"/>
          </p:cNvCxnSpPr>
          <p:nvPr/>
        </p:nvCxnSpPr>
        <p:spPr>
          <a:xfrm>
            <a:off x="8648825" y="1925048"/>
            <a:ext cx="537556" cy="0"/>
          </a:xfrm>
          <a:prstGeom prst="line">
            <a:avLst/>
          </a:prstGeom>
          <a:noFill/>
          <a:ln w="12700" cap="flat" cmpd="sng" algn="ctr">
            <a:solidFill>
              <a:srgbClr val="07BA98"/>
            </a:solidFill>
            <a:prstDash val="solid"/>
            <a:tailEnd type="oval"/>
          </a:ln>
          <a:effectLst/>
        </p:spPr>
      </p:cxnSp>
      <p:cxnSp>
        <p:nvCxnSpPr>
          <p:cNvPr id="157" name="直线连接符 9"/>
          <p:cNvCxnSpPr>
            <a:stCxn id="155" idx="1"/>
          </p:cNvCxnSpPr>
          <p:nvPr/>
        </p:nvCxnSpPr>
        <p:spPr>
          <a:xfrm flipH="1">
            <a:off x="2769735" y="2956432"/>
            <a:ext cx="577567" cy="8301"/>
          </a:xfrm>
          <a:prstGeom prst="line">
            <a:avLst/>
          </a:prstGeom>
          <a:noFill/>
          <a:ln w="12700" cap="flat" cmpd="sng" algn="ctr">
            <a:solidFill>
              <a:srgbClr val="FC9400"/>
            </a:solidFill>
            <a:prstDash val="solid"/>
            <a:tailEnd type="oval"/>
          </a:ln>
          <a:effectLst/>
        </p:spPr>
      </p:cxnSp>
      <p:cxnSp>
        <p:nvCxnSpPr>
          <p:cNvPr id="158" name="直线连接符 14"/>
          <p:cNvCxnSpPr/>
          <p:nvPr/>
        </p:nvCxnSpPr>
        <p:spPr>
          <a:xfrm>
            <a:off x="7511681" y="3987816"/>
            <a:ext cx="577151" cy="0"/>
          </a:xfrm>
          <a:prstGeom prst="line">
            <a:avLst/>
          </a:prstGeom>
          <a:noFill/>
          <a:ln w="12700" cap="flat" cmpd="sng" algn="ctr">
            <a:solidFill>
              <a:srgbClr val="87C509"/>
            </a:solidFill>
            <a:prstDash val="solid"/>
            <a:tailEnd type="oval"/>
          </a:ln>
          <a:effectLst/>
        </p:spPr>
      </p:cxnSp>
      <p:cxnSp>
        <p:nvCxnSpPr>
          <p:cNvPr id="159" name="直线连接符 15"/>
          <p:cNvCxnSpPr/>
          <p:nvPr/>
        </p:nvCxnSpPr>
        <p:spPr>
          <a:xfrm flipH="1">
            <a:off x="3858922" y="5019200"/>
            <a:ext cx="584835" cy="0"/>
          </a:xfrm>
          <a:prstGeom prst="line">
            <a:avLst/>
          </a:prstGeom>
          <a:noFill/>
          <a:ln w="12700" cap="flat" cmpd="sng" algn="ctr">
            <a:solidFill>
              <a:srgbClr val="565F69"/>
            </a:solidFill>
            <a:prstDash val="solid"/>
            <a:tailEnd type="oval"/>
          </a:ln>
          <a:effectLst/>
        </p:spPr>
      </p:cxnSp>
      <p:grpSp>
        <p:nvGrpSpPr>
          <p:cNvPr id="160" name="组 21"/>
          <p:cNvGrpSpPr/>
          <p:nvPr/>
        </p:nvGrpSpPr>
        <p:grpSpPr>
          <a:xfrm>
            <a:off x="2539107" y="1559614"/>
            <a:ext cx="6335089" cy="730869"/>
            <a:chOff x="2929251" y="1084126"/>
            <a:chExt cx="6335089" cy="730869"/>
          </a:xfrm>
        </p:grpSpPr>
        <p:sp>
          <p:nvSpPr>
            <p:cNvPr id="161" name="梯形 22"/>
            <p:cNvSpPr/>
            <p:nvPr/>
          </p:nvSpPr>
          <p:spPr>
            <a:xfrm flipV="1">
              <a:off x="2929251" y="1084126"/>
              <a:ext cx="6335089" cy="730869"/>
            </a:xfrm>
            <a:prstGeom prst="trapezoid">
              <a:avLst>
                <a:gd name="adj" fmla="val 61672"/>
              </a:avLst>
            </a:prstGeom>
            <a:solidFill>
              <a:srgbClr val="07BA98"/>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rgbClr val="404040"/>
                </a:solidFill>
                <a:effectLst/>
                <a:uLnTx/>
                <a:uFillTx/>
                <a:latin typeface="Century Gothic"/>
                <a:ea typeface="微软雅黑"/>
                <a:cs typeface="+mn-cs"/>
              </a:endParaRPr>
            </a:p>
          </p:txBody>
        </p:sp>
        <p:sp>
          <p:nvSpPr>
            <p:cNvPr id="162" name="文本框 23"/>
            <p:cNvSpPr txBox="1"/>
            <p:nvPr/>
          </p:nvSpPr>
          <p:spPr>
            <a:xfrm>
              <a:off x="3690508" y="1203339"/>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WEDCS</a:t>
              </a:r>
              <a:r>
                <a:rPr kumimoji="1" lang="en-US" altLang="zh-CN" sz="2800" b="1" i="0" u="none" strike="noStrike" kern="0" cap="none" spc="0" normalizeH="0" noProof="0" dirty="0">
                  <a:ln>
                    <a:noFill/>
                  </a:ln>
                  <a:solidFill>
                    <a:srgbClr val="FFFFFF"/>
                  </a:solidFill>
                  <a:effectLst/>
                  <a:uLnTx/>
                  <a:uFillTx/>
                  <a:latin typeface="Century Gothic"/>
                  <a:ea typeface="微软雅黑"/>
                </a:rPr>
                <a:t> Visitors</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grpSp>
        <p:nvGrpSpPr>
          <p:cNvPr id="163" name="组 24"/>
          <p:cNvGrpSpPr/>
          <p:nvPr/>
        </p:nvGrpSpPr>
        <p:grpSpPr>
          <a:xfrm>
            <a:off x="3121931" y="2590998"/>
            <a:ext cx="5169441" cy="730869"/>
            <a:chOff x="3512075" y="2115510"/>
            <a:chExt cx="5169441" cy="730869"/>
          </a:xfrm>
        </p:grpSpPr>
        <p:sp>
          <p:nvSpPr>
            <p:cNvPr id="164" name="梯形 25"/>
            <p:cNvSpPr/>
            <p:nvPr/>
          </p:nvSpPr>
          <p:spPr>
            <a:xfrm flipV="1">
              <a:off x="3512075" y="2115510"/>
              <a:ext cx="5169441" cy="730869"/>
            </a:xfrm>
            <a:prstGeom prst="trapezoid">
              <a:avLst>
                <a:gd name="adj" fmla="val 61672"/>
              </a:avLst>
            </a:prstGeom>
            <a:solidFill>
              <a:srgbClr val="FC9400"/>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5" name="文本框 26"/>
            <p:cNvSpPr txBox="1"/>
            <p:nvPr/>
          </p:nvSpPr>
          <p:spPr>
            <a:xfrm>
              <a:off x="3690508" y="2234723"/>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Contribution</a:t>
              </a:r>
              <a:r>
                <a:rPr kumimoji="1" lang="en-US" altLang="zh-CN" sz="2800" b="1" i="0" u="none" strike="noStrike" kern="0" cap="none" spc="0" normalizeH="0" noProof="0" dirty="0">
                  <a:ln>
                    <a:noFill/>
                  </a:ln>
                  <a:solidFill>
                    <a:srgbClr val="FFFFFF"/>
                  </a:solidFill>
                  <a:effectLst/>
                  <a:uLnTx/>
                  <a:uFillTx/>
                  <a:latin typeface="Century Gothic"/>
                  <a:ea typeface="微软雅黑"/>
                </a:rPr>
                <a:t> Link Clickers</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grpSp>
        <p:nvGrpSpPr>
          <p:cNvPr id="166" name="组 27"/>
          <p:cNvGrpSpPr/>
          <p:nvPr/>
        </p:nvGrpSpPr>
        <p:grpSpPr>
          <a:xfrm>
            <a:off x="3676251" y="3622382"/>
            <a:ext cx="4060801" cy="730869"/>
            <a:chOff x="4066395" y="3146894"/>
            <a:chExt cx="4060801" cy="730869"/>
          </a:xfrm>
        </p:grpSpPr>
        <p:sp>
          <p:nvSpPr>
            <p:cNvPr id="167" name="梯形 28"/>
            <p:cNvSpPr/>
            <p:nvPr/>
          </p:nvSpPr>
          <p:spPr>
            <a:xfrm flipV="1">
              <a:off x="4066395" y="3146894"/>
              <a:ext cx="4060801" cy="730869"/>
            </a:xfrm>
            <a:prstGeom prst="trapezoid">
              <a:avLst>
                <a:gd name="adj" fmla="val 61672"/>
              </a:avLst>
            </a:prstGeom>
            <a:solidFill>
              <a:srgbClr val="87C50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8" name="文本框 29"/>
            <p:cNvSpPr txBox="1"/>
            <p:nvPr/>
          </p:nvSpPr>
          <p:spPr>
            <a:xfrm>
              <a:off x="4386021" y="3266107"/>
              <a:ext cx="3421550"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PR Initiators</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grpSp>
        <p:nvGrpSpPr>
          <p:cNvPr id="169" name="组 30"/>
          <p:cNvGrpSpPr/>
          <p:nvPr/>
        </p:nvGrpSpPr>
        <p:grpSpPr>
          <a:xfrm>
            <a:off x="4218386" y="4653766"/>
            <a:ext cx="2976528" cy="730869"/>
            <a:chOff x="4608530" y="4178278"/>
            <a:chExt cx="2976528" cy="730869"/>
          </a:xfrm>
        </p:grpSpPr>
        <p:sp>
          <p:nvSpPr>
            <p:cNvPr id="170" name="梯形 31"/>
            <p:cNvSpPr/>
            <p:nvPr/>
          </p:nvSpPr>
          <p:spPr>
            <a:xfrm flipV="1">
              <a:off x="4608530" y="4178278"/>
              <a:ext cx="2976528" cy="730869"/>
            </a:xfrm>
            <a:prstGeom prst="trapezoid">
              <a:avLst>
                <a:gd name="adj" fmla="val 61672"/>
              </a:avLst>
            </a:prstGeom>
            <a:solidFill>
              <a:srgbClr val="565F6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71" name="文本框 32"/>
            <p:cNvSpPr txBox="1"/>
            <p:nvPr/>
          </p:nvSpPr>
          <p:spPr>
            <a:xfrm>
              <a:off x="4991629" y="4297491"/>
              <a:ext cx="2210331"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Accepted</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sp>
        <p:nvSpPr>
          <p:cNvPr id="192" name="矩形 7"/>
          <p:cNvSpPr/>
          <p:nvPr/>
        </p:nvSpPr>
        <p:spPr>
          <a:xfrm>
            <a:off x="9235031" y="1719863"/>
            <a:ext cx="1604927" cy="379656"/>
          </a:xfrm>
          <a:prstGeom prst="rect">
            <a:avLst/>
          </a:prstGeom>
        </p:spPr>
        <p:txBody>
          <a:bodyPr wrap="none">
            <a:spAutoFit/>
          </a:bodyPr>
          <a:lstStyle/>
          <a:p>
            <a:pPr defTabSz="609630"/>
            <a:r>
              <a:rPr lang="en-US" altLang="zh-CN" sz="1867" b="1" dirty="0">
                <a:solidFill>
                  <a:srgbClr val="07BA98"/>
                </a:solidFill>
                <a:latin typeface="Century Gothic"/>
                <a:ea typeface="微软雅黑"/>
              </a:rPr>
              <a:t>2.9m (100%)</a:t>
            </a:r>
            <a:endParaRPr lang="zh-CN" altLang="en-US" sz="1867" b="1" dirty="0">
              <a:solidFill>
                <a:srgbClr val="07BA98"/>
              </a:solidFill>
              <a:latin typeface="Century Gothic"/>
              <a:ea typeface="微软雅黑"/>
            </a:endParaRPr>
          </a:p>
        </p:txBody>
      </p:sp>
      <p:sp>
        <p:nvSpPr>
          <p:cNvPr id="194" name="矩形 11"/>
          <p:cNvSpPr/>
          <p:nvPr/>
        </p:nvSpPr>
        <p:spPr>
          <a:xfrm>
            <a:off x="1189788" y="2748785"/>
            <a:ext cx="1587294" cy="379656"/>
          </a:xfrm>
          <a:prstGeom prst="rect">
            <a:avLst/>
          </a:prstGeom>
        </p:spPr>
        <p:txBody>
          <a:bodyPr wrap="none">
            <a:spAutoFit/>
          </a:bodyPr>
          <a:lstStyle/>
          <a:p>
            <a:pPr defTabSz="609630"/>
            <a:r>
              <a:rPr lang="en-US" altLang="zh-CN" sz="1867" b="1" dirty="0">
                <a:solidFill>
                  <a:srgbClr val="FC9400"/>
                </a:solidFill>
                <a:latin typeface="Century Gothic"/>
                <a:ea typeface="微软雅黑"/>
              </a:rPr>
              <a:t>6.5k (0.23%)</a:t>
            </a:r>
            <a:endParaRPr lang="zh-CN" altLang="en-US" sz="1867" b="1" dirty="0">
              <a:solidFill>
                <a:srgbClr val="FC9400"/>
              </a:solidFill>
              <a:latin typeface="Century Gothic"/>
              <a:ea typeface="微软雅黑"/>
            </a:endParaRPr>
          </a:p>
        </p:txBody>
      </p:sp>
      <p:sp>
        <p:nvSpPr>
          <p:cNvPr id="196" name="矩形 13"/>
          <p:cNvSpPr/>
          <p:nvPr/>
        </p:nvSpPr>
        <p:spPr>
          <a:xfrm>
            <a:off x="8149673" y="3793619"/>
            <a:ext cx="1659429" cy="379656"/>
          </a:xfrm>
          <a:prstGeom prst="rect">
            <a:avLst/>
          </a:prstGeom>
        </p:spPr>
        <p:txBody>
          <a:bodyPr wrap="none">
            <a:spAutoFit/>
          </a:bodyPr>
          <a:lstStyle/>
          <a:p>
            <a:pPr defTabSz="609630"/>
            <a:r>
              <a:rPr lang="en-US" altLang="zh-CN" sz="1867" b="1" dirty="0">
                <a:solidFill>
                  <a:srgbClr val="87C509"/>
                </a:solidFill>
                <a:latin typeface="Century Gothic"/>
                <a:ea typeface="微软雅黑"/>
              </a:rPr>
              <a:t>111 (&lt;0.01%)</a:t>
            </a:r>
            <a:endParaRPr lang="zh-CN" altLang="en-US" sz="1867" b="1" dirty="0">
              <a:solidFill>
                <a:srgbClr val="87C509"/>
              </a:solidFill>
              <a:latin typeface="Century Gothic"/>
              <a:ea typeface="微软雅黑"/>
            </a:endParaRPr>
          </a:p>
        </p:txBody>
      </p:sp>
      <p:sp>
        <p:nvSpPr>
          <p:cNvPr id="199" name="矩形 17"/>
          <p:cNvSpPr/>
          <p:nvPr/>
        </p:nvSpPr>
        <p:spPr>
          <a:xfrm>
            <a:off x="2120479" y="4803501"/>
            <a:ext cx="1659429" cy="379656"/>
          </a:xfrm>
          <a:prstGeom prst="rect">
            <a:avLst/>
          </a:prstGeom>
        </p:spPr>
        <p:txBody>
          <a:bodyPr wrap="none">
            <a:spAutoFit/>
          </a:bodyPr>
          <a:lstStyle/>
          <a:p>
            <a:pPr defTabSz="609630"/>
            <a:r>
              <a:rPr lang="en-US" altLang="zh-CN" sz="1867" b="1" dirty="0">
                <a:solidFill>
                  <a:srgbClr val="565F69"/>
                </a:solidFill>
                <a:latin typeface="Century Gothic"/>
                <a:ea typeface="微软雅黑"/>
              </a:rPr>
              <a:t>106 (&lt;0.01%)</a:t>
            </a:r>
            <a:endParaRPr lang="zh-CN" altLang="en-US" sz="1867" b="1" dirty="0">
              <a:solidFill>
                <a:srgbClr val="565F69"/>
              </a:solidFill>
              <a:latin typeface="Century Gothic"/>
              <a:ea typeface="微软雅黑"/>
            </a:endParaRPr>
          </a:p>
        </p:txBody>
      </p:sp>
    </p:spTree>
    <p:extLst>
      <p:ext uri="{BB962C8B-B14F-4D97-AF65-F5344CB8AC3E}">
        <p14:creationId xmlns:p14="http://schemas.microsoft.com/office/powerpoint/2010/main" val="4249717898"/>
      </p:ext>
    </p:extLst>
  </p:cSld>
  <p:clrMapOvr>
    <a:masterClrMapping/>
  </p:clrMapOvr>
  <p:transition>
    <p:fade/>
  </p:transition>
</p:sld>
</file>

<file path=ppt/theme/theme1.xml><?xml version="1.0" encoding="utf-8"?>
<a:theme xmlns:a="http://schemas.openxmlformats.org/drawingml/2006/main" name="2_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3.potx" id="{4977ACAC-262E-428F-B2B5-F9AD02AFA5D4}" vid="{424674A7-235D-4F60-B609-DCDE12235BCE}"/>
    </a:ext>
  </a:extLst>
</a:theme>
</file>

<file path=ppt/theme/theme3.xml><?xml version="1.0" encoding="utf-8"?>
<a:theme xmlns:a="http://schemas.openxmlformats.org/drawingml/2006/main" name="3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CF0707D1-A87F-4919-A17E-BF1D96A30895}" vid="{B58F33DF-6172-4868-AE88-7A3996375F8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c6bb9d19-7926-47a4-9d93-93d54014735c"/>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sharepoint/v3"/>
    <ds:schemaRef ds:uri="2295e2e7-0eeb-498e-8716-217bb2ee6ee3"/>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16600</TotalTime>
  <Words>46</Words>
  <Application>Microsoft Office PowerPoint</Application>
  <PresentationFormat>Custom</PresentationFormat>
  <Paragraphs>16</Paragraphs>
  <Slides>3</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vt:i4>
      </vt:variant>
    </vt:vector>
  </HeadingPairs>
  <TitlesOfParts>
    <vt:vector size="12" baseType="lpstr">
      <vt:lpstr>微软雅黑</vt:lpstr>
      <vt:lpstr>宋体</vt:lpstr>
      <vt:lpstr>Arial</vt:lpstr>
      <vt:lpstr>Century Gothic</vt:lpstr>
      <vt:lpstr>Segoe UI</vt:lpstr>
      <vt:lpstr>Segoe UI Light</vt:lpstr>
      <vt:lpstr>2_MSVID_White_16x9_2012-08-18</vt:lpstr>
      <vt:lpstr>WHITE TEMPLATE</vt:lpstr>
      <vt:lpstr>3_WHITE TEMPLATE</vt:lpstr>
      <vt:lpstr>FTE Application-SWE  Name: Zhiqiang Zhou Date: 8/22 2016 </vt:lpstr>
      <vt:lpstr>Agenda</vt:lpstr>
      <vt:lpstr>Internship Project</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a-huiyan@microsoft.com</dc:creator>
  <cp:keywords>&lt;Any Related Keywords&gt;</cp:keywords>
  <dc:description>Template: Saku Uchikawa, Microsoft Corporation
Formatting:
Event Date: 
Event Location: 
Audience Type: Internal</dc:description>
  <cp:lastModifiedBy>Zhiqiang Zhou</cp:lastModifiedBy>
  <cp:revision>733</cp:revision>
  <dcterms:created xsi:type="dcterms:W3CDTF">2012-08-09T08:21:09Z</dcterms:created>
  <dcterms:modified xsi:type="dcterms:W3CDTF">2016-08-16T09:50:03Z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