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4"/>
  </p:notesMasterIdLst>
  <p:sldIdLst>
    <p:sldId id="256" r:id="rId3"/>
    <p:sldId id="257" r:id="rId4"/>
    <p:sldId id="278" r:id="rId5"/>
    <p:sldId id="284" r:id="rId6"/>
    <p:sldId id="279" r:id="rId7"/>
    <p:sldId id="282" r:id="rId8"/>
    <p:sldId id="281" r:id="rId9"/>
    <p:sldId id="280" r:id="rId10"/>
    <p:sldId id="285" r:id="rId11"/>
    <p:sldId id="277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0" autoAdjust="0"/>
    <p:restoredTop sz="93692"/>
  </p:normalViewPr>
  <p:slideViewPr>
    <p:cSldViewPr snapToGrid="0" snapToObjects="1">
      <p:cViewPr varScale="1">
        <p:scale>
          <a:sx n="84" d="100"/>
          <a:sy n="84" d="100"/>
        </p:scale>
        <p:origin x="10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2016/8/1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09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538413" y="2425848"/>
            <a:ext cx="2599547" cy="2072335"/>
            <a:chOff x="7503886" y="1970815"/>
            <a:chExt cx="2599547" cy="2072335"/>
          </a:xfrm>
          <a:solidFill>
            <a:schemeClr val="accent1">
              <a:lumMod val="75000"/>
              <a:alpha val="54000"/>
            </a:schemeClr>
          </a:solidFill>
        </p:grpSpPr>
        <p:sp>
          <p:nvSpPr>
            <p:cNvPr id="8" name="椭圆 7"/>
            <p:cNvSpPr/>
            <p:nvPr/>
          </p:nvSpPr>
          <p:spPr>
            <a:xfrm>
              <a:off x="7503886" y="1970815"/>
              <a:ext cx="1758553" cy="17585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186058" y="2736864"/>
              <a:ext cx="1306286" cy="13062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249415" y="2875350"/>
              <a:ext cx="854018" cy="854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flipH="1">
            <a:off x="2078852" y="2511771"/>
            <a:ext cx="2599547" cy="2072335"/>
            <a:chOff x="1271166" y="2284597"/>
            <a:chExt cx="2599547" cy="2072335"/>
          </a:xfrm>
          <a:solidFill>
            <a:schemeClr val="accent1">
              <a:lumMod val="75000"/>
              <a:alpha val="54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1166" y="2284597"/>
              <a:ext cx="1758553" cy="17585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53338" y="3050646"/>
              <a:ext cx="1306286" cy="13062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16695" y="3189132"/>
              <a:ext cx="854018" cy="854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4260272" y="1469396"/>
            <a:ext cx="3671455" cy="36714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1881" y="2657330"/>
            <a:ext cx="5238131" cy="132343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588496" y="3869302"/>
            <a:ext cx="5238131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4198071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56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210674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210674" y="416539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154395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6"/>
          <p:cNvCxnSpPr/>
          <p:nvPr userDrawn="1"/>
        </p:nvCxnSpPr>
        <p:spPr>
          <a:xfrm>
            <a:off x="6096000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416421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68861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2177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1790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210674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210674" y="416539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154395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154395" y="416539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6"/>
          <p:cNvCxnSpPr/>
          <p:nvPr userDrawn="1"/>
        </p:nvCxnSpPr>
        <p:spPr>
          <a:xfrm>
            <a:off x="6096000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416421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154395" y="416421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68861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154395" y="468861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207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210674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210674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154395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154395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6"/>
          <p:cNvCxnSpPr/>
          <p:nvPr userDrawn="1"/>
        </p:nvCxnSpPr>
        <p:spPr>
          <a:xfrm>
            <a:off x="6096000" y="1820713"/>
            <a:ext cx="0" cy="437450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154395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154395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210674" y="5454136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1210674" y="5452961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1210674" y="597735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6632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6"/>
          <p:cNvCxnSpPr/>
          <p:nvPr userDrawn="1"/>
        </p:nvCxnSpPr>
        <p:spPr>
          <a:xfrm>
            <a:off x="6096000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210674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210674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7154395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7154395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线连接符 16"/>
          <p:cNvCxnSpPr/>
          <p:nvPr userDrawn="1"/>
        </p:nvCxnSpPr>
        <p:spPr>
          <a:xfrm>
            <a:off x="6096000" y="1820713"/>
            <a:ext cx="0" cy="437450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154395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154395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210674" y="5454136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1210674" y="5452961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1210674" y="597735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7154395" y="5454136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7154395" y="5452961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7154395" y="597735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78401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740375" y="-522490"/>
            <a:ext cx="5238131" cy="51706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740375" y="3858885"/>
            <a:ext cx="5238131" cy="120032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30406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187368" y="462968"/>
            <a:ext cx="43431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30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58868" y="589968"/>
            <a:ext cx="43431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25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58868" y="589968"/>
            <a:ext cx="43431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0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5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8" r:id="rId2"/>
    <p:sldLayoutId id="2147483696" r:id="rId3"/>
    <p:sldLayoutId id="2147483697" r:id="rId4"/>
    <p:sldLayoutId id="2147483698" r:id="rId5"/>
    <p:sldLayoutId id="2147483694" r:id="rId6"/>
    <p:sldLayoutId id="2147483689" r:id="rId7"/>
    <p:sldLayoutId id="2147483690" r:id="rId8"/>
    <p:sldLayoutId id="2147483691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3471881" y="2657330"/>
            <a:ext cx="5238131" cy="1323439"/>
          </a:xfrm>
        </p:spPr>
        <p:txBody>
          <a:bodyPr/>
          <a:lstStyle/>
          <a:p>
            <a:r>
              <a:rPr lang="en-US" altLang="zh-CN" dirty="0"/>
              <a:t>Dashboard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71881" y="2850663"/>
            <a:ext cx="5238131" cy="707886"/>
          </a:xfrm>
        </p:spPr>
        <p:txBody>
          <a:bodyPr/>
          <a:lstStyle/>
          <a:p>
            <a:r>
              <a:rPr lang="en-US" altLang="zh-CN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34518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71881" y="2545863"/>
            <a:ext cx="5238131" cy="1323439"/>
          </a:xfrm>
        </p:spPr>
        <p:txBody>
          <a:bodyPr/>
          <a:lstStyle/>
          <a:p>
            <a:r>
              <a:rPr lang="en-US" altLang="zh-CN" dirty="0"/>
              <a:t>Thank You</a:t>
            </a:r>
          </a:p>
          <a:p>
            <a:r>
              <a:rPr lang="en-US" altLang="zh-CN" dirty="0"/>
              <a:t>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4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10674" y="2334440"/>
            <a:ext cx="2928689" cy="523220"/>
          </a:xfrm>
        </p:spPr>
        <p:txBody>
          <a:bodyPr/>
          <a:lstStyle/>
          <a:p>
            <a:r>
              <a:rPr lang="en-US" altLang="zh-CN" dirty="0"/>
              <a:t>PART ONE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54395" y="2334440"/>
            <a:ext cx="2928689" cy="523220"/>
          </a:xfrm>
        </p:spPr>
        <p:txBody>
          <a:bodyPr/>
          <a:lstStyle/>
          <a:p>
            <a:r>
              <a:rPr lang="en-US" altLang="zh-CN" dirty="0"/>
              <a:t>PART THREE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1210674" y="4164216"/>
            <a:ext cx="2928689" cy="523220"/>
          </a:xfrm>
        </p:spPr>
        <p:txBody>
          <a:bodyPr/>
          <a:lstStyle/>
          <a:p>
            <a:r>
              <a:rPr lang="en-US" altLang="zh-CN" dirty="0"/>
              <a:t>PART TWO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7154395" y="4164216"/>
            <a:ext cx="2928689" cy="523220"/>
          </a:xfrm>
        </p:spPr>
        <p:txBody>
          <a:bodyPr/>
          <a:lstStyle/>
          <a:p>
            <a:r>
              <a:rPr lang="en-US" altLang="zh-CN" dirty="0"/>
              <a:t>PART FOUR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210674" y="2876646"/>
            <a:ext cx="3881090" cy="369332"/>
          </a:xfrm>
        </p:spPr>
        <p:txBody>
          <a:bodyPr/>
          <a:lstStyle/>
          <a:p>
            <a:r>
              <a:rPr lang="en-US" altLang="zh-CN" dirty="0"/>
              <a:t>Introduce the whole workflow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7154395" y="2876646"/>
            <a:ext cx="3881090" cy="369332"/>
          </a:xfrm>
        </p:spPr>
        <p:txBody>
          <a:bodyPr/>
          <a:lstStyle/>
          <a:p>
            <a:r>
              <a:rPr lang="en-US" altLang="zh-CN" dirty="0"/>
              <a:t>Demonstrate the dashboard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1210674" y="4688611"/>
            <a:ext cx="4424316" cy="369332"/>
          </a:xfrm>
        </p:spPr>
        <p:txBody>
          <a:bodyPr/>
          <a:lstStyle/>
          <a:p>
            <a:r>
              <a:rPr lang="en-US" altLang="zh-CN" dirty="0"/>
              <a:t>The metrics to represent in dashboard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9"/>
          </p:nvPr>
        </p:nvSpPr>
        <p:spPr>
          <a:xfrm>
            <a:off x="7154395" y="4688611"/>
            <a:ext cx="3881090" cy="369332"/>
          </a:xfrm>
        </p:spPr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20"/>
          </p:nvPr>
        </p:nvSpPr>
        <p:spPr>
          <a:xfrm>
            <a:off x="624114" y="569718"/>
            <a:ext cx="4343103" cy="830997"/>
          </a:xfrm>
        </p:spPr>
        <p:txBody>
          <a:bodyPr/>
          <a:lstStyle/>
          <a:p>
            <a:r>
              <a:rPr lang="en-US" altLang="zh-C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6785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Data Funnel</a:t>
            </a:r>
            <a:endParaRPr lang="zh-CN" altLang="en-US" dirty="0"/>
          </a:p>
        </p:txBody>
      </p:sp>
      <p:sp>
        <p:nvSpPr>
          <p:cNvPr id="49" name="平行四边形 48"/>
          <p:cNvSpPr/>
          <p:nvPr/>
        </p:nvSpPr>
        <p:spPr>
          <a:xfrm>
            <a:off x="3512074" y="2129956"/>
            <a:ext cx="5301499" cy="300515"/>
          </a:xfrm>
          <a:prstGeom prst="parallelogram">
            <a:avLst>
              <a:gd name="adj" fmla="val 79912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0" name="平行四边形 49"/>
          <p:cNvSpPr/>
          <p:nvPr/>
        </p:nvSpPr>
        <p:spPr>
          <a:xfrm>
            <a:off x="4066394" y="3157323"/>
            <a:ext cx="4174584" cy="304531"/>
          </a:xfrm>
          <a:prstGeom prst="parallelogram">
            <a:avLst>
              <a:gd name="adj" fmla="val 6791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1" name="平行四边形 50"/>
          <p:cNvSpPr/>
          <p:nvPr/>
        </p:nvSpPr>
        <p:spPr>
          <a:xfrm>
            <a:off x="4608530" y="4188707"/>
            <a:ext cx="3072037" cy="304531"/>
          </a:xfrm>
          <a:prstGeom prst="parallelogram">
            <a:avLst>
              <a:gd name="adj" fmla="val 50308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666323" y="1559335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</a:rPr>
              <a:t>2.4</a:t>
            </a:r>
            <a:r>
              <a:rPr lang="en-US" altLang="zh-CN" sz="2400" b="1" dirty="0">
                <a:solidFill>
                  <a:schemeClr val="accent3"/>
                </a:solidFill>
              </a:rPr>
              <a:t>m</a:t>
            </a:r>
            <a:r>
              <a:rPr lang="en-US" altLang="zh-CN" sz="2000" b="1" dirty="0">
                <a:solidFill>
                  <a:schemeClr val="accent3"/>
                </a:solidFill>
              </a:rPr>
              <a:t> </a:t>
            </a:r>
            <a:r>
              <a:rPr lang="en-US" altLang="zh-CN" sz="3600" b="1" dirty="0">
                <a:solidFill>
                  <a:schemeClr val="accent3"/>
                </a:solidFill>
              </a:rPr>
              <a:t>(100</a:t>
            </a:r>
            <a:r>
              <a:rPr lang="en-US" altLang="zh-CN" sz="2400" b="1" dirty="0">
                <a:solidFill>
                  <a:schemeClr val="accent3"/>
                </a:solidFill>
              </a:rPr>
              <a:t>%</a:t>
            </a:r>
            <a:r>
              <a:rPr lang="en-US" altLang="zh-CN" sz="3600" b="1" dirty="0">
                <a:solidFill>
                  <a:schemeClr val="accent3"/>
                </a:solidFill>
              </a:rPr>
              <a:t>)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cxnSp>
        <p:nvCxnSpPr>
          <p:cNvPr id="55" name="直线连接符 8"/>
          <p:cNvCxnSpPr>
            <a:stCxn id="50" idx="3"/>
          </p:cNvCxnSpPr>
          <p:nvPr/>
        </p:nvCxnSpPr>
        <p:spPr>
          <a:xfrm>
            <a:off x="9038969" y="1764520"/>
            <a:ext cx="537556" cy="0"/>
          </a:xfrm>
          <a:prstGeom prst="line">
            <a:avLst/>
          </a:prstGeom>
          <a:ln w="12700" cmpd="sng">
            <a:solidFill>
              <a:schemeClr val="accent3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9"/>
          <p:cNvCxnSpPr>
            <a:stCxn id="51" idx="1"/>
          </p:cNvCxnSpPr>
          <p:nvPr/>
        </p:nvCxnSpPr>
        <p:spPr>
          <a:xfrm flipH="1">
            <a:off x="3159879" y="2795904"/>
            <a:ext cx="577567" cy="8301"/>
          </a:xfrm>
          <a:prstGeom prst="line">
            <a:avLst/>
          </a:prstGeom>
          <a:ln w="12700" cmpd="sng">
            <a:solidFill>
              <a:schemeClr val="accent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65126" y="2661409"/>
            <a:ext cx="2598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4.6</a:t>
            </a:r>
            <a:r>
              <a:rPr lang="en-US" altLang="zh-CN" sz="2400" b="1" dirty="0">
                <a:solidFill>
                  <a:schemeClr val="accent1"/>
                </a:solidFill>
              </a:rPr>
              <a:t>k</a:t>
            </a:r>
            <a:r>
              <a:rPr lang="en-US" altLang="zh-CN" sz="2000" b="1" dirty="0">
                <a:solidFill>
                  <a:schemeClr val="accent1"/>
                </a:solidFill>
              </a:rPr>
              <a:t> </a:t>
            </a:r>
            <a:r>
              <a:rPr lang="en-US" altLang="zh-CN" sz="3600" b="1" dirty="0">
                <a:solidFill>
                  <a:schemeClr val="accent1"/>
                </a:solidFill>
              </a:rPr>
              <a:t>(0.20</a:t>
            </a:r>
            <a:r>
              <a:rPr lang="en-US" altLang="zh-CN" sz="2400" b="1" dirty="0">
                <a:solidFill>
                  <a:schemeClr val="accent1"/>
                </a:solidFill>
              </a:rPr>
              <a:t>%</a:t>
            </a:r>
            <a:r>
              <a:rPr lang="en-US" altLang="zh-CN" sz="3600" b="1" dirty="0">
                <a:solidFill>
                  <a:schemeClr val="accent1"/>
                </a:solidFill>
              </a:rPr>
              <a:t>)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488763" y="3608707"/>
            <a:ext cx="2884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115 (&lt;0.01</a:t>
            </a:r>
            <a:r>
              <a:rPr lang="en-US" altLang="zh-CN" sz="2400" b="1" dirty="0">
                <a:solidFill>
                  <a:schemeClr val="accent2"/>
                </a:solidFill>
              </a:rPr>
              <a:t>%</a:t>
            </a:r>
            <a:r>
              <a:rPr lang="en-US" altLang="zh-CN" sz="3600" b="1" dirty="0">
                <a:solidFill>
                  <a:schemeClr val="accent2"/>
                </a:solidFill>
              </a:rPr>
              <a:t>)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61" name="直线连接符 14"/>
          <p:cNvCxnSpPr/>
          <p:nvPr/>
        </p:nvCxnSpPr>
        <p:spPr>
          <a:xfrm>
            <a:off x="7901825" y="3827288"/>
            <a:ext cx="577151" cy="0"/>
          </a:xfrm>
          <a:prstGeom prst="line">
            <a:avLst/>
          </a:prstGeom>
          <a:ln w="12700" cmpd="sng">
            <a:solidFill>
              <a:schemeClr val="accent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5"/>
          <p:cNvCxnSpPr/>
          <p:nvPr/>
        </p:nvCxnSpPr>
        <p:spPr>
          <a:xfrm flipH="1">
            <a:off x="4249066" y="4858672"/>
            <a:ext cx="584835" cy="0"/>
          </a:xfrm>
          <a:prstGeom prst="line">
            <a:avLst/>
          </a:prstGeom>
          <a:ln w="12700" cmpd="sng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520023" y="4740509"/>
            <a:ext cx="270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111 (&lt;0.01</a:t>
            </a:r>
            <a:r>
              <a:rPr lang="en-US" altLang="zh-CN" sz="2400" b="1" dirty="0">
                <a:solidFill>
                  <a:schemeClr val="accent6"/>
                </a:solidFill>
              </a:rPr>
              <a:t>%</a:t>
            </a:r>
            <a:r>
              <a:rPr lang="en-US" altLang="zh-CN" sz="3200" b="1" dirty="0">
                <a:solidFill>
                  <a:schemeClr val="accent6"/>
                </a:solidFill>
              </a:rPr>
              <a:t>)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grpSp>
        <p:nvGrpSpPr>
          <p:cNvPr id="68" name="组 21"/>
          <p:cNvGrpSpPr/>
          <p:nvPr/>
        </p:nvGrpSpPr>
        <p:grpSpPr>
          <a:xfrm>
            <a:off x="2929251" y="1399086"/>
            <a:ext cx="6335089" cy="730869"/>
            <a:chOff x="2929251" y="1084126"/>
            <a:chExt cx="6335089" cy="730869"/>
          </a:xfrm>
        </p:grpSpPr>
        <p:sp>
          <p:nvSpPr>
            <p:cNvPr id="69" name="梯形 68"/>
            <p:cNvSpPr/>
            <p:nvPr/>
          </p:nvSpPr>
          <p:spPr>
            <a:xfrm flipV="1">
              <a:off x="2929251" y="1084126"/>
              <a:ext cx="6335089" cy="730869"/>
            </a:xfrm>
            <a:prstGeom prst="trapezoid">
              <a:avLst>
                <a:gd name="adj" fmla="val 61672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404040"/>
                </a:solidFill>
              </a:endParaRPr>
            </a:p>
          </p:txBody>
        </p:sp>
        <p:sp>
          <p:nvSpPr>
            <p:cNvPr id="70" name="文本框 23"/>
            <p:cNvSpPr txBox="1"/>
            <p:nvPr/>
          </p:nvSpPr>
          <p:spPr>
            <a:xfrm>
              <a:off x="3690508" y="1203339"/>
              <a:ext cx="4812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</a:rPr>
                <a:t>WEDCS Visitors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1" name="组 24"/>
          <p:cNvGrpSpPr/>
          <p:nvPr/>
        </p:nvGrpSpPr>
        <p:grpSpPr>
          <a:xfrm>
            <a:off x="3512075" y="2430470"/>
            <a:ext cx="5169441" cy="730869"/>
            <a:chOff x="3512075" y="2115510"/>
            <a:chExt cx="5169441" cy="730869"/>
          </a:xfrm>
        </p:grpSpPr>
        <p:sp>
          <p:nvSpPr>
            <p:cNvPr id="72" name="梯形 71"/>
            <p:cNvSpPr/>
            <p:nvPr/>
          </p:nvSpPr>
          <p:spPr>
            <a:xfrm flipV="1">
              <a:off x="3512075" y="2115510"/>
              <a:ext cx="5169441" cy="730869"/>
            </a:xfrm>
            <a:prstGeom prst="trapezoid">
              <a:avLst>
                <a:gd name="adj" fmla="val 6167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73" name="文本框 26"/>
            <p:cNvSpPr txBox="1"/>
            <p:nvPr/>
          </p:nvSpPr>
          <p:spPr>
            <a:xfrm>
              <a:off x="3690508" y="2234723"/>
              <a:ext cx="4812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</a:rPr>
                <a:t>Contribution Link Clickers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组 27"/>
          <p:cNvGrpSpPr/>
          <p:nvPr/>
        </p:nvGrpSpPr>
        <p:grpSpPr>
          <a:xfrm>
            <a:off x="4066395" y="3461854"/>
            <a:ext cx="4060801" cy="730869"/>
            <a:chOff x="4066395" y="3146894"/>
            <a:chExt cx="4060801" cy="730869"/>
          </a:xfrm>
        </p:grpSpPr>
        <p:sp>
          <p:nvSpPr>
            <p:cNvPr id="75" name="梯形 74"/>
            <p:cNvSpPr/>
            <p:nvPr/>
          </p:nvSpPr>
          <p:spPr>
            <a:xfrm flipV="1">
              <a:off x="4066395" y="3146894"/>
              <a:ext cx="4060801" cy="730869"/>
            </a:xfrm>
            <a:prstGeom prst="trapezoid">
              <a:avLst>
                <a:gd name="adj" fmla="val 616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76" name="文本框 29"/>
            <p:cNvSpPr txBox="1"/>
            <p:nvPr/>
          </p:nvSpPr>
          <p:spPr>
            <a:xfrm>
              <a:off x="4386021" y="3266107"/>
              <a:ext cx="3421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</a:rPr>
                <a:t>PR Initiators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组 30"/>
          <p:cNvGrpSpPr/>
          <p:nvPr/>
        </p:nvGrpSpPr>
        <p:grpSpPr>
          <a:xfrm>
            <a:off x="4608530" y="4493238"/>
            <a:ext cx="2976528" cy="730869"/>
            <a:chOff x="4608530" y="4178278"/>
            <a:chExt cx="2976528" cy="730869"/>
          </a:xfrm>
        </p:grpSpPr>
        <p:sp>
          <p:nvSpPr>
            <p:cNvPr id="78" name="梯形 77"/>
            <p:cNvSpPr/>
            <p:nvPr/>
          </p:nvSpPr>
          <p:spPr>
            <a:xfrm flipV="1">
              <a:off x="4608530" y="4178278"/>
              <a:ext cx="2976528" cy="730869"/>
            </a:xfrm>
            <a:prstGeom prst="trapezoid">
              <a:avLst>
                <a:gd name="adj" fmla="val 616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79" name="文本框 32"/>
            <p:cNvSpPr txBox="1"/>
            <p:nvPr/>
          </p:nvSpPr>
          <p:spPr>
            <a:xfrm>
              <a:off x="4991629" y="4297491"/>
              <a:ext cx="2210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</a:rPr>
                <a:t>Accepted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80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85" name="空心弧 12"/>
          <p:cNvSpPr/>
          <p:nvPr/>
        </p:nvSpPr>
        <p:spPr>
          <a:xfrm>
            <a:off x="339847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86" name="空心弧 8"/>
          <p:cNvSpPr/>
          <p:nvPr/>
        </p:nvSpPr>
        <p:spPr>
          <a:xfrm flipV="1">
            <a:off x="1067774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87" name="空心弧 15"/>
          <p:cNvSpPr/>
          <p:nvPr/>
        </p:nvSpPr>
        <p:spPr>
          <a:xfrm flipV="1">
            <a:off x="5765972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88" name="空心弧 21"/>
          <p:cNvSpPr/>
          <p:nvPr/>
        </p:nvSpPr>
        <p:spPr>
          <a:xfrm>
            <a:off x="812970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89" name="空心弧 4"/>
          <p:cNvSpPr/>
          <p:nvPr/>
        </p:nvSpPr>
        <p:spPr>
          <a:xfrm flipV="1">
            <a:off x="8129700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0989B1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90" name="空心弧 4"/>
          <p:cNvSpPr/>
          <p:nvPr/>
        </p:nvSpPr>
        <p:spPr>
          <a:xfrm>
            <a:off x="5765972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C0CF3A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91" name="空心弧 4"/>
          <p:cNvSpPr/>
          <p:nvPr/>
        </p:nvSpPr>
        <p:spPr>
          <a:xfrm flipV="1">
            <a:off x="3398469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8AB83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92" name="空心弧 4"/>
          <p:cNvSpPr/>
          <p:nvPr/>
        </p:nvSpPr>
        <p:spPr>
          <a:xfrm>
            <a:off x="1067773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549E39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93" name="文本框 8"/>
          <p:cNvSpPr txBox="1"/>
          <p:nvPr/>
        </p:nvSpPr>
        <p:spPr>
          <a:xfrm>
            <a:off x="1207180" y="5120271"/>
            <a:ext cx="241749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/>
              </a:rPr>
              <a:t>By calling Rest API, acquiring the JSON data from GitHub and Visual Studio Online.</a:t>
            </a:r>
            <a:endParaRPr lang="zh-CN" altLang="en-US" sz="12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4" name="矩形 24"/>
          <p:cNvSpPr/>
          <p:nvPr/>
        </p:nvSpPr>
        <p:spPr>
          <a:xfrm>
            <a:off x="1630089" y="4655235"/>
            <a:ext cx="170751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3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549E39"/>
                </a:solidFill>
              </a:rPr>
              <a:t>Extracting Data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549E39"/>
              </a:solidFill>
              <a:effectLst/>
              <a:uLnTx/>
              <a:uFillTx/>
            </a:endParaRPr>
          </a:p>
        </p:txBody>
      </p:sp>
      <p:sp>
        <p:nvSpPr>
          <p:cNvPr id="95" name="文本框 8"/>
          <p:cNvSpPr txBox="1"/>
          <p:nvPr/>
        </p:nvSpPr>
        <p:spPr>
          <a:xfrm>
            <a:off x="3754332" y="5120640"/>
            <a:ext cx="2417497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/>
              </a:rPr>
              <a:t>Parsing the JSON data to get the information we need.</a:t>
            </a:r>
            <a:endParaRPr lang="zh-CN" altLang="en-US" sz="12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6" name="矩形 28"/>
          <p:cNvSpPr/>
          <p:nvPr/>
        </p:nvSpPr>
        <p:spPr>
          <a:xfrm>
            <a:off x="4177241" y="4669146"/>
            <a:ext cx="1436612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3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8AB833"/>
                </a:solidFill>
              </a:rPr>
              <a:t>Parsing Data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8AB833"/>
              </a:solidFill>
              <a:effectLst/>
              <a:uLnTx/>
              <a:uFillTx/>
            </a:endParaRPr>
          </a:p>
        </p:txBody>
      </p:sp>
      <p:sp>
        <p:nvSpPr>
          <p:cNvPr id="97" name="文本框 8"/>
          <p:cNvSpPr txBox="1"/>
          <p:nvPr/>
        </p:nvSpPr>
        <p:spPr>
          <a:xfrm>
            <a:off x="6157905" y="5120640"/>
            <a:ext cx="254377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/>
              </a:rPr>
              <a:t>Inserting the information to the tables created in the database.</a:t>
            </a:r>
            <a:endParaRPr lang="zh-CN" altLang="en-US" sz="12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8" name="矩形 31"/>
          <p:cNvSpPr/>
          <p:nvPr/>
        </p:nvSpPr>
        <p:spPr>
          <a:xfrm>
            <a:off x="6580813" y="4645211"/>
            <a:ext cx="1523174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3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0CF3A"/>
                </a:solidFill>
                <a:effectLst/>
                <a:uLnTx/>
                <a:uFillTx/>
              </a:rPr>
              <a:t>Loading Data</a:t>
            </a:r>
          </a:p>
        </p:txBody>
      </p:sp>
      <p:sp>
        <p:nvSpPr>
          <p:cNvPr id="99" name="文本框 8"/>
          <p:cNvSpPr txBox="1"/>
          <p:nvPr/>
        </p:nvSpPr>
        <p:spPr>
          <a:xfrm>
            <a:off x="8647910" y="5124158"/>
            <a:ext cx="310213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/>
              </a:rPr>
              <a:t>Make the data visualized in dashboard by </a:t>
            </a:r>
            <a:r>
              <a:rPr lang="en-US" altLang="zh-CN" sz="1200" dirty="0" err="1">
                <a:solidFill>
                  <a:srgbClr val="000000"/>
                </a:solidFill>
                <a:latin typeface="微软雅黑"/>
              </a:rPr>
              <a:t>PowerBI</a:t>
            </a:r>
            <a:r>
              <a:rPr lang="en-US" altLang="zh-CN" sz="1200" dirty="0">
                <a:solidFill>
                  <a:srgbClr val="000000"/>
                </a:solidFill>
                <a:latin typeface="微软雅黑"/>
              </a:rPr>
              <a:t> and R language.</a:t>
            </a:r>
            <a:endParaRPr lang="zh-CN" altLang="en-US" sz="12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0" name="矩形 34"/>
          <p:cNvSpPr/>
          <p:nvPr/>
        </p:nvSpPr>
        <p:spPr>
          <a:xfrm>
            <a:off x="8876507" y="4659122"/>
            <a:ext cx="1766830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3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989B1"/>
                </a:solidFill>
                <a:effectLst/>
                <a:uLnTx/>
                <a:uFillTx/>
              </a:rPr>
              <a:t>Visualizing Data</a:t>
            </a:r>
          </a:p>
        </p:txBody>
      </p:sp>
      <p:sp>
        <p:nvSpPr>
          <p:cNvPr id="101" name="文本框 36"/>
          <p:cNvSpPr txBox="1"/>
          <p:nvPr/>
        </p:nvSpPr>
        <p:spPr>
          <a:xfrm>
            <a:off x="1873068" y="11272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549E39"/>
                </a:solidFill>
                <a:effectLst/>
                <a:uLnTx/>
                <a:uFillTx/>
              </a:rPr>
              <a:t>STAGE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49E39"/>
                </a:solidFill>
                <a:effectLst/>
                <a:uLnTx/>
                <a:uFillTx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549E39"/>
                </a:solidFill>
                <a:effectLst/>
                <a:uLnTx/>
                <a:uFillTx/>
              </a:rPr>
              <a:t>ONE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549E39"/>
              </a:solidFill>
              <a:effectLst/>
              <a:uLnTx/>
              <a:uFillTx/>
            </a:endParaRPr>
          </a:p>
        </p:txBody>
      </p:sp>
      <p:sp>
        <p:nvSpPr>
          <p:cNvPr id="102" name="文本框 37"/>
          <p:cNvSpPr txBox="1"/>
          <p:nvPr/>
        </p:nvSpPr>
        <p:spPr>
          <a:xfrm>
            <a:off x="4164662" y="11272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AB833"/>
                </a:solidFill>
                <a:effectLst/>
                <a:uLnTx/>
                <a:uFillTx/>
              </a:rPr>
              <a:t>STAGE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8AB833"/>
                </a:solidFill>
                <a:effectLst/>
                <a:uLnTx/>
                <a:uFillTx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AB833"/>
                </a:solidFill>
                <a:effectLst/>
                <a:uLnTx/>
                <a:uFillTx/>
              </a:rPr>
              <a:t>TWO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8AB833"/>
              </a:solidFill>
              <a:effectLst/>
              <a:uLnTx/>
              <a:uFillTx/>
            </a:endParaRPr>
          </a:p>
        </p:txBody>
      </p:sp>
      <p:sp>
        <p:nvSpPr>
          <p:cNvPr id="103" name="文本框 38"/>
          <p:cNvSpPr txBox="1"/>
          <p:nvPr/>
        </p:nvSpPr>
        <p:spPr>
          <a:xfrm>
            <a:off x="6472563" y="1127284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0CF3A"/>
                </a:solidFill>
                <a:effectLst/>
                <a:uLnTx/>
                <a:uFillTx/>
              </a:rPr>
              <a:t>STAGE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CF3A"/>
                </a:solidFill>
                <a:effectLst/>
                <a:uLnTx/>
                <a:uFillTx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0CF3A"/>
                </a:solidFill>
                <a:effectLst/>
                <a:uLnTx/>
                <a:uFillTx/>
              </a:rPr>
              <a:t>THREE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0CF3A"/>
              </a:solidFill>
              <a:effectLst/>
              <a:uLnTx/>
              <a:uFillTx/>
            </a:endParaRPr>
          </a:p>
        </p:txBody>
      </p:sp>
      <p:sp>
        <p:nvSpPr>
          <p:cNvPr id="104" name="文本框 39"/>
          <p:cNvSpPr txBox="1"/>
          <p:nvPr/>
        </p:nvSpPr>
        <p:spPr>
          <a:xfrm>
            <a:off x="8899330" y="1127284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989B1"/>
                </a:solidFill>
                <a:effectLst/>
                <a:uLnTx/>
                <a:uFillTx/>
              </a:rPr>
              <a:t>STAGE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989B1"/>
                </a:solidFill>
                <a:effectLst/>
                <a:uLnTx/>
                <a:uFillTx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989B1"/>
                </a:solidFill>
                <a:effectLst/>
                <a:uLnTx/>
                <a:uFillTx/>
              </a:rPr>
              <a:t>FOUR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989B1"/>
              </a:solidFill>
              <a:effectLst/>
              <a:uLnTx/>
              <a:uFillTx/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53" y="2650694"/>
            <a:ext cx="1018340" cy="101834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85" y="2676027"/>
            <a:ext cx="874625" cy="87462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301" y="2600641"/>
            <a:ext cx="1199671" cy="96617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3556" y="2676027"/>
            <a:ext cx="1375177" cy="7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3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Key Metrics</a:t>
            </a:r>
            <a:endParaRPr lang="zh-CN" altLang="en-US" dirty="0"/>
          </a:p>
        </p:txBody>
      </p:sp>
      <p:sp>
        <p:nvSpPr>
          <p:cNvPr id="23" name="任意形状 4"/>
          <p:cNvSpPr/>
          <p:nvPr/>
        </p:nvSpPr>
        <p:spPr>
          <a:xfrm>
            <a:off x="5383609" y="2983308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1973BF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4" name="任意形状 5"/>
          <p:cNvSpPr/>
          <p:nvPr/>
        </p:nvSpPr>
        <p:spPr>
          <a:xfrm rot="18900000">
            <a:off x="6644100" y="2754554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2EA2CF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5" name="任意形状 6"/>
          <p:cNvSpPr/>
          <p:nvPr/>
        </p:nvSpPr>
        <p:spPr>
          <a:xfrm>
            <a:off x="6793546" y="15733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2EA2CF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B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6" name="任意形状 7"/>
          <p:cNvSpPr/>
          <p:nvPr/>
        </p:nvSpPr>
        <p:spPr>
          <a:xfrm rot="2700000">
            <a:off x="6644101" y="41524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30CED4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7" name="任意形状 8"/>
          <p:cNvSpPr/>
          <p:nvPr/>
        </p:nvSpPr>
        <p:spPr>
          <a:xfrm>
            <a:off x="6793546" y="43932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30CED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C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8" name="任意形状 9"/>
          <p:cNvSpPr/>
          <p:nvPr/>
        </p:nvSpPr>
        <p:spPr>
          <a:xfrm rot="8100000">
            <a:off x="5246237" y="41524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41CAA0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9" name="任意形状 10"/>
          <p:cNvSpPr/>
          <p:nvPr/>
        </p:nvSpPr>
        <p:spPr>
          <a:xfrm>
            <a:off x="3973672" y="43932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41CAA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30" name="任意形状 11"/>
          <p:cNvSpPr/>
          <p:nvPr/>
        </p:nvSpPr>
        <p:spPr>
          <a:xfrm rot="2700000">
            <a:off x="5246238" y="2754554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  <a:solidFill>
            <a:srgbClr val="9BCD72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31" name="任意形状 12"/>
          <p:cNvSpPr/>
          <p:nvPr/>
        </p:nvSpPr>
        <p:spPr>
          <a:xfrm>
            <a:off x="3973672" y="15733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9BCD72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A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grpSp>
        <p:nvGrpSpPr>
          <p:cNvPr id="32" name="组合 44"/>
          <p:cNvGrpSpPr/>
          <p:nvPr/>
        </p:nvGrpSpPr>
        <p:grpSpPr>
          <a:xfrm>
            <a:off x="5841302" y="3337920"/>
            <a:ext cx="509394" cy="682006"/>
            <a:chOff x="844550" y="1792288"/>
            <a:chExt cx="862013" cy="1154112"/>
          </a:xfrm>
          <a:solidFill>
            <a:srgbClr val="FFFFFF"/>
          </a:solidFill>
        </p:grpSpPr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矩形 7"/>
          <p:cNvSpPr>
            <a:spLocks noChangeArrowheads="1"/>
          </p:cNvSpPr>
          <p:nvPr/>
        </p:nvSpPr>
        <p:spPr bwMode="auto">
          <a:xfrm>
            <a:off x="8494866" y="1573371"/>
            <a:ext cx="2160434" cy="461665"/>
          </a:xfrm>
          <a:prstGeom prst="rect">
            <a:avLst/>
          </a:prstGeom>
          <a:solidFill>
            <a:srgbClr val="2EA2CF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Century Gothic"/>
                <a:ea typeface="微软雅黑"/>
                <a:cs typeface="+mn-ea"/>
                <a:sym typeface="+mn-lt"/>
              </a:rPr>
              <a:t>Contributor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38" name="矩形 7"/>
          <p:cNvSpPr>
            <a:spLocks noChangeArrowheads="1"/>
          </p:cNvSpPr>
          <p:nvPr/>
        </p:nvSpPr>
        <p:spPr bwMode="auto">
          <a:xfrm>
            <a:off x="8494866" y="4527326"/>
            <a:ext cx="2160000" cy="461665"/>
          </a:xfrm>
          <a:prstGeom prst="rect">
            <a:avLst/>
          </a:prstGeom>
          <a:solidFill>
            <a:srgbClr val="30CED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Pull Request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0" name="矩形 7"/>
          <p:cNvSpPr>
            <a:spLocks noChangeArrowheads="1"/>
          </p:cNvSpPr>
          <p:nvPr/>
        </p:nvSpPr>
        <p:spPr bwMode="auto">
          <a:xfrm>
            <a:off x="1641600" y="1573371"/>
            <a:ext cx="2160000" cy="461665"/>
          </a:xfrm>
          <a:prstGeom prst="rect">
            <a:avLst/>
          </a:prstGeom>
          <a:solidFill>
            <a:srgbClr val="9BCD7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Century Gothic"/>
                <a:ea typeface="微软雅黑"/>
                <a:cs typeface="+mn-ea"/>
                <a:sym typeface="+mn-lt"/>
              </a:rPr>
              <a:t>Contribution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2" name="矩形 7"/>
          <p:cNvSpPr>
            <a:spLocks noChangeArrowheads="1"/>
          </p:cNvSpPr>
          <p:nvPr/>
        </p:nvSpPr>
        <p:spPr bwMode="auto">
          <a:xfrm>
            <a:off x="1641600" y="4527326"/>
            <a:ext cx="2160000" cy="461665"/>
          </a:xfrm>
          <a:prstGeom prst="rect">
            <a:avLst/>
          </a:prstGeom>
          <a:solidFill>
            <a:srgbClr val="41CAA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Century Gothic"/>
                <a:ea typeface="微软雅黑"/>
                <a:cs typeface="+mn-ea"/>
                <a:sym typeface="+mn-lt"/>
              </a:rPr>
              <a:t>Publish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0366" y="2268000"/>
            <a:ext cx="358283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Make a commit, open an issue or propose a pull request that meet certain conditions.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0237" y="2266685"/>
            <a:ext cx="358283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ones who make contributions.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80800" y="5290835"/>
            <a:ext cx="33921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mechanism for proposing and collaborating on changes to a repository.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3566" y="5292000"/>
            <a:ext cx="326533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Actions on one or more topics.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46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8" grpId="0" animBg="1"/>
      <p:bldP spid="40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>
          <a:xfrm>
            <a:off x="187368" y="462968"/>
            <a:ext cx="6061032" cy="1077218"/>
          </a:xfrm>
        </p:spPr>
        <p:txBody>
          <a:bodyPr/>
          <a:lstStyle/>
          <a:p>
            <a:r>
              <a:rPr lang="en-US" altLang="zh-CN" dirty="0"/>
              <a:t>Common Items To Represent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85900" y="1568450"/>
            <a:ext cx="18669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First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50" y="2031587"/>
            <a:ext cx="4565650" cy="3581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285750" marR="0" lvl="0" indent="-28575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Accumulated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 number of each key</a:t>
            </a:r>
            <a:r>
              <a:rPr lang="en-US" altLang="zh-CN" sz="1600" kern="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+mn-ea"/>
                <a:sym typeface="+mn-lt"/>
              </a:rPr>
              <a:t>metric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.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900" y="3013116"/>
            <a:ext cx="18669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Second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8750" y="3476253"/>
            <a:ext cx="3598370" cy="3581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285750" marR="0" lvl="0" indent="-28575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+mn-ea"/>
                <a:sym typeface="+mn-lt"/>
              </a:rPr>
              <a:t>Per day trend of each key metric.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5900" y="4457782"/>
            <a:ext cx="18669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Third</a:t>
            </a:r>
          </a:p>
        </p:txBody>
      </p:sp>
      <p:sp>
        <p:nvSpPr>
          <p:cNvPr id="14" name="矩形 13"/>
          <p:cNvSpPr/>
          <p:nvPr/>
        </p:nvSpPr>
        <p:spPr>
          <a:xfrm>
            <a:off x="1428750" y="4920919"/>
            <a:ext cx="8197850" cy="67826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285750" marR="0" lvl="0" indent="-28575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Categorized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 by Repository, Tenant and Site. In addition, the time range for all items are configurable by a time selector. 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51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>
          <a:xfrm>
            <a:off x="187368" y="462968"/>
            <a:ext cx="5484903" cy="584775"/>
          </a:xfrm>
        </p:spPr>
        <p:txBody>
          <a:bodyPr/>
          <a:lstStyle/>
          <a:p>
            <a:r>
              <a:rPr lang="en-US" altLang="zh-CN" dirty="0"/>
              <a:t>Publish Categorization</a:t>
            </a:r>
            <a:endParaRPr lang="zh-CN" altLang="en-US" dirty="0"/>
          </a:p>
        </p:txBody>
      </p:sp>
      <p:sp>
        <p:nvSpPr>
          <p:cNvPr id="18" name="五边形 17"/>
          <p:cNvSpPr/>
          <p:nvPr/>
        </p:nvSpPr>
        <p:spPr>
          <a:xfrm>
            <a:off x="2348414" y="4728638"/>
            <a:ext cx="9537117" cy="1291205"/>
          </a:xfrm>
          <a:prstGeom prst="homePlate">
            <a:avLst>
              <a:gd name="adj" fmla="val 37734"/>
            </a:avLst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16200000">
            <a:off x="1879497" y="5199619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07BA9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801" y="5215883"/>
            <a:ext cx="3009167" cy="1291204"/>
          </a:xfrm>
          <a:prstGeom prst="rect">
            <a:avLst/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1617441" y="3153387"/>
            <a:ext cx="6406123" cy="1291205"/>
          </a:xfrm>
          <a:prstGeom prst="homePlate">
            <a:avLst>
              <a:gd name="adj" fmla="val 37734"/>
            </a:avLst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2" name="平行四边形 21"/>
          <p:cNvSpPr/>
          <p:nvPr/>
        </p:nvSpPr>
        <p:spPr>
          <a:xfrm rot="16200000">
            <a:off x="1148525" y="3624368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87C509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7800" y="3640633"/>
            <a:ext cx="2278195" cy="1291204"/>
          </a:xfrm>
          <a:prstGeom prst="rect">
            <a:avLst/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983932" y="1606426"/>
            <a:ext cx="4688339" cy="1291205"/>
          </a:xfrm>
          <a:prstGeom prst="homePlate">
            <a:avLst>
              <a:gd name="adj" fmla="val 37734"/>
            </a:avLst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5" name="平行四边形 24"/>
          <p:cNvSpPr/>
          <p:nvPr/>
        </p:nvSpPr>
        <p:spPr>
          <a:xfrm rot="16200000">
            <a:off x="515016" y="2077407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FC9400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7800" y="2093671"/>
            <a:ext cx="1644685" cy="1291204"/>
          </a:xfrm>
          <a:prstGeom prst="rect">
            <a:avLst/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374440" y="2405369"/>
            <a:ext cx="1186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kern="0" noProof="0" dirty="0">
                <a:solidFill>
                  <a:srgbClr val="FFFFFF"/>
                </a:solidFill>
              </a:rPr>
              <a:t>Topic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574786" y="3990283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kern="0" noProof="0" dirty="0">
                <a:solidFill>
                  <a:srgbClr val="FFFFFF"/>
                </a:solidFill>
              </a:rPr>
              <a:t>Action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672390" y="5557969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</a:rPr>
              <a:t>Code Lines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63150" y="1885774"/>
            <a:ext cx="318468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+mn-ea"/>
              </a:rPr>
              <a:t>The number of topics updated in a single publish.</a:t>
            </a:r>
            <a:endParaRPr lang="zh-CN" altLang="en-US" sz="1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85172" y="3470750"/>
            <a:ext cx="52367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The action of the user for a single topic: create, deleted, updated, rename or not explicitly known.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03786" y="5046653"/>
            <a:ext cx="801351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The number of changing code lines (insertions or deletions) of a single topic when a user action happens. 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21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>
          <a:xfrm>
            <a:off x="187367" y="462968"/>
            <a:ext cx="6708733" cy="584775"/>
          </a:xfrm>
        </p:spPr>
        <p:txBody>
          <a:bodyPr/>
          <a:lstStyle/>
          <a:p>
            <a:r>
              <a:rPr lang="en-US" altLang="zh-CN" dirty="0"/>
              <a:t>Pull Request Categorization</a:t>
            </a:r>
            <a:endParaRPr lang="zh-CN" altLang="en-US" dirty="0"/>
          </a:p>
        </p:txBody>
      </p:sp>
      <p:sp>
        <p:nvSpPr>
          <p:cNvPr id="18" name="五边形 17"/>
          <p:cNvSpPr/>
          <p:nvPr/>
        </p:nvSpPr>
        <p:spPr>
          <a:xfrm>
            <a:off x="2348414" y="4728638"/>
            <a:ext cx="9537117" cy="1291205"/>
          </a:xfrm>
          <a:prstGeom prst="homePlate">
            <a:avLst>
              <a:gd name="adj" fmla="val 37734"/>
            </a:avLst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16200000">
            <a:off x="1879497" y="5199619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07BA9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801" y="5215883"/>
            <a:ext cx="3009167" cy="1291204"/>
          </a:xfrm>
          <a:prstGeom prst="rect">
            <a:avLst/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1617441" y="3153387"/>
            <a:ext cx="6406123" cy="1291205"/>
          </a:xfrm>
          <a:prstGeom prst="homePlate">
            <a:avLst>
              <a:gd name="adj" fmla="val 37734"/>
            </a:avLst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2" name="平行四边形 21"/>
          <p:cNvSpPr/>
          <p:nvPr/>
        </p:nvSpPr>
        <p:spPr>
          <a:xfrm rot="16200000">
            <a:off x="1148525" y="3624368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87C509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7800" y="3640633"/>
            <a:ext cx="2278195" cy="1291204"/>
          </a:xfrm>
          <a:prstGeom prst="rect">
            <a:avLst/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983932" y="1606426"/>
            <a:ext cx="4688339" cy="1291205"/>
          </a:xfrm>
          <a:prstGeom prst="homePlate">
            <a:avLst>
              <a:gd name="adj" fmla="val 37734"/>
            </a:avLst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5" name="平行四边形 24"/>
          <p:cNvSpPr/>
          <p:nvPr/>
        </p:nvSpPr>
        <p:spPr>
          <a:xfrm rot="16200000">
            <a:off x="515016" y="2077407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FC9400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7800" y="2093671"/>
            <a:ext cx="1644685" cy="1291204"/>
          </a:xfrm>
          <a:prstGeom prst="rect">
            <a:avLst/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150745" y="2443469"/>
            <a:ext cx="1664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kern="0" dirty="0">
                <a:solidFill>
                  <a:srgbClr val="FFFFFF"/>
                </a:solidFill>
              </a:rPr>
              <a:t>Commit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572944" y="3977583"/>
            <a:ext cx="13436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</a:rPr>
              <a:t>Status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839493" y="5557969"/>
            <a:ext cx="1851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Duration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63150" y="1885774"/>
            <a:ext cx="308249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+mn-ea"/>
              </a:rPr>
              <a:t>The number of commits in a single pull request.</a:t>
            </a:r>
            <a:endParaRPr lang="zh-CN" altLang="en-US" sz="1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86772" y="3470750"/>
            <a:ext cx="4922128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The status of a single pull request: successfully merged, failed or being active now.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03786" y="5173653"/>
            <a:ext cx="801351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The time duration for a single pull request from being created to being merged.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40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71881" y="2850663"/>
            <a:ext cx="5238131" cy="707886"/>
          </a:xfrm>
        </p:spPr>
        <p:txBody>
          <a:bodyPr/>
          <a:lstStyle/>
          <a:p>
            <a:r>
              <a:rPr lang="en-US" altLang="zh-CN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91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335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微软雅黑</vt:lpstr>
      <vt:lpstr>宋体</vt:lpstr>
      <vt:lpstr>Arial</vt:lpstr>
      <vt:lpstr>Calibri</vt:lpstr>
      <vt:lpstr>Century Gothic</vt:lpstr>
      <vt:lpstr>Segoe UI Light</vt:lpstr>
      <vt:lpstr>Wingdings</vt:lpstr>
      <vt:lpstr>Office 主题</vt:lpstr>
      <vt:lpstr>OfficePLUS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Zhiqiang Zhou</cp:lastModifiedBy>
  <cp:revision>146</cp:revision>
  <dcterms:created xsi:type="dcterms:W3CDTF">2015-08-18T02:51:41Z</dcterms:created>
  <dcterms:modified xsi:type="dcterms:W3CDTF">2016-08-01T04:39:49Z</dcterms:modified>
  <cp:category/>
</cp:coreProperties>
</file>