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4461" r:id="rId5"/>
    <p:sldMasterId id="2147484566" r:id="rId6"/>
  </p:sldMasterIdLst>
  <p:notesMasterIdLst>
    <p:notesMasterId r:id="rId19"/>
  </p:notesMasterIdLst>
  <p:handoutMasterIdLst>
    <p:handoutMasterId r:id="rId20"/>
  </p:handoutMasterIdLst>
  <p:sldIdLst>
    <p:sldId id="638" r:id="rId7"/>
    <p:sldId id="639" r:id="rId8"/>
    <p:sldId id="640" r:id="rId9"/>
    <p:sldId id="641" r:id="rId10"/>
    <p:sldId id="645" r:id="rId11"/>
    <p:sldId id="650" r:id="rId12"/>
    <p:sldId id="646" r:id="rId13"/>
    <p:sldId id="647" r:id="rId14"/>
    <p:sldId id="648" r:id="rId15"/>
    <p:sldId id="649" r:id="rId16"/>
    <p:sldId id="644" r:id="rId17"/>
    <p:sldId id="643" r:id="rId1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C600"/>
    <a:srgbClr val="07BA98"/>
    <a:srgbClr val="FF8C00"/>
    <a:srgbClr val="93B100"/>
    <a:srgbClr val="910091"/>
    <a:srgbClr val="0070C0"/>
    <a:srgbClr val="E28AC9"/>
    <a:srgbClr val="0093C7"/>
    <a:srgbClr val="00BCF2"/>
    <a:srgbClr val="C2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4" autoAdjust="0"/>
    <p:restoredTop sz="86248" autoAdjust="0"/>
  </p:normalViewPr>
  <p:slideViewPr>
    <p:cSldViewPr snapToGrid="0">
      <p:cViewPr varScale="1">
        <p:scale>
          <a:sx n="79" d="100"/>
          <a:sy n="79" d="100"/>
        </p:scale>
        <p:origin x="54" y="324"/>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3" d="2"/>
        <a:sy n="3" d="2"/>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1C87B-373E-4482-83D4-41423B4DA3E3}"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CF30341A-3E3F-4DEC-B0CE-594F4C0A24D5}">
      <dgm:prSet phldrT="[文本]" custT="1"/>
      <dgm:spPr>
        <a:solidFill>
          <a:srgbClr val="07BA98"/>
        </a:solidFill>
      </dgm:spPr>
      <dgm:t>
        <a:bodyPr/>
        <a:lstStyle/>
        <a:p>
          <a:pPr algn="l"/>
          <a:r>
            <a:rPr lang="en-US" altLang="zh-CN" sz="2500" dirty="0"/>
            <a:t>Offer a unified place to know the overall contribution situation</a:t>
          </a:r>
          <a:endParaRPr lang="zh-CN" altLang="en-US" sz="2500" dirty="0"/>
        </a:p>
      </dgm:t>
    </dgm:pt>
    <dgm:pt modelId="{F769BD37-0516-4408-8846-BADB7E9AED2D}" type="parTrans" cxnId="{111C8DEB-2EFB-47D9-957B-8B095AFB9307}">
      <dgm:prSet/>
      <dgm:spPr/>
      <dgm:t>
        <a:bodyPr/>
        <a:lstStyle/>
        <a:p>
          <a:pPr algn="l"/>
          <a:endParaRPr lang="zh-CN" altLang="en-US"/>
        </a:p>
      </dgm:t>
    </dgm:pt>
    <dgm:pt modelId="{2EC97537-E231-42B4-A01B-00508D83250B}" type="sibTrans" cxnId="{111C8DEB-2EFB-47D9-957B-8B095AFB9307}">
      <dgm:prSet/>
      <dgm:spPr/>
      <dgm:t>
        <a:bodyPr/>
        <a:lstStyle/>
        <a:p>
          <a:pPr algn="l"/>
          <a:endParaRPr lang="zh-CN" altLang="en-US"/>
        </a:p>
      </dgm:t>
    </dgm:pt>
    <dgm:pt modelId="{52D1E738-DC6A-4BA4-9294-FACB00795101}">
      <dgm:prSet phldrT="[文本]" custT="1"/>
      <dgm:spPr/>
      <dgm:t>
        <a:bodyPr/>
        <a:lstStyle/>
        <a:p>
          <a:pPr algn="l"/>
          <a:r>
            <a:rPr lang="en-US" altLang="en-US" sz="2500" dirty="0"/>
            <a:t>Help to judge whether a hypothesis is feasible and efficient</a:t>
          </a:r>
          <a:endParaRPr lang="zh-CN" altLang="en-US" sz="2500" dirty="0"/>
        </a:p>
      </dgm:t>
    </dgm:pt>
    <dgm:pt modelId="{8986BEBE-56D1-4972-B616-A8C695149A55}" type="parTrans" cxnId="{A51C9B81-CDDB-435D-B5D5-8B0E7E3BC4E7}">
      <dgm:prSet/>
      <dgm:spPr/>
      <dgm:t>
        <a:bodyPr/>
        <a:lstStyle/>
        <a:p>
          <a:pPr algn="l"/>
          <a:endParaRPr lang="zh-CN" altLang="en-US"/>
        </a:p>
      </dgm:t>
    </dgm:pt>
    <dgm:pt modelId="{883ACA89-9507-43B5-86AB-1F68C95DF4EC}" type="sibTrans" cxnId="{A51C9B81-CDDB-435D-B5D5-8B0E7E3BC4E7}">
      <dgm:prSet/>
      <dgm:spPr/>
      <dgm:t>
        <a:bodyPr/>
        <a:lstStyle/>
        <a:p>
          <a:pPr algn="l"/>
          <a:endParaRPr lang="zh-CN" altLang="en-US"/>
        </a:p>
      </dgm:t>
    </dgm:pt>
    <dgm:pt modelId="{9683FB6F-E6CD-42F0-AA65-E282FFABEA8E}">
      <dgm:prSet phldrT="[文本]" custT="1"/>
      <dgm:spPr>
        <a:solidFill>
          <a:srgbClr val="FF8C00"/>
        </a:solidFill>
      </dgm:spPr>
      <dgm:t>
        <a:bodyPr/>
        <a:lstStyle/>
        <a:p>
          <a:pPr algn="l"/>
          <a:r>
            <a:rPr lang="en-US" altLang="zh-CN" sz="2500" dirty="0"/>
            <a:t>Help to make further hypothesis</a:t>
          </a:r>
          <a:endParaRPr lang="zh-CN" altLang="en-US" sz="2500" dirty="0"/>
        </a:p>
      </dgm:t>
    </dgm:pt>
    <dgm:pt modelId="{5CCFE5F8-F637-4352-81C7-869E6A989618}" type="parTrans" cxnId="{44EB6C53-EC4E-441D-9448-A76BB3959E7E}">
      <dgm:prSet/>
      <dgm:spPr/>
      <dgm:t>
        <a:bodyPr/>
        <a:lstStyle/>
        <a:p>
          <a:pPr algn="l"/>
          <a:endParaRPr lang="zh-CN" altLang="en-US"/>
        </a:p>
      </dgm:t>
    </dgm:pt>
    <dgm:pt modelId="{7E5FC0F9-9CED-4E72-9AB9-B7DB884007BD}" type="sibTrans" cxnId="{44EB6C53-EC4E-441D-9448-A76BB3959E7E}">
      <dgm:prSet/>
      <dgm:spPr/>
      <dgm:t>
        <a:bodyPr/>
        <a:lstStyle/>
        <a:p>
          <a:pPr algn="l"/>
          <a:endParaRPr lang="zh-CN" altLang="en-US"/>
        </a:p>
      </dgm:t>
    </dgm:pt>
    <dgm:pt modelId="{7E45AF1E-8363-48AC-8D99-D3C6BA33C035}" type="pres">
      <dgm:prSet presAssocID="{3B21C87B-373E-4482-83D4-41423B4DA3E3}" presName="Name0" presStyleCnt="0">
        <dgm:presLayoutVars>
          <dgm:chMax val="7"/>
          <dgm:chPref val="7"/>
          <dgm:dir/>
        </dgm:presLayoutVars>
      </dgm:prSet>
      <dgm:spPr/>
    </dgm:pt>
    <dgm:pt modelId="{74510DD8-A533-4EF2-9004-B6B36F987152}" type="pres">
      <dgm:prSet presAssocID="{3B21C87B-373E-4482-83D4-41423B4DA3E3}" presName="Name1" presStyleCnt="0"/>
      <dgm:spPr/>
    </dgm:pt>
    <dgm:pt modelId="{AFB4F49A-AF3F-4494-99C6-55220FB6C356}" type="pres">
      <dgm:prSet presAssocID="{3B21C87B-373E-4482-83D4-41423B4DA3E3}" presName="cycle" presStyleCnt="0"/>
      <dgm:spPr/>
    </dgm:pt>
    <dgm:pt modelId="{E12F8FF1-28E1-4C23-B413-BDBF5826254B}" type="pres">
      <dgm:prSet presAssocID="{3B21C87B-373E-4482-83D4-41423B4DA3E3}" presName="srcNode" presStyleLbl="node1" presStyleIdx="0" presStyleCnt="3"/>
      <dgm:spPr/>
    </dgm:pt>
    <dgm:pt modelId="{DC5AF3E7-BADC-4237-9B69-83A184DFBD2B}" type="pres">
      <dgm:prSet presAssocID="{3B21C87B-373E-4482-83D4-41423B4DA3E3}" presName="conn" presStyleLbl="parChTrans1D2" presStyleIdx="0" presStyleCnt="1"/>
      <dgm:spPr/>
    </dgm:pt>
    <dgm:pt modelId="{7E2985E5-383D-4023-B587-5643867C3A48}" type="pres">
      <dgm:prSet presAssocID="{3B21C87B-373E-4482-83D4-41423B4DA3E3}" presName="extraNode" presStyleLbl="node1" presStyleIdx="0" presStyleCnt="3"/>
      <dgm:spPr/>
    </dgm:pt>
    <dgm:pt modelId="{CF192556-AEAF-4213-AE3E-848CAE9C0803}" type="pres">
      <dgm:prSet presAssocID="{3B21C87B-373E-4482-83D4-41423B4DA3E3}" presName="dstNode" presStyleLbl="node1" presStyleIdx="0" presStyleCnt="3"/>
      <dgm:spPr/>
    </dgm:pt>
    <dgm:pt modelId="{63FE2D19-E897-40B7-BC40-00ADE941ACCE}" type="pres">
      <dgm:prSet presAssocID="{CF30341A-3E3F-4DEC-B0CE-594F4C0A24D5}" presName="text_1" presStyleLbl="node1" presStyleIdx="0" presStyleCnt="3" custScaleX="96179" custLinFactNeighborX="-1896">
        <dgm:presLayoutVars>
          <dgm:bulletEnabled val="1"/>
        </dgm:presLayoutVars>
      </dgm:prSet>
      <dgm:spPr/>
    </dgm:pt>
    <dgm:pt modelId="{1F249477-5E6F-467D-9D1F-6E6C806332F6}" type="pres">
      <dgm:prSet presAssocID="{CF30341A-3E3F-4DEC-B0CE-594F4C0A24D5}" presName="accent_1" presStyleCnt="0"/>
      <dgm:spPr/>
    </dgm:pt>
    <dgm:pt modelId="{7CB16A05-982D-46B6-BF6F-E666BAFAC1CC}" type="pres">
      <dgm:prSet presAssocID="{CF30341A-3E3F-4DEC-B0CE-594F4C0A24D5}" presName="accentRepeatNode" presStyleLbl="solidFgAcc1" presStyleIdx="0" presStyleCnt="3"/>
      <dgm:spPr/>
    </dgm:pt>
    <dgm:pt modelId="{9E5225D7-1726-44C9-9B06-400679DE56D5}" type="pres">
      <dgm:prSet presAssocID="{52D1E738-DC6A-4BA4-9294-FACB00795101}" presName="text_2" presStyleLbl="node1" presStyleIdx="1" presStyleCnt="3" custScaleX="96440" custLinFactNeighborX="-2250">
        <dgm:presLayoutVars>
          <dgm:bulletEnabled val="1"/>
        </dgm:presLayoutVars>
      </dgm:prSet>
      <dgm:spPr/>
    </dgm:pt>
    <dgm:pt modelId="{558B0A72-68FB-46D6-86D9-9C95F787C5FF}" type="pres">
      <dgm:prSet presAssocID="{52D1E738-DC6A-4BA4-9294-FACB00795101}" presName="accent_2" presStyleCnt="0"/>
      <dgm:spPr/>
    </dgm:pt>
    <dgm:pt modelId="{5701D492-5F0A-47C0-9B5E-E7685DBCE559}" type="pres">
      <dgm:prSet presAssocID="{52D1E738-DC6A-4BA4-9294-FACB00795101}" presName="accentRepeatNode" presStyleLbl="solidFgAcc1" presStyleIdx="1" presStyleCnt="3"/>
      <dgm:spPr/>
    </dgm:pt>
    <dgm:pt modelId="{59D70E18-8D56-4537-BD02-C356F4515BA3}" type="pres">
      <dgm:prSet presAssocID="{9683FB6F-E6CD-42F0-AA65-E282FFABEA8E}" presName="text_3" presStyleLbl="node1" presStyleIdx="2" presStyleCnt="3" custScaleX="92760" custLinFactNeighborX="-383">
        <dgm:presLayoutVars>
          <dgm:bulletEnabled val="1"/>
        </dgm:presLayoutVars>
      </dgm:prSet>
      <dgm:spPr/>
    </dgm:pt>
    <dgm:pt modelId="{29F75ADA-AA40-433A-8C4F-0ED90F3D2380}" type="pres">
      <dgm:prSet presAssocID="{9683FB6F-E6CD-42F0-AA65-E282FFABEA8E}" presName="accent_3" presStyleCnt="0"/>
      <dgm:spPr/>
    </dgm:pt>
    <dgm:pt modelId="{36987E82-D07E-4865-9009-060D58968DBB}" type="pres">
      <dgm:prSet presAssocID="{9683FB6F-E6CD-42F0-AA65-E282FFABEA8E}" presName="accentRepeatNode" presStyleLbl="solidFgAcc1" presStyleIdx="2" presStyleCnt="3"/>
      <dgm:spPr>
        <a:ln>
          <a:solidFill>
            <a:srgbClr val="FF8C00"/>
          </a:solidFill>
        </a:ln>
      </dgm:spPr>
    </dgm:pt>
  </dgm:ptLst>
  <dgm:cxnLst>
    <dgm:cxn modelId="{44EB6C53-EC4E-441D-9448-A76BB3959E7E}" srcId="{3B21C87B-373E-4482-83D4-41423B4DA3E3}" destId="{9683FB6F-E6CD-42F0-AA65-E282FFABEA8E}" srcOrd="2" destOrd="0" parTransId="{5CCFE5F8-F637-4352-81C7-869E6A989618}" sibTransId="{7E5FC0F9-9CED-4E72-9AB9-B7DB884007BD}"/>
    <dgm:cxn modelId="{2C657E4E-3A34-4A90-9C21-5803B0364227}" type="presOf" srcId="{2EC97537-E231-42B4-A01B-00508D83250B}" destId="{DC5AF3E7-BADC-4237-9B69-83A184DFBD2B}" srcOrd="0" destOrd="0" presId="urn:microsoft.com/office/officeart/2008/layout/VerticalCurvedList"/>
    <dgm:cxn modelId="{C1AC5157-755E-4DBB-8E9E-66A6F740C6EC}" type="presOf" srcId="{52D1E738-DC6A-4BA4-9294-FACB00795101}" destId="{9E5225D7-1726-44C9-9B06-400679DE56D5}" srcOrd="0" destOrd="0" presId="urn:microsoft.com/office/officeart/2008/layout/VerticalCurvedList"/>
    <dgm:cxn modelId="{111C8DEB-2EFB-47D9-957B-8B095AFB9307}" srcId="{3B21C87B-373E-4482-83D4-41423B4DA3E3}" destId="{CF30341A-3E3F-4DEC-B0CE-594F4C0A24D5}" srcOrd="0" destOrd="0" parTransId="{F769BD37-0516-4408-8846-BADB7E9AED2D}" sibTransId="{2EC97537-E231-42B4-A01B-00508D83250B}"/>
    <dgm:cxn modelId="{82FBB61C-BB2B-4502-94AA-A4E585CC6309}" type="presOf" srcId="{9683FB6F-E6CD-42F0-AA65-E282FFABEA8E}" destId="{59D70E18-8D56-4537-BD02-C356F4515BA3}" srcOrd="0" destOrd="0" presId="urn:microsoft.com/office/officeart/2008/layout/VerticalCurvedList"/>
    <dgm:cxn modelId="{F363D40D-94AB-4273-8161-1D71DBA0E9F6}" type="presOf" srcId="{CF30341A-3E3F-4DEC-B0CE-594F4C0A24D5}" destId="{63FE2D19-E897-40B7-BC40-00ADE941ACCE}" srcOrd="0" destOrd="0" presId="urn:microsoft.com/office/officeart/2008/layout/VerticalCurvedList"/>
    <dgm:cxn modelId="{036D9EE5-71D7-4F80-A3B3-6F0ACB65EBDB}" type="presOf" srcId="{3B21C87B-373E-4482-83D4-41423B4DA3E3}" destId="{7E45AF1E-8363-48AC-8D99-D3C6BA33C035}" srcOrd="0" destOrd="0" presId="urn:microsoft.com/office/officeart/2008/layout/VerticalCurvedList"/>
    <dgm:cxn modelId="{A51C9B81-CDDB-435D-B5D5-8B0E7E3BC4E7}" srcId="{3B21C87B-373E-4482-83D4-41423B4DA3E3}" destId="{52D1E738-DC6A-4BA4-9294-FACB00795101}" srcOrd="1" destOrd="0" parTransId="{8986BEBE-56D1-4972-B616-A8C695149A55}" sibTransId="{883ACA89-9507-43B5-86AB-1F68C95DF4EC}"/>
    <dgm:cxn modelId="{65F283E2-6B6E-488B-A89F-5FD99D65A201}" type="presParOf" srcId="{7E45AF1E-8363-48AC-8D99-D3C6BA33C035}" destId="{74510DD8-A533-4EF2-9004-B6B36F987152}" srcOrd="0" destOrd="0" presId="urn:microsoft.com/office/officeart/2008/layout/VerticalCurvedList"/>
    <dgm:cxn modelId="{182DFBBC-0118-47C9-80B2-A45008139BB2}" type="presParOf" srcId="{74510DD8-A533-4EF2-9004-B6B36F987152}" destId="{AFB4F49A-AF3F-4494-99C6-55220FB6C356}" srcOrd="0" destOrd="0" presId="urn:microsoft.com/office/officeart/2008/layout/VerticalCurvedList"/>
    <dgm:cxn modelId="{5E34FEFA-95C7-47D9-A186-65947D1254CB}" type="presParOf" srcId="{AFB4F49A-AF3F-4494-99C6-55220FB6C356}" destId="{E12F8FF1-28E1-4C23-B413-BDBF5826254B}" srcOrd="0" destOrd="0" presId="urn:microsoft.com/office/officeart/2008/layout/VerticalCurvedList"/>
    <dgm:cxn modelId="{9FB208CC-858B-4EEA-A1FC-2E2041C4E9B4}" type="presParOf" srcId="{AFB4F49A-AF3F-4494-99C6-55220FB6C356}" destId="{DC5AF3E7-BADC-4237-9B69-83A184DFBD2B}" srcOrd="1" destOrd="0" presId="urn:microsoft.com/office/officeart/2008/layout/VerticalCurvedList"/>
    <dgm:cxn modelId="{19BADA9F-5DE9-434A-88EF-18128A53E83C}" type="presParOf" srcId="{AFB4F49A-AF3F-4494-99C6-55220FB6C356}" destId="{7E2985E5-383D-4023-B587-5643867C3A48}" srcOrd="2" destOrd="0" presId="urn:microsoft.com/office/officeart/2008/layout/VerticalCurvedList"/>
    <dgm:cxn modelId="{9CA9A759-224B-4B75-9746-D2EA439C05F5}" type="presParOf" srcId="{AFB4F49A-AF3F-4494-99C6-55220FB6C356}" destId="{CF192556-AEAF-4213-AE3E-848CAE9C0803}" srcOrd="3" destOrd="0" presId="urn:microsoft.com/office/officeart/2008/layout/VerticalCurvedList"/>
    <dgm:cxn modelId="{3464B72B-A49D-4387-9A3A-4BE0D28243D0}" type="presParOf" srcId="{74510DD8-A533-4EF2-9004-B6B36F987152}" destId="{63FE2D19-E897-40B7-BC40-00ADE941ACCE}" srcOrd="1" destOrd="0" presId="urn:microsoft.com/office/officeart/2008/layout/VerticalCurvedList"/>
    <dgm:cxn modelId="{A1F09F24-244A-41E9-B9D0-3634CF9D1D44}" type="presParOf" srcId="{74510DD8-A533-4EF2-9004-B6B36F987152}" destId="{1F249477-5E6F-467D-9D1F-6E6C806332F6}" srcOrd="2" destOrd="0" presId="urn:microsoft.com/office/officeart/2008/layout/VerticalCurvedList"/>
    <dgm:cxn modelId="{6D3FE382-286D-4130-920D-19CEA22BE8A0}" type="presParOf" srcId="{1F249477-5E6F-467D-9D1F-6E6C806332F6}" destId="{7CB16A05-982D-46B6-BF6F-E666BAFAC1CC}" srcOrd="0" destOrd="0" presId="urn:microsoft.com/office/officeart/2008/layout/VerticalCurvedList"/>
    <dgm:cxn modelId="{FFC410C5-E8F5-4B3C-B862-7E82D3E6893C}" type="presParOf" srcId="{74510DD8-A533-4EF2-9004-B6B36F987152}" destId="{9E5225D7-1726-44C9-9B06-400679DE56D5}" srcOrd="3" destOrd="0" presId="urn:microsoft.com/office/officeart/2008/layout/VerticalCurvedList"/>
    <dgm:cxn modelId="{800AFA05-EDB6-459E-AA68-946F7E6D8FEE}" type="presParOf" srcId="{74510DD8-A533-4EF2-9004-B6B36F987152}" destId="{558B0A72-68FB-46D6-86D9-9C95F787C5FF}" srcOrd="4" destOrd="0" presId="urn:microsoft.com/office/officeart/2008/layout/VerticalCurvedList"/>
    <dgm:cxn modelId="{3C7AC8F9-3A5F-44EB-B97C-D46A777AB7ED}" type="presParOf" srcId="{558B0A72-68FB-46D6-86D9-9C95F787C5FF}" destId="{5701D492-5F0A-47C0-9B5E-E7685DBCE559}" srcOrd="0" destOrd="0" presId="urn:microsoft.com/office/officeart/2008/layout/VerticalCurvedList"/>
    <dgm:cxn modelId="{1CBE00B5-DB79-44FC-BA6A-8085A417644F}" type="presParOf" srcId="{74510DD8-A533-4EF2-9004-B6B36F987152}" destId="{59D70E18-8D56-4537-BD02-C356F4515BA3}" srcOrd="5" destOrd="0" presId="urn:microsoft.com/office/officeart/2008/layout/VerticalCurvedList"/>
    <dgm:cxn modelId="{DAB4E7C8-8232-40BE-B9E6-CB1DB0256615}" type="presParOf" srcId="{74510DD8-A533-4EF2-9004-B6B36F987152}" destId="{29F75ADA-AA40-433A-8C4F-0ED90F3D2380}" srcOrd="6" destOrd="0" presId="urn:microsoft.com/office/officeart/2008/layout/VerticalCurvedList"/>
    <dgm:cxn modelId="{288F2978-4EC9-4BB4-A79F-4B31E3E8785A}" type="presParOf" srcId="{29F75ADA-AA40-433A-8C4F-0ED90F3D2380}" destId="{36987E82-D07E-4865-9009-060D58968D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AF3E7-BADC-4237-9B69-83A184DFBD2B}">
      <dsp:nvSpPr>
        <dsp:cNvPr id="0" name=""/>
        <dsp:cNvSpPr/>
      </dsp:nvSpPr>
      <dsp:spPr>
        <a:xfrm>
          <a:off x="-5037277" y="-785232"/>
          <a:ext cx="6104376" cy="6104376"/>
        </a:xfrm>
        <a:prstGeom prst="blockArc">
          <a:avLst>
            <a:gd name="adj1" fmla="val 18900000"/>
            <a:gd name="adj2" fmla="val 2700000"/>
            <a:gd name="adj3" fmla="val 354"/>
          </a:avLst>
        </a:prstGeom>
        <a:noFill/>
        <a:ln w="1079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2D19-E897-40B7-BC40-00ADE941ACCE}">
      <dsp:nvSpPr>
        <dsp:cNvPr id="0" name=""/>
        <dsp:cNvSpPr/>
      </dsp:nvSpPr>
      <dsp:spPr>
        <a:xfrm>
          <a:off x="719466" y="453391"/>
          <a:ext cx="9898933" cy="906782"/>
        </a:xfrm>
        <a:prstGeom prst="rect">
          <a:avLst/>
        </a:prstGeom>
        <a:solidFill>
          <a:srgbClr val="07BA98"/>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Offer a unified place to know the overall contribution situation</a:t>
          </a:r>
          <a:endParaRPr lang="zh-CN" altLang="en-US" sz="2500" kern="1200" dirty="0"/>
        </a:p>
      </dsp:txBody>
      <dsp:txXfrm>
        <a:off x="629306" y="453391"/>
        <a:ext cx="9568125" cy="906782"/>
      </dsp:txXfrm>
    </dsp:sp>
    <dsp:sp modelId="{7CB16A05-982D-46B6-BF6F-E666BAFAC1CC}">
      <dsp:nvSpPr>
        <dsp:cNvPr id="0" name=""/>
        <dsp:cNvSpPr/>
      </dsp:nvSpPr>
      <dsp:spPr>
        <a:xfrm>
          <a:off x="151234" y="340043"/>
          <a:ext cx="1133477" cy="1133477"/>
        </a:xfrm>
        <a:prstGeom prst="ellipse">
          <a:avLst/>
        </a:prstGeom>
        <a:solidFill>
          <a:schemeClr val="lt1">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225D7-1726-44C9-9B06-400679DE56D5}">
      <dsp:nvSpPr>
        <dsp:cNvPr id="0" name=""/>
        <dsp:cNvSpPr/>
      </dsp:nvSpPr>
      <dsp:spPr>
        <a:xfrm>
          <a:off x="1000765" y="1813564"/>
          <a:ext cx="9607914" cy="906782"/>
        </a:xfrm>
        <a:prstGeom prst="rect">
          <a:avLst/>
        </a:prstGeom>
        <a:solidFill>
          <a:schemeClr val="accent5">
            <a:hueOff val="-4692778"/>
            <a:satOff val="-455"/>
            <a:lumOff val="85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marL="0" lvl="0" indent="0" algn="l" defTabSz="1111250">
            <a:lnSpc>
              <a:spcPct val="90000"/>
            </a:lnSpc>
            <a:spcBef>
              <a:spcPct val="0"/>
            </a:spcBef>
            <a:spcAft>
              <a:spcPct val="35000"/>
            </a:spcAft>
            <a:buNone/>
          </a:pPr>
          <a:r>
            <a:rPr lang="en-US" altLang="en-US" sz="2500" kern="1200" dirty="0"/>
            <a:t>Help to judge whether a hypothesis is feasible and efficient</a:t>
          </a:r>
          <a:endParaRPr lang="zh-CN" altLang="en-US" sz="2500" kern="1200" dirty="0"/>
        </a:p>
      </dsp:txBody>
      <dsp:txXfrm>
        <a:off x="958922" y="1813564"/>
        <a:ext cx="9238509" cy="906782"/>
      </dsp:txXfrm>
    </dsp:sp>
    <dsp:sp modelId="{5701D492-5F0A-47C0-9B5E-E7685DBCE559}">
      <dsp:nvSpPr>
        <dsp:cNvPr id="0" name=""/>
        <dsp:cNvSpPr/>
      </dsp:nvSpPr>
      <dsp:spPr>
        <a:xfrm>
          <a:off x="480850" y="1700216"/>
          <a:ext cx="1133477" cy="1133477"/>
        </a:xfrm>
        <a:prstGeom prst="ellipse">
          <a:avLst/>
        </a:prstGeom>
        <a:solidFill>
          <a:schemeClr val="lt1">
            <a:hueOff val="0"/>
            <a:satOff val="0"/>
            <a:lumOff val="0"/>
            <a:alphaOff val="0"/>
          </a:schemeClr>
        </a:solidFill>
        <a:ln w="10795" cap="flat" cmpd="sng" algn="ctr">
          <a:solidFill>
            <a:schemeClr val="accent5">
              <a:hueOff val="-4692778"/>
              <a:satOff val="-455"/>
              <a:lumOff val="8528"/>
              <a:alphaOff val="0"/>
            </a:schemeClr>
          </a:solidFill>
          <a:prstDash val="solid"/>
        </a:ln>
        <a:effectLst/>
      </dsp:spPr>
      <dsp:style>
        <a:lnRef idx="2">
          <a:scrgbClr r="0" g="0" b="0"/>
        </a:lnRef>
        <a:fillRef idx="1">
          <a:scrgbClr r="0" g="0" b="0"/>
        </a:fillRef>
        <a:effectRef idx="0">
          <a:scrgbClr r="0" g="0" b="0"/>
        </a:effectRef>
        <a:fontRef idx="minor"/>
      </dsp:style>
    </dsp:sp>
    <dsp:sp modelId="{59D70E18-8D56-4537-BD02-C356F4515BA3}">
      <dsp:nvSpPr>
        <dsp:cNvPr id="0" name=""/>
        <dsp:cNvSpPr/>
      </dsp:nvSpPr>
      <dsp:spPr>
        <a:xfrm>
          <a:off x="1051132" y="3173737"/>
          <a:ext cx="9547043" cy="906782"/>
        </a:xfrm>
        <a:prstGeom prst="rect">
          <a:avLst/>
        </a:prstGeom>
        <a:solidFill>
          <a:srgbClr val="FF8C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758" tIns="63500" rIns="63500" bIns="63500" numCol="1" spcCol="1270" anchor="ctr" anchorCtr="0">
          <a:noAutofit/>
        </a:bodyPr>
        <a:lstStyle/>
        <a:p>
          <a:pPr marL="0" lvl="0" indent="0" algn="l" defTabSz="1111250">
            <a:lnSpc>
              <a:spcPct val="90000"/>
            </a:lnSpc>
            <a:spcBef>
              <a:spcPct val="0"/>
            </a:spcBef>
            <a:spcAft>
              <a:spcPct val="35000"/>
            </a:spcAft>
            <a:buNone/>
          </a:pPr>
          <a:r>
            <a:rPr lang="en-US" altLang="zh-CN" sz="2500" kern="1200" dirty="0"/>
            <a:t>Help to make further hypothesis</a:t>
          </a:r>
          <a:endParaRPr lang="zh-CN" altLang="en-US" sz="2500" kern="1200" dirty="0"/>
        </a:p>
      </dsp:txBody>
      <dsp:txXfrm>
        <a:off x="629306" y="3173737"/>
        <a:ext cx="9568125" cy="906782"/>
      </dsp:txXfrm>
    </dsp:sp>
    <dsp:sp modelId="{36987E82-D07E-4865-9009-060D58968DBB}">
      <dsp:nvSpPr>
        <dsp:cNvPr id="0" name=""/>
        <dsp:cNvSpPr/>
      </dsp:nvSpPr>
      <dsp:spPr>
        <a:xfrm>
          <a:off x="151234" y="3060389"/>
          <a:ext cx="1133477" cy="1133477"/>
        </a:xfrm>
        <a:prstGeom prst="ellipse">
          <a:avLst/>
        </a:prstGeom>
        <a:solidFill>
          <a:schemeClr val="lt1">
            <a:hueOff val="0"/>
            <a:satOff val="0"/>
            <a:lumOff val="0"/>
            <a:alphaOff val="0"/>
          </a:schemeClr>
        </a:solidFill>
        <a:ln w="10795" cap="flat" cmpd="sng" algn="ctr">
          <a:solidFill>
            <a:srgbClr val="FF8C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8/18/2016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8/18/2016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a:latin typeface="Segoe UI" pitchFamily="34" charset="0"/>
                <a:ea typeface="Segoe UI" pitchFamily="34" charset="0"/>
                <a:cs typeface="Segoe UI" pitchFamily="34" charset="0"/>
              </a:rPr>
              <a:t>&lt;Event Name&gt;</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3198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9074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5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277035"/>
            <a:ext cx="12188825" cy="8135036"/>
          </a:xfrm>
          <a:prstGeom prst="rect">
            <a:avLst/>
          </a:prstGeom>
        </p:spPr>
      </p:pic>
      <p:sp>
        <p:nvSpPr>
          <p:cNvPr id="2" name="Rectangle 1"/>
          <p:cNvSpPr/>
          <p:nvPr userDrawn="1"/>
        </p:nvSpPr>
        <p:spPr bwMode="auto">
          <a:xfrm>
            <a:off x="269169" y="2084172"/>
            <a:ext cx="6273340" cy="3586208"/>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2" y="2084186"/>
            <a:ext cx="6274895" cy="1793104"/>
          </a:xfrm>
          <a:noFill/>
        </p:spPr>
        <p:txBody>
          <a:bodyPr lIns="146304" tIns="91440" rIns="146304" bIns="91440" anchor="t" anchorCtr="0"/>
          <a:lstStyle>
            <a:lvl1pPr>
              <a:defRPr sz="5292"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14" y="3877272"/>
            <a:ext cx="6274895" cy="1789991"/>
          </a:xfrm>
        </p:spPr>
        <p:txBody>
          <a:bodyPr tIns="109728" bIns="109728">
            <a:noAutofit/>
          </a:bodyPr>
          <a:lstStyle>
            <a:lvl1pPr marL="0" indent="0">
              <a:spcBef>
                <a:spcPts val="0"/>
              </a:spcBef>
              <a:buNone/>
              <a:defRPr sz="3136">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268120" y="6181259"/>
            <a:ext cx="1792383" cy="384107"/>
          </a:xfrm>
          <a:prstGeom prst="rect">
            <a:avLst/>
          </a:prstGeom>
        </p:spPr>
      </p:pic>
    </p:spTree>
    <p:extLst>
      <p:ext uri="{BB962C8B-B14F-4D97-AF65-F5344CB8AC3E}">
        <p14:creationId xmlns:p14="http://schemas.microsoft.com/office/powerpoint/2010/main" val="10908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7860705"/>
      </p:ext>
    </p:extLst>
  </p:cSld>
  <p:clrMap bg1="lt1" tx1="dk1" bg2="lt2" tx2="dk2" accent1="accent1" accent2="accent2" accent3="accent3" accent4="accent4" accent5="accent5" accent6="accent6" hlink="hlink" folHlink="folHlink"/>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528"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771596746"/>
      </p:ext>
    </p:extLst>
  </p:cSld>
  <p:clrMap bg1="lt1" tx1="dk1" bg2="lt2" tx2="dk2" accent1="accent1" accent2="accent2" accent3="accent3" accent4="accent4" accent5="accent5" accent6="accent6" hlink="hlink" folHlink="folHlink"/>
  <p:sldLayoutIdLst>
    <p:sldLayoutId id="2147484472" r:id="rId1"/>
    <p:sldLayoutId id="2147484479" r:id="rId2"/>
  </p:sldLayoutIdLst>
  <p:transition>
    <p:fade/>
  </p:transition>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205457" y="2991148"/>
            <a:ext cx="6858623" cy="876329"/>
          </a:xfrm>
          <a:prstGeom prst="rect">
            <a:avLst/>
          </a:prstGeom>
        </p:spPr>
      </p:pic>
    </p:spTree>
    <p:extLst>
      <p:ext uri="{BB962C8B-B14F-4D97-AF65-F5344CB8AC3E}">
        <p14:creationId xmlns:p14="http://schemas.microsoft.com/office/powerpoint/2010/main" val="3405179864"/>
      </p:ext>
    </p:extLst>
  </p:cSld>
  <p:clrMap bg1="lt1" tx1="dk1" bg2="lt2" tx2="dk2" accent1="accent1" accent2="accent2" accent3="accent3" accent4="accent4" accent5="accent5" accent6="accent6" hlink="hlink" folHlink="folHlink"/>
  <p:sldLayoutIdLst>
    <p:sldLayoutId id="2147484567" r:id="rId1"/>
  </p:sldLayoutIdLst>
  <p:transition>
    <p:fade/>
  </p:transition>
  <p:txStyles>
    <p:titleStyle>
      <a:lvl1pPr algn="l" defTabSz="914093"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2" y="2084186"/>
            <a:ext cx="6274895" cy="2792614"/>
          </a:xfrm>
        </p:spPr>
        <p:txBody>
          <a:bodyPr/>
          <a:lstStyle/>
          <a:p>
            <a:r>
              <a:rPr lang="en-US" b="1" dirty="0"/>
              <a:t>FTE Application-SWE</a:t>
            </a:r>
            <a:br>
              <a:rPr lang="en-US" b="1" dirty="0"/>
            </a:br>
            <a:br>
              <a:rPr lang="en-US" b="1" dirty="0"/>
            </a:br>
            <a:r>
              <a:rPr lang="en-US" sz="3600" dirty="0"/>
              <a:t>Name: Zhiqiang Zhou</a:t>
            </a:r>
            <a:br>
              <a:rPr lang="en-US" sz="3600" dirty="0"/>
            </a:br>
            <a:r>
              <a:rPr lang="en-US" sz="3600" dirty="0"/>
              <a:t>Date: 8/22 2016</a:t>
            </a:r>
            <a:br>
              <a:rPr lang="en-US" sz="5400" dirty="0"/>
            </a:br>
            <a:endParaRPr lang="en-US" dirty="0"/>
          </a:p>
        </p:txBody>
      </p:sp>
    </p:spTree>
    <p:extLst>
      <p:ext uri="{BB962C8B-B14F-4D97-AF65-F5344CB8AC3E}">
        <p14:creationId xmlns:p14="http://schemas.microsoft.com/office/powerpoint/2010/main" val="230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85466"/>
            <a:ext cx="5238131" cy="1015663"/>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kumimoji="0" lang="en-US" altLang="zh-CN" sz="6000" b="1" i="0" u="none" strike="noStrike" kern="1200" cap="none" spc="0" normalizeH="0" baseline="0" dirty="0">
                <a:ln>
                  <a:noFill/>
                </a:ln>
                <a:solidFill>
                  <a:sysClr val="window" lastClr="FFFFFF"/>
                </a:solidFill>
                <a:effectLst/>
                <a:uLnTx/>
                <a:uFillTx/>
                <a:latin typeface="Century Gothic"/>
                <a:ea typeface="微软雅黑"/>
              </a:rPr>
              <a:t>Q &amp; A</a:t>
            </a:r>
            <a:endParaRPr kumimoji="0" lang="en-US" altLang="zh-CN" sz="60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9825071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374440" y="2405369"/>
            <a:ext cx="1186542"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noProof="0" dirty="0">
                <a:solidFill>
                  <a:srgbClr val="FFFFFF"/>
                </a:solidFill>
              </a:rPr>
              <a:t>Topic</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4786" y="3990283"/>
            <a:ext cx="1481496"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noProof="0" dirty="0">
                <a:solidFill>
                  <a:srgbClr val="FFFFFF"/>
                </a:solidFill>
              </a:rPr>
              <a:t>Action</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672390" y="5557969"/>
            <a:ext cx="2387192" cy="584775"/>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Code Lines</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184686"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topics updated in a single publish.</a:t>
            </a:r>
            <a:endParaRPr lang="zh-CN" altLang="en-US" sz="1600" dirty="0">
              <a:solidFill>
                <a:srgbClr val="FFFFFF"/>
              </a:solidFill>
              <a:latin typeface="+mn-ea"/>
            </a:endParaRPr>
          </a:p>
        </p:txBody>
      </p:sp>
      <p:sp>
        <p:nvSpPr>
          <p:cNvPr id="39" name="矩形 38"/>
          <p:cNvSpPr/>
          <p:nvPr/>
        </p:nvSpPr>
        <p:spPr>
          <a:xfrm>
            <a:off x="2685172" y="3470750"/>
            <a:ext cx="5236792"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action of the user for a single topic: create, delete, update, rename or not explicitly known.</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046653"/>
            <a:ext cx="8013513" cy="732508"/>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number of changed lines (insertions or deletions) of a single topic when a user action happens. </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1384718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 Categorization</a:t>
            </a:r>
          </a:p>
        </p:txBody>
      </p:sp>
      <p:sp>
        <p:nvSpPr>
          <p:cNvPr id="26" name="五边形 25"/>
          <p:cNvSpPr/>
          <p:nvPr/>
        </p:nvSpPr>
        <p:spPr>
          <a:xfrm>
            <a:off x="2348414" y="4728638"/>
            <a:ext cx="9360000" cy="1291205"/>
          </a:xfrm>
          <a:prstGeom prst="homePlate">
            <a:avLst>
              <a:gd name="adj" fmla="val 37734"/>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7" name="平行四边形 26"/>
          <p:cNvSpPr/>
          <p:nvPr/>
        </p:nvSpPr>
        <p:spPr>
          <a:xfrm rot="16200000">
            <a:off x="1879497" y="5199619"/>
            <a:ext cx="1778451" cy="836488"/>
          </a:xfrm>
          <a:prstGeom prst="parallelogram">
            <a:avLst>
              <a:gd name="adj" fmla="val 55547"/>
            </a:avLst>
          </a:prstGeom>
          <a:solidFill>
            <a:srgbClr val="07BA98">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8" name="矩形 27"/>
          <p:cNvSpPr/>
          <p:nvPr/>
        </p:nvSpPr>
        <p:spPr>
          <a:xfrm>
            <a:off x="177801" y="5215883"/>
            <a:ext cx="3009167" cy="1291204"/>
          </a:xfrm>
          <a:prstGeom prst="rect">
            <a:avLst/>
          </a:prstGeom>
          <a:solidFill>
            <a:srgbClr val="07BA98"/>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29" name="五边形 28"/>
          <p:cNvSpPr/>
          <p:nvPr/>
        </p:nvSpPr>
        <p:spPr>
          <a:xfrm>
            <a:off x="1617441" y="3153387"/>
            <a:ext cx="6406123" cy="1291205"/>
          </a:xfrm>
          <a:prstGeom prst="homePlate">
            <a:avLst>
              <a:gd name="adj" fmla="val 37734"/>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0" name="平行四边形 29"/>
          <p:cNvSpPr/>
          <p:nvPr/>
        </p:nvSpPr>
        <p:spPr>
          <a:xfrm rot="16200000">
            <a:off x="1148525" y="3624368"/>
            <a:ext cx="1778451" cy="836488"/>
          </a:xfrm>
          <a:prstGeom prst="parallelogram">
            <a:avLst>
              <a:gd name="adj" fmla="val 55547"/>
            </a:avLst>
          </a:prstGeom>
          <a:solidFill>
            <a:srgbClr val="87C509">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1" name="矩形 30"/>
          <p:cNvSpPr/>
          <p:nvPr/>
        </p:nvSpPr>
        <p:spPr>
          <a:xfrm>
            <a:off x="177800" y="3640633"/>
            <a:ext cx="2278195" cy="1291204"/>
          </a:xfrm>
          <a:prstGeom prst="rect">
            <a:avLst/>
          </a:prstGeom>
          <a:solidFill>
            <a:srgbClr val="87C509"/>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2" name="五边形 31"/>
          <p:cNvSpPr/>
          <p:nvPr/>
        </p:nvSpPr>
        <p:spPr>
          <a:xfrm>
            <a:off x="983932" y="1606426"/>
            <a:ext cx="4688339" cy="1291205"/>
          </a:xfrm>
          <a:prstGeom prst="homePlate">
            <a:avLst>
              <a:gd name="adj" fmla="val 37734"/>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3" name="平行四边形 32"/>
          <p:cNvSpPr/>
          <p:nvPr/>
        </p:nvSpPr>
        <p:spPr>
          <a:xfrm rot="16200000">
            <a:off x="515016" y="2077407"/>
            <a:ext cx="1778451" cy="836488"/>
          </a:xfrm>
          <a:prstGeom prst="parallelogram">
            <a:avLst>
              <a:gd name="adj" fmla="val 55547"/>
            </a:avLst>
          </a:prstGeom>
          <a:solidFill>
            <a:srgbClr val="FC9400">
              <a:lumMod val="50000"/>
            </a:srgbClr>
          </a:solidFill>
          <a:ln w="25400"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4" name="矩形 33"/>
          <p:cNvSpPr/>
          <p:nvPr/>
        </p:nvSpPr>
        <p:spPr>
          <a:xfrm>
            <a:off x="177800" y="2093671"/>
            <a:ext cx="1644685" cy="1291204"/>
          </a:xfrm>
          <a:prstGeom prst="rect">
            <a:avLst/>
          </a:prstGeom>
          <a:solidFill>
            <a:srgbClr val="FC94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35" name="文本框 15"/>
          <p:cNvSpPr txBox="1"/>
          <p:nvPr/>
        </p:nvSpPr>
        <p:spPr>
          <a:xfrm>
            <a:off x="150745" y="2443469"/>
            <a:ext cx="1664237" cy="553998"/>
          </a:xfrm>
          <a:prstGeom prst="rect">
            <a:avLst/>
          </a:prstGeom>
          <a:noFill/>
        </p:spPr>
        <p:txBody>
          <a:bodyPr wrap="none" rtlCol="0">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000" b="1" kern="0" dirty="0">
                <a:solidFill>
                  <a:srgbClr val="FFFFFF"/>
                </a:solidFill>
              </a:rPr>
              <a:t>Commit</a:t>
            </a:r>
            <a:endParaRPr kumimoji="1" lang="zh-CN" altLang="en-US" sz="3000" b="1" i="0" u="none" strike="noStrike" kern="0" cap="none" spc="0" normalizeH="0" baseline="0" noProof="0" dirty="0">
              <a:ln>
                <a:noFill/>
              </a:ln>
              <a:solidFill>
                <a:srgbClr val="FFFFFF"/>
              </a:solidFill>
              <a:effectLst/>
              <a:uLnTx/>
              <a:uFillTx/>
            </a:endParaRPr>
          </a:p>
        </p:txBody>
      </p:sp>
      <p:sp>
        <p:nvSpPr>
          <p:cNvPr id="36" name="文本框 16"/>
          <p:cNvSpPr txBox="1"/>
          <p:nvPr/>
        </p:nvSpPr>
        <p:spPr>
          <a:xfrm>
            <a:off x="572944" y="3977583"/>
            <a:ext cx="1343638"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kern="0" dirty="0">
                <a:solidFill>
                  <a:srgbClr val="FFFFFF"/>
                </a:solidFill>
              </a:rPr>
              <a:t>Status</a:t>
            </a:r>
            <a:endParaRPr kumimoji="1" lang="zh-CN" altLang="en-US" sz="3200" b="1" i="0" u="none" strike="noStrike" kern="0" cap="none" spc="0" normalizeH="0" baseline="0" noProof="0" dirty="0">
              <a:ln>
                <a:noFill/>
              </a:ln>
              <a:solidFill>
                <a:srgbClr val="FFFFFF"/>
              </a:solidFill>
              <a:effectLst/>
              <a:uLnTx/>
              <a:uFillTx/>
            </a:endParaRPr>
          </a:p>
        </p:txBody>
      </p:sp>
      <p:sp>
        <p:nvSpPr>
          <p:cNvPr id="37" name="文本框 17"/>
          <p:cNvSpPr txBox="1"/>
          <p:nvPr/>
        </p:nvSpPr>
        <p:spPr>
          <a:xfrm>
            <a:off x="839493" y="5557969"/>
            <a:ext cx="1851789" cy="584775"/>
          </a:xfrm>
          <a:prstGeom prst="rect">
            <a:avLst/>
          </a:prstGeom>
          <a:noFill/>
        </p:spPr>
        <p:txBody>
          <a:bodyPr wrap="none" rtlCol="0" anchor="ctr">
            <a:spAutoFit/>
          </a:bodyPr>
          <a:lstStyle/>
          <a:p>
            <a:pPr marL="0" marR="0" lvl="0" indent="0" algn="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rPr>
              <a:t>Duration</a:t>
            </a:r>
            <a:endParaRPr kumimoji="1" lang="zh-CN" altLang="en-US" sz="3200" b="1" i="0" u="none" strike="noStrike" kern="0" cap="none" spc="0" normalizeH="0" baseline="0" noProof="0" dirty="0">
              <a:ln>
                <a:noFill/>
              </a:ln>
              <a:solidFill>
                <a:srgbClr val="FFFFFF"/>
              </a:solidFill>
              <a:effectLst/>
              <a:uLnTx/>
              <a:uFillTx/>
            </a:endParaRPr>
          </a:p>
        </p:txBody>
      </p:sp>
      <p:sp>
        <p:nvSpPr>
          <p:cNvPr id="38" name="矩形 37"/>
          <p:cNvSpPr/>
          <p:nvPr/>
        </p:nvSpPr>
        <p:spPr>
          <a:xfrm>
            <a:off x="2063150" y="1885774"/>
            <a:ext cx="3082493" cy="732508"/>
          </a:xfrm>
          <a:prstGeom prst="rect">
            <a:avLst/>
          </a:prstGeom>
        </p:spPr>
        <p:txBody>
          <a:bodyPr wrap="square">
            <a:spAutoFit/>
          </a:bodyPr>
          <a:lstStyle/>
          <a:p>
            <a:pPr defTabSz="609585">
              <a:lnSpc>
                <a:spcPct val="130000"/>
              </a:lnSpc>
            </a:pPr>
            <a:r>
              <a:rPr lang="en-US" altLang="zh-CN" sz="1600" dirty="0">
                <a:solidFill>
                  <a:srgbClr val="FFFFFF"/>
                </a:solidFill>
                <a:latin typeface="+mn-ea"/>
              </a:rPr>
              <a:t>The number of commits in a single pull request.</a:t>
            </a:r>
            <a:endParaRPr lang="zh-CN" altLang="en-US" sz="1600" dirty="0">
              <a:solidFill>
                <a:srgbClr val="FFFFFF"/>
              </a:solidFill>
              <a:latin typeface="+mn-ea"/>
            </a:endParaRPr>
          </a:p>
        </p:txBody>
      </p:sp>
      <p:sp>
        <p:nvSpPr>
          <p:cNvPr id="39" name="矩形 38"/>
          <p:cNvSpPr/>
          <p:nvPr/>
        </p:nvSpPr>
        <p:spPr>
          <a:xfrm>
            <a:off x="2786772" y="3470750"/>
            <a:ext cx="4922128" cy="701346"/>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status of a single pull request: successfully merged, rejected or being active now.</a:t>
            </a:r>
            <a:endParaRPr lang="zh-CN" altLang="en-US" sz="1600" dirty="0">
              <a:solidFill>
                <a:srgbClr val="FFFFFF"/>
              </a:solidFill>
              <a:latin typeface="微软雅黑" panose="020B0503020204020204" pitchFamily="34" charset="-122"/>
            </a:endParaRPr>
          </a:p>
        </p:txBody>
      </p:sp>
      <p:sp>
        <p:nvSpPr>
          <p:cNvPr id="40" name="矩形 39"/>
          <p:cNvSpPr/>
          <p:nvPr/>
        </p:nvSpPr>
        <p:spPr>
          <a:xfrm>
            <a:off x="3403786" y="5173653"/>
            <a:ext cx="8013513" cy="412421"/>
          </a:xfrm>
          <a:prstGeom prst="rect">
            <a:avLst/>
          </a:prstGeom>
        </p:spPr>
        <p:txBody>
          <a:bodyPr wrap="square">
            <a:spAutoFit/>
          </a:bodyPr>
          <a:lstStyle/>
          <a:p>
            <a:pPr defTabSz="609585">
              <a:lnSpc>
                <a:spcPct val="130000"/>
              </a:lnSpc>
            </a:pPr>
            <a:r>
              <a:rPr lang="en-US" altLang="zh-CN" sz="1600" dirty="0">
                <a:solidFill>
                  <a:srgbClr val="FFFFFF"/>
                </a:solidFill>
                <a:latin typeface="微软雅黑" panose="020B0503020204020204" pitchFamily="34" charset="-122"/>
              </a:rPr>
              <a:t>The time duration for a single pull request from being created to being merged.</a:t>
            </a:r>
            <a:endParaRPr lang="zh-CN" altLang="en-US" sz="1600" dirty="0">
              <a:solidFill>
                <a:srgbClr val="FFFFFF"/>
              </a:solidFill>
              <a:latin typeface="微软雅黑" panose="020B0503020204020204" pitchFamily="34" charset="-122"/>
            </a:endParaRPr>
          </a:p>
        </p:txBody>
      </p:sp>
    </p:spTree>
    <p:extLst>
      <p:ext uri="{BB962C8B-B14F-4D97-AF65-F5344CB8AC3E}">
        <p14:creationId xmlns:p14="http://schemas.microsoft.com/office/powerpoint/2010/main" val="22939084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txBox="1">
            <a:spLocks/>
          </p:cNvSpPr>
          <p:nvPr/>
        </p:nvSpPr>
        <p:spPr>
          <a:xfrm>
            <a:off x="577523" y="1345673"/>
            <a:ext cx="8978900" cy="51514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200000"/>
              </a:lnSpc>
              <a:spcAft>
                <a:spcPts val="0"/>
              </a:spcAft>
            </a:pPr>
            <a:r>
              <a:rPr kumimoji="0" lang="zh-CN" altLang="en-US" sz="3200" dirty="0">
                <a:latin typeface="Arial" panose="020B0604020202020204" pitchFamily="34" charset="0"/>
                <a:ea typeface="宋体" pitchFamily="2" charset="-122"/>
                <a:cs typeface="Arial" panose="020B0604020202020204" pitchFamily="34" charset="0"/>
              </a:rPr>
              <a:t> </a:t>
            </a:r>
            <a:r>
              <a:rPr kumimoji="0" lang="en-US" altLang="zh-CN" sz="3200" dirty="0">
                <a:latin typeface="Arial" panose="020B0604020202020204" pitchFamily="34" charset="0"/>
                <a:ea typeface="宋体" pitchFamily="2" charset="-122"/>
                <a:cs typeface="Arial" panose="020B0604020202020204" pitchFamily="34" charset="0"/>
              </a:rPr>
              <a:t>Background and Key </a:t>
            </a:r>
            <a:r>
              <a:rPr lang="en-US" altLang="zh-CN" sz="3200" dirty="0">
                <a:latin typeface="Arial" panose="020B0604020202020204" pitchFamily="34" charset="0"/>
                <a:ea typeface="宋体" pitchFamily="2" charset="-122"/>
                <a:cs typeface="Arial" panose="020B0604020202020204" pitchFamily="34" charset="0"/>
              </a:rPr>
              <a:t>Metrics in Dashboard</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a:t>
            </a:r>
            <a:r>
              <a:rPr lang="en-US" altLang="zh-CN" sz="3200" dirty="0">
                <a:latin typeface="Arial" panose="020B0604020202020204" pitchFamily="34" charset="0"/>
                <a:ea typeface="宋体" pitchFamily="2" charset="-122"/>
                <a:cs typeface="Arial" panose="020B0604020202020204" pitchFamily="34" charset="0"/>
              </a:rPr>
              <a:t>Dashboard Demonstration</a:t>
            </a:r>
            <a:endParaRPr kumimoji="0" lang="en-US" altLang="zh-CN" sz="3200" dirty="0">
              <a:latin typeface="Arial" panose="020B0604020202020204" pitchFamily="34" charset="0"/>
              <a:ea typeface="宋体" pitchFamily="2" charset="-122"/>
              <a:cs typeface="Arial" panose="020B0604020202020204" pitchFamily="34" charset="0"/>
            </a:endParaRPr>
          </a:p>
          <a:p>
            <a:pPr fontAlgn="auto">
              <a:lnSpc>
                <a:spcPct val="200000"/>
              </a:lnSpc>
              <a:spcAft>
                <a:spcPts val="0"/>
              </a:spcAft>
            </a:pPr>
            <a:r>
              <a:rPr lang="en-US" altLang="zh-CN" sz="3200" dirty="0">
                <a:latin typeface="Arial" panose="020B0604020202020204" pitchFamily="34" charset="0"/>
                <a:ea typeface="宋体" pitchFamily="2" charset="-122"/>
                <a:cs typeface="Arial" panose="020B0604020202020204" pitchFamily="34" charset="0"/>
              </a:rPr>
              <a:t> Workflow Introduction</a:t>
            </a:r>
          </a:p>
          <a:p>
            <a:pPr fontAlgn="auto">
              <a:lnSpc>
                <a:spcPct val="200000"/>
              </a:lnSpc>
              <a:spcAft>
                <a:spcPts val="0"/>
              </a:spcAft>
            </a:pPr>
            <a:r>
              <a:rPr kumimoji="0" lang="en-US" altLang="zh-CN" sz="3200" dirty="0">
                <a:latin typeface="Arial" panose="020B0604020202020204" pitchFamily="34" charset="0"/>
                <a:ea typeface="宋体" pitchFamily="2" charset="-122"/>
                <a:cs typeface="Arial" panose="020B0604020202020204" pitchFamily="34" charset="0"/>
              </a:rPr>
              <a:t> Q &amp; A</a:t>
            </a:r>
          </a:p>
        </p:txBody>
      </p:sp>
    </p:spTree>
    <p:extLst>
      <p:ext uri="{BB962C8B-B14F-4D97-AF65-F5344CB8AC3E}">
        <p14:creationId xmlns:p14="http://schemas.microsoft.com/office/powerpoint/2010/main" val="14572638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 Funnel (July)</a:t>
            </a:r>
          </a:p>
        </p:txBody>
      </p:sp>
      <p:sp>
        <p:nvSpPr>
          <p:cNvPr id="153" name="平行四边形 2"/>
          <p:cNvSpPr/>
          <p:nvPr/>
        </p:nvSpPr>
        <p:spPr>
          <a:xfrm>
            <a:off x="3121930" y="2290484"/>
            <a:ext cx="5301499" cy="300515"/>
          </a:xfrm>
          <a:prstGeom prst="parallelogram">
            <a:avLst>
              <a:gd name="adj" fmla="val 799125"/>
            </a:avLst>
          </a:prstGeom>
          <a:solidFill>
            <a:srgbClr val="07BA98">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4" name="平行四边形 3"/>
          <p:cNvSpPr/>
          <p:nvPr/>
        </p:nvSpPr>
        <p:spPr>
          <a:xfrm>
            <a:off x="3676250" y="3317851"/>
            <a:ext cx="4174584" cy="304531"/>
          </a:xfrm>
          <a:prstGeom prst="parallelogram">
            <a:avLst>
              <a:gd name="adj" fmla="val 679109"/>
            </a:avLst>
          </a:prstGeom>
          <a:solidFill>
            <a:srgbClr val="FC9400">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55" name="平行四边形 4"/>
          <p:cNvSpPr/>
          <p:nvPr/>
        </p:nvSpPr>
        <p:spPr>
          <a:xfrm>
            <a:off x="4218386" y="4349235"/>
            <a:ext cx="3072037" cy="304531"/>
          </a:xfrm>
          <a:prstGeom prst="parallelogram">
            <a:avLst>
              <a:gd name="adj" fmla="val 503085"/>
            </a:avLst>
          </a:prstGeom>
          <a:solidFill>
            <a:srgbClr val="87C509">
              <a:lumMod val="50000"/>
            </a:srgbClr>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cxnSp>
        <p:nvCxnSpPr>
          <p:cNvPr id="156" name="直线连接符 8"/>
          <p:cNvCxnSpPr>
            <a:stCxn id="154" idx="3"/>
          </p:cNvCxnSpPr>
          <p:nvPr/>
        </p:nvCxnSpPr>
        <p:spPr>
          <a:xfrm>
            <a:off x="8648825" y="1925048"/>
            <a:ext cx="537556" cy="0"/>
          </a:xfrm>
          <a:prstGeom prst="line">
            <a:avLst/>
          </a:prstGeom>
          <a:noFill/>
          <a:ln w="12700" cap="flat" cmpd="sng" algn="ctr">
            <a:solidFill>
              <a:srgbClr val="07BA98"/>
            </a:solidFill>
            <a:prstDash val="solid"/>
            <a:tailEnd type="oval"/>
          </a:ln>
          <a:effectLst/>
        </p:spPr>
      </p:cxnSp>
      <p:cxnSp>
        <p:nvCxnSpPr>
          <p:cNvPr id="157" name="直线连接符 9"/>
          <p:cNvCxnSpPr>
            <a:stCxn id="155" idx="1"/>
          </p:cNvCxnSpPr>
          <p:nvPr/>
        </p:nvCxnSpPr>
        <p:spPr>
          <a:xfrm flipH="1">
            <a:off x="2769735" y="2956432"/>
            <a:ext cx="577567" cy="8301"/>
          </a:xfrm>
          <a:prstGeom prst="line">
            <a:avLst/>
          </a:prstGeom>
          <a:noFill/>
          <a:ln w="12700" cap="flat" cmpd="sng" algn="ctr">
            <a:solidFill>
              <a:srgbClr val="FC9400"/>
            </a:solidFill>
            <a:prstDash val="solid"/>
            <a:tailEnd type="oval"/>
          </a:ln>
          <a:effectLst/>
        </p:spPr>
      </p:cxnSp>
      <p:cxnSp>
        <p:nvCxnSpPr>
          <p:cNvPr id="158" name="直线连接符 14"/>
          <p:cNvCxnSpPr/>
          <p:nvPr/>
        </p:nvCxnSpPr>
        <p:spPr>
          <a:xfrm>
            <a:off x="7511681" y="3987816"/>
            <a:ext cx="577151" cy="0"/>
          </a:xfrm>
          <a:prstGeom prst="line">
            <a:avLst/>
          </a:prstGeom>
          <a:noFill/>
          <a:ln w="12700" cap="flat" cmpd="sng" algn="ctr">
            <a:solidFill>
              <a:srgbClr val="87C509"/>
            </a:solidFill>
            <a:prstDash val="solid"/>
            <a:tailEnd type="oval"/>
          </a:ln>
          <a:effectLst/>
        </p:spPr>
      </p:cxnSp>
      <p:cxnSp>
        <p:nvCxnSpPr>
          <p:cNvPr id="159" name="直线连接符 15"/>
          <p:cNvCxnSpPr/>
          <p:nvPr/>
        </p:nvCxnSpPr>
        <p:spPr>
          <a:xfrm flipH="1">
            <a:off x="3858922" y="5019200"/>
            <a:ext cx="584835" cy="0"/>
          </a:xfrm>
          <a:prstGeom prst="line">
            <a:avLst/>
          </a:prstGeom>
          <a:noFill/>
          <a:ln w="12700" cap="flat" cmpd="sng" algn="ctr">
            <a:solidFill>
              <a:srgbClr val="565F69"/>
            </a:solidFill>
            <a:prstDash val="solid"/>
            <a:tailEnd type="oval"/>
          </a:ln>
          <a:effectLst/>
        </p:spPr>
      </p:cxnSp>
      <p:grpSp>
        <p:nvGrpSpPr>
          <p:cNvPr id="160" name="组 21"/>
          <p:cNvGrpSpPr/>
          <p:nvPr/>
        </p:nvGrpSpPr>
        <p:grpSpPr>
          <a:xfrm>
            <a:off x="2539107" y="1559614"/>
            <a:ext cx="6335089" cy="730869"/>
            <a:chOff x="2929251" y="1084126"/>
            <a:chExt cx="6335089" cy="730869"/>
          </a:xfrm>
        </p:grpSpPr>
        <p:sp>
          <p:nvSpPr>
            <p:cNvPr id="161" name="梯形 22"/>
            <p:cNvSpPr/>
            <p:nvPr/>
          </p:nvSpPr>
          <p:spPr>
            <a:xfrm flipV="1">
              <a:off x="2929251" y="1084126"/>
              <a:ext cx="6335089" cy="730869"/>
            </a:xfrm>
            <a:prstGeom prst="trapezoid">
              <a:avLst>
                <a:gd name="adj" fmla="val 61672"/>
              </a:avLst>
            </a:prstGeom>
            <a:solidFill>
              <a:srgbClr val="07BA98"/>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srgbClr val="404040"/>
                </a:solidFill>
                <a:effectLst/>
                <a:uLnTx/>
                <a:uFillTx/>
                <a:latin typeface="Century Gothic"/>
                <a:ea typeface="微软雅黑"/>
                <a:cs typeface="+mn-cs"/>
              </a:endParaRPr>
            </a:p>
          </p:txBody>
        </p:sp>
        <p:sp>
          <p:nvSpPr>
            <p:cNvPr id="162" name="文本框 23"/>
            <p:cNvSpPr txBox="1"/>
            <p:nvPr/>
          </p:nvSpPr>
          <p:spPr>
            <a:xfrm>
              <a:off x="3690508" y="1203339"/>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WEDCS</a:t>
              </a:r>
              <a:r>
                <a:rPr kumimoji="1" lang="en-US" altLang="zh-CN" sz="2800" b="1" i="0" u="none" strike="noStrike" kern="0" cap="none" spc="0" normalizeH="0" noProof="0" dirty="0">
                  <a:ln>
                    <a:noFill/>
                  </a:ln>
                  <a:solidFill>
                    <a:srgbClr val="FFFFFF"/>
                  </a:solidFill>
                  <a:effectLst/>
                  <a:uLnTx/>
                  <a:uFillTx/>
                  <a:latin typeface="Century Gothic"/>
                  <a:ea typeface="微软雅黑"/>
                </a:rPr>
                <a:t> Visitors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3" name="组 24"/>
          <p:cNvGrpSpPr/>
          <p:nvPr/>
        </p:nvGrpSpPr>
        <p:grpSpPr>
          <a:xfrm>
            <a:off x="3121931" y="2590998"/>
            <a:ext cx="5169441" cy="730869"/>
            <a:chOff x="3512075" y="2115510"/>
            <a:chExt cx="5169441" cy="730869"/>
          </a:xfrm>
        </p:grpSpPr>
        <p:sp>
          <p:nvSpPr>
            <p:cNvPr id="164" name="梯形 25"/>
            <p:cNvSpPr/>
            <p:nvPr/>
          </p:nvSpPr>
          <p:spPr>
            <a:xfrm flipV="1">
              <a:off x="3512075" y="2115510"/>
              <a:ext cx="5169441" cy="730869"/>
            </a:xfrm>
            <a:prstGeom prst="trapezoid">
              <a:avLst>
                <a:gd name="adj" fmla="val 61672"/>
              </a:avLst>
            </a:prstGeom>
            <a:solidFill>
              <a:srgbClr val="FC9400"/>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5" name="文本框 26"/>
            <p:cNvSpPr txBox="1"/>
            <p:nvPr/>
          </p:nvSpPr>
          <p:spPr>
            <a:xfrm>
              <a:off x="3690508" y="2234723"/>
              <a:ext cx="4812575"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Contribution</a:t>
              </a:r>
              <a:r>
                <a:rPr kumimoji="1" lang="en-US" altLang="zh-CN" sz="2800" b="1" i="0" u="none" strike="noStrike" kern="0" cap="none" spc="0" normalizeH="0" noProof="0" dirty="0">
                  <a:ln>
                    <a:noFill/>
                  </a:ln>
                  <a:solidFill>
                    <a:srgbClr val="FFFFFF"/>
                  </a:solidFill>
                  <a:effectLst/>
                  <a:uLnTx/>
                  <a:uFillTx/>
                  <a:latin typeface="Century Gothic"/>
                  <a:ea typeface="微软雅黑"/>
                </a:rPr>
                <a:t> Link Clickers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6" name="组 27"/>
          <p:cNvGrpSpPr/>
          <p:nvPr/>
        </p:nvGrpSpPr>
        <p:grpSpPr>
          <a:xfrm>
            <a:off x="3676251" y="3622382"/>
            <a:ext cx="4060801" cy="730869"/>
            <a:chOff x="4066395" y="3146894"/>
            <a:chExt cx="4060801" cy="730869"/>
          </a:xfrm>
        </p:grpSpPr>
        <p:sp>
          <p:nvSpPr>
            <p:cNvPr id="167" name="梯形 28"/>
            <p:cNvSpPr/>
            <p:nvPr/>
          </p:nvSpPr>
          <p:spPr>
            <a:xfrm flipV="1">
              <a:off x="4066395" y="3146894"/>
              <a:ext cx="4060801" cy="730869"/>
            </a:xfrm>
            <a:prstGeom prst="trapezoid">
              <a:avLst>
                <a:gd name="adj" fmla="val 61672"/>
              </a:avLst>
            </a:prstGeom>
            <a:solidFill>
              <a:srgbClr val="87C50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68" name="文本框 29"/>
            <p:cNvSpPr txBox="1"/>
            <p:nvPr/>
          </p:nvSpPr>
          <p:spPr>
            <a:xfrm>
              <a:off x="4386021" y="3266107"/>
              <a:ext cx="3421550"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PR Initiators</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grpSp>
        <p:nvGrpSpPr>
          <p:cNvPr id="169" name="组 30"/>
          <p:cNvGrpSpPr/>
          <p:nvPr/>
        </p:nvGrpSpPr>
        <p:grpSpPr>
          <a:xfrm>
            <a:off x="4218386" y="4653766"/>
            <a:ext cx="2976528" cy="730869"/>
            <a:chOff x="4608530" y="4178278"/>
            <a:chExt cx="2976528" cy="730869"/>
          </a:xfrm>
        </p:grpSpPr>
        <p:sp>
          <p:nvSpPr>
            <p:cNvPr id="170" name="梯形 31"/>
            <p:cNvSpPr/>
            <p:nvPr/>
          </p:nvSpPr>
          <p:spPr>
            <a:xfrm flipV="1">
              <a:off x="4608530" y="4178278"/>
              <a:ext cx="2976528" cy="730869"/>
            </a:xfrm>
            <a:prstGeom prst="trapezoid">
              <a:avLst>
                <a:gd name="adj" fmla="val 61672"/>
              </a:avLst>
            </a:prstGeom>
            <a:solidFill>
              <a:srgbClr val="565F69"/>
            </a:solidFill>
            <a:ln w="25400" cap="flat" cmpd="sng" algn="ctr">
              <a:noFill/>
              <a:prstDash val="solid"/>
            </a:ln>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rgbClr val="404040"/>
                </a:solidFill>
                <a:effectLst/>
                <a:uLnTx/>
                <a:uFillTx/>
                <a:latin typeface="Century Gothic"/>
                <a:ea typeface="微软雅黑"/>
                <a:cs typeface="+mn-cs"/>
              </a:endParaRPr>
            </a:p>
          </p:txBody>
        </p:sp>
        <p:sp>
          <p:nvSpPr>
            <p:cNvPr id="171" name="文本框 32"/>
            <p:cNvSpPr txBox="1"/>
            <p:nvPr/>
          </p:nvSpPr>
          <p:spPr>
            <a:xfrm>
              <a:off x="4991629" y="4297491"/>
              <a:ext cx="2210331" cy="523220"/>
            </a:xfrm>
            <a:prstGeom prst="rect">
              <a:avLst/>
            </a:prstGeom>
            <a:noFill/>
          </p:spPr>
          <p:txBody>
            <a:bodyPr wrap="squar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Century Gothic"/>
                  <a:ea typeface="微软雅黑"/>
                </a:rPr>
                <a:t>Accepted</a:t>
              </a:r>
              <a:endParaRPr kumimoji="1" lang="zh-CN" altLang="en-US" sz="28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192" name="矩形 7"/>
          <p:cNvSpPr/>
          <p:nvPr/>
        </p:nvSpPr>
        <p:spPr>
          <a:xfrm>
            <a:off x="9235031" y="1719863"/>
            <a:ext cx="1904689" cy="461665"/>
          </a:xfrm>
          <a:prstGeom prst="rect">
            <a:avLst/>
          </a:prstGeom>
        </p:spPr>
        <p:txBody>
          <a:bodyPr wrap="none">
            <a:spAutoFit/>
          </a:bodyPr>
          <a:lstStyle/>
          <a:p>
            <a:pPr defTabSz="609630"/>
            <a:r>
              <a:rPr lang="en-US" altLang="zh-CN" sz="2400" b="1" dirty="0">
                <a:solidFill>
                  <a:srgbClr val="07BA98"/>
                </a:solidFill>
                <a:latin typeface="Century Gothic"/>
                <a:ea typeface="微软雅黑"/>
              </a:rPr>
              <a:t>2.9</a:t>
            </a:r>
            <a:r>
              <a:rPr lang="en-US" altLang="zh-CN" sz="2000" b="1" dirty="0">
                <a:solidFill>
                  <a:srgbClr val="07BA98"/>
                </a:solidFill>
                <a:latin typeface="Century Gothic"/>
                <a:ea typeface="微软雅黑"/>
              </a:rPr>
              <a:t>m </a:t>
            </a:r>
            <a:r>
              <a:rPr lang="en-US" altLang="zh-CN" sz="2400" b="1" dirty="0">
                <a:solidFill>
                  <a:srgbClr val="07BA98"/>
                </a:solidFill>
                <a:latin typeface="Century Gothic"/>
                <a:ea typeface="微软雅黑"/>
              </a:rPr>
              <a:t>(100</a:t>
            </a:r>
            <a:r>
              <a:rPr lang="en-US" altLang="zh-CN" sz="2000" b="1" dirty="0">
                <a:solidFill>
                  <a:srgbClr val="07BA98"/>
                </a:solidFill>
                <a:latin typeface="Century Gothic"/>
                <a:ea typeface="微软雅黑"/>
              </a:rPr>
              <a:t>%</a:t>
            </a:r>
            <a:r>
              <a:rPr lang="en-US" altLang="zh-CN" sz="2400" b="1" dirty="0">
                <a:solidFill>
                  <a:srgbClr val="07BA98"/>
                </a:solidFill>
                <a:latin typeface="Century Gothic"/>
                <a:ea typeface="微软雅黑"/>
              </a:rPr>
              <a:t>)</a:t>
            </a:r>
            <a:endParaRPr lang="zh-CN" altLang="en-US" sz="2000" b="1" dirty="0">
              <a:solidFill>
                <a:srgbClr val="07BA98"/>
              </a:solidFill>
              <a:latin typeface="Century Gothic"/>
              <a:ea typeface="微软雅黑"/>
            </a:endParaRPr>
          </a:p>
        </p:txBody>
      </p:sp>
      <p:sp>
        <p:nvSpPr>
          <p:cNvPr id="194" name="矩形 11"/>
          <p:cNvSpPr/>
          <p:nvPr/>
        </p:nvSpPr>
        <p:spPr>
          <a:xfrm>
            <a:off x="882172" y="2748785"/>
            <a:ext cx="1899879" cy="461665"/>
          </a:xfrm>
          <a:prstGeom prst="rect">
            <a:avLst/>
          </a:prstGeom>
        </p:spPr>
        <p:txBody>
          <a:bodyPr wrap="none">
            <a:spAutoFit/>
          </a:bodyPr>
          <a:lstStyle/>
          <a:p>
            <a:pPr defTabSz="609630"/>
            <a:r>
              <a:rPr lang="en-US" altLang="zh-CN" sz="2400" b="1" dirty="0">
                <a:solidFill>
                  <a:srgbClr val="FC9400"/>
                </a:solidFill>
                <a:latin typeface="Century Gothic"/>
                <a:ea typeface="微软雅黑"/>
              </a:rPr>
              <a:t>6.5</a:t>
            </a:r>
            <a:r>
              <a:rPr lang="en-US" altLang="zh-CN" sz="2000" b="1" dirty="0">
                <a:solidFill>
                  <a:srgbClr val="FC9400"/>
                </a:solidFill>
                <a:latin typeface="Century Gothic"/>
                <a:ea typeface="微软雅黑"/>
              </a:rPr>
              <a:t>k </a:t>
            </a:r>
            <a:r>
              <a:rPr lang="en-US" altLang="zh-CN" sz="2400" b="1" dirty="0">
                <a:solidFill>
                  <a:srgbClr val="FC9400"/>
                </a:solidFill>
                <a:latin typeface="Century Gothic"/>
                <a:ea typeface="微软雅黑"/>
              </a:rPr>
              <a:t>(0.23</a:t>
            </a:r>
            <a:r>
              <a:rPr lang="en-US" altLang="zh-CN" sz="2000" b="1" dirty="0">
                <a:solidFill>
                  <a:srgbClr val="FC9400"/>
                </a:solidFill>
                <a:latin typeface="Century Gothic"/>
                <a:ea typeface="微软雅黑"/>
              </a:rPr>
              <a:t>%</a:t>
            </a:r>
            <a:r>
              <a:rPr lang="en-US" altLang="zh-CN" sz="2400" b="1" dirty="0">
                <a:solidFill>
                  <a:srgbClr val="FC9400"/>
                </a:solidFill>
                <a:latin typeface="Century Gothic"/>
                <a:ea typeface="微软雅黑"/>
              </a:rPr>
              <a:t>)</a:t>
            </a:r>
            <a:endParaRPr lang="zh-CN" altLang="en-US" sz="2000" b="1" dirty="0">
              <a:solidFill>
                <a:srgbClr val="FC9400"/>
              </a:solidFill>
              <a:latin typeface="Century Gothic"/>
              <a:ea typeface="微软雅黑"/>
            </a:endParaRPr>
          </a:p>
        </p:txBody>
      </p:sp>
      <p:sp>
        <p:nvSpPr>
          <p:cNvPr id="196" name="矩形 13"/>
          <p:cNvSpPr/>
          <p:nvPr/>
        </p:nvSpPr>
        <p:spPr>
          <a:xfrm>
            <a:off x="8149673" y="3793619"/>
            <a:ext cx="1837362" cy="461665"/>
          </a:xfrm>
          <a:prstGeom prst="rect">
            <a:avLst/>
          </a:prstGeom>
        </p:spPr>
        <p:txBody>
          <a:bodyPr wrap="none">
            <a:spAutoFit/>
          </a:bodyPr>
          <a:lstStyle/>
          <a:p>
            <a:pPr defTabSz="609630"/>
            <a:r>
              <a:rPr lang="en-US" altLang="zh-CN" sz="2400" b="1" dirty="0">
                <a:solidFill>
                  <a:srgbClr val="87C509"/>
                </a:solidFill>
                <a:latin typeface="Century Gothic"/>
                <a:ea typeface="微软雅黑"/>
              </a:rPr>
              <a:t>111</a:t>
            </a:r>
            <a:r>
              <a:rPr lang="en-US" altLang="zh-CN" sz="2000" b="1" dirty="0">
                <a:solidFill>
                  <a:srgbClr val="87C509"/>
                </a:solidFill>
                <a:latin typeface="Century Gothic"/>
                <a:ea typeface="微软雅黑"/>
              </a:rPr>
              <a:t> </a:t>
            </a:r>
            <a:r>
              <a:rPr lang="en-US" altLang="zh-CN" sz="2400" b="1" dirty="0">
                <a:solidFill>
                  <a:srgbClr val="87C509"/>
                </a:solidFill>
                <a:latin typeface="Century Gothic"/>
                <a:ea typeface="微软雅黑"/>
              </a:rPr>
              <a:t>(1.70</a:t>
            </a:r>
            <a:r>
              <a:rPr lang="en-US" altLang="zh-CN" sz="2000" b="1" dirty="0">
                <a:solidFill>
                  <a:srgbClr val="87C509"/>
                </a:solidFill>
                <a:latin typeface="Century Gothic"/>
                <a:ea typeface="微软雅黑"/>
              </a:rPr>
              <a:t>%</a:t>
            </a:r>
            <a:r>
              <a:rPr lang="en-US" altLang="zh-CN" sz="2400" b="1" dirty="0">
                <a:solidFill>
                  <a:srgbClr val="87C509"/>
                </a:solidFill>
                <a:latin typeface="Century Gothic"/>
                <a:ea typeface="微软雅黑"/>
              </a:rPr>
              <a:t>)</a:t>
            </a:r>
            <a:endParaRPr lang="zh-CN" altLang="en-US" sz="2000" b="1" dirty="0">
              <a:solidFill>
                <a:srgbClr val="87C509"/>
              </a:solidFill>
              <a:latin typeface="Century Gothic"/>
              <a:ea typeface="微软雅黑"/>
            </a:endParaRPr>
          </a:p>
        </p:txBody>
      </p:sp>
      <p:sp>
        <p:nvSpPr>
          <p:cNvPr id="199" name="矩形 17"/>
          <p:cNvSpPr/>
          <p:nvPr/>
        </p:nvSpPr>
        <p:spPr>
          <a:xfrm>
            <a:off x="1937599" y="4803501"/>
            <a:ext cx="1851789" cy="461665"/>
          </a:xfrm>
          <a:prstGeom prst="rect">
            <a:avLst/>
          </a:prstGeom>
        </p:spPr>
        <p:txBody>
          <a:bodyPr wrap="none">
            <a:spAutoFit/>
          </a:bodyPr>
          <a:lstStyle/>
          <a:p>
            <a:pPr defTabSz="609630"/>
            <a:r>
              <a:rPr lang="en-US" altLang="zh-CN" sz="2400" b="1" dirty="0">
                <a:solidFill>
                  <a:srgbClr val="565F69"/>
                </a:solidFill>
                <a:latin typeface="Century Gothic"/>
                <a:ea typeface="微软雅黑"/>
              </a:rPr>
              <a:t>106 (95.5</a:t>
            </a:r>
            <a:r>
              <a:rPr lang="en-US" altLang="zh-CN" sz="2000" b="1" dirty="0">
                <a:solidFill>
                  <a:srgbClr val="565F69"/>
                </a:solidFill>
                <a:latin typeface="Century Gothic"/>
                <a:ea typeface="微软雅黑"/>
              </a:rPr>
              <a:t>%</a:t>
            </a:r>
            <a:r>
              <a:rPr lang="en-US" altLang="zh-CN" sz="2400" b="1" dirty="0">
                <a:solidFill>
                  <a:srgbClr val="565F69"/>
                </a:solidFill>
                <a:latin typeface="Century Gothic"/>
                <a:ea typeface="微软雅黑"/>
              </a:rPr>
              <a:t>)</a:t>
            </a:r>
            <a:endParaRPr lang="zh-CN" altLang="en-US" sz="2000" b="1" dirty="0">
              <a:solidFill>
                <a:srgbClr val="565F69"/>
              </a:solidFill>
              <a:latin typeface="Century Gothic"/>
              <a:ea typeface="微软雅黑"/>
            </a:endParaRPr>
          </a:p>
        </p:txBody>
      </p:sp>
      <p:sp>
        <p:nvSpPr>
          <p:cNvPr id="6" name="TextBox 5"/>
          <p:cNvSpPr txBox="1"/>
          <p:nvPr/>
        </p:nvSpPr>
        <p:spPr>
          <a:xfrm>
            <a:off x="2278975" y="5839401"/>
            <a:ext cx="7248782" cy="726353"/>
          </a:xfrm>
          <a:prstGeom prst="rect">
            <a:avLst/>
          </a:prstGeom>
          <a:noFill/>
        </p:spPr>
        <p:txBody>
          <a:bodyPr wrap="square" lIns="182880" tIns="146304" rIns="182880" bIns="146304" rtlCol="0">
            <a:spAutoFit/>
          </a:bodyPr>
          <a:lstStyle/>
          <a:p>
            <a:pPr algn="ctr" defTabSz="609630">
              <a:defRPr/>
            </a:pPr>
            <a:r>
              <a:rPr kumimoji="1" lang="en-US" altLang="zh-CN" sz="2800" b="1" kern="0" dirty="0">
                <a:solidFill>
                  <a:srgbClr val="93B100"/>
                </a:solidFill>
                <a:latin typeface="Century Gothic"/>
                <a:ea typeface="微软雅黑"/>
              </a:rPr>
              <a:t>How to increase the percentage</a:t>
            </a:r>
            <a:r>
              <a:rPr kumimoji="1" lang="zh-CN" altLang="en-US" sz="2800" b="1" kern="0" dirty="0">
                <a:solidFill>
                  <a:srgbClr val="93B100"/>
                </a:solidFill>
                <a:latin typeface="Century Gothic"/>
                <a:ea typeface="微软雅黑"/>
              </a:rPr>
              <a:t>？</a:t>
            </a:r>
            <a:endParaRPr kumimoji="1" lang="en-US" sz="2800" b="1" kern="0" dirty="0">
              <a:solidFill>
                <a:srgbClr val="93B100"/>
              </a:solidFill>
              <a:latin typeface="Century Gothic"/>
              <a:ea typeface="微软雅黑"/>
            </a:endParaRPr>
          </a:p>
        </p:txBody>
      </p:sp>
      <p:pic>
        <p:nvPicPr>
          <p:cNvPr id="7" name="Picture 6"/>
          <p:cNvPicPr>
            <a:picLocks noChangeAspect="1"/>
          </p:cNvPicPr>
          <p:nvPr/>
        </p:nvPicPr>
        <p:blipFill>
          <a:blip r:embed="rId2"/>
          <a:stretch>
            <a:fillRect/>
          </a:stretch>
        </p:blipFill>
        <p:spPr>
          <a:xfrm>
            <a:off x="8599463" y="5478100"/>
            <a:ext cx="1387572" cy="1192935"/>
          </a:xfrm>
          <a:prstGeom prst="rect">
            <a:avLst/>
          </a:prstGeom>
        </p:spPr>
      </p:pic>
    </p:spTree>
    <p:extLst>
      <p:ext uri="{BB962C8B-B14F-4D97-AF65-F5344CB8AC3E}">
        <p14:creationId xmlns:p14="http://schemas.microsoft.com/office/powerpoint/2010/main" val="4249717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Metrics</a:t>
            </a:r>
          </a:p>
        </p:txBody>
      </p:sp>
      <p:sp>
        <p:nvSpPr>
          <p:cNvPr id="26" name="任意形状 4"/>
          <p:cNvSpPr/>
          <p:nvPr/>
        </p:nvSpPr>
        <p:spPr>
          <a:xfrm>
            <a:off x="5074113" y="2983308"/>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1973BF">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endParaRPr kumimoji="0" lang="zh-CN" altLang="en-US" sz="31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7" name="任意形状 7"/>
          <p:cNvSpPr/>
          <p:nvPr/>
        </p:nvSpPr>
        <p:spPr>
          <a:xfrm rot="1800000">
            <a:off x="6448905" y="40508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07BA98"/>
          </a:solidFill>
          <a:ln>
            <a:noFill/>
          </a:ln>
          <a:effectLst/>
        </p:spPr>
        <p:txBody>
          <a:bodyPr spcFirstLastPara="0" vert="horz" wrap="square" lIns="0" tIns="96885" rIns="90498"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28" name="任意形状 8"/>
          <p:cNvSpPr/>
          <p:nvPr/>
        </p:nvSpPr>
        <p:spPr>
          <a:xfrm>
            <a:off x="6649150"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07BA98"/>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C</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29" name="任意形状 9"/>
          <p:cNvSpPr/>
          <p:nvPr/>
        </p:nvSpPr>
        <p:spPr>
          <a:xfrm rot="9000000">
            <a:off x="4847841" y="4076218"/>
            <a:ext cx="301660" cy="484425"/>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0" y="96885"/>
                </a:moveTo>
                <a:lnTo>
                  <a:pt x="150830" y="96885"/>
                </a:lnTo>
                <a:lnTo>
                  <a:pt x="150830" y="0"/>
                </a:lnTo>
                <a:lnTo>
                  <a:pt x="301660" y="242213"/>
                </a:lnTo>
                <a:lnTo>
                  <a:pt x="150830" y="484425"/>
                </a:lnTo>
                <a:lnTo>
                  <a:pt x="150830" y="387540"/>
                </a:lnTo>
                <a:lnTo>
                  <a:pt x="0" y="387540"/>
                </a:lnTo>
                <a:lnTo>
                  <a:pt x="0" y="96885"/>
                </a:lnTo>
                <a:close/>
              </a:path>
            </a:pathLst>
          </a:custGeom>
          <a:solidFill>
            <a:srgbClr val="FF8C00"/>
          </a:solidFill>
          <a:ln>
            <a:noFill/>
          </a:ln>
          <a:effectLst/>
        </p:spPr>
        <p:txBody>
          <a:bodyPr spcFirstLastPara="0" vert="horz" wrap="square" lIns="0" tIns="96884" rIns="90497"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0" name="任意形状 10"/>
          <p:cNvSpPr/>
          <p:nvPr/>
        </p:nvSpPr>
        <p:spPr>
          <a:xfrm>
            <a:off x="3548508" y="4190045"/>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FF8C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lang="en-US" altLang="zh-CN" sz="6000" b="1" noProof="0" dirty="0">
                <a:solidFill>
                  <a:srgbClr val="FFFFFF"/>
                </a:solidFill>
                <a:latin typeface="Century Gothic"/>
                <a:ea typeface="微软雅黑"/>
                <a:cs typeface="+mn-ea"/>
                <a:sym typeface="+mn-lt"/>
              </a:rPr>
              <a:t>B</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sp>
        <p:nvSpPr>
          <p:cNvPr id="31" name="任意形状 11"/>
          <p:cNvSpPr/>
          <p:nvPr/>
        </p:nvSpPr>
        <p:spPr>
          <a:xfrm rot="5400000">
            <a:off x="5660642" y="2500554"/>
            <a:ext cx="301661" cy="484426"/>
          </a:xfrm>
          <a:custGeom>
            <a:avLst/>
            <a:gdLst>
              <a:gd name="connsiteX0" fmla="*/ 0 w 301660"/>
              <a:gd name="connsiteY0" fmla="*/ 96885 h 484425"/>
              <a:gd name="connsiteX1" fmla="*/ 150830 w 301660"/>
              <a:gd name="connsiteY1" fmla="*/ 96885 h 484425"/>
              <a:gd name="connsiteX2" fmla="*/ 150830 w 301660"/>
              <a:gd name="connsiteY2" fmla="*/ 0 h 484425"/>
              <a:gd name="connsiteX3" fmla="*/ 301660 w 301660"/>
              <a:gd name="connsiteY3" fmla="*/ 242213 h 484425"/>
              <a:gd name="connsiteX4" fmla="*/ 150830 w 301660"/>
              <a:gd name="connsiteY4" fmla="*/ 484425 h 484425"/>
              <a:gd name="connsiteX5" fmla="*/ 150830 w 301660"/>
              <a:gd name="connsiteY5" fmla="*/ 387540 h 484425"/>
              <a:gd name="connsiteX6" fmla="*/ 0 w 301660"/>
              <a:gd name="connsiteY6" fmla="*/ 387540 h 484425"/>
              <a:gd name="connsiteX7" fmla="*/ 0 w 301660"/>
              <a:gd name="connsiteY7" fmla="*/ 96885 h 4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660" h="484425">
                <a:moveTo>
                  <a:pt x="301660" y="387540"/>
                </a:moveTo>
                <a:lnTo>
                  <a:pt x="150830" y="387540"/>
                </a:lnTo>
                <a:lnTo>
                  <a:pt x="150830" y="484425"/>
                </a:lnTo>
                <a:lnTo>
                  <a:pt x="0" y="242212"/>
                </a:lnTo>
                <a:lnTo>
                  <a:pt x="150830" y="0"/>
                </a:lnTo>
                <a:lnTo>
                  <a:pt x="150830" y="96885"/>
                </a:lnTo>
                <a:lnTo>
                  <a:pt x="301660" y="96885"/>
                </a:lnTo>
                <a:lnTo>
                  <a:pt x="301660" y="387540"/>
                </a:lnTo>
                <a:close/>
              </a:path>
            </a:pathLst>
          </a:custGeom>
          <a:solidFill>
            <a:srgbClr val="8CC600"/>
          </a:solidFill>
          <a:ln>
            <a:noFill/>
          </a:ln>
          <a:effectLst/>
        </p:spPr>
        <p:txBody>
          <a:bodyPr spcFirstLastPara="0" vert="horz" wrap="square" lIns="90498" tIns="96886" rIns="1" bIns="96885" numCol="1" spcCol="1270" anchor="ctr" anchorCtr="0">
            <a:noAutofit/>
          </a:bodyPr>
          <a:lstStyle/>
          <a:p>
            <a:pPr marL="0" marR="0" lvl="0" indent="0" algn="ctr" defTabSz="889000" eaLnBrk="1" fontAlgn="auto" latinLnBrk="0" hangingPunct="1">
              <a:lnSpc>
                <a:spcPct val="90000"/>
              </a:lnSpc>
              <a:spcBef>
                <a:spcPct val="0"/>
              </a:spcBef>
              <a:spcAft>
                <a:spcPct val="35000"/>
              </a:spcAft>
              <a:buClrTx/>
              <a:buSzTx/>
              <a:buFontTx/>
              <a:buNone/>
              <a:tabLst/>
              <a:defRPr/>
            </a:pPr>
            <a:endParaRPr kumimoji="0" lang="zh-CN" altLang="en-US" sz="2000" b="0" i="0" u="none" strike="noStrike" kern="1200" cap="none" spc="0" normalizeH="0" baseline="0" noProof="0">
              <a:ln>
                <a:noFill/>
              </a:ln>
              <a:solidFill>
                <a:srgbClr val="FFFFFF"/>
              </a:solidFill>
              <a:effectLst/>
              <a:uLnTx/>
              <a:uFillTx/>
              <a:latin typeface="Century Gothic"/>
              <a:ea typeface="微软雅黑"/>
              <a:cs typeface="+mn-ea"/>
              <a:sym typeface="+mn-lt"/>
            </a:endParaRPr>
          </a:p>
        </p:txBody>
      </p:sp>
      <p:sp>
        <p:nvSpPr>
          <p:cNvPr id="32" name="任意形状 12"/>
          <p:cNvSpPr/>
          <p:nvPr/>
        </p:nvSpPr>
        <p:spPr>
          <a:xfrm>
            <a:off x="5061176" y="1078071"/>
            <a:ext cx="1424781" cy="1424781"/>
          </a:xfrm>
          <a:custGeom>
            <a:avLst/>
            <a:gdLst>
              <a:gd name="connsiteX0" fmla="*/ 0 w 1424781"/>
              <a:gd name="connsiteY0" fmla="*/ 712391 h 1424781"/>
              <a:gd name="connsiteX1" fmla="*/ 712391 w 1424781"/>
              <a:gd name="connsiteY1" fmla="*/ 0 h 1424781"/>
              <a:gd name="connsiteX2" fmla="*/ 1424782 w 1424781"/>
              <a:gd name="connsiteY2" fmla="*/ 712391 h 1424781"/>
              <a:gd name="connsiteX3" fmla="*/ 712391 w 1424781"/>
              <a:gd name="connsiteY3" fmla="*/ 1424782 h 1424781"/>
              <a:gd name="connsiteX4" fmla="*/ 0 w 1424781"/>
              <a:gd name="connsiteY4" fmla="*/ 712391 h 142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781" h="1424781">
                <a:moveTo>
                  <a:pt x="0" y="712391"/>
                </a:moveTo>
                <a:cubicBezTo>
                  <a:pt x="0" y="318948"/>
                  <a:pt x="318948" y="0"/>
                  <a:pt x="712391" y="0"/>
                </a:cubicBezTo>
                <a:cubicBezTo>
                  <a:pt x="1105834" y="0"/>
                  <a:pt x="1424782" y="318948"/>
                  <a:pt x="1424782" y="712391"/>
                </a:cubicBezTo>
                <a:cubicBezTo>
                  <a:pt x="1424782" y="1105834"/>
                  <a:pt x="1105834" y="1424782"/>
                  <a:pt x="712391" y="1424782"/>
                </a:cubicBezTo>
                <a:cubicBezTo>
                  <a:pt x="318948" y="1424782"/>
                  <a:pt x="0" y="1105834"/>
                  <a:pt x="0" y="712391"/>
                </a:cubicBezTo>
                <a:close/>
              </a:path>
            </a:pathLst>
          </a:custGeom>
          <a:solidFill>
            <a:srgbClr val="8CC600"/>
          </a:solidFill>
          <a:ln w="12700" cap="flat" cmpd="sng" algn="ctr">
            <a:solidFill>
              <a:srgbClr val="FFFFFF">
                <a:hueOff val="0"/>
                <a:satOff val="0"/>
                <a:lumOff val="0"/>
                <a:alphaOff val="0"/>
              </a:srgbClr>
            </a:solidFill>
            <a:prstDash val="solid"/>
            <a:miter lim="800000"/>
          </a:ln>
          <a:effectLst/>
        </p:spPr>
        <p:txBody>
          <a:bodyPr spcFirstLastPara="0" vert="horz" wrap="square" lIns="248024" tIns="248024" rIns="248024" bIns="248024"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tabLst/>
              <a:defRPr/>
            </a:pPr>
            <a:r>
              <a:rPr kumimoji="0" lang="en-US" altLang="zh-CN" sz="6000" b="1" i="0" u="none" strike="noStrike" kern="1200" cap="none" spc="0" normalizeH="0" baseline="0" noProof="0" dirty="0">
                <a:ln>
                  <a:noFill/>
                </a:ln>
                <a:solidFill>
                  <a:srgbClr val="FFFFFF"/>
                </a:solidFill>
                <a:effectLst/>
                <a:uLnTx/>
                <a:uFillTx/>
                <a:latin typeface="Century Gothic"/>
                <a:ea typeface="微软雅黑"/>
                <a:cs typeface="+mn-ea"/>
                <a:sym typeface="+mn-lt"/>
              </a:rPr>
              <a:t>A</a:t>
            </a:r>
            <a:endParaRPr kumimoji="0" lang="zh-CN" altLang="en-US" sz="6000" b="1" i="0" u="none" strike="noStrike" kern="1200" cap="none" spc="0" normalizeH="0" baseline="0" noProof="0" dirty="0">
              <a:ln>
                <a:noFill/>
              </a:ln>
              <a:solidFill>
                <a:srgbClr val="FFFFFF"/>
              </a:solidFill>
              <a:effectLst/>
              <a:uLnTx/>
              <a:uFillTx/>
              <a:latin typeface="Century Gothic"/>
              <a:ea typeface="微软雅黑"/>
              <a:cs typeface="+mn-ea"/>
              <a:sym typeface="+mn-lt"/>
            </a:endParaRPr>
          </a:p>
        </p:txBody>
      </p:sp>
      <p:grpSp>
        <p:nvGrpSpPr>
          <p:cNvPr id="33" name="组合 44"/>
          <p:cNvGrpSpPr/>
          <p:nvPr/>
        </p:nvGrpSpPr>
        <p:grpSpPr>
          <a:xfrm>
            <a:off x="5545874" y="3281648"/>
            <a:ext cx="509394" cy="682006"/>
            <a:chOff x="844550" y="1792288"/>
            <a:chExt cx="862013" cy="1154112"/>
          </a:xfrm>
          <a:solidFill>
            <a:srgbClr val="FFFFFF"/>
          </a:solidFill>
        </p:grpSpPr>
        <p:sp>
          <p:nvSpPr>
            <p:cNvPr id="34" name="Freeform 11"/>
            <p:cNvSpPr>
              <a:spLocks/>
            </p:cNvSpPr>
            <p:nvPr/>
          </p:nvSpPr>
          <p:spPr bwMode="auto">
            <a:xfrm>
              <a:off x="989013" y="1792288"/>
              <a:ext cx="573088" cy="573087"/>
            </a:xfrm>
            <a:custGeom>
              <a:avLst/>
              <a:gdLst>
                <a:gd name="T0" fmla="*/ 311 w 311"/>
                <a:gd name="T1" fmla="*/ 155 h 311"/>
                <a:gd name="T2" fmla="*/ 311 w 311"/>
                <a:gd name="T3" fmla="*/ 155 h 311"/>
                <a:gd name="T4" fmla="*/ 156 w 311"/>
                <a:gd name="T5" fmla="*/ 311 h 311"/>
                <a:gd name="T6" fmla="*/ 0 w 311"/>
                <a:gd name="T7" fmla="*/ 155 h 311"/>
                <a:gd name="T8" fmla="*/ 156 w 311"/>
                <a:gd name="T9" fmla="*/ 0 h 311"/>
                <a:gd name="T10" fmla="*/ 311 w 311"/>
                <a:gd name="T11" fmla="*/ 155 h 311"/>
              </a:gdLst>
              <a:ahLst/>
              <a:cxnLst>
                <a:cxn ang="0">
                  <a:pos x="T0" y="T1"/>
                </a:cxn>
                <a:cxn ang="0">
                  <a:pos x="T2" y="T3"/>
                </a:cxn>
                <a:cxn ang="0">
                  <a:pos x="T4" y="T5"/>
                </a:cxn>
                <a:cxn ang="0">
                  <a:pos x="T6" y="T7"/>
                </a:cxn>
                <a:cxn ang="0">
                  <a:pos x="T8" y="T9"/>
                </a:cxn>
                <a:cxn ang="0">
                  <a:pos x="T10" y="T11"/>
                </a:cxn>
              </a:cxnLst>
              <a:rect l="0" t="0" r="r" b="b"/>
              <a:pathLst>
                <a:path w="311" h="311">
                  <a:moveTo>
                    <a:pt x="311" y="155"/>
                  </a:moveTo>
                  <a:lnTo>
                    <a:pt x="311" y="155"/>
                  </a:lnTo>
                  <a:cubicBezTo>
                    <a:pt x="311" y="241"/>
                    <a:pt x="242" y="311"/>
                    <a:pt x="156" y="311"/>
                  </a:cubicBezTo>
                  <a:cubicBezTo>
                    <a:pt x="69" y="311"/>
                    <a:pt x="0" y="241"/>
                    <a:pt x="0" y="155"/>
                  </a:cubicBezTo>
                  <a:cubicBezTo>
                    <a:pt x="0" y="69"/>
                    <a:pt x="69" y="0"/>
                    <a:pt x="156" y="0"/>
                  </a:cubicBezTo>
                  <a:cubicBezTo>
                    <a:pt x="242" y="0"/>
                    <a:pt x="311" y="69"/>
                    <a:pt x="311" y="1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5" name="Freeform 12"/>
            <p:cNvSpPr>
              <a:spLocks noEditPoints="1"/>
            </p:cNvSpPr>
            <p:nvPr/>
          </p:nvSpPr>
          <p:spPr bwMode="auto">
            <a:xfrm>
              <a:off x="844550" y="2452688"/>
              <a:ext cx="862013" cy="493712"/>
            </a:xfrm>
            <a:custGeom>
              <a:avLst/>
              <a:gdLst>
                <a:gd name="T0" fmla="*/ 260 w 469"/>
                <a:gd name="T1" fmla="*/ 79 h 268"/>
                <a:gd name="T2" fmla="*/ 260 w 469"/>
                <a:gd name="T3" fmla="*/ 79 h 268"/>
                <a:gd name="T4" fmla="*/ 209 w 469"/>
                <a:gd name="T5" fmla="*/ 79 h 268"/>
                <a:gd name="T6" fmla="*/ 183 w 469"/>
                <a:gd name="T7" fmla="*/ 27 h 268"/>
                <a:gd name="T8" fmla="*/ 286 w 469"/>
                <a:gd name="T9" fmla="*/ 27 h 268"/>
                <a:gd name="T10" fmla="*/ 260 w 469"/>
                <a:gd name="T11" fmla="*/ 79 h 268"/>
                <a:gd name="T12" fmla="*/ 183 w 469"/>
                <a:gd name="T13" fmla="*/ 246 h 268"/>
                <a:gd name="T14" fmla="*/ 183 w 469"/>
                <a:gd name="T15" fmla="*/ 246 h 268"/>
                <a:gd name="T16" fmla="*/ 209 w 469"/>
                <a:gd name="T17" fmla="*/ 90 h 268"/>
                <a:gd name="T18" fmla="*/ 260 w 469"/>
                <a:gd name="T19" fmla="*/ 90 h 268"/>
                <a:gd name="T20" fmla="*/ 286 w 469"/>
                <a:gd name="T21" fmla="*/ 246 h 268"/>
                <a:gd name="T22" fmla="*/ 183 w 469"/>
                <a:gd name="T23" fmla="*/ 246 h 268"/>
                <a:gd name="T24" fmla="*/ 383 w 469"/>
                <a:gd name="T25" fmla="*/ 0 h 268"/>
                <a:gd name="T26" fmla="*/ 383 w 469"/>
                <a:gd name="T27" fmla="*/ 0 h 268"/>
                <a:gd name="T28" fmla="*/ 86 w 469"/>
                <a:gd name="T29" fmla="*/ 0 h 268"/>
                <a:gd name="T30" fmla="*/ 0 w 469"/>
                <a:gd name="T31" fmla="*/ 86 h 268"/>
                <a:gd name="T32" fmla="*/ 0 w 469"/>
                <a:gd name="T33" fmla="*/ 110 h 268"/>
                <a:gd name="T34" fmla="*/ 0 w 469"/>
                <a:gd name="T35" fmla="*/ 166 h 268"/>
                <a:gd name="T36" fmla="*/ 0 w 469"/>
                <a:gd name="T37" fmla="*/ 268 h 268"/>
                <a:gd name="T38" fmla="*/ 469 w 469"/>
                <a:gd name="T39" fmla="*/ 268 h 268"/>
                <a:gd name="T40" fmla="*/ 469 w 469"/>
                <a:gd name="T41" fmla="*/ 166 h 268"/>
                <a:gd name="T42" fmla="*/ 469 w 469"/>
                <a:gd name="T43" fmla="*/ 110 h 268"/>
                <a:gd name="T44" fmla="*/ 469 w 469"/>
                <a:gd name="T45" fmla="*/ 86 h 268"/>
                <a:gd name="T46" fmla="*/ 383 w 469"/>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9" h="268">
                  <a:moveTo>
                    <a:pt x="260" y="79"/>
                  </a:moveTo>
                  <a:lnTo>
                    <a:pt x="260" y="79"/>
                  </a:lnTo>
                  <a:lnTo>
                    <a:pt x="209" y="79"/>
                  </a:lnTo>
                  <a:lnTo>
                    <a:pt x="183" y="27"/>
                  </a:lnTo>
                  <a:lnTo>
                    <a:pt x="286" y="27"/>
                  </a:lnTo>
                  <a:lnTo>
                    <a:pt x="260" y="79"/>
                  </a:lnTo>
                  <a:close/>
                  <a:moveTo>
                    <a:pt x="183" y="246"/>
                  </a:moveTo>
                  <a:lnTo>
                    <a:pt x="183" y="246"/>
                  </a:lnTo>
                  <a:lnTo>
                    <a:pt x="209" y="90"/>
                  </a:lnTo>
                  <a:lnTo>
                    <a:pt x="260" y="90"/>
                  </a:lnTo>
                  <a:lnTo>
                    <a:pt x="286" y="246"/>
                  </a:lnTo>
                  <a:lnTo>
                    <a:pt x="183" y="246"/>
                  </a:lnTo>
                  <a:close/>
                  <a:moveTo>
                    <a:pt x="383" y="0"/>
                  </a:moveTo>
                  <a:lnTo>
                    <a:pt x="383" y="0"/>
                  </a:lnTo>
                  <a:lnTo>
                    <a:pt x="86" y="0"/>
                  </a:lnTo>
                  <a:cubicBezTo>
                    <a:pt x="39" y="0"/>
                    <a:pt x="0" y="39"/>
                    <a:pt x="0" y="86"/>
                  </a:cubicBezTo>
                  <a:lnTo>
                    <a:pt x="0" y="110"/>
                  </a:lnTo>
                  <a:lnTo>
                    <a:pt x="0" y="166"/>
                  </a:lnTo>
                  <a:lnTo>
                    <a:pt x="0" y="268"/>
                  </a:lnTo>
                  <a:lnTo>
                    <a:pt x="469" y="268"/>
                  </a:lnTo>
                  <a:lnTo>
                    <a:pt x="469" y="166"/>
                  </a:lnTo>
                  <a:lnTo>
                    <a:pt x="469" y="110"/>
                  </a:lnTo>
                  <a:lnTo>
                    <a:pt x="469" y="86"/>
                  </a:lnTo>
                  <a:cubicBezTo>
                    <a:pt x="469" y="39"/>
                    <a:pt x="430" y="0"/>
                    <a:pt x="3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sp>
        <p:nvSpPr>
          <p:cNvPr id="36" name="矩形 7"/>
          <p:cNvSpPr>
            <a:spLocks noChangeArrowheads="1"/>
          </p:cNvSpPr>
          <p:nvPr/>
        </p:nvSpPr>
        <p:spPr bwMode="auto">
          <a:xfrm>
            <a:off x="7556670" y="3643217"/>
            <a:ext cx="4190518" cy="461665"/>
          </a:xfrm>
          <a:prstGeom prst="rect">
            <a:avLst/>
          </a:prstGeom>
          <a:solidFill>
            <a:srgbClr val="07BA98"/>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Century Gothic"/>
                <a:ea typeface="微软雅黑"/>
                <a:cs typeface="+mn-ea"/>
                <a:sym typeface="+mn-lt"/>
              </a:rPr>
              <a:t>Contribution &amp; </a:t>
            </a:r>
            <a:r>
              <a:rPr kumimoji="0" lang="en-US" altLang="zh-CN" sz="2400" b="1" i="0" u="none" strike="noStrike" kern="0" cap="none" spc="0" normalizeH="0" baseline="0" noProof="0" dirty="0">
                <a:ln>
                  <a:noFill/>
                </a:ln>
                <a:solidFill>
                  <a:srgbClr val="FFFFFF"/>
                </a:solidFill>
                <a:effectLst/>
                <a:uLnTx/>
                <a:uFillTx/>
                <a:latin typeface="Century Gothic"/>
                <a:ea typeface="微软雅黑"/>
                <a:cs typeface="+mn-ea"/>
                <a:sym typeface="+mn-lt"/>
              </a:rPr>
              <a:t>Contributors</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7" name="矩形 7"/>
          <p:cNvSpPr>
            <a:spLocks noChangeArrowheads="1"/>
          </p:cNvSpPr>
          <p:nvPr/>
        </p:nvSpPr>
        <p:spPr bwMode="auto">
          <a:xfrm>
            <a:off x="6755444" y="642053"/>
            <a:ext cx="4203288" cy="461665"/>
          </a:xfrm>
          <a:prstGeom prst="rect">
            <a:avLst/>
          </a:prstGeom>
          <a:solidFill>
            <a:srgbClr val="8CC6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FFFFFF"/>
                </a:solidFill>
                <a:effectLst/>
                <a:uLnTx/>
                <a:uFillTx/>
                <a:latin typeface="Century Gothic"/>
                <a:ea typeface="微软雅黑"/>
                <a:cs typeface="+mn-ea"/>
                <a:sym typeface="+mn-lt"/>
              </a:rPr>
              <a:t>Publish</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8" name="矩形 7"/>
          <p:cNvSpPr>
            <a:spLocks noChangeArrowheads="1"/>
          </p:cNvSpPr>
          <p:nvPr/>
        </p:nvSpPr>
        <p:spPr bwMode="auto">
          <a:xfrm>
            <a:off x="1548004" y="3676578"/>
            <a:ext cx="2160000" cy="461665"/>
          </a:xfrm>
          <a:prstGeom prst="rect">
            <a:avLst/>
          </a:prstGeom>
          <a:solidFill>
            <a:srgbClr val="FF8C00"/>
          </a:solidFill>
          <a:ln>
            <a:noFill/>
          </a:ln>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n-US" altLang="zh-CN" sz="2400" b="1" kern="0" dirty="0">
                <a:solidFill>
                  <a:srgbClr val="FFFFFF"/>
                </a:solidFill>
                <a:latin typeface="Century Gothic"/>
                <a:ea typeface="微软雅黑"/>
                <a:cs typeface="+mn-ea"/>
                <a:sym typeface="+mn-lt"/>
              </a:rPr>
              <a:t>Pull Request</a:t>
            </a:r>
            <a:endParaRPr kumimoji="0" lang="zh-CN" altLang="en-US" sz="2400" b="1" i="0" u="none" strike="noStrike" kern="0" cap="none" spc="0" normalizeH="0" baseline="0" noProof="0" dirty="0">
              <a:ln>
                <a:noFill/>
              </a:ln>
              <a:solidFill>
                <a:srgbClr val="FFFFFF"/>
              </a:solidFill>
              <a:effectLst/>
              <a:uLnTx/>
              <a:uFillTx/>
              <a:latin typeface="Century Gothic"/>
              <a:ea typeface="微软雅黑"/>
              <a:cs typeface="+mn-ea"/>
              <a:sym typeface="+mn-lt"/>
            </a:endParaRPr>
          </a:p>
        </p:txBody>
      </p:sp>
      <p:sp>
        <p:nvSpPr>
          <p:cNvPr id="39" name="TextBox 38"/>
          <p:cNvSpPr txBox="1"/>
          <p:nvPr/>
        </p:nvSpPr>
        <p:spPr>
          <a:xfrm>
            <a:off x="8335245" y="4300585"/>
            <a:ext cx="3267349" cy="732508"/>
          </a:xfrm>
          <a:prstGeom prst="rect">
            <a:avLst/>
          </a:prstGeom>
          <a:noFill/>
        </p:spPr>
        <p:txBody>
          <a:bodyPr wrap="square" rtlCol="0">
            <a:spAutoFit/>
          </a:bodyPr>
          <a:lstStyle/>
          <a:p>
            <a:pPr>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People who make a commit, open an issue or propose a pull request.</a:t>
            </a:r>
            <a:endParaRPr lang="zh-CN" altLang="en-US" sz="1600" kern="0" dirty="0">
              <a:latin typeface="Cambria" pitchFamily="18" charset="0"/>
              <a:ea typeface="微软雅黑" panose="020B0503020204020204" pitchFamily="34" charset="-122"/>
              <a:cs typeface="+mn-ea"/>
              <a:sym typeface="+mn-lt"/>
            </a:endParaRPr>
          </a:p>
        </p:txBody>
      </p:sp>
      <p:sp>
        <p:nvSpPr>
          <p:cNvPr id="40" name="TextBox 39"/>
          <p:cNvSpPr txBox="1"/>
          <p:nvPr/>
        </p:nvSpPr>
        <p:spPr>
          <a:xfrm>
            <a:off x="353769" y="4223737"/>
            <a:ext cx="2960535" cy="1052596"/>
          </a:xfrm>
          <a:prstGeom prst="rect">
            <a:avLst/>
          </a:prstGeom>
          <a:noFill/>
        </p:spPr>
        <p:txBody>
          <a:bodyPr wrap="square" rtlCol="0">
            <a:spAutoFit/>
          </a:bodyPr>
          <a:lstStyle/>
          <a:p>
            <a:pPr algn="just">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A mechanism for proposing and collaborating on changes to a repository.</a:t>
            </a:r>
            <a:endParaRPr lang="zh-CN" altLang="en-US" sz="1600" kern="0" dirty="0">
              <a:latin typeface="Cambria" pitchFamily="18" charset="0"/>
              <a:ea typeface="微软雅黑" panose="020B0503020204020204" pitchFamily="34" charset="-122"/>
              <a:cs typeface="+mn-ea"/>
              <a:sym typeface="+mn-lt"/>
            </a:endParaRPr>
          </a:p>
        </p:txBody>
      </p:sp>
      <p:sp>
        <p:nvSpPr>
          <p:cNvPr id="41" name="TextBox 40"/>
          <p:cNvSpPr txBox="1"/>
          <p:nvPr/>
        </p:nvSpPr>
        <p:spPr>
          <a:xfrm>
            <a:off x="7092115" y="1078071"/>
            <a:ext cx="3705350" cy="732508"/>
          </a:xfrm>
          <a:prstGeom prst="rect">
            <a:avLst/>
          </a:prstGeom>
          <a:noFill/>
        </p:spPr>
        <p:txBody>
          <a:bodyPr wrap="square" rtlCol="0">
            <a:spAutoFit/>
          </a:bodyPr>
          <a:lstStyle/>
          <a:p>
            <a:pPr>
              <a:lnSpc>
                <a:spcPct val="130000"/>
              </a:lnSpc>
              <a:spcBef>
                <a:spcPts val="600"/>
              </a:spcBef>
            </a:pPr>
            <a:r>
              <a:rPr lang="en-US" altLang="zh-CN" sz="1600" kern="0" dirty="0">
                <a:latin typeface="Cambria" pitchFamily="18" charset="0"/>
                <a:ea typeface="微软雅黑" panose="020B0503020204020204" pitchFamily="34" charset="-122"/>
                <a:cs typeface="+mn-ea"/>
                <a:sym typeface="+mn-lt"/>
              </a:rPr>
              <a:t>Actions (Create/Delete/Update/Rename) on one or more topics.</a:t>
            </a:r>
            <a:endParaRPr lang="zh-CN" altLang="en-US" sz="1600" kern="0" dirty="0">
              <a:latin typeface="Cambria" pitchFamily="18"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653905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6" grpId="0" animBg="1"/>
      <p:bldP spid="38" grpId="0" animBg="1"/>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7538413" y="2425848"/>
            <a:ext cx="2599547" cy="2072335"/>
            <a:chOff x="7503886" y="1970815"/>
            <a:chExt cx="2599547" cy="2072335"/>
          </a:xfrm>
          <a:solidFill>
            <a:srgbClr val="12C869">
              <a:lumMod val="75000"/>
              <a:alpha val="54000"/>
            </a:srgbClr>
          </a:solidFill>
        </p:grpSpPr>
        <p:sp>
          <p:nvSpPr>
            <p:cNvPr id="15" name="椭圆 14"/>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6" name="椭圆 15"/>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7" name="椭圆 16"/>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18" name="组合 17"/>
          <p:cNvGrpSpPr/>
          <p:nvPr/>
        </p:nvGrpSpPr>
        <p:grpSpPr>
          <a:xfrm flipH="1">
            <a:off x="2078852" y="2511771"/>
            <a:ext cx="2599547" cy="2072335"/>
            <a:chOff x="1271166" y="2284597"/>
            <a:chExt cx="2599547" cy="2072335"/>
          </a:xfrm>
          <a:solidFill>
            <a:srgbClr val="12C869">
              <a:lumMod val="75000"/>
              <a:alpha val="54000"/>
            </a:srgbClr>
          </a:solidFill>
        </p:grpSpPr>
        <p:sp>
          <p:nvSpPr>
            <p:cNvPr id="19" name="椭圆 18"/>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0" name="椭圆 19"/>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21" name="椭圆 20"/>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22" name="椭圆 21"/>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23"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DASHBOARD</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dirty="0">
                <a:solidFill>
                  <a:sysClr val="window" lastClr="FFFFFF"/>
                </a:solidFill>
                <a:latin typeface="Century Gothic"/>
                <a:ea typeface="微软雅黑"/>
              </a:rPr>
              <a:t>DEMONSTRATION</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7218907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The Dashboard</a:t>
            </a:r>
          </a:p>
        </p:txBody>
      </p:sp>
      <p:graphicFrame>
        <p:nvGraphicFramePr>
          <p:cNvPr id="3" name="图示 2"/>
          <p:cNvGraphicFramePr/>
          <p:nvPr>
            <p:extLst>
              <p:ext uri="{D42A27DB-BD31-4B8C-83A1-F6EECF244321}">
                <p14:modId xmlns:p14="http://schemas.microsoft.com/office/powerpoint/2010/main" val="2740955719"/>
              </p:ext>
            </p:extLst>
          </p:nvPr>
        </p:nvGraphicFramePr>
        <p:xfrm>
          <a:off x="561751" y="1350496"/>
          <a:ext cx="10984073" cy="453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30741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Workflow</a:t>
            </a:r>
            <a:endParaRPr lang="zh-CN" altLang="en-US" dirty="0"/>
          </a:p>
        </p:txBody>
      </p:sp>
      <p:sp>
        <p:nvSpPr>
          <p:cNvPr id="3" name="空心弧 12"/>
          <p:cNvSpPr/>
          <p:nvPr/>
        </p:nvSpPr>
        <p:spPr>
          <a:xfrm>
            <a:off x="339847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4" name="空心弧 8"/>
          <p:cNvSpPr/>
          <p:nvPr/>
        </p:nvSpPr>
        <p:spPr>
          <a:xfrm flipV="1">
            <a:off x="1067774"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5" name="空心弧 15"/>
          <p:cNvSpPr/>
          <p:nvPr/>
        </p:nvSpPr>
        <p:spPr>
          <a:xfrm flipV="1">
            <a:off x="5765972"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dirty="0">
              <a:ln>
                <a:noFill/>
              </a:ln>
              <a:solidFill>
                <a:prstClr val="black"/>
              </a:solidFill>
              <a:effectLst/>
              <a:uLnTx/>
              <a:uFillTx/>
              <a:latin typeface="Century Gothic"/>
              <a:ea typeface="微软雅黑"/>
              <a:cs typeface="+mn-cs"/>
            </a:endParaRPr>
          </a:p>
        </p:txBody>
      </p:sp>
      <p:sp>
        <p:nvSpPr>
          <p:cNvPr id="6" name="空心弧 21"/>
          <p:cNvSpPr/>
          <p:nvPr/>
        </p:nvSpPr>
        <p:spPr>
          <a:xfrm>
            <a:off x="8129700" y="1646340"/>
            <a:ext cx="2935705" cy="2935707"/>
          </a:xfrm>
          <a:prstGeom prst="blockArc">
            <a:avLst>
              <a:gd name="adj1" fmla="val 10800000"/>
              <a:gd name="adj2" fmla="val 0"/>
              <a:gd name="adj3" fmla="val 19470"/>
            </a:avLst>
          </a:prstGeom>
          <a:solidFill>
            <a:sysClr val="window" lastClr="FFFFFF">
              <a:lumMod val="85000"/>
            </a:sysClr>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7" name="空心弧 4"/>
          <p:cNvSpPr/>
          <p:nvPr/>
        </p:nvSpPr>
        <p:spPr>
          <a:xfrm flipV="1">
            <a:off x="8129700"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0989B1"/>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8" name="空心弧 4"/>
          <p:cNvSpPr/>
          <p:nvPr/>
        </p:nvSpPr>
        <p:spPr>
          <a:xfrm>
            <a:off x="5765972"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C0CF3A"/>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9" name="空心弧 4"/>
          <p:cNvSpPr/>
          <p:nvPr/>
        </p:nvSpPr>
        <p:spPr>
          <a:xfrm flipV="1">
            <a:off x="3398469" y="2539500"/>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8AB833"/>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0" name="空心弧 4"/>
          <p:cNvSpPr/>
          <p:nvPr/>
        </p:nvSpPr>
        <p:spPr>
          <a:xfrm>
            <a:off x="1067773" y="1646341"/>
            <a:ext cx="3166372" cy="2042545"/>
          </a:xfrm>
          <a:custGeom>
            <a:avLst/>
            <a:gdLst/>
            <a:ahLst/>
            <a:cxnLst/>
            <a:rect l="l" t="t" r="r" b="b"/>
            <a:pathLst>
              <a:path w="2734161" h="1763738">
                <a:moveTo>
                  <a:pt x="1270063" y="0"/>
                </a:moveTo>
                <a:cubicBezTo>
                  <a:pt x="1489338" y="1"/>
                  <a:pt x="1708614" y="56720"/>
                  <a:pt x="1905093" y="170157"/>
                </a:cubicBezTo>
                <a:cubicBezTo>
                  <a:pt x="2248932" y="368673"/>
                  <a:pt x="2477249" y="714500"/>
                  <a:pt x="2528955" y="1101832"/>
                </a:cubicBezTo>
                <a:lnTo>
                  <a:pt x="2537771" y="1234616"/>
                </a:lnTo>
                <a:lnTo>
                  <a:pt x="2734161" y="1234616"/>
                </a:lnTo>
                <a:lnTo>
                  <a:pt x="2297577" y="1763738"/>
                </a:lnTo>
                <a:lnTo>
                  <a:pt x="1860993" y="1234616"/>
                </a:lnTo>
                <a:lnTo>
                  <a:pt x="2035029" y="1234616"/>
                </a:lnTo>
                <a:lnTo>
                  <a:pt x="2030634" y="1168423"/>
                </a:lnTo>
                <a:cubicBezTo>
                  <a:pt x="1999395" y="934413"/>
                  <a:pt x="1861456" y="725478"/>
                  <a:pt x="1653722" y="605543"/>
                </a:cubicBezTo>
                <a:cubicBezTo>
                  <a:pt x="1416312" y="468474"/>
                  <a:pt x="1123812" y="468474"/>
                  <a:pt x="886402" y="605543"/>
                </a:cubicBezTo>
                <a:cubicBezTo>
                  <a:pt x="648992" y="742611"/>
                  <a:pt x="502742" y="995925"/>
                  <a:pt x="502742" y="1270062"/>
                </a:cubicBezTo>
                <a:lnTo>
                  <a:pt x="0" y="1270062"/>
                </a:lnTo>
                <a:cubicBezTo>
                  <a:pt x="0" y="816312"/>
                  <a:pt x="242073" y="397031"/>
                  <a:pt x="635031" y="170156"/>
                </a:cubicBezTo>
                <a:cubicBezTo>
                  <a:pt x="831511" y="56719"/>
                  <a:pt x="1050787" y="0"/>
                  <a:pt x="1270063" y="0"/>
                </a:cubicBezTo>
                <a:close/>
              </a:path>
            </a:pathLst>
          </a:custGeom>
          <a:solidFill>
            <a:srgbClr val="549E39"/>
          </a:solidFill>
          <a:ln w="9525"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60963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black"/>
              </a:solidFill>
              <a:effectLst/>
              <a:uLnTx/>
              <a:uFillTx/>
              <a:latin typeface="Century Gothic"/>
              <a:ea typeface="微软雅黑"/>
              <a:cs typeface="+mn-cs"/>
            </a:endParaRPr>
          </a:p>
        </p:txBody>
      </p:sp>
      <p:sp>
        <p:nvSpPr>
          <p:cNvPr id="11" name="文本框 8"/>
          <p:cNvSpPr txBox="1"/>
          <p:nvPr/>
        </p:nvSpPr>
        <p:spPr>
          <a:xfrm>
            <a:off x="1207180" y="5120271"/>
            <a:ext cx="2417497"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200" dirty="0">
                <a:solidFill>
                  <a:srgbClr val="000000"/>
                </a:solidFill>
                <a:latin typeface="Cambria" pitchFamily="18" charset="0"/>
              </a:rPr>
              <a:t>Acquiring the JSON data from GitHub and Visual Studio Online by calling Rest API.</a:t>
            </a:r>
            <a:endParaRPr lang="zh-CN" altLang="en-US" sz="1200" dirty="0">
              <a:solidFill>
                <a:srgbClr val="000000"/>
              </a:solidFill>
              <a:latin typeface="Cambria" pitchFamily="18" charset="0"/>
            </a:endParaRPr>
          </a:p>
        </p:txBody>
      </p:sp>
      <p:sp>
        <p:nvSpPr>
          <p:cNvPr id="12" name="矩形 24"/>
          <p:cNvSpPr/>
          <p:nvPr/>
        </p:nvSpPr>
        <p:spPr>
          <a:xfrm>
            <a:off x="1630089" y="4655235"/>
            <a:ext cx="1707519"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549E39"/>
                </a:solidFill>
              </a:rPr>
              <a:t>Extracting Data</a:t>
            </a:r>
            <a:endParaRPr kumimoji="0" lang="en-US" altLang="zh-CN" sz="1600" b="1" i="0" u="none" strike="noStrike" kern="0" cap="none" spc="0" normalizeH="0" baseline="0" noProof="0" dirty="0">
              <a:ln>
                <a:noFill/>
              </a:ln>
              <a:solidFill>
                <a:srgbClr val="549E39"/>
              </a:solidFill>
              <a:effectLst/>
              <a:uLnTx/>
              <a:uFillTx/>
            </a:endParaRPr>
          </a:p>
        </p:txBody>
      </p:sp>
      <p:sp>
        <p:nvSpPr>
          <p:cNvPr id="13" name="文本框 8"/>
          <p:cNvSpPr txBox="1"/>
          <p:nvPr/>
        </p:nvSpPr>
        <p:spPr>
          <a:xfrm>
            <a:off x="3754332" y="5120640"/>
            <a:ext cx="2417497"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Parsing the JSON data to get the information we need.</a:t>
            </a:r>
            <a:endParaRPr lang="zh-CN" altLang="en-US" sz="1200" dirty="0">
              <a:solidFill>
                <a:srgbClr val="000000"/>
              </a:solidFill>
              <a:latin typeface="Cambria" pitchFamily="18" charset="0"/>
            </a:endParaRPr>
          </a:p>
        </p:txBody>
      </p:sp>
      <p:sp>
        <p:nvSpPr>
          <p:cNvPr id="14" name="矩形 28"/>
          <p:cNvSpPr/>
          <p:nvPr/>
        </p:nvSpPr>
        <p:spPr>
          <a:xfrm>
            <a:off x="4177241" y="4669146"/>
            <a:ext cx="1436612"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lang="en-US" altLang="zh-CN" sz="1600" b="1" kern="0" dirty="0">
                <a:solidFill>
                  <a:srgbClr val="8AB833"/>
                </a:solidFill>
              </a:rPr>
              <a:t>Parsing Data</a:t>
            </a:r>
            <a:endParaRPr kumimoji="0" lang="en-US" altLang="zh-CN" sz="1600" b="1" i="0" u="none" strike="noStrike" kern="0" cap="none" spc="0" normalizeH="0" baseline="0" noProof="0" dirty="0">
              <a:ln>
                <a:noFill/>
              </a:ln>
              <a:solidFill>
                <a:srgbClr val="8AB833"/>
              </a:solidFill>
              <a:effectLst/>
              <a:uLnTx/>
              <a:uFillTx/>
            </a:endParaRPr>
          </a:p>
        </p:txBody>
      </p:sp>
      <p:sp>
        <p:nvSpPr>
          <p:cNvPr id="15" name="文本框 8"/>
          <p:cNvSpPr txBox="1"/>
          <p:nvPr/>
        </p:nvSpPr>
        <p:spPr>
          <a:xfrm>
            <a:off x="6157905" y="5120640"/>
            <a:ext cx="2543772"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Inserting the information to the tables created in the database.</a:t>
            </a:r>
            <a:endParaRPr lang="zh-CN" altLang="en-US" sz="1200" dirty="0">
              <a:solidFill>
                <a:srgbClr val="000000"/>
              </a:solidFill>
              <a:latin typeface="Cambria" pitchFamily="18" charset="0"/>
            </a:endParaRPr>
          </a:p>
        </p:txBody>
      </p:sp>
      <p:sp>
        <p:nvSpPr>
          <p:cNvPr id="16" name="矩形 31"/>
          <p:cNvSpPr/>
          <p:nvPr/>
        </p:nvSpPr>
        <p:spPr>
          <a:xfrm>
            <a:off x="6580813" y="4645211"/>
            <a:ext cx="1523174" cy="412421"/>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C0CF3A"/>
                </a:solidFill>
                <a:effectLst/>
                <a:uLnTx/>
                <a:uFillTx/>
              </a:rPr>
              <a:t>Loading Data</a:t>
            </a:r>
          </a:p>
        </p:txBody>
      </p:sp>
      <p:sp>
        <p:nvSpPr>
          <p:cNvPr id="17" name="文本框 8"/>
          <p:cNvSpPr txBox="1"/>
          <p:nvPr/>
        </p:nvSpPr>
        <p:spPr>
          <a:xfrm>
            <a:off x="8647910" y="5124158"/>
            <a:ext cx="2915733"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a:solidFill>
                  <a:srgbClr val="000000"/>
                </a:solidFill>
                <a:latin typeface="Cambria" pitchFamily="18" charset="0"/>
              </a:rPr>
              <a:t>Make the data visualized in dashboard by PowerBI.</a:t>
            </a:r>
            <a:endParaRPr lang="zh-CN" altLang="en-US" sz="1200" dirty="0">
              <a:solidFill>
                <a:srgbClr val="000000"/>
              </a:solidFill>
              <a:latin typeface="Cambria" pitchFamily="18" charset="0"/>
            </a:endParaRPr>
          </a:p>
        </p:txBody>
      </p:sp>
      <p:sp>
        <p:nvSpPr>
          <p:cNvPr id="18" name="矩形 34"/>
          <p:cNvSpPr/>
          <p:nvPr/>
        </p:nvSpPr>
        <p:spPr>
          <a:xfrm>
            <a:off x="8876507" y="4659122"/>
            <a:ext cx="1766830" cy="377155"/>
          </a:xfrm>
          <a:prstGeom prst="rect">
            <a:avLst/>
          </a:prstGeom>
        </p:spPr>
        <p:txBody>
          <a:bodyPr wrap="none">
            <a:spAutoFit/>
          </a:bodyPr>
          <a:lstStyle/>
          <a:p>
            <a:pPr marL="0" marR="0" lvl="0" indent="0" defTabSz="609630" eaLnBrk="1" fontAlgn="auto" latinLnBrk="0" hangingPunct="1">
              <a:lnSpc>
                <a:spcPct val="13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0989B1"/>
                </a:solidFill>
                <a:effectLst/>
                <a:uLnTx/>
                <a:uFillTx/>
              </a:rPr>
              <a:t>Visualizing Data</a:t>
            </a:r>
          </a:p>
        </p:txBody>
      </p:sp>
      <p:sp>
        <p:nvSpPr>
          <p:cNvPr id="19" name="文本框 36"/>
          <p:cNvSpPr txBox="1"/>
          <p:nvPr/>
        </p:nvSpPr>
        <p:spPr>
          <a:xfrm>
            <a:off x="1873068" y="1127284"/>
            <a:ext cx="1301959"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549E39"/>
                </a:solidFill>
                <a:effectLst/>
                <a:uLnTx/>
                <a:uFillTx/>
              </a:rPr>
              <a:t>STAGE</a:t>
            </a:r>
            <a:r>
              <a:rPr kumimoji="1" lang="zh-CN" altLang="en-US" sz="1600" b="1" i="0" u="none" strike="noStrike" kern="0" cap="none" spc="0" normalizeH="0" baseline="0" noProof="0" dirty="0">
                <a:ln>
                  <a:noFill/>
                </a:ln>
                <a:solidFill>
                  <a:srgbClr val="549E39"/>
                </a:solidFill>
                <a:effectLst/>
                <a:uLnTx/>
                <a:uFillTx/>
              </a:rPr>
              <a:t> </a:t>
            </a:r>
            <a:r>
              <a:rPr kumimoji="1" lang="en-US" altLang="zh-CN" sz="1600" b="1" i="0" u="none" strike="noStrike" kern="0" cap="none" spc="0" normalizeH="0" baseline="0" noProof="0" dirty="0">
                <a:ln>
                  <a:noFill/>
                </a:ln>
                <a:solidFill>
                  <a:srgbClr val="549E39"/>
                </a:solidFill>
                <a:effectLst/>
                <a:uLnTx/>
                <a:uFillTx/>
              </a:rPr>
              <a:t>ONE</a:t>
            </a:r>
            <a:endParaRPr kumimoji="1" lang="zh-CN" altLang="en-US" sz="1600" b="1" i="0" u="none" strike="noStrike" kern="0" cap="none" spc="0" normalizeH="0" baseline="0" noProof="0" dirty="0">
              <a:ln>
                <a:noFill/>
              </a:ln>
              <a:solidFill>
                <a:srgbClr val="549E39"/>
              </a:solidFill>
              <a:effectLst/>
              <a:uLnTx/>
              <a:uFillTx/>
            </a:endParaRPr>
          </a:p>
        </p:txBody>
      </p:sp>
      <p:sp>
        <p:nvSpPr>
          <p:cNvPr id="20" name="文本框 37"/>
          <p:cNvSpPr txBox="1"/>
          <p:nvPr/>
        </p:nvSpPr>
        <p:spPr>
          <a:xfrm>
            <a:off x="4164662" y="1127284"/>
            <a:ext cx="1313180"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8AB833"/>
                </a:solidFill>
                <a:effectLst/>
                <a:uLnTx/>
                <a:uFillTx/>
              </a:rPr>
              <a:t>STAGE</a:t>
            </a:r>
            <a:r>
              <a:rPr kumimoji="1" lang="zh-CN" altLang="en-US" sz="1600" b="1" i="0" u="none" strike="noStrike" kern="0" cap="none" spc="0" normalizeH="0" baseline="0" noProof="0" dirty="0">
                <a:ln>
                  <a:noFill/>
                </a:ln>
                <a:solidFill>
                  <a:srgbClr val="8AB833"/>
                </a:solidFill>
                <a:effectLst/>
                <a:uLnTx/>
                <a:uFillTx/>
              </a:rPr>
              <a:t> </a:t>
            </a:r>
            <a:r>
              <a:rPr kumimoji="1" lang="en-US" altLang="zh-CN" sz="1600" b="1" i="0" u="none" strike="noStrike" kern="0" cap="none" spc="0" normalizeH="0" baseline="0" noProof="0" dirty="0">
                <a:ln>
                  <a:noFill/>
                </a:ln>
                <a:solidFill>
                  <a:srgbClr val="8AB833"/>
                </a:solidFill>
                <a:effectLst/>
                <a:uLnTx/>
                <a:uFillTx/>
              </a:rPr>
              <a:t>TWO</a:t>
            </a:r>
            <a:endParaRPr kumimoji="1" lang="zh-CN" altLang="en-US" sz="1600" b="1" i="0" u="none" strike="noStrike" kern="0" cap="none" spc="0" normalizeH="0" baseline="0" noProof="0" dirty="0">
              <a:ln>
                <a:noFill/>
              </a:ln>
              <a:solidFill>
                <a:srgbClr val="8AB833"/>
              </a:solidFill>
              <a:effectLst/>
              <a:uLnTx/>
              <a:uFillTx/>
            </a:endParaRPr>
          </a:p>
        </p:txBody>
      </p:sp>
      <p:sp>
        <p:nvSpPr>
          <p:cNvPr id="21" name="文本框 38"/>
          <p:cNvSpPr txBox="1"/>
          <p:nvPr/>
        </p:nvSpPr>
        <p:spPr>
          <a:xfrm>
            <a:off x="6472563" y="1127284"/>
            <a:ext cx="1428596"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0CF3A"/>
                </a:solidFill>
                <a:effectLst/>
                <a:uLnTx/>
                <a:uFillTx/>
              </a:rPr>
              <a:t>STAGE</a:t>
            </a:r>
            <a:r>
              <a:rPr kumimoji="1" lang="zh-CN" altLang="en-US" sz="1600" b="1" i="0" u="none" strike="noStrike" kern="0" cap="none" spc="0" normalizeH="0" baseline="0" noProof="0" dirty="0">
                <a:ln>
                  <a:noFill/>
                </a:ln>
                <a:solidFill>
                  <a:srgbClr val="C0CF3A"/>
                </a:solidFill>
                <a:effectLst/>
                <a:uLnTx/>
                <a:uFillTx/>
              </a:rPr>
              <a:t> </a:t>
            </a:r>
            <a:r>
              <a:rPr kumimoji="1" lang="en-US" altLang="zh-CN" sz="1600" b="1" i="0" u="none" strike="noStrike" kern="0" cap="none" spc="0" normalizeH="0" baseline="0" noProof="0" dirty="0">
                <a:ln>
                  <a:noFill/>
                </a:ln>
                <a:solidFill>
                  <a:srgbClr val="C0CF3A"/>
                </a:solidFill>
                <a:effectLst/>
                <a:uLnTx/>
                <a:uFillTx/>
              </a:rPr>
              <a:t>THREE</a:t>
            </a:r>
            <a:endParaRPr kumimoji="1" lang="zh-CN" altLang="en-US" sz="1600" b="1" i="0" u="none" strike="noStrike" kern="0" cap="none" spc="0" normalizeH="0" baseline="0" noProof="0" dirty="0">
              <a:ln>
                <a:noFill/>
              </a:ln>
              <a:solidFill>
                <a:srgbClr val="C0CF3A"/>
              </a:solidFill>
              <a:effectLst/>
              <a:uLnTx/>
              <a:uFillTx/>
            </a:endParaRPr>
          </a:p>
        </p:txBody>
      </p:sp>
      <p:sp>
        <p:nvSpPr>
          <p:cNvPr id="22" name="文本框 39"/>
          <p:cNvSpPr txBox="1"/>
          <p:nvPr/>
        </p:nvSpPr>
        <p:spPr>
          <a:xfrm>
            <a:off x="8899330" y="1127284"/>
            <a:ext cx="1390124" cy="338554"/>
          </a:xfrm>
          <a:prstGeom prst="rect">
            <a:avLst/>
          </a:prstGeom>
          <a:noFill/>
        </p:spPr>
        <p:txBody>
          <a:bodyPr wrap="none" rtlCol="0">
            <a:spAutoFit/>
          </a:bodyPr>
          <a:lstStyle/>
          <a:p>
            <a:pPr marL="0" marR="0" lvl="0" indent="0" algn="ctr" defTabSz="60963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989B1"/>
                </a:solidFill>
                <a:effectLst/>
                <a:uLnTx/>
                <a:uFillTx/>
              </a:rPr>
              <a:t>STAGE</a:t>
            </a:r>
            <a:r>
              <a:rPr kumimoji="1" lang="zh-CN" altLang="en-US" sz="1600" b="1" i="0" u="none" strike="noStrike" kern="0" cap="none" spc="0" normalizeH="0" baseline="0" noProof="0" dirty="0">
                <a:ln>
                  <a:noFill/>
                </a:ln>
                <a:solidFill>
                  <a:srgbClr val="0989B1"/>
                </a:solidFill>
                <a:effectLst/>
                <a:uLnTx/>
                <a:uFillTx/>
              </a:rPr>
              <a:t> </a:t>
            </a:r>
            <a:r>
              <a:rPr kumimoji="1" lang="en-US" altLang="zh-CN" sz="1600" b="1" i="0" u="none" strike="noStrike" kern="0" cap="none" spc="0" normalizeH="0" baseline="0" noProof="0" dirty="0">
                <a:ln>
                  <a:noFill/>
                </a:ln>
                <a:solidFill>
                  <a:srgbClr val="0989B1"/>
                </a:solidFill>
                <a:effectLst/>
                <a:uLnTx/>
                <a:uFillTx/>
              </a:rPr>
              <a:t>FOUR</a:t>
            </a:r>
            <a:endParaRPr kumimoji="1" lang="zh-CN" altLang="en-US" sz="1600" b="1" i="0" u="none" strike="noStrike" kern="0" cap="none" spc="0" normalizeH="0" baseline="0" noProof="0" dirty="0">
              <a:ln>
                <a:noFill/>
              </a:ln>
              <a:solidFill>
                <a:srgbClr val="0989B1"/>
              </a:solidFill>
              <a:effectLst/>
              <a:uLnTx/>
              <a:uFillTx/>
            </a:endParaRPr>
          </a:p>
        </p:txBody>
      </p:sp>
      <p:pic>
        <p:nvPicPr>
          <p:cNvPr id="23" name="Picture 125"/>
          <p:cNvPicPr>
            <a:picLocks noChangeAspect="1"/>
          </p:cNvPicPr>
          <p:nvPr/>
        </p:nvPicPr>
        <p:blipFill>
          <a:blip r:embed="rId2"/>
          <a:stretch>
            <a:fillRect/>
          </a:stretch>
        </p:blipFill>
        <p:spPr>
          <a:xfrm>
            <a:off x="2008053" y="2650694"/>
            <a:ext cx="1018340" cy="1018340"/>
          </a:xfrm>
          <a:prstGeom prst="rect">
            <a:avLst/>
          </a:prstGeom>
        </p:spPr>
      </p:pic>
      <p:pic>
        <p:nvPicPr>
          <p:cNvPr id="24" name="Picture 126"/>
          <p:cNvPicPr>
            <a:picLocks noChangeAspect="1"/>
          </p:cNvPicPr>
          <p:nvPr/>
        </p:nvPicPr>
        <p:blipFill>
          <a:blip r:embed="rId3"/>
          <a:stretch>
            <a:fillRect/>
          </a:stretch>
        </p:blipFill>
        <p:spPr>
          <a:xfrm>
            <a:off x="4450285" y="2676027"/>
            <a:ext cx="874625" cy="874625"/>
          </a:xfrm>
          <a:prstGeom prst="rect">
            <a:avLst/>
          </a:prstGeom>
        </p:spPr>
      </p:pic>
      <p:pic>
        <p:nvPicPr>
          <p:cNvPr id="25" name="Picture 127"/>
          <p:cNvPicPr>
            <a:picLocks noChangeAspect="1"/>
          </p:cNvPicPr>
          <p:nvPr/>
        </p:nvPicPr>
        <p:blipFill>
          <a:blip r:embed="rId4"/>
          <a:stretch>
            <a:fillRect/>
          </a:stretch>
        </p:blipFill>
        <p:spPr>
          <a:xfrm>
            <a:off x="6682301" y="2600641"/>
            <a:ext cx="1199671" cy="966178"/>
          </a:xfrm>
          <a:prstGeom prst="rect">
            <a:avLst/>
          </a:prstGeom>
        </p:spPr>
      </p:pic>
      <p:pic>
        <p:nvPicPr>
          <p:cNvPr id="26" name="Picture 128"/>
          <p:cNvPicPr>
            <a:picLocks noChangeAspect="1"/>
          </p:cNvPicPr>
          <p:nvPr/>
        </p:nvPicPr>
        <p:blipFill>
          <a:blip r:embed="rId5"/>
          <a:stretch>
            <a:fillRect/>
          </a:stretch>
        </p:blipFill>
        <p:spPr>
          <a:xfrm>
            <a:off x="9025297" y="2740460"/>
            <a:ext cx="1375177" cy="770932"/>
          </a:xfrm>
          <a:prstGeom prst="rect">
            <a:avLst/>
          </a:prstGeom>
        </p:spPr>
      </p:pic>
    </p:spTree>
    <p:extLst>
      <p:ext uri="{BB962C8B-B14F-4D97-AF65-F5344CB8AC3E}">
        <p14:creationId xmlns:p14="http://schemas.microsoft.com/office/powerpoint/2010/main" val="4132844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fade">
                                      <p:cBhvr>
                                        <p:cTn id="86" dur="1000"/>
                                        <p:tgtEl>
                                          <p:spTgt spid="5"/>
                                        </p:tgtEl>
                                      </p:cBhvr>
                                    </p:animEffect>
                                    <p:anim calcmode="lin" valueType="num">
                                      <p:cBhvr>
                                        <p:cTn id="87" dur="1000" fill="hold"/>
                                        <p:tgtEl>
                                          <p:spTgt spid="5"/>
                                        </p:tgtEl>
                                        <p:attrNameLst>
                                          <p:attrName>ppt_x</p:attrName>
                                        </p:attrNameLst>
                                      </p:cBhvr>
                                      <p:tavLst>
                                        <p:tav tm="0">
                                          <p:val>
                                            <p:strVal val="#ppt_x"/>
                                          </p:val>
                                        </p:tav>
                                        <p:tav tm="100000">
                                          <p:val>
                                            <p:strVal val="#ppt_x"/>
                                          </p:val>
                                        </p:tav>
                                      </p:tavLst>
                                    </p:anim>
                                    <p:anim calcmode="lin" valueType="num">
                                      <p:cBhvr>
                                        <p:cTn id="88" dur="1000" fill="hold"/>
                                        <p:tgtEl>
                                          <p:spTgt spid="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1000"/>
                                        <p:tgtEl>
                                          <p:spTgt spid="15"/>
                                        </p:tgtEl>
                                      </p:cBhvr>
                                    </p:animEffect>
                                    <p:anim calcmode="lin" valueType="num">
                                      <p:cBhvr>
                                        <p:cTn id="97" dur="1000" fill="hold"/>
                                        <p:tgtEl>
                                          <p:spTgt spid="15"/>
                                        </p:tgtEl>
                                        <p:attrNameLst>
                                          <p:attrName>ppt_x</p:attrName>
                                        </p:attrNameLst>
                                      </p:cBhvr>
                                      <p:tavLst>
                                        <p:tav tm="0">
                                          <p:val>
                                            <p:strVal val="#ppt_x"/>
                                          </p:val>
                                        </p:tav>
                                        <p:tav tm="100000">
                                          <p:val>
                                            <p:strVal val="#ppt_x"/>
                                          </p:val>
                                        </p:tav>
                                      </p:tavLst>
                                    </p:anim>
                                    <p:anim calcmode="lin" valueType="num">
                                      <p:cBhvr>
                                        <p:cTn id="9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anim calcmode="lin" valueType="num">
                                      <p:cBhvr>
                                        <p:cTn id="104" dur="1000" fill="hold"/>
                                        <p:tgtEl>
                                          <p:spTgt spid="22"/>
                                        </p:tgtEl>
                                        <p:attrNameLst>
                                          <p:attrName>ppt_x</p:attrName>
                                        </p:attrNameLst>
                                      </p:cBhvr>
                                      <p:tavLst>
                                        <p:tav tm="0">
                                          <p:val>
                                            <p:strVal val="#ppt_x"/>
                                          </p:val>
                                        </p:tav>
                                        <p:tav tm="100000">
                                          <p:val>
                                            <p:strVal val="#ppt_x"/>
                                          </p:val>
                                        </p:tav>
                                      </p:tavLst>
                                    </p:anim>
                                    <p:anim calcmode="lin" valueType="num">
                                      <p:cBhvr>
                                        <p:cTn id="105" dur="1000" fill="hold"/>
                                        <p:tgtEl>
                                          <p:spTgt spid="2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fade">
                                      <p:cBhvr>
                                        <p:cTn id="108" dur="1000"/>
                                        <p:tgtEl>
                                          <p:spTgt spid="6"/>
                                        </p:tgtEl>
                                      </p:cBhvr>
                                    </p:animEffect>
                                    <p:anim calcmode="lin" valueType="num">
                                      <p:cBhvr>
                                        <p:cTn id="109" dur="1000" fill="hold"/>
                                        <p:tgtEl>
                                          <p:spTgt spid="6"/>
                                        </p:tgtEl>
                                        <p:attrNameLst>
                                          <p:attrName>ppt_x</p:attrName>
                                        </p:attrNameLst>
                                      </p:cBhvr>
                                      <p:tavLst>
                                        <p:tav tm="0">
                                          <p:val>
                                            <p:strVal val="#ppt_x"/>
                                          </p:val>
                                        </p:tav>
                                        <p:tav tm="100000">
                                          <p:val>
                                            <p:strVal val="#ppt_x"/>
                                          </p:val>
                                        </p:tav>
                                      </p:tavLst>
                                    </p:anim>
                                    <p:anim calcmode="lin" valueType="num">
                                      <p:cBhvr>
                                        <p:cTn id="110" dur="1000" fill="hold"/>
                                        <p:tgtEl>
                                          <p:spTgt spid="6"/>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
                                        </p:tgtEl>
                                        <p:attrNameLst>
                                          <p:attrName>style.visibility</p:attrName>
                                        </p:attrNameLst>
                                      </p:cBhvr>
                                      <p:to>
                                        <p:strVal val="visible"/>
                                      </p:to>
                                    </p:set>
                                    <p:animEffect transition="in" filter="fade">
                                      <p:cBhvr>
                                        <p:cTn id="118" dur="1000"/>
                                        <p:tgtEl>
                                          <p:spTgt spid="7"/>
                                        </p:tgtEl>
                                      </p:cBhvr>
                                    </p:animEffect>
                                    <p:anim calcmode="lin" valueType="num">
                                      <p:cBhvr>
                                        <p:cTn id="119" dur="1000" fill="hold"/>
                                        <p:tgtEl>
                                          <p:spTgt spid="7"/>
                                        </p:tgtEl>
                                        <p:attrNameLst>
                                          <p:attrName>ppt_x</p:attrName>
                                        </p:attrNameLst>
                                      </p:cBhvr>
                                      <p:tavLst>
                                        <p:tav tm="0">
                                          <p:val>
                                            <p:strVal val="#ppt_x"/>
                                          </p:val>
                                        </p:tav>
                                        <p:tav tm="100000">
                                          <p:val>
                                            <p:strVal val="#ppt_x"/>
                                          </p:val>
                                        </p:tav>
                                      </p:tavLst>
                                    </p:anim>
                                    <p:anim calcmode="lin" valueType="num">
                                      <p:cBhvr>
                                        <p:cTn id="120" dur="1000" fill="hold"/>
                                        <p:tgtEl>
                                          <p:spTgt spid="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visible"/>
                                      </p:to>
                                    </p:set>
                                    <p:animEffect transition="in" filter="fade">
                                      <p:cBhvr>
                                        <p:cTn id="123" dur="1000"/>
                                        <p:tgtEl>
                                          <p:spTgt spid="18"/>
                                        </p:tgtEl>
                                      </p:cBhvr>
                                    </p:animEffect>
                                    <p:anim calcmode="lin" valueType="num">
                                      <p:cBhvr>
                                        <p:cTn id="124" dur="1000" fill="hold"/>
                                        <p:tgtEl>
                                          <p:spTgt spid="18"/>
                                        </p:tgtEl>
                                        <p:attrNameLst>
                                          <p:attrName>ppt_x</p:attrName>
                                        </p:attrNameLst>
                                      </p:cBhvr>
                                      <p:tavLst>
                                        <p:tav tm="0">
                                          <p:val>
                                            <p:strVal val="#ppt_x"/>
                                          </p:val>
                                        </p:tav>
                                        <p:tav tm="100000">
                                          <p:val>
                                            <p:strVal val="#ppt_x"/>
                                          </p:val>
                                        </p:tav>
                                      </p:tavLst>
                                    </p:anim>
                                    <p:anim calcmode="lin" valueType="num">
                                      <p:cBhvr>
                                        <p:cTn id="125" dur="1000" fill="hold"/>
                                        <p:tgtEl>
                                          <p:spTgt spid="18"/>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 in The Workflow</a:t>
            </a:r>
            <a:endParaRPr lang="zh-CN" altLang="en-US" dirty="0"/>
          </a:p>
        </p:txBody>
      </p:sp>
      <p:sp>
        <p:nvSpPr>
          <p:cNvPr id="3" name="TextBox 2"/>
          <p:cNvSpPr txBox="1"/>
          <p:nvPr/>
        </p:nvSpPr>
        <p:spPr>
          <a:xfrm>
            <a:off x="464234" y="1561514"/>
            <a:ext cx="11366695" cy="3493264"/>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Gather data that is missing</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Pull request of VSO repositories</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Design algorithm to get the count of insertions and deletions by words.</a:t>
            </a:r>
            <a:endParaRPr lang="zh-CN" altLang="en-US"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endParaRPr lang="en-US" altLang="zh-CN"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Complement the incomplete data</a:t>
            </a:r>
          </a:p>
          <a:p>
            <a:pPr marL="800082" lvl="1" indent="-342900">
              <a:lnSpc>
                <a:spcPct val="90000"/>
              </a:lnSpc>
              <a:spcAft>
                <a:spcPts val="600"/>
              </a:spcAft>
              <a:buFont typeface="Wingdings" pitchFamily="2" charset="2"/>
              <a:buChar char="p"/>
            </a:pPr>
            <a:r>
              <a:rPr lang="en-US" altLang="zh-CN" sz="2400" dirty="0">
                <a:gradFill>
                  <a:gsLst>
                    <a:gs pos="2917">
                      <a:schemeClr val="tx1"/>
                    </a:gs>
                    <a:gs pos="30000">
                      <a:schemeClr val="tx1"/>
                    </a:gs>
                  </a:gsLst>
                  <a:lin ang="5400000" scaled="0"/>
                </a:gradFill>
              </a:rPr>
              <a:t>Topic Localization</a:t>
            </a:r>
          </a:p>
          <a:p>
            <a:pPr marL="800082" lvl="1" indent="-342900">
              <a:lnSpc>
                <a:spcPct val="90000"/>
              </a:lnSpc>
              <a:spcAft>
                <a:spcPts val="600"/>
              </a:spcAft>
              <a:buFont typeface="Wingdings" pitchFamily="2" charset="2"/>
              <a:buChar char="p"/>
            </a:pPr>
            <a:endParaRPr lang="en-US" altLang="zh-CN" sz="2400" dirty="0">
              <a:gradFill>
                <a:gsLst>
                  <a:gs pos="2917">
                    <a:schemeClr val="tx1"/>
                  </a:gs>
                  <a:gs pos="30000">
                    <a:schemeClr val="tx1"/>
                  </a:gs>
                </a:gsLst>
                <a:lin ang="5400000" scaled="0"/>
              </a:gradFill>
            </a:endParaRPr>
          </a:p>
          <a:p>
            <a:pPr marL="342900" indent="-342900">
              <a:lnSpc>
                <a:spcPct val="90000"/>
              </a:lnSpc>
              <a:spcAft>
                <a:spcPts val="600"/>
              </a:spcAft>
              <a:buFont typeface="Wingdings" pitchFamily="2" charset="2"/>
              <a:buChar char="u"/>
            </a:pPr>
            <a:r>
              <a:rPr lang="en-US" altLang="zh-CN" sz="2400" dirty="0">
                <a:gradFill>
                  <a:gsLst>
                    <a:gs pos="2917">
                      <a:schemeClr val="tx1"/>
                    </a:gs>
                    <a:gs pos="30000">
                      <a:schemeClr val="tx1"/>
                    </a:gs>
                  </a:gsLst>
                  <a:lin ang="5400000" scaled="0"/>
                </a:gradFill>
              </a:rPr>
              <a:t>Format the data so that it can be well displayed in dashboard</a:t>
            </a:r>
          </a:p>
        </p:txBody>
      </p:sp>
    </p:spTree>
    <p:extLst>
      <p:ext uri="{BB962C8B-B14F-4D97-AF65-F5344CB8AC3E}">
        <p14:creationId xmlns:p14="http://schemas.microsoft.com/office/powerpoint/2010/main" val="2120760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8413" y="2425848"/>
            <a:ext cx="2599547" cy="2072335"/>
            <a:chOff x="7503886" y="1970815"/>
            <a:chExt cx="2599547" cy="2072335"/>
          </a:xfrm>
          <a:solidFill>
            <a:srgbClr val="12C869">
              <a:lumMod val="75000"/>
              <a:alpha val="54000"/>
            </a:srgbClr>
          </a:solidFill>
        </p:grpSpPr>
        <p:sp>
          <p:nvSpPr>
            <p:cNvPr id="4" name="椭圆 3"/>
            <p:cNvSpPr/>
            <p:nvPr/>
          </p:nvSpPr>
          <p:spPr>
            <a:xfrm>
              <a:off x="7503886" y="1970815"/>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5" name="椭圆 4"/>
            <p:cNvSpPr/>
            <p:nvPr/>
          </p:nvSpPr>
          <p:spPr>
            <a:xfrm>
              <a:off x="8186058" y="2736864"/>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6" name="椭圆 5"/>
            <p:cNvSpPr/>
            <p:nvPr/>
          </p:nvSpPr>
          <p:spPr>
            <a:xfrm>
              <a:off x="9249415" y="2875350"/>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grpSp>
        <p:nvGrpSpPr>
          <p:cNvPr id="7" name="组合 6"/>
          <p:cNvGrpSpPr/>
          <p:nvPr/>
        </p:nvGrpSpPr>
        <p:grpSpPr>
          <a:xfrm flipH="1">
            <a:off x="2078852" y="2511771"/>
            <a:ext cx="2599547" cy="2072335"/>
            <a:chOff x="1271166" y="2284597"/>
            <a:chExt cx="2599547" cy="2072335"/>
          </a:xfrm>
          <a:solidFill>
            <a:srgbClr val="12C869">
              <a:lumMod val="75000"/>
              <a:alpha val="54000"/>
            </a:srgbClr>
          </a:solidFill>
        </p:grpSpPr>
        <p:sp>
          <p:nvSpPr>
            <p:cNvPr id="8" name="椭圆 7"/>
            <p:cNvSpPr/>
            <p:nvPr/>
          </p:nvSpPr>
          <p:spPr>
            <a:xfrm>
              <a:off x="1271166" y="2284597"/>
              <a:ext cx="1758553" cy="1758553"/>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9" name="椭圆 8"/>
            <p:cNvSpPr/>
            <p:nvPr/>
          </p:nvSpPr>
          <p:spPr>
            <a:xfrm>
              <a:off x="1953338" y="3050646"/>
              <a:ext cx="1306286" cy="1306286"/>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sp>
          <p:nvSpPr>
            <p:cNvPr id="10" name="椭圆 9"/>
            <p:cNvSpPr/>
            <p:nvPr/>
          </p:nvSpPr>
          <p:spPr>
            <a:xfrm>
              <a:off x="3016695" y="3189132"/>
              <a:ext cx="854018" cy="854018"/>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entury Gothic"/>
                <a:ea typeface="微软雅黑"/>
                <a:cs typeface="+mn-cs"/>
              </a:endParaRPr>
            </a:p>
          </p:txBody>
        </p:sp>
      </p:grpSp>
      <p:sp>
        <p:nvSpPr>
          <p:cNvPr id="11" name="椭圆 10"/>
          <p:cNvSpPr/>
          <p:nvPr/>
        </p:nvSpPr>
        <p:spPr>
          <a:xfrm>
            <a:off x="4260272" y="1469396"/>
            <a:ext cx="3671455" cy="3671455"/>
          </a:xfrm>
          <a:prstGeom prst="ellipse">
            <a:avLst/>
          </a:prstGeom>
          <a:solidFill>
            <a:srgbClr val="12C869">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a:ln>
                <a:noFill/>
              </a:ln>
              <a:solidFill>
                <a:srgbClr val="103154"/>
              </a:solidFill>
              <a:effectLst/>
              <a:uLnTx/>
              <a:uFillTx/>
              <a:latin typeface="Century Gothic"/>
              <a:ea typeface="微软雅黑"/>
              <a:cs typeface="+mn-cs"/>
            </a:endParaRPr>
          </a:p>
        </p:txBody>
      </p:sp>
      <p:sp>
        <p:nvSpPr>
          <p:cNvPr id="12" name="文本占位符 2"/>
          <p:cNvSpPr txBox="1">
            <a:spLocks/>
          </p:cNvSpPr>
          <p:nvPr/>
        </p:nvSpPr>
        <p:spPr>
          <a:xfrm>
            <a:off x="3471881" y="2657330"/>
            <a:ext cx="5238131" cy="1077218"/>
          </a:xfrm>
          <a:prstGeom prst="rect">
            <a:avLst/>
          </a:prstGeom>
        </p:spPr>
        <p:txBody>
          <a:bodyPr>
            <a:spAutoFit/>
          </a:bodyPr>
          <a:lstStyle>
            <a:lvl1pPr marL="0" marR="0" indent="0" algn="ctr" defTabSz="914180" rtl="0" eaLnBrk="1" fontAlgn="auto" latinLnBrk="0" hangingPunct="1">
              <a:lnSpc>
                <a:spcPct val="100000"/>
              </a:lnSpc>
              <a:spcBef>
                <a:spcPts val="0"/>
              </a:spcBef>
              <a:spcAft>
                <a:spcPts val="0"/>
              </a:spcAft>
              <a:buClrTx/>
              <a:buSzPct val="90000"/>
              <a:buFont typeface="Arial" pitchFamily="34" charset="0"/>
              <a:buNone/>
              <a:tabLst/>
              <a:defRPr sz="4000" b="1" kern="1200" spc="0" baseline="0">
                <a:solidFill>
                  <a:schemeClr val="bg1"/>
                </a:soli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THANK YOU</a:t>
            </a:r>
          </a:p>
          <a:p>
            <a:pPr marL="0" marR="0" lvl="0" indent="0" algn="ctr" defTabSz="914180" rtl="0" eaLnBrk="1" fontAlgn="auto" latinLnBrk="0" hangingPunct="1">
              <a:lnSpc>
                <a:spcPct val="100000"/>
              </a:lnSpc>
              <a:spcBef>
                <a:spcPts val="0"/>
              </a:spcBef>
              <a:spcAft>
                <a:spcPts val="0"/>
              </a:spcAft>
              <a:buClrTx/>
              <a:buSzPct val="90000"/>
              <a:buFont typeface="Arial" pitchFamily="34" charset="0"/>
              <a:buNone/>
              <a:tabLst/>
              <a:defRPr/>
            </a:pPr>
            <a:r>
              <a:rPr lang="en-US" altLang="zh-CN" sz="3200" noProof="0" dirty="0">
                <a:solidFill>
                  <a:sysClr val="window" lastClr="FFFFFF"/>
                </a:solidFill>
                <a:latin typeface="Century Gothic"/>
                <a:ea typeface="微软雅黑"/>
              </a:rPr>
              <a:t>FOR</a:t>
            </a:r>
            <a:r>
              <a:rPr lang="en-US" altLang="zh-CN" sz="3200" dirty="0">
                <a:solidFill>
                  <a:sysClr val="window" lastClr="FFFFFF"/>
                </a:solidFill>
                <a:latin typeface="Century Gothic"/>
                <a:ea typeface="微软雅黑"/>
              </a:rPr>
              <a:t> </a:t>
            </a:r>
            <a:r>
              <a:rPr kumimoji="0" lang="en-US" altLang="zh-CN" sz="3200" b="1" i="0" u="none" strike="noStrike" kern="1200" cap="none" spc="0" normalizeH="0" baseline="0" dirty="0">
                <a:ln>
                  <a:noFill/>
                </a:ln>
                <a:solidFill>
                  <a:sysClr val="window" lastClr="FFFFFF"/>
                </a:solidFill>
                <a:effectLst/>
                <a:uLnTx/>
                <a:uFillTx/>
                <a:latin typeface="Century Gothic"/>
                <a:ea typeface="微软雅黑"/>
              </a:rPr>
              <a:t>LISTENING</a:t>
            </a:r>
            <a:endParaRPr kumimoji="0" lang="en-US" altLang="zh-CN" sz="3200" b="1" i="0" u="none" strike="noStrike" kern="1200" cap="none" spc="0" normalizeH="0" baseline="0" noProof="0" dirty="0">
              <a:ln>
                <a:noFill/>
              </a:ln>
              <a:solidFill>
                <a:sysClr val="window" lastClr="FFFFFF"/>
              </a:solidFill>
              <a:effectLst/>
              <a:uLnTx/>
              <a:uFillTx/>
              <a:latin typeface="Century Gothic"/>
              <a:ea typeface="微软雅黑"/>
            </a:endParaRPr>
          </a:p>
        </p:txBody>
      </p:sp>
    </p:spTree>
    <p:extLst>
      <p:ext uri="{BB962C8B-B14F-4D97-AF65-F5344CB8AC3E}">
        <p14:creationId xmlns:p14="http://schemas.microsoft.com/office/powerpoint/2010/main" val="3889651177"/>
      </p:ext>
    </p:extLst>
  </p:cSld>
  <p:clrMapOvr>
    <a:masterClrMapping/>
  </p:clrMapOvr>
  <p:transition>
    <p:fade/>
  </p:transition>
</p:sld>
</file>

<file path=ppt/theme/theme1.xml><?xml version="1.0" encoding="utf-8"?>
<a:theme xmlns:a="http://schemas.openxmlformats.org/drawingml/2006/main" name="2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3.xml><?xml version="1.0" encoding="utf-8"?>
<a:theme xmlns:a="http://schemas.openxmlformats.org/drawingml/2006/main" name="3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CF0707D1-A87F-4919-A17E-BF1D96A30895}" vid="{B58F33DF-6172-4868-AE88-7A3996375F8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2295e2e7-0eeb-498e-8716-217bb2ee6ee3"/>
    <ds:schemaRef ds:uri="http://schemas.openxmlformats.org/package/2006/metadata/core-properties"/>
    <ds:schemaRef ds:uri="http://purl.org/dc/dcmitype/"/>
    <ds:schemaRef ds:uri="c6bb9d19-7926-47a4-9d93-93d54014735c"/>
    <ds:schemaRef ds:uri="http://schemas.microsoft.com/sharepoint/v3"/>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17628</TotalTime>
  <Words>356</Words>
  <Application>Microsoft Office PowerPoint</Application>
  <PresentationFormat>Custom</PresentationFormat>
  <Paragraphs>72</Paragraphs>
  <Slides>12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微软雅黑</vt:lpstr>
      <vt:lpstr>宋体</vt:lpstr>
      <vt:lpstr>Arial</vt:lpstr>
      <vt:lpstr>Cambria</vt:lpstr>
      <vt:lpstr>Century Gothic</vt:lpstr>
      <vt:lpstr>Segoe UI</vt:lpstr>
      <vt:lpstr>Segoe UI Light</vt:lpstr>
      <vt:lpstr>Wingdings</vt:lpstr>
      <vt:lpstr>2_MSVID_White_16x9_2012-08-18</vt:lpstr>
      <vt:lpstr>WHITE TEMPLATE</vt:lpstr>
      <vt:lpstr>3_WHITE TEMPLATE</vt:lpstr>
      <vt:lpstr>FTE Application-SWE  Name: Zhiqiang Zhou Date: 8/22 2016 </vt:lpstr>
      <vt:lpstr>Agenda</vt:lpstr>
      <vt:lpstr>Contribution Funnel (July)</vt:lpstr>
      <vt:lpstr>Key Metrics</vt:lpstr>
      <vt:lpstr>PowerPoint Presentation</vt:lpstr>
      <vt:lpstr>Benefits of The Dashboard</vt:lpstr>
      <vt:lpstr>Workflow</vt:lpstr>
      <vt:lpstr>Challenges in The Workflow</vt:lpstr>
      <vt:lpstr>PowerPoint Presentation</vt:lpstr>
      <vt:lpstr>PowerPoint Presentation</vt:lpstr>
      <vt:lpstr>Publish Categorization</vt:lpstr>
      <vt:lpstr>Pull Request Categorization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a-huiyan@microsoft.com</dc:creator>
  <cp:keywords>&lt;Any Related Keywords&gt;</cp:keywords>
  <dc:description>Template: Saku Uchikawa, Microsoft Corporation
Formatting:
Event Date: 
Event Location: 
Audience Type: Internal</dc:description>
  <cp:lastModifiedBy>Zhiqiang Zhou</cp:lastModifiedBy>
  <cp:revision>770</cp:revision>
  <dcterms:created xsi:type="dcterms:W3CDTF">2012-08-09T08:21:09Z</dcterms:created>
  <dcterms:modified xsi:type="dcterms:W3CDTF">2016-08-18T10:27:12Z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