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51" r:id="rId10"/>
    <p:sldId id="645" r:id="rId11"/>
    <p:sldId id="650" r:id="rId12"/>
    <p:sldId id="646" r:id="rId13"/>
    <p:sldId id="647" r:id="rId14"/>
    <p:sldId id="648" r:id="rId15"/>
    <p:sldId id="649" r:id="rId16"/>
    <p:sldId id="644" r:id="rId17"/>
    <p:sldId id="643"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A98"/>
    <a:srgbClr val="8CC600"/>
    <a:srgbClr val="FF8C00"/>
    <a:srgbClr val="93B100"/>
    <a:srgbClr val="910091"/>
    <a:srgbClr val="0070C0"/>
    <a:srgbClr val="E28AC9"/>
    <a:srgbClr val="0093C7"/>
    <a:srgbClr val="00BCF2"/>
    <a:srgbClr val="C2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4" autoAdjust="0"/>
    <p:restoredTop sz="86248" autoAdjust="0"/>
  </p:normalViewPr>
  <p:slideViewPr>
    <p:cSldViewPr snapToGrid="0">
      <p:cViewPr varScale="1">
        <p:scale>
          <a:sx n="65" d="100"/>
          <a:sy n="65" d="100"/>
        </p:scale>
        <p:origin x="48" y="61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400" b="1" dirty="0"/>
            <a:t>Offer a unified place to present the overall contribution situation</a:t>
          </a:r>
          <a:endParaRPr lang="zh-CN" altLang="en-US" sz="2400" b="1"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a:solidFill>
          <a:srgbClr val="8CC600"/>
        </a:solidFill>
      </dgm:spPr>
      <dgm:t>
        <a:bodyPr/>
        <a:lstStyle/>
        <a:p>
          <a:pPr algn="l"/>
          <a:r>
            <a:rPr lang="en-US" altLang="en-US" sz="2400" b="1" dirty="0"/>
            <a:t>Help to judge whether a hypothesis is feasible and efficient</a:t>
          </a:r>
          <a:endParaRPr lang="zh-CN" altLang="en-US" sz="2400" b="1"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400" b="1" dirty="0"/>
            <a:t>Help to make further hypothesis</a:t>
          </a:r>
          <a:endParaRPr lang="zh-CN" altLang="en-US" sz="2400" b="1"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custScaleX="93680" custLinFactNeighborX="-2001">
        <dgm:presLayoutVars>
          <dgm:bulletEnabled val="1"/>
        </dgm:presLayoutVars>
      </dgm:prSet>
      <dgm:spPr/>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custScaleX="94399" custLinFactNeighborX="-2755">
        <dgm:presLayoutVars>
          <dgm:bulletEnabled val="1"/>
        </dgm:presLayoutVars>
      </dgm:prSet>
      <dgm:spPr/>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custScaleX="93112" custLinFactNeighborX="-2029">
        <dgm:presLayoutVars>
          <dgm:bulletEnabled val="1"/>
        </dgm:presLayoutVars>
      </dgm:prSet>
      <dgm:spPr/>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4978434"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902731" y="453391"/>
          <a:ext cx="10177512"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t>Offer a unified place to present the overall contribution situation</a:t>
          </a:r>
          <a:endParaRPr lang="zh-CN" altLang="en-US" sz="2400" b="1" kern="1200" dirty="0"/>
        </a:p>
      </dsp:txBody>
      <dsp:txXfrm>
        <a:off x="902731" y="453391"/>
        <a:ext cx="10177512" cy="906782"/>
      </dsp:txXfrm>
    </dsp:sp>
    <dsp:sp modelId="{7CB16A05-982D-46B6-BF6F-E666BAFAC1CC}">
      <dsp:nvSpPr>
        <dsp:cNvPr id="0" name=""/>
        <dsp:cNvSpPr/>
      </dsp:nvSpPr>
      <dsp:spPr>
        <a:xfrm>
          <a:off x="210077"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1111224" y="1813564"/>
          <a:ext cx="9944471" cy="906782"/>
        </a:xfrm>
        <a:prstGeom prst="rect">
          <a:avLst/>
        </a:prstGeom>
        <a:solidFill>
          <a:srgbClr val="8CC6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en-US" sz="2400" b="1" kern="1200" dirty="0"/>
            <a:t>Help to judge whether a hypothesis is feasible and efficient</a:t>
          </a:r>
          <a:endParaRPr lang="zh-CN" altLang="en-US" sz="2400" b="1" kern="1200" dirty="0"/>
        </a:p>
      </dsp:txBody>
      <dsp:txXfrm>
        <a:off x="1111224" y="1813564"/>
        <a:ext cx="9944471" cy="906782"/>
      </dsp:txXfrm>
    </dsp:sp>
    <dsp:sp modelId="{5701D492-5F0A-47C0-9B5E-E7685DBCE559}">
      <dsp:nvSpPr>
        <dsp:cNvPr id="0" name=""/>
        <dsp:cNvSpPr/>
      </dsp:nvSpPr>
      <dsp:spPr>
        <a:xfrm>
          <a:off x="539692"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930543" y="3173737"/>
          <a:ext cx="10115804"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t>Help to make further hypothesis</a:t>
          </a:r>
          <a:endParaRPr lang="zh-CN" altLang="en-US" sz="2400" b="1" kern="1200" dirty="0"/>
        </a:p>
      </dsp:txBody>
      <dsp:txXfrm>
        <a:off x="930543" y="3173737"/>
        <a:ext cx="10115804" cy="906782"/>
      </dsp:txXfrm>
    </dsp:sp>
    <dsp:sp modelId="{36987E82-D07E-4865-9009-060D58968DBB}">
      <dsp:nvSpPr>
        <dsp:cNvPr id="0" name=""/>
        <dsp:cNvSpPr/>
      </dsp:nvSpPr>
      <dsp:spPr>
        <a:xfrm>
          <a:off x="210077"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8/22/2016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8/22/2016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2194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61554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br>
              <a:rPr lang="en-US" b="1" dirty="0"/>
            </a:br>
            <a:r>
              <a:rPr lang="en-US" sz="3200" dirty="0"/>
              <a:t>Name: </a:t>
            </a:r>
            <a:r>
              <a:rPr lang="en-US" sz="3200" dirty="0" err="1"/>
              <a:t>Zhiqiang</a:t>
            </a:r>
            <a:r>
              <a:rPr lang="en-US" sz="3200" dirty="0"/>
              <a:t> Zhou</a:t>
            </a:r>
            <a:br>
              <a:rPr lang="en-US" sz="3200" dirty="0"/>
            </a:br>
            <a:r>
              <a:rPr lang="en-US" altLang="zh-CN" sz="3200" dirty="0"/>
              <a:t>Manager: Alex </a:t>
            </a:r>
            <a:r>
              <a:rPr lang="en-US" altLang="zh-CN" sz="3200" dirty="0" err="1"/>
              <a:t>Qiu</a:t>
            </a:r>
            <a:br>
              <a:rPr lang="en-US" altLang="zh-CN" sz="3200" dirty="0"/>
            </a:br>
            <a:r>
              <a:rPr lang="en-US" altLang="zh-CN" sz="3200" dirty="0"/>
              <a:t>Mentor: </a:t>
            </a:r>
            <a:r>
              <a:rPr lang="en-US" altLang="zh-CN" sz="3200" dirty="0" err="1"/>
              <a:t>Nanxuan</a:t>
            </a:r>
            <a:r>
              <a:rPr lang="en-US" altLang="zh-CN" sz="3200" dirty="0"/>
              <a:t> </a:t>
            </a:r>
            <a:r>
              <a:rPr lang="en-US" altLang="zh-CN" sz="3200" dirty="0" err="1"/>
              <a:t>Xu</a:t>
            </a:r>
            <a:br>
              <a:rPr lang="en-US" sz="3200" dirty="0"/>
            </a:br>
            <a:r>
              <a:rPr lang="en-US" sz="3200" dirty="0"/>
              <a:t>Date: 8/22 2016</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topics updated in a single publish.</a:t>
            </a:r>
            <a:endParaRPr lang="zh-CN" altLang="en-US" sz="1600" b="1" dirty="0">
              <a:solidFill>
                <a:srgbClr val="FFFFFF"/>
              </a:solidFill>
              <a:latin typeface="+mn-ea"/>
            </a:endParaRPr>
          </a:p>
        </p:txBody>
      </p:sp>
      <p:sp>
        <p:nvSpPr>
          <p:cNvPr id="39" name="矩形 38"/>
          <p:cNvSpPr/>
          <p:nvPr/>
        </p:nvSpPr>
        <p:spPr>
          <a:xfrm>
            <a:off x="2685172" y="3470750"/>
            <a:ext cx="5236792"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action of the user for a single topic: create, delete, update, rename or not explicitly known.</a:t>
            </a:r>
            <a:endParaRPr lang="zh-CN" altLang="en-US" sz="1600" b="1" dirty="0">
              <a:solidFill>
                <a:srgbClr val="FFFFFF"/>
              </a:solidFill>
              <a:latin typeface="+mn-ea"/>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changed lines/words (insertions or deletions) of a single topic when a user action happens. </a:t>
            </a:r>
            <a:endParaRPr lang="zh-CN" altLang="en-US" sz="1600" b="1" dirty="0">
              <a:solidFill>
                <a:srgbClr val="FFFFFF"/>
              </a:solidFill>
              <a:latin typeface="+mn-ea"/>
            </a:endParaRPr>
          </a:p>
        </p:txBody>
      </p:sp>
    </p:spTree>
    <p:extLst>
      <p:ext uri="{BB962C8B-B14F-4D97-AF65-F5344CB8AC3E}">
        <p14:creationId xmlns:p14="http://schemas.microsoft.com/office/powerpoint/2010/main" val="1384718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commits in a single pull request.</a:t>
            </a:r>
            <a:endParaRPr lang="zh-CN" altLang="en-US" sz="1600" b="1"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status of a single pull request: successfully merged, rejected or being active now.</a:t>
            </a:r>
            <a:endParaRPr lang="zh-CN" altLang="en-US" sz="1600" b="1" dirty="0">
              <a:solidFill>
                <a:srgbClr val="FFFFFF"/>
              </a:solidFill>
              <a:latin typeface="+mn-ea"/>
            </a:endParaRPr>
          </a:p>
        </p:txBody>
      </p:sp>
      <p:sp>
        <p:nvSpPr>
          <p:cNvPr id="40" name="矩形 39"/>
          <p:cNvSpPr/>
          <p:nvPr/>
        </p:nvSpPr>
        <p:spPr>
          <a:xfrm>
            <a:off x="3403786" y="5173653"/>
            <a:ext cx="8013513" cy="380810"/>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time duration for a single pull request from being created to being merged.</a:t>
            </a:r>
            <a:endParaRPr lang="zh-CN" altLang="en-US" sz="1600" b="1" dirty="0">
              <a:solidFill>
                <a:srgbClr val="FFFFFF"/>
              </a:solidFill>
              <a:latin typeface="+mn-ea"/>
            </a:endParaRPr>
          </a:p>
        </p:txBody>
      </p:sp>
    </p:spTree>
    <p:extLst>
      <p:ext uri="{BB962C8B-B14F-4D97-AF65-F5344CB8AC3E}">
        <p14:creationId xmlns:p14="http://schemas.microsoft.com/office/powerpoint/2010/main" val="2293908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kumimoji="0" lang="en-US" altLang="zh-CN" sz="3200" dirty="0">
                <a:latin typeface="Arial" panose="020B0604020202020204" pitchFamily="34" charset="0"/>
                <a:ea typeface="宋体" pitchFamily="2" charset="-122"/>
                <a:cs typeface="Arial" panose="020B0604020202020204" pitchFamily="34" charset="0"/>
              </a:rPr>
              <a:t>Background and Key </a:t>
            </a:r>
            <a:r>
              <a:rPr lang="en-US" altLang="zh-CN" sz="3200" dirty="0">
                <a:latin typeface="Arial" panose="020B0604020202020204" pitchFamily="34" charset="0"/>
                <a:ea typeface="宋体" pitchFamily="2" charset="-122"/>
                <a:cs typeface="Arial" panose="020B0604020202020204" pitchFamily="34" charset="0"/>
              </a:rPr>
              <a:t>Metrics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WEDCS</a:t>
              </a:r>
              <a:r>
                <a:rPr kumimoji="1" lang="en-US" altLang="zh-CN" sz="2800" b="1" i="0" u="none" strike="noStrike" kern="0" cap="none" spc="0" normalizeH="0" noProof="0" dirty="0">
                  <a:ln>
                    <a:noFill/>
                  </a:ln>
                  <a:solidFill>
                    <a:srgbClr val="FFFFFF"/>
                  </a:solidFill>
                  <a:effectLst/>
                  <a:uLnTx/>
                  <a:uFillTx/>
                  <a:latin typeface="+mn-ea"/>
                </a:rPr>
                <a:t> Visitors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Contribution</a:t>
              </a:r>
              <a:r>
                <a:rPr kumimoji="1" lang="en-US" altLang="zh-CN" sz="2800" b="1" i="0" u="none" strike="noStrike" kern="0" cap="none" spc="0" normalizeH="0" noProof="0" dirty="0">
                  <a:ln>
                    <a:noFill/>
                  </a:ln>
                  <a:solidFill>
                    <a:srgbClr val="FFFFFF"/>
                  </a:solidFill>
                  <a:effectLst/>
                  <a:uLnTx/>
                  <a:uFillTx/>
                  <a:latin typeface="+mn-ea"/>
                </a:rPr>
                <a:t> Link Clickers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PR Initiators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904689" cy="461665"/>
          </a:xfrm>
          <a:prstGeom prst="rect">
            <a:avLst/>
          </a:prstGeom>
        </p:spPr>
        <p:txBody>
          <a:bodyPr wrap="none">
            <a:spAutoFit/>
          </a:bodyPr>
          <a:lstStyle/>
          <a:p>
            <a:pPr defTabSz="609630"/>
            <a:r>
              <a:rPr lang="en-US" altLang="zh-CN" sz="2400" b="1" dirty="0">
                <a:solidFill>
                  <a:srgbClr val="07BA98"/>
                </a:solidFill>
                <a:latin typeface="+mn-ea"/>
              </a:rPr>
              <a:t>2.9</a:t>
            </a:r>
            <a:r>
              <a:rPr lang="en-US" altLang="zh-CN" sz="2000" b="1" dirty="0">
                <a:solidFill>
                  <a:srgbClr val="07BA98"/>
                </a:solidFill>
                <a:latin typeface="+mn-ea"/>
              </a:rPr>
              <a:t>m </a:t>
            </a:r>
            <a:r>
              <a:rPr lang="en-US" altLang="zh-CN" sz="2400" b="1" dirty="0">
                <a:solidFill>
                  <a:srgbClr val="07BA98"/>
                </a:solidFill>
                <a:latin typeface="+mn-ea"/>
              </a:rPr>
              <a:t>(100</a:t>
            </a:r>
            <a:r>
              <a:rPr lang="en-US" altLang="zh-CN" sz="2000" b="1" dirty="0">
                <a:solidFill>
                  <a:srgbClr val="07BA98"/>
                </a:solidFill>
                <a:latin typeface="+mn-ea"/>
              </a:rPr>
              <a:t>%</a:t>
            </a:r>
            <a:r>
              <a:rPr lang="en-US" altLang="zh-CN" sz="2400" b="1" dirty="0">
                <a:solidFill>
                  <a:srgbClr val="07BA98"/>
                </a:solidFill>
                <a:latin typeface="+mn-ea"/>
              </a:rPr>
              <a:t>)</a:t>
            </a:r>
            <a:endParaRPr lang="zh-CN" altLang="en-US" sz="2000" b="1" dirty="0">
              <a:solidFill>
                <a:srgbClr val="07BA98"/>
              </a:solidFill>
              <a:latin typeface="+mn-ea"/>
            </a:endParaRPr>
          </a:p>
        </p:txBody>
      </p:sp>
      <p:sp>
        <p:nvSpPr>
          <p:cNvPr id="194" name="矩形 11"/>
          <p:cNvSpPr/>
          <p:nvPr/>
        </p:nvSpPr>
        <p:spPr>
          <a:xfrm>
            <a:off x="882172" y="2748785"/>
            <a:ext cx="1899879" cy="461665"/>
          </a:xfrm>
          <a:prstGeom prst="rect">
            <a:avLst/>
          </a:prstGeom>
        </p:spPr>
        <p:txBody>
          <a:bodyPr wrap="none">
            <a:spAutoFit/>
          </a:bodyPr>
          <a:lstStyle/>
          <a:p>
            <a:pPr defTabSz="609630"/>
            <a:r>
              <a:rPr lang="en-US" altLang="zh-CN" sz="2400" b="1" dirty="0">
                <a:solidFill>
                  <a:srgbClr val="FC9400"/>
                </a:solidFill>
                <a:latin typeface="+mn-ea"/>
              </a:rPr>
              <a:t>6.5</a:t>
            </a:r>
            <a:r>
              <a:rPr lang="en-US" altLang="zh-CN" sz="2000" b="1" dirty="0">
                <a:solidFill>
                  <a:srgbClr val="FC9400"/>
                </a:solidFill>
                <a:latin typeface="+mn-ea"/>
              </a:rPr>
              <a:t>k </a:t>
            </a:r>
            <a:r>
              <a:rPr lang="en-US" altLang="zh-CN" sz="2400" b="1" dirty="0">
                <a:solidFill>
                  <a:srgbClr val="FC9400"/>
                </a:solidFill>
                <a:latin typeface="+mn-ea"/>
              </a:rPr>
              <a:t>(0.23</a:t>
            </a:r>
            <a:r>
              <a:rPr lang="en-US" altLang="zh-CN" sz="2000" b="1" dirty="0">
                <a:solidFill>
                  <a:srgbClr val="FC9400"/>
                </a:solidFill>
                <a:latin typeface="+mn-ea"/>
              </a:rPr>
              <a:t>%</a:t>
            </a:r>
            <a:r>
              <a:rPr lang="en-US" altLang="zh-CN" sz="2400" b="1" dirty="0">
                <a:solidFill>
                  <a:srgbClr val="FC9400"/>
                </a:solidFill>
                <a:latin typeface="+mn-ea"/>
              </a:rPr>
              <a:t>)</a:t>
            </a:r>
            <a:endParaRPr lang="zh-CN" altLang="en-US" sz="2000" b="1" dirty="0">
              <a:solidFill>
                <a:srgbClr val="FC9400"/>
              </a:solidFill>
              <a:latin typeface="+mn-ea"/>
            </a:endParaRPr>
          </a:p>
        </p:txBody>
      </p:sp>
      <p:sp>
        <p:nvSpPr>
          <p:cNvPr id="196" name="矩形 13"/>
          <p:cNvSpPr/>
          <p:nvPr/>
        </p:nvSpPr>
        <p:spPr>
          <a:xfrm>
            <a:off x="8149673" y="3793619"/>
            <a:ext cx="1837362" cy="461665"/>
          </a:xfrm>
          <a:prstGeom prst="rect">
            <a:avLst/>
          </a:prstGeom>
        </p:spPr>
        <p:txBody>
          <a:bodyPr wrap="none">
            <a:spAutoFit/>
          </a:bodyPr>
          <a:lstStyle/>
          <a:p>
            <a:pPr defTabSz="609630"/>
            <a:r>
              <a:rPr lang="en-US" altLang="zh-CN" sz="2400" b="1" dirty="0">
                <a:solidFill>
                  <a:srgbClr val="87C509"/>
                </a:solidFill>
                <a:latin typeface="+mn-ea"/>
              </a:rPr>
              <a:t>111</a:t>
            </a:r>
            <a:r>
              <a:rPr lang="en-US" altLang="zh-CN" sz="2000" b="1" dirty="0">
                <a:solidFill>
                  <a:srgbClr val="87C509"/>
                </a:solidFill>
                <a:latin typeface="+mn-ea"/>
              </a:rPr>
              <a:t> </a:t>
            </a:r>
            <a:r>
              <a:rPr lang="en-US" altLang="zh-CN" sz="2400" b="1" dirty="0">
                <a:solidFill>
                  <a:srgbClr val="87C509"/>
                </a:solidFill>
                <a:latin typeface="+mn-ea"/>
              </a:rPr>
              <a:t>(1.70</a:t>
            </a:r>
            <a:r>
              <a:rPr lang="en-US" altLang="zh-CN" sz="2000" b="1" dirty="0">
                <a:solidFill>
                  <a:srgbClr val="87C509"/>
                </a:solidFill>
                <a:latin typeface="+mn-ea"/>
              </a:rPr>
              <a:t>%</a:t>
            </a:r>
            <a:r>
              <a:rPr lang="en-US" altLang="zh-CN" sz="2400" b="1" dirty="0">
                <a:solidFill>
                  <a:srgbClr val="87C509"/>
                </a:solidFill>
                <a:latin typeface="+mn-ea"/>
              </a:rPr>
              <a:t>)</a:t>
            </a:r>
            <a:endParaRPr lang="zh-CN" altLang="en-US" sz="2000" b="1" dirty="0">
              <a:solidFill>
                <a:srgbClr val="87C509"/>
              </a:solidFill>
              <a:latin typeface="+mn-ea"/>
            </a:endParaRPr>
          </a:p>
        </p:txBody>
      </p:sp>
      <p:sp>
        <p:nvSpPr>
          <p:cNvPr id="199" name="矩形 17"/>
          <p:cNvSpPr/>
          <p:nvPr/>
        </p:nvSpPr>
        <p:spPr>
          <a:xfrm>
            <a:off x="1937599" y="4803501"/>
            <a:ext cx="1851789" cy="461665"/>
          </a:xfrm>
          <a:prstGeom prst="rect">
            <a:avLst/>
          </a:prstGeom>
        </p:spPr>
        <p:txBody>
          <a:bodyPr wrap="none">
            <a:spAutoFit/>
          </a:bodyPr>
          <a:lstStyle/>
          <a:p>
            <a:pPr defTabSz="609630"/>
            <a:r>
              <a:rPr lang="en-US" altLang="zh-CN" sz="2400" b="1" dirty="0">
                <a:solidFill>
                  <a:srgbClr val="565F69"/>
                </a:solidFill>
                <a:latin typeface="+mn-ea"/>
              </a:rPr>
              <a:t>106 (95.5</a:t>
            </a:r>
            <a:r>
              <a:rPr lang="en-US" altLang="zh-CN" sz="2000" b="1" dirty="0">
                <a:solidFill>
                  <a:srgbClr val="565F69"/>
                </a:solidFill>
                <a:latin typeface="+mn-ea"/>
              </a:rPr>
              <a:t>%</a:t>
            </a:r>
            <a:r>
              <a:rPr lang="en-US" altLang="zh-CN" sz="2400" b="1" dirty="0">
                <a:solidFill>
                  <a:srgbClr val="565F69"/>
                </a:solidFill>
                <a:latin typeface="+mn-ea"/>
              </a:rPr>
              <a:t>)</a:t>
            </a:r>
            <a:endParaRPr lang="zh-CN" altLang="en-US" sz="2000" b="1" dirty="0">
              <a:solidFill>
                <a:srgbClr val="565F69"/>
              </a:solidFill>
              <a:latin typeface="+mn-ea"/>
            </a:endParaRPr>
          </a:p>
        </p:txBody>
      </p:sp>
      <p:sp>
        <p:nvSpPr>
          <p:cNvPr id="6" name="TextBox 5"/>
          <p:cNvSpPr txBox="1"/>
          <p:nvPr/>
        </p:nvSpPr>
        <p:spPr>
          <a:xfrm>
            <a:off x="2278975" y="5839401"/>
            <a:ext cx="7248782" cy="726353"/>
          </a:xfrm>
          <a:prstGeom prst="rect">
            <a:avLst/>
          </a:prstGeom>
          <a:noFill/>
        </p:spPr>
        <p:txBody>
          <a:bodyPr wrap="square" lIns="182880" tIns="146304" rIns="182880" bIns="146304" rtlCol="0">
            <a:spAutoFit/>
          </a:bodyPr>
          <a:lstStyle/>
          <a:p>
            <a:pPr algn="ctr" defTabSz="609630">
              <a:defRPr/>
            </a:pPr>
            <a:r>
              <a:rPr kumimoji="1" lang="en-US" altLang="zh-CN" sz="2800" b="1" kern="0" dirty="0">
                <a:solidFill>
                  <a:srgbClr val="93B100"/>
                </a:solidFill>
                <a:latin typeface="+mn-ea"/>
              </a:rPr>
              <a:t>How to increase the percentage</a:t>
            </a:r>
            <a:r>
              <a:rPr kumimoji="1" lang="zh-CN" altLang="en-US" sz="2800" b="1" kern="0" dirty="0">
                <a:solidFill>
                  <a:srgbClr val="93B100"/>
                </a:solidFill>
                <a:latin typeface="+mn-ea"/>
              </a:rPr>
              <a:t>？</a:t>
            </a:r>
            <a:endParaRPr kumimoji="1" lang="en-US" sz="2800" b="1" kern="0" dirty="0">
              <a:solidFill>
                <a:srgbClr val="93B100"/>
              </a:solidFill>
              <a:latin typeface="+mn-ea"/>
            </a:endParaRPr>
          </a:p>
        </p:txBody>
      </p:sp>
      <p:pic>
        <p:nvPicPr>
          <p:cNvPr id="7" name="Picture 6"/>
          <p:cNvPicPr>
            <a:picLocks noChangeAspect="1"/>
          </p:cNvPicPr>
          <p:nvPr/>
        </p:nvPicPr>
        <p:blipFill>
          <a:blip r:embed="rId2"/>
          <a:stretch>
            <a:fillRect/>
          </a:stretch>
        </p:blipFill>
        <p:spPr>
          <a:xfrm>
            <a:off x="8416579" y="5478100"/>
            <a:ext cx="1387572" cy="1192935"/>
          </a:xfrm>
          <a:prstGeom prst="rect">
            <a:avLst/>
          </a:prstGeom>
        </p:spPr>
      </p:pic>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Metrics</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7608202"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1" y="1606426"/>
            <a:ext cx="5792426"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499250"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07415" y="2405369"/>
            <a:ext cx="1426993" cy="523220"/>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dirty="0">
                <a:solidFill>
                  <a:srgbClr val="FFFFFF"/>
                </a:solidFill>
              </a:rPr>
              <a:t>Publish</a:t>
            </a:r>
            <a:endParaRPr kumimoji="1" lang="zh-CN" altLang="en-US" sz="28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170597" y="3990283"/>
            <a:ext cx="2289408" cy="523220"/>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noProof="0" dirty="0">
                <a:solidFill>
                  <a:srgbClr val="FFFFFF"/>
                </a:solidFill>
              </a:rPr>
              <a:t>Pull Request</a:t>
            </a:r>
            <a:endParaRPr kumimoji="1" lang="zh-CN" altLang="en-US" sz="28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327662" y="5378350"/>
            <a:ext cx="2577950" cy="954107"/>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dirty="0">
                <a:solidFill>
                  <a:srgbClr val="FFFFFF"/>
                </a:solidFill>
              </a:rPr>
              <a:t>Contribution </a:t>
            </a:r>
          </a:p>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2800" b="1" kern="0" dirty="0">
                <a:solidFill>
                  <a:srgbClr val="FFFFFF"/>
                </a:solidFill>
              </a:rPr>
              <a:t>&amp; Contributor</a:t>
            </a:r>
            <a:endParaRPr kumimoji="1" lang="zh-CN" altLang="en-US" sz="28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48" y="1854242"/>
            <a:ext cx="4386637" cy="812530"/>
          </a:xfrm>
          <a:prstGeom prst="rect">
            <a:avLst/>
          </a:prstGeom>
        </p:spPr>
        <p:txBody>
          <a:bodyPr wrap="square">
            <a:spAutoFit/>
          </a:bodyPr>
          <a:lstStyle/>
          <a:p>
            <a:pPr defTabSz="609585">
              <a:lnSpc>
                <a:spcPct val="130000"/>
              </a:lnSpc>
            </a:pPr>
            <a:r>
              <a:rPr lang="en-US" altLang="zh-CN" b="1" dirty="0">
                <a:solidFill>
                  <a:srgbClr val="FFFFFF"/>
                </a:solidFill>
                <a:latin typeface="+mn-ea"/>
              </a:rPr>
              <a:t>Actions (create/delete/update/rename) on one or more topics</a:t>
            </a:r>
            <a:endParaRPr lang="zh-CN" altLang="en-US" b="1" dirty="0">
              <a:solidFill>
                <a:srgbClr val="FFFFFF"/>
              </a:solidFill>
              <a:latin typeface="+mn-ea"/>
            </a:endParaRPr>
          </a:p>
        </p:txBody>
      </p:sp>
      <p:sp>
        <p:nvSpPr>
          <p:cNvPr id="39" name="矩形 38"/>
          <p:cNvSpPr/>
          <p:nvPr/>
        </p:nvSpPr>
        <p:spPr>
          <a:xfrm>
            <a:off x="2685172" y="3439218"/>
            <a:ext cx="5707714" cy="812530"/>
          </a:xfrm>
          <a:prstGeom prst="rect">
            <a:avLst/>
          </a:prstGeom>
        </p:spPr>
        <p:txBody>
          <a:bodyPr wrap="square">
            <a:spAutoFit/>
          </a:bodyPr>
          <a:lstStyle/>
          <a:p>
            <a:pPr defTabSz="609585">
              <a:lnSpc>
                <a:spcPct val="130000"/>
              </a:lnSpc>
            </a:pPr>
            <a:r>
              <a:rPr lang="en-US" altLang="zh-CN" b="1" dirty="0">
                <a:solidFill>
                  <a:srgbClr val="FFFFFF"/>
                </a:solidFill>
                <a:latin typeface="+mn-ea"/>
              </a:rPr>
              <a:t>Mechanism for proposing and collaborating on changes to a repository.</a:t>
            </a:r>
          </a:p>
        </p:txBody>
      </p:sp>
      <p:sp>
        <p:nvSpPr>
          <p:cNvPr id="40" name="矩形 39"/>
          <p:cNvSpPr/>
          <p:nvPr/>
        </p:nvSpPr>
        <p:spPr>
          <a:xfrm>
            <a:off x="3403786" y="5177285"/>
            <a:ext cx="8013513" cy="452432"/>
          </a:xfrm>
          <a:prstGeom prst="rect">
            <a:avLst/>
          </a:prstGeom>
        </p:spPr>
        <p:txBody>
          <a:bodyPr wrap="square">
            <a:spAutoFit/>
          </a:bodyPr>
          <a:lstStyle/>
          <a:p>
            <a:pPr defTabSz="609585">
              <a:lnSpc>
                <a:spcPct val="130000"/>
              </a:lnSpc>
            </a:pPr>
            <a:r>
              <a:rPr lang="en-US" altLang="zh-CN" b="1" dirty="0">
                <a:solidFill>
                  <a:srgbClr val="FFFFFF"/>
                </a:solidFill>
                <a:latin typeface="+mn-ea"/>
              </a:rPr>
              <a:t>People who make a commit, open an issue or propose a pull request.</a:t>
            </a:r>
          </a:p>
        </p:txBody>
      </p:sp>
    </p:spTree>
    <p:extLst>
      <p:ext uri="{BB962C8B-B14F-4D97-AF65-F5344CB8AC3E}">
        <p14:creationId xmlns:p14="http://schemas.microsoft.com/office/powerpoint/2010/main" val="404924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Dashboard</a:t>
            </a:r>
          </a:p>
        </p:txBody>
      </p:sp>
      <p:graphicFrame>
        <p:nvGraphicFramePr>
          <p:cNvPr id="3" name="图示 2"/>
          <p:cNvGraphicFramePr/>
          <p:nvPr>
            <p:extLst>
              <p:ext uri="{D42A27DB-BD31-4B8C-83A1-F6EECF244321}">
                <p14:modId xmlns:p14="http://schemas.microsoft.com/office/powerpoint/2010/main" val="3925528380"/>
              </p:ext>
            </p:extLst>
          </p:nvPr>
        </p:nvGraphicFramePr>
        <p:xfrm>
          <a:off x="139710" y="1350496"/>
          <a:ext cx="11556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0741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081842" y="5078067"/>
            <a:ext cx="2686558"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Acquire JSON data from GitHub and VSO by calling Rest API.</a:t>
            </a:r>
            <a:endParaRPr lang="zh-CN" altLang="en-US" sz="1200" b="1" kern="0" dirty="0">
              <a:solidFill>
                <a:schemeClr val="tx1">
                  <a:lumMod val="75000"/>
                </a:schemeClr>
              </a:solidFill>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078436"/>
            <a:ext cx="2417497"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Parse the JSON data to get the information we need.</a:t>
            </a:r>
            <a:endParaRPr lang="zh-CN" altLang="en-US" sz="1200" b="1" kern="0" dirty="0">
              <a:solidFill>
                <a:schemeClr val="tx1">
                  <a:lumMod val="75000"/>
                </a:schemeClr>
              </a:solidFill>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078436"/>
            <a:ext cx="2543772"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kern="0" dirty="0">
                <a:solidFill>
                  <a:schemeClr val="tx1">
                    <a:lumMod val="75000"/>
                  </a:schemeClr>
                </a:solidFill>
              </a:rPr>
              <a:t>Inserting the information to the tables created in the database.</a:t>
            </a:r>
            <a:endParaRPr lang="zh-CN" altLang="en-US" sz="1200" b="1" kern="0" dirty="0">
              <a:solidFill>
                <a:schemeClr val="tx1">
                  <a:lumMod val="75000"/>
                </a:schemeClr>
              </a:solidFill>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1" y="5081954"/>
            <a:ext cx="2972004"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30">
              <a:lnSpc>
                <a:spcPct val="130000"/>
              </a:lnSpc>
              <a:defRPr/>
            </a:pPr>
            <a:r>
              <a:rPr lang="en-US" altLang="zh-CN" sz="1200" b="1" kern="0" dirty="0">
                <a:solidFill>
                  <a:schemeClr val="tx1">
                    <a:lumMod val="75000"/>
                  </a:schemeClr>
                </a:solidFill>
              </a:rPr>
              <a:t>Make the data visualized in dashboard by PowerBI.</a:t>
            </a:r>
            <a:endParaRPr lang="zh-CN" altLang="en-US" sz="1200" b="1" kern="0" dirty="0">
              <a:solidFill>
                <a:schemeClr val="tx1">
                  <a:lumMod val="75000"/>
                </a:schemeClr>
              </a:solidFill>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3"/>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4"/>
          <a:stretch>
            <a:fillRect/>
          </a:stretch>
        </p:blipFill>
        <p:spPr>
          <a:xfrm>
            <a:off x="4450285" y="2676027"/>
            <a:ext cx="874625" cy="874625"/>
          </a:xfrm>
          <a:prstGeom prst="rect">
            <a:avLst/>
          </a:prstGeom>
        </p:spPr>
      </p:pic>
      <p:pic>
        <p:nvPicPr>
          <p:cNvPr id="25" name="Picture 127"/>
          <p:cNvPicPr>
            <a:picLocks noChangeAspect="1"/>
          </p:cNvPicPr>
          <p:nvPr/>
        </p:nvPicPr>
        <p:blipFill>
          <a:blip r:embed="rId5"/>
          <a:stretch>
            <a:fillRect/>
          </a:stretch>
        </p:blipFill>
        <p:spPr>
          <a:xfrm>
            <a:off x="6682301" y="2600641"/>
            <a:ext cx="1199671" cy="966178"/>
          </a:xfrm>
          <a:prstGeom prst="rect">
            <a:avLst/>
          </a:prstGeom>
        </p:spPr>
      </p:pic>
      <p:pic>
        <p:nvPicPr>
          <p:cNvPr id="26" name="Picture 128"/>
          <p:cNvPicPr>
            <a:picLocks noChangeAspect="1"/>
          </p:cNvPicPr>
          <p:nvPr/>
        </p:nvPicPr>
        <p:blipFill>
          <a:blip r:embed="rId6"/>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8784372" y="1982010"/>
            <a:ext cx="320743" cy="2618243"/>
          </a:xfrm>
          <a:custGeom>
            <a:avLst/>
            <a:gdLst/>
            <a:ahLst/>
            <a:cxnLst/>
            <a:rect l="0" t="0" r="0" b="0"/>
            <a:pathLst>
              <a:path>
                <a:moveTo>
                  <a:pt x="0" y="0"/>
                </a:moveTo>
                <a:lnTo>
                  <a:pt x="0" y="3090276"/>
                </a:lnTo>
                <a:lnTo>
                  <a:pt x="309027" y="3090276"/>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756841" y="2364194"/>
            <a:ext cx="320743" cy="981841"/>
          </a:xfrm>
          <a:custGeom>
            <a:avLst/>
            <a:gdLst/>
            <a:ahLst/>
            <a:cxnLst/>
            <a:rect l="0" t="0" r="0" b="0"/>
            <a:pathLst>
              <a:path>
                <a:moveTo>
                  <a:pt x="0" y="0"/>
                </a:moveTo>
                <a:lnTo>
                  <a:pt x="0" y="1158853"/>
                </a:lnTo>
                <a:lnTo>
                  <a:pt x="309027" y="1158853"/>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756841" y="2026562"/>
            <a:ext cx="320743" cy="2618243"/>
          </a:xfrm>
          <a:custGeom>
            <a:avLst/>
            <a:gdLst/>
            <a:ahLst/>
            <a:cxnLst/>
            <a:rect l="0" t="0" r="0" b="0"/>
            <a:pathLst>
              <a:path>
                <a:moveTo>
                  <a:pt x="0" y="0"/>
                </a:moveTo>
                <a:lnTo>
                  <a:pt x="0" y="3090276"/>
                </a:lnTo>
                <a:lnTo>
                  <a:pt x="309027" y="3090276"/>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2" name="标题 1"/>
          <p:cNvSpPr>
            <a:spLocks noGrp="1"/>
          </p:cNvSpPr>
          <p:nvPr>
            <p:ph type="title"/>
          </p:nvPr>
        </p:nvSpPr>
        <p:spPr/>
        <p:txBody>
          <a:bodyPr/>
          <a:lstStyle/>
          <a:p>
            <a:r>
              <a:rPr lang="en-US" altLang="zh-CN" dirty="0"/>
              <a:t>Challenges in The Workflow</a:t>
            </a:r>
            <a:endParaRPr lang="zh-CN" altLang="en-US" dirty="0"/>
          </a:p>
        </p:txBody>
      </p:sp>
      <p:sp>
        <p:nvSpPr>
          <p:cNvPr id="7" name="任意多边形 6"/>
          <p:cNvSpPr/>
          <p:nvPr/>
        </p:nvSpPr>
        <p:spPr>
          <a:xfrm>
            <a:off x="436098"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FF8C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dirty="0"/>
              <a:t>Pull request of VSO repositories</a:t>
            </a:r>
            <a:endParaRPr lang="zh-CN" altLang="en-US" sz="2800" b="1" kern="1200" dirty="0"/>
          </a:p>
        </p:txBody>
      </p:sp>
      <p:sp>
        <p:nvSpPr>
          <p:cNvPr id="9" name="任意多边形 8"/>
          <p:cNvSpPr/>
          <p:nvPr/>
        </p:nvSpPr>
        <p:spPr>
          <a:xfrm>
            <a:off x="1077585" y="2944698"/>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dirty="0"/>
              <a:t>Data missing</a:t>
            </a:r>
            <a:endParaRPr lang="zh-CN" altLang="en-US" sz="1600" b="1" kern="1200" dirty="0"/>
          </a:p>
        </p:txBody>
      </p:sp>
      <p:sp>
        <p:nvSpPr>
          <p:cNvPr id="11" name="任意多边形 10"/>
          <p:cNvSpPr/>
          <p:nvPr/>
        </p:nvSpPr>
        <p:spPr>
          <a:xfrm>
            <a:off x="1077585" y="4581101"/>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3128519"/>
              <a:satOff val="-304"/>
              <a:lumOff val="5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dirty="0"/>
              <a:t>Establish pipeline</a:t>
            </a:r>
            <a:r>
              <a:rPr lang="en-US" altLang="zh-CN" sz="1600" b="1" kern="1200" dirty="0"/>
              <a:t> to get </a:t>
            </a:r>
            <a:r>
              <a:rPr lang="en-US" altLang="zh-CN" sz="1600" b="1" dirty="0"/>
              <a:t>data from visual studio online.</a:t>
            </a:r>
            <a:endParaRPr lang="zh-CN" altLang="en-US" sz="1600" b="1" kern="1200" dirty="0"/>
          </a:p>
        </p:txBody>
      </p:sp>
      <p:sp>
        <p:nvSpPr>
          <p:cNvPr id="12" name="任意多边形 11"/>
          <p:cNvSpPr/>
          <p:nvPr/>
        </p:nvSpPr>
        <p:spPr>
          <a:xfrm>
            <a:off x="4445391"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8CC600"/>
          </a:solidFill>
        </p:spPr>
        <p:style>
          <a:lnRef idx="2">
            <a:schemeClr val="lt1">
              <a:hueOff val="0"/>
              <a:satOff val="0"/>
              <a:lumOff val="0"/>
              <a:alphaOff val="0"/>
            </a:schemeClr>
          </a:lnRef>
          <a:fillRef idx="1">
            <a:schemeClr val="accent5">
              <a:hueOff val="-4692778"/>
              <a:satOff val="-455"/>
              <a:lumOff val="8528"/>
              <a:alphaOff val="0"/>
            </a:schemeClr>
          </a:fillRef>
          <a:effectRef idx="0">
            <a:schemeClr val="accent5">
              <a:hueOff val="-4692778"/>
              <a:satOff val="-455"/>
              <a:lumOff val="8528"/>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dirty="0"/>
              <a:t>Number of words changed</a:t>
            </a:r>
            <a:endParaRPr lang="zh-CN" altLang="en-US" sz="2800" b="1" kern="1200" dirty="0"/>
          </a:p>
        </p:txBody>
      </p:sp>
      <p:sp>
        <p:nvSpPr>
          <p:cNvPr id="13" name="任意多边形 12"/>
          <p:cNvSpPr/>
          <p:nvPr/>
        </p:nvSpPr>
        <p:spPr>
          <a:xfrm>
            <a:off x="4766134" y="2589282"/>
            <a:ext cx="320743" cy="830545"/>
          </a:xfrm>
          <a:custGeom>
            <a:avLst/>
            <a:gdLst/>
            <a:ahLst/>
            <a:cxnLst/>
            <a:rect l="0" t="0" r="0" b="0"/>
            <a:pathLst>
              <a:path>
                <a:moveTo>
                  <a:pt x="0" y="0"/>
                </a:moveTo>
                <a:lnTo>
                  <a:pt x="0" y="980281"/>
                </a:lnTo>
                <a:lnTo>
                  <a:pt x="309027" y="980281"/>
                </a:lnTo>
              </a:path>
            </a:pathLst>
          </a:custGeom>
          <a:noFill/>
          <a:ln w="28575">
            <a:solidFill>
              <a:srgbClr val="8CC6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5086877" y="2944698"/>
            <a:ext cx="2592000" cy="1006530"/>
          </a:xfrm>
          <a:custGeom>
            <a:avLst/>
            <a:gdLst>
              <a:gd name="connsiteX0" fmla="*/ 0 w 2472220"/>
              <a:gd name="connsiteY0" fmla="*/ 118799 h 1187994"/>
              <a:gd name="connsiteX1" fmla="*/ 118799 w 2472220"/>
              <a:gd name="connsiteY1" fmla="*/ 0 h 1187994"/>
              <a:gd name="connsiteX2" fmla="*/ 2353421 w 2472220"/>
              <a:gd name="connsiteY2" fmla="*/ 0 h 1187994"/>
              <a:gd name="connsiteX3" fmla="*/ 2472220 w 2472220"/>
              <a:gd name="connsiteY3" fmla="*/ 118799 h 1187994"/>
              <a:gd name="connsiteX4" fmla="*/ 2472220 w 2472220"/>
              <a:gd name="connsiteY4" fmla="*/ 1069195 h 1187994"/>
              <a:gd name="connsiteX5" fmla="*/ 2353421 w 2472220"/>
              <a:gd name="connsiteY5" fmla="*/ 1187994 h 1187994"/>
              <a:gd name="connsiteX6" fmla="*/ 118799 w 2472220"/>
              <a:gd name="connsiteY6" fmla="*/ 1187994 h 1187994"/>
              <a:gd name="connsiteX7" fmla="*/ 0 w 2472220"/>
              <a:gd name="connsiteY7" fmla="*/ 1069195 h 1187994"/>
              <a:gd name="connsiteX8" fmla="*/ 0 w 2472220"/>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187994">
                <a:moveTo>
                  <a:pt x="0" y="118799"/>
                </a:moveTo>
                <a:cubicBezTo>
                  <a:pt x="0" y="53188"/>
                  <a:pt x="53188" y="0"/>
                  <a:pt x="118799" y="0"/>
                </a:cubicBezTo>
                <a:lnTo>
                  <a:pt x="2353421" y="0"/>
                </a:lnTo>
                <a:cubicBezTo>
                  <a:pt x="2419032" y="0"/>
                  <a:pt x="2472220" y="53188"/>
                  <a:pt x="2472220" y="118799"/>
                </a:cubicBezTo>
                <a:lnTo>
                  <a:pt x="2472220" y="1069195"/>
                </a:lnTo>
                <a:cubicBezTo>
                  <a:pt x="2472220" y="1134806"/>
                  <a:pt x="2419032" y="1187994"/>
                  <a:pt x="2353421" y="1187994"/>
                </a:cubicBezTo>
                <a:lnTo>
                  <a:pt x="118799" y="1187994"/>
                </a:lnTo>
                <a:cubicBezTo>
                  <a:pt x="53188" y="1187994"/>
                  <a:pt x="0" y="1134806"/>
                  <a:pt x="0" y="1069195"/>
                </a:cubicBezTo>
                <a:lnTo>
                  <a:pt x="0" y="118799"/>
                </a:lnTo>
                <a:close/>
              </a:path>
            </a:pathLst>
          </a:custGeom>
          <a:ln w="28575">
            <a:solidFill>
              <a:srgbClr val="8CC600"/>
            </a:solidFill>
          </a:ln>
        </p:spPr>
        <p:style>
          <a:lnRef idx="2">
            <a:schemeClr val="accent5">
              <a:hueOff val="-6257037"/>
              <a:satOff val="-607"/>
              <a:lumOff val="1137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dirty="0"/>
              <a:t>Complexity of the algorithm</a:t>
            </a:r>
            <a:endParaRPr lang="zh-CN" altLang="en-US" sz="1600" b="1" kern="1200" dirty="0"/>
          </a:p>
        </p:txBody>
      </p:sp>
      <p:sp>
        <p:nvSpPr>
          <p:cNvPr id="15" name="任意多边形 14"/>
          <p:cNvSpPr/>
          <p:nvPr/>
        </p:nvSpPr>
        <p:spPr>
          <a:xfrm>
            <a:off x="8454683"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07BA98"/>
          </a:solidFill>
        </p:spPr>
        <p:style>
          <a:lnRef idx="2">
            <a:schemeClr val="lt1">
              <a:hueOff val="0"/>
              <a:satOff val="0"/>
              <a:lumOff val="0"/>
              <a:alphaOff val="0"/>
            </a:schemeClr>
          </a:lnRef>
          <a:fillRef idx="1">
            <a:schemeClr val="accent5">
              <a:hueOff val="-9385555"/>
              <a:satOff val="-911"/>
              <a:lumOff val="17057"/>
              <a:alphaOff val="0"/>
            </a:schemeClr>
          </a:fillRef>
          <a:effectRef idx="0">
            <a:schemeClr val="accent5">
              <a:hueOff val="-9385555"/>
              <a:satOff val="-911"/>
              <a:lumOff val="17057"/>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a:t>Topic Localization</a:t>
            </a:r>
            <a:endParaRPr lang="zh-CN" altLang="en-US" sz="2800" b="1" kern="1200" dirty="0"/>
          </a:p>
        </p:txBody>
      </p:sp>
      <p:sp>
        <p:nvSpPr>
          <p:cNvPr id="16" name="任意多边形 15"/>
          <p:cNvSpPr/>
          <p:nvPr/>
        </p:nvSpPr>
        <p:spPr>
          <a:xfrm>
            <a:off x="8783047" y="2617418"/>
            <a:ext cx="320743" cy="830545"/>
          </a:xfrm>
          <a:custGeom>
            <a:avLst/>
            <a:gdLst/>
            <a:ahLst/>
            <a:cxnLst/>
            <a:rect l="0" t="0" r="0" b="0"/>
            <a:pathLst>
              <a:path>
                <a:moveTo>
                  <a:pt x="0" y="0"/>
                </a:moveTo>
                <a:lnTo>
                  <a:pt x="0" y="980281"/>
                </a:lnTo>
                <a:lnTo>
                  <a:pt x="309027" y="980281"/>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9096169" y="2944698"/>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kern="1200" dirty="0"/>
              <a:t>Complicated business logic</a:t>
            </a:r>
            <a:endParaRPr lang="zh-CN" altLang="en-US" sz="1600" b="1" kern="1200" dirty="0"/>
          </a:p>
        </p:txBody>
      </p:sp>
      <p:sp>
        <p:nvSpPr>
          <p:cNvPr id="20" name="任意多边形 19"/>
          <p:cNvSpPr/>
          <p:nvPr/>
        </p:nvSpPr>
        <p:spPr>
          <a:xfrm>
            <a:off x="9093821" y="4582800"/>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dirty="0"/>
              <a:t>Design filters and patterns for each repository.</a:t>
            </a:r>
            <a:endParaRPr lang="zh-CN" altLang="en-US" sz="1600" b="1" kern="1200" dirty="0"/>
          </a:p>
        </p:txBody>
      </p:sp>
    </p:spTree>
    <p:extLst>
      <p:ext uri="{BB962C8B-B14F-4D97-AF65-F5344CB8AC3E}">
        <p14:creationId xmlns:p14="http://schemas.microsoft.com/office/powerpoint/2010/main" val="212076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4" grpId="0" animBg="1"/>
      <p:bldP spid="15" grpId="0" animBg="1"/>
      <p:bldP spid="1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2295e2e7-0eeb-498e-8716-217bb2ee6ee3"/>
    <ds:schemaRef ds:uri="http://schemas.openxmlformats.org/package/2006/metadata/core-properties"/>
    <ds:schemaRef ds:uri="http://purl.org/dc/dcmitype/"/>
    <ds:schemaRef ds:uri="c6bb9d19-7926-47a4-9d93-93d54014735c"/>
    <ds:schemaRef ds:uri="http://schemas.microsoft.com/sharepoint/v3"/>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18110</TotalTime>
  <Words>347</Words>
  <Application>Microsoft Office PowerPoint</Application>
  <PresentationFormat>Custom</PresentationFormat>
  <Paragraphs>72</Paragraphs>
  <Slides>12</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微软雅黑</vt:lpstr>
      <vt:lpstr>宋体</vt:lpstr>
      <vt:lpstr>Arial</vt:lpstr>
      <vt:lpstr>Century Gothic</vt:lpstr>
      <vt:lpstr>Segoe UI</vt:lpstr>
      <vt:lpstr>Segoe UI Light</vt:lpstr>
      <vt:lpstr>2_MSVID_White_16x9_2012-08-18</vt:lpstr>
      <vt:lpstr>WHITE TEMPLATE</vt:lpstr>
      <vt:lpstr>3_WHITE TEMPLATE</vt:lpstr>
      <vt:lpstr>FTE Application-SWE  Name: Zhiqiang Zhou Manager: Alex Qiu Mentor: Nanxuan Xu Date: 8/22 2016 </vt:lpstr>
      <vt:lpstr>Agenda</vt:lpstr>
      <vt:lpstr>Contribution Funnel (July)</vt:lpstr>
      <vt:lpstr>Key Metrics</vt:lpstr>
      <vt:lpstr>PowerPoint Presentation</vt:lpstr>
      <vt:lpstr>Benefits of The Dashboard</vt:lpstr>
      <vt:lpstr>Workflow</vt:lpstr>
      <vt:lpstr>Challenges in The Workflow</vt:lpstr>
      <vt:lpstr>PowerPoint Presentation</vt:lpstr>
      <vt:lpstr>PowerPoint Presentation</vt:lpstr>
      <vt:lpstr>Publish Categorization</vt:lpstr>
      <vt:lpstr>Pull Request Categorization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800</cp:revision>
  <dcterms:created xsi:type="dcterms:W3CDTF">2012-08-09T08:21:09Z</dcterms:created>
  <dcterms:modified xsi:type="dcterms:W3CDTF">2016-08-22T01:26:58Z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