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4461" r:id="rId5"/>
    <p:sldMasterId id="2147484566" r:id="rId6"/>
  </p:sldMasterIdLst>
  <p:notesMasterIdLst>
    <p:notesMasterId r:id="rId19"/>
  </p:notesMasterIdLst>
  <p:handoutMasterIdLst>
    <p:handoutMasterId r:id="rId20"/>
  </p:handoutMasterIdLst>
  <p:sldIdLst>
    <p:sldId id="638" r:id="rId7"/>
    <p:sldId id="639" r:id="rId8"/>
    <p:sldId id="640" r:id="rId9"/>
    <p:sldId id="641" r:id="rId10"/>
    <p:sldId id="645" r:id="rId11"/>
    <p:sldId id="650" r:id="rId12"/>
    <p:sldId id="646" r:id="rId13"/>
    <p:sldId id="647" r:id="rId14"/>
    <p:sldId id="648" r:id="rId15"/>
    <p:sldId id="649" r:id="rId16"/>
    <p:sldId id="644" r:id="rId17"/>
    <p:sldId id="643"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7BA98"/>
    <a:srgbClr val="8CC600"/>
    <a:srgbClr val="93B100"/>
    <a:srgbClr val="910091"/>
    <a:srgbClr val="0070C0"/>
    <a:srgbClr val="E28AC9"/>
    <a:srgbClr val="0093C7"/>
    <a:srgbClr val="00BCF2"/>
    <a:srgbClr val="C2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4" autoAdjust="0"/>
    <p:restoredTop sz="86248" autoAdjust="0"/>
  </p:normalViewPr>
  <p:slideViewPr>
    <p:cSldViewPr snapToGrid="0">
      <p:cViewPr varScale="1">
        <p:scale>
          <a:sx n="79" d="100"/>
          <a:sy n="79" d="100"/>
        </p:scale>
        <p:origin x="54" y="32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1C87B-373E-4482-83D4-41423B4DA3E3}"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CF30341A-3E3F-4DEC-B0CE-594F4C0A24D5}">
      <dgm:prSet phldrT="[文本]" custT="1"/>
      <dgm:spPr>
        <a:solidFill>
          <a:srgbClr val="07BA98"/>
        </a:solidFill>
      </dgm:spPr>
      <dgm:t>
        <a:bodyPr/>
        <a:lstStyle/>
        <a:p>
          <a:pPr algn="l"/>
          <a:r>
            <a:rPr lang="en-US" altLang="zh-CN" sz="2400" b="1" dirty="0"/>
            <a:t>Offer a unified place to present the overall contribution situation</a:t>
          </a:r>
          <a:endParaRPr lang="zh-CN" altLang="en-US" sz="2400" b="1" dirty="0"/>
        </a:p>
      </dgm:t>
    </dgm:pt>
    <dgm:pt modelId="{F769BD37-0516-4408-8846-BADB7E9AED2D}" type="parTrans" cxnId="{111C8DEB-2EFB-47D9-957B-8B095AFB9307}">
      <dgm:prSet/>
      <dgm:spPr/>
      <dgm:t>
        <a:bodyPr/>
        <a:lstStyle/>
        <a:p>
          <a:pPr algn="l"/>
          <a:endParaRPr lang="zh-CN" altLang="en-US"/>
        </a:p>
      </dgm:t>
    </dgm:pt>
    <dgm:pt modelId="{2EC97537-E231-42B4-A01B-00508D83250B}" type="sibTrans" cxnId="{111C8DEB-2EFB-47D9-957B-8B095AFB9307}">
      <dgm:prSet/>
      <dgm:spPr/>
      <dgm:t>
        <a:bodyPr/>
        <a:lstStyle/>
        <a:p>
          <a:pPr algn="l"/>
          <a:endParaRPr lang="zh-CN" altLang="en-US"/>
        </a:p>
      </dgm:t>
    </dgm:pt>
    <dgm:pt modelId="{52D1E738-DC6A-4BA4-9294-FACB00795101}">
      <dgm:prSet phldrT="[文本]" custT="1"/>
      <dgm:spPr/>
      <dgm:t>
        <a:bodyPr/>
        <a:lstStyle/>
        <a:p>
          <a:pPr algn="l"/>
          <a:r>
            <a:rPr lang="en-US" altLang="en-US" sz="2400" b="1" dirty="0"/>
            <a:t>Help to judge whether a hypothesis is feasible and efficient</a:t>
          </a:r>
          <a:endParaRPr lang="zh-CN" altLang="en-US" sz="2400" b="1" dirty="0"/>
        </a:p>
      </dgm:t>
    </dgm:pt>
    <dgm:pt modelId="{8986BEBE-56D1-4972-B616-A8C695149A55}" type="parTrans" cxnId="{A51C9B81-CDDB-435D-B5D5-8B0E7E3BC4E7}">
      <dgm:prSet/>
      <dgm:spPr/>
      <dgm:t>
        <a:bodyPr/>
        <a:lstStyle/>
        <a:p>
          <a:pPr algn="l"/>
          <a:endParaRPr lang="zh-CN" altLang="en-US"/>
        </a:p>
      </dgm:t>
    </dgm:pt>
    <dgm:pt modelId="{883ACA89-9507-43B5-86AB-1F68C95DF4EC}" type="sibTrans" cxnId="{A51C9B81-CDDB-435D-B5D5-8B0E7E3BC4E7}">
      <dgm:prSet/>
      <dgm:spPr/>
      <dgm:t>
        <a:bodyPr/>
        <a:lstStyle/>
        <a:p>
          <a:pPr algn="l"/>
          <a:endParaRPr lang="zh-CN" altLang="en-US"/>
        </a:p>
      </dgm:t>
    </dgm:pt>
    <dgm:pt modelId="{9683FB6F-E6CD-42F0-AA65-E282FFABEA8E}">
      <dgm:prSet phldrT="[文本]" custT="1"/>
      <dgm:spPr>
        <a:solidFill>
          <a:srgbClr val="FF8C00"/>
        </a:solidFill>
      </dgm:spPr>
      <dgm:t>
        <a:bodyPr/>
        <a:lstStyle/>
        <a:p>
          <a:pPr algn="l"/>
          <a:r>
            <a:rPr lang="en-US" altLang="zh-CN" sz="2400" b="1" dirty="0"/>
            <a:t>Help to make further hypothesis</a:t>
          </a:r>
          <a:endParaRPr lang="zh-CN" altLang="en-US" sz="2400" b="1" dirty="0"/>
        </a:p>
      </dgm:t>
    </dgm:pt>
    <dgm:pt modelId="{5CCFE5F8-F637-4352-81C7-869E6A989618}" type="parTrans" cxnId="{44EB6C53-EC4E-441D-9448-A76BB3959E7E}">
      <dgm:prSet/>
      <dgm:spPr/>
      <dgm:t>
        <a:bodyPr/>
        <a:lstStyle/>
        <a:p>
          <a:pPr algn="l"/>
          <a:endParaRPr lang="zh-CN" altLang="en-US"/>
        </a:p>
      </dgm:t>
    </dgm:pt>
    <dgm:pt modelId="{7E5FC0F9-9CED-4E72-9AB9-B7DB884007BD}" type="sibTrans" cxnId="{44EB6C53-EC4E-441D-9448-A76BB3959E7E}">
      <dgm:prSet/>
      <dgm:spPr/>
      <dgm:t>
        <a:bodyPr/>
        <a:lstStyle/>
        <a:p>
          <a:pPr algn="l"/>
          <a:endParaRPr lang="zh-CN" altLang="en-US"/>
        </a:p>
      </dgm:t>
    </dgm:pt>
    <dgm:pt modelId="{7E45AF1E-8363-48AC-8D99-D3C6BA33C035}" type="pres">
      <dgm:prSet presAssocID="{3B21C87B-373E-4482-83D4-41423B4DA3E3}" presName="Name0" presStyleCnt="0">
        <dgm:presLayoutVars>
          <dgm:chMax val="7"/>
          <dgm:chPref val="7"/>
          <dgm:dir/>
        </dgm:presLayoutVars>
      </dgm:prSet>
      <dgm:spPr/>
    </dgm:pt>
    <dgm:pt modelId="{74510DD8-A533-4EF2-9004-B6B36F987152}" type="pres">
      <dgm:prSet presAssocID="{3B21C87B-373E-4482-83D4-41423B4DA3E3}" presName="Name1" presStyleCnt="0"/>
      <dgm:spPr/>
    </dgm:pt>
    <dgm:pt modelId="{AFB4F49A-AF3F-4494-99C6-55220FB6C356}" type="pres">
      <dgm:prSet presAssocID="{3B21C87B-373E-4482-83D4-41423B4DA3E3}" presName="cycle" presStyleCnt="0"/>
      <dgm:spPr/>
    </dgm:pt>
    <dgm:pt modelId="{E12F8FF1-28E1-4C23-B413-BDBF5826254B}" type="pres">
      <dgm:prSet presAssocID="{3B21C87B-373E-4482-83D4-41423B4DA3E3}" presName="srcNode" presStyleLbl="node1" presStyleIdx="0" presStyleCnt="3"/>
      <dgm:spPr/>
    </dgm:pt>
    <dgm:pt modelId="{DC5AF3E7-BADC-4237-9B69-83A184DFBD2B}" type="pres">
      <dgm:prSet presAssocID="{3B21C87B-373E-4482-83D4-41423B4DA3E3}" presName="conn" presStyleLbl="parChTrans1D2" presStyleIdx="0" presStyleCnt="1"/>
      <dgm:spPr/>
    </dgm:pt>
    <dgm:pt modelId="{7E2985E5-383D-4023-B587-5643867C3A48}" type="pres">
      <dgm:prSet presAssocID="{3B21C87B-373E-4482-83D4-41423B4DA3E3}" presName="extraNode" presStyleLbl="node1" presStyleIdx="0" presStyleCnt="3"/>
      <dgm:spPr/>
    </dgm:pt>
    <dgm:pt modelId="{CF192556-AEAF-4213-AE3E-848CAE9C0803}" type="pres">
      <dgm:prSet presAssocID="{3B21C87B-373E-4482-83D4-41423B4DA3E3}" presName="dstNode" presStyleLbl="node1" presStyleIdx="0" presStyleCnt="3"/>
      <dgm:spPr/>
    </dgm:pt>
    <dgm:pt modelId="{63FE2D19-E897-40B7-BC40-00ADE941ACCE}" type="pres">
      <dgm:prSet presAssocID="{CF30341A-3E3F-4DEC-B0CE-594F4C0A24D5}" presName="text_1" presStyleLbl="node1" presStyleIdx="0" presStyleCnt="3" custScaleX="93680" custLinFactNeighborX="-2001">
        <dgm:presLayoutVars>
          <dgm:bulletEnabled val="1"/>
        </dgm:presLayoutVars>
      </dgm:prSet>
      <dgm:spPr/>
    </dgm:pt>
    <dgm:pt modelId="{1F249477-5E6F-467D-9D1F-6E6C806332F6}" type="pres">
      <dgm:prSet presAssocID="{CF30341A-3E3F-4DEC-B0CE-594F4C0A24D5}" presName="accent_1" presStyleCnt="0"/>
      <dgm:spPr/>
    </dgm:pt>
    <dgm:pt modelId="{7CB16A05-982D-46B6-BF6F-E666BAFAC1CC}" type="pres">
      <dgm:prSet presAssocID="{CF30341A-3E3F-4DEC-B0CE-594F4C0A24D5}" presName="accentRepeatNode" presStyleLbl="solidFgAcc1" presStyleIdx="0" presStyleCnt="3"/>
      <dgm:spPr/>
    </dgm:pt>
    <dgm:pt modelId="{9E5225D7-1726-44C9-9B06-400679DE56D5}" type="pres">
      <dgm:prSet presAssocID="{52D1E738-DC6A-4BA4-9294-FACB00795101}" presName="text_2" presStyleLbl="node1" presStyleIdx="1" presStyleCnt="3" custScaleX="94399" custLinFactNeighborX="-2755">
        <dgm:presLayoutVars>
          <dgm:bulletEnabled val="1"/>
        </dgm:presLayoutVars>
      </dgm:prSet>
      <dgm:spPr/>
    </dgm:pt>
    <dgm:pt modelId="{558B0A72-68FB-46D6-86D9-9C95F787C5FF}" type="pres">
      <dgm:prSet presAssocID="{52D1E738-DC6A-4BA4-9294-FACB00795101}" presName="accent_2" presStyleCnt="0"/>
      <dgm:spPr/>
    </dgm:pt>
    <dgm:pt modelId="{5701D492-5F0A-47C0-9B5E-E7685DBCE559}" type="pres">
      <dgm:prSet presAssocID="{52D1E738-DC6A-4BA4-9294-FACB00795101}" presName="accentRepeatNode" presStyleLbl="solidFgAcc1" presStyleIdx="1" presStyleCnt="3"/>
      <dgm:spPr/>
    </dgm:pt>
    <dgm:pt modelId="{59D70E18-8D56-4537-BD02-C356F4515BA3}" type="pres">
      <dgm:prSet presAssocID="{9683FB6F-E6CD-42F0-AA65-E282FFABEA8E}" presName="text_3" presStyleLbl="node1" presStyleIdx="2" presStyleCnt="3" custScaleX="93112" custLinFactNeighborX="-2029">
        <dgm:presLayoutVars>
          <dgm:bulletEnabled val="1"/>
        </dgm:presLayoutVars>
      </dgm:prSet>
      <dgm:spPr/>
    </dgm:pt>
    <dgm:pt modelId="{29F75ADA-AA40-433A-8C4F-0ED90F3D2380}" type="pres">
      <dgm:prSet presAssocID="{9683FB6F-E6CD-42F0-AA65-E282FFABEA8E}" presName="accent_3" presStyleCnt="0"/>
      <dgm:spPr/>
    </dgm:pt>
    <dgm:pt modelId="{36987E82-D07E-4865-9009-060D58968DBB}" type="pres">
      <dgm:prSet presAssocID="{9683FB6F-E6CD-42F0-AA65-E282FFABEA8E}" presName="accentRepeatNode" presStyleLbl="solidFgAcc1" presStyleIdx="2" presStyleCnt="3"/>
      <dgm:spPr>
        <a:ln>
          <a:solidFill>
            <a:srgbClr val="FF8C00"/>
          </a:solidFill>
        </a:ln>
      </dgm:spPr>
    </dgm:pt>
  </dgm:ptLst>
  <dgm:cxnLst>
    <dgm:cxn modelId="{44EB6C53-EC4E-441D-9448-A76BB3959E7E}" srcId="{3B21C87B-373E-4482-83D4-41423B4DA3E3}" destId="{9683FB6F-E6CD-42F0-AA65-E282FFABEA8E}" srcOrd="2" destOrd="0" parTransId="{5CCFE5F8-F637-4352-81C7-869E6A989618}" sibTransId="{7E5FC0F9-9CED-4E72-9AB9-B7DB884007BD}"/>
    <dgm:cxn modelId="{2C657E4E-3A34-4A90-9C21-5803B0364227}" type="presOf" srcId="{2EC97537-E231-42B4-A01B-00508D83250B}" destId="{DC5AF3E7-BADC-4237-9B69-83A184DFBD2B}" srcOrd="0" destOrd="0" presId="urn:microsoft.com/office/officeart/2008/layout/VerticalCurvedList"/>
    <dgm:cxn modelId="{C1AC5157-755E-4DBB-8E9E-66A6F740C6EC}" type="presOf" srcId="{52D1E738-DC6A-4BA4-9294-FACB00795101}" destId="{9E5225D7-1726-44C9-9B06-400679DE56D5}" srcOrd="0" destOrd="0" presId="urn:microsoft.com/office/officeart/2008/layout/VerticalCurvedList"/>
    <dgm:cxn modelId="{111C8DEB-2EFB-47D9-957B-8B095AFB9307}" srcId="{3B21C87B-373E-4482-83D4-41423B4DA3E3}" destId="{CF30341A-3E3F-4DEC-B0CE-594F4C0A24D5}" srcOrd="0" destOrd="0" parTransId="{F769BD37-0516-4408-8846-BADB7E9AED2D}" sibTransId="{2EC97537-E231-42B4-A01B-00508D83250B}"/>
    <dgm:cxn modelId="{82FBB61C-BB2B-4502-94AA-A4E585CC6309}" type="presOf" srcId="{9683FB6F-E6CD-42F0-AA65-E282FFABEA8E}" destId="{59D70E18-8D56-4537-BD02-C356F4515BA3}" srcOrd="0" destOrd="0" presId="urn:microsoft.com/office/officeart/2008/layout/VerticalCurvedList"/>
    <dgm:cxn modelId="{F363D40D-94AB-4273-8161-1D71DBA0E9F6}" type="presOf" srcId="{CF30341A-3E3F-4DEC-B0CE-594F4C0A24D5}" destId="{63FE2D19-E897-40B7-BC40-00ADE941ACCE}" srcOrd="0" destOrd="0" presId="urn:microsoft.com/office/officeart/2008/layout/VerticalCurvedList"/>
    <dgm:cxn modelId="{036D9EE5-71D7-4F80-A3B3-6F0ACB65EBDB}" type="presOf" srcId="{3B21C87B-373E-4482-83D4-41423B4DA3E3}" destId="{7E45AF1E-8363-48AC-8D99-D3C6BA33C035}" srcOrd="0" destOrd="0" presId="urn:microsoft.com/office/officeart/2008/layout/VerticalCurvedList"/>
    <dgm:cxn modelId="{A51C9B81-CDDB-435D-B5D5-8B0E7E3BC4E7}" srcId="{3B21C87B-373E-4482-83D4-41423B4DA3E3}" destId="{52D1E738-DC6A-4BA4-9294-FACB00795101}" srcOrd="1" destOrd="0" parTransId="{8986BEBE-56D1-4972-B616-A8C695149A55}" sibTransId="{883ACA89-9507-43B5-86AB-1F68C95DF4EC}"/>
    <dgm:cxn modelId="{65F283E2-6B6E-488B-A89F-5FD99D65A201}" type="presParOf" srcId="{7E45AF1E-8363-48AC-8D99-D3C6BA33C035}" destId="{74510DD8-A533-4EF2-9004-B6B36F987152}" srcOrd="0" destOrd="0" presId="urn:microsoft.com/office/officeart/2008/layout/VerticalCurvedList"/>
    <dgm:cxn modelId="{182DFBBC-0118-47C9-80B2-A45008139BB2}" type="presParOf" srcId="{74510DD8-A533-4EF2-9004-B6B36F987152}" destId="{AFB4F49A-AF3F-4494-99C6-55220FB6C356}" srcOrd="0" destOrd="0" presId="urn:microsoft.com/office/officeart/2008/layout/VerticalCurvedList"/>
    <dgm:cxn modelId="{5E34FEFA-95C7-47D9-A186-65947D1254CB}" type="presParOf" srcId="{AFB4F49A-AF3F-4494-99C6-55220FB6C356}" destId="{E12F8FF1-28E1-4C23-B413-BDBF5826254B}" srcOrd="0" destOrd="0" presId="urn:microsoft.com/office/officeart/2008/layout/VerticalCurvedList"/>
    <dgm:cxn modelId="{9FB208CC-858B-4EEA-A1FC-2E2041C4E9B4}" type="presParOf" srcId="{AFB4F49A-AF3F-4494-99C6-55220FB6C356}" destId="{DC5AF3E7-BADC-4237-9B69-83A184DFBD2B}" srcOrd="1" destOrd="0" presId="urn:microsoft.com/office/officeart/2008/layout/VerticalCurvedList"/>
    <dgm:cxn modelId="{19BADA9F-5DE9-434A-88EF-18128A53E83C}" type="presParOf" srcId="{AFB4F49A-AF3F-4494-99C6-55220FB6C356}" destId="{7E2985E5-383D-4023-B587-5643867C3A48}" srcOrd="2" destOrd="0" presId="urn:microsoft.com/office/officeart/2008/layout/VerticalCurvedList"/>
    <dgm:cxn modelId="{9CA9A759-224B-4B75-9746-D2EA439C05F5}" type="presParOf" srcId="{AFB4F49A-AF3F-4494-99C6-55220FB6C356}" destId="{CF192556-AEAF-4213-AE3E-848CAE9C0803}" srcOrd="3" destOrd="0" presId="urn:microsoft.com/office/officeart/2008/layout/VerticalCurvedList"/>
    <dgm:cxn modelId="{3464B72B-A49D-4387-9A3A-4BE0D28243D0}" type="presParOf" srcId="{74510DD8-A533-4EF2-9004-B6B36F987152}" destId="{63FE2D19-E897-40B7-BC40-00ADE941ACCE}" srcOrd="1" destOrd="0" presId="urn:microsoft.com/office/officeart/2008/layout/VerticalCurvedList"/>
    <dgm:cxn modelId="{A1F09F24-244A-41E9-B9D0-3634CF9D1D44}" type="presParOf" srcId="{74510DD8-A533-4EF2-9004-B6B36F987152}" destId="{1F249477-5E6F-467D-9D1F-6E6C806332F6}" srcOrd="2" destOrd="0" presId="urn:microsoft.com/office/officeart/2008/layout/VerticalCurvedList"/>
    <dgm:cxn modelId="{6D3FE382-286D-4130-920D-19CEA22BE8A0}" type="presParOf" srcId="{1F249477-5E6F-467D-9D1F-6E6C806332F6}" destId="{7CB16A05-982D-46B6-BF6F-E666BAFAC1CC}" srcOrd="0" destOrd="0" presId="urn:microsoft.com/office/officeart/2008/layout/VerticalCurvedList"/>
    <dgm:cxn modelId="{FFC410C5-E8F5-4B3C-B862-7E82D3E6893C}" type="presParOf" srcId="{74510DD8-A533-4EF2-9004-B6B36F987152}" destId="{9E5225D7-1726-44C9-9B06-400679DE56D5}" srcOrd="3" destOrd="0" presId="urn:microsoft.com/office/officeart/2008/layout/VerticalCurvedList"/>
    <dgm:cxn modelId="{800AFA05-EDB6-459E-AA68-946F7E6D8FEE}" type="presParOf" srcId="{74510DD8-A533-4EF2-9004-B6B36F987152}" destId="{558B0A72-68FB-46D6-86D9-9C95F787C5FF}" srcOrd="4" destOrd="0" presId="urn:microsoft.com/office/officeart/2008/layout/VerticalCurvedList"/>
    <dgm:cxn modelId="{3C7AC8F9-3A5F-44EB-B97C-D46A777AB7ED}" type="presParOf" srcId="{558B0A72-68FB-46D6-86D9-9C95F787C5FF}" destId="{5701D492-5F0A-47C0-9B5E-E7685DBCE559}" srcOrd="0" destOrd="0" presId="urn:microsoft.com/office/officeart/2008/layout/VerticalCurvedList"/>
    <dgm:cxn modelId="{1CBE00B5-DB79-44FC-BA6A-8085A417644F}" type="presParOf" srcId="{74510DD8-A533-4EF2-9004-B6B36F987152}" destId="{59D70E18-8D56-4537-BD02-C356F4515BA3}" srcOrd="5" destOrd="0" presId="urn:microsoft.com/office/officeart/2008/layout/VerticalCurvedList"/>
    <dgm:cxn modelId="{DAB4E7C8-8232-40BE-B9E6-CB1DB0256615}" type="presParOf" srcId="{74510DD8-A533-4EF2-9004-B6B36F987152}" destId="{29F75ADA-AA40-433A-8C4F-0ED90F3D2380}" srcOrd="6" destOrd="0" presId="urn:microsoft.com/office/officeart/2008/layout/VerticalCurvedList"/>
    <dgm:cxn modelId="{288F2978-4EC9-4BB4-A79F-4B31E3E8785A}" type="presParOf" srcId="{29F75ADA-AA40-433A-8C4F-0ED90F3D2380}" destId="{36987E82-D07E-4865-9009-060D58968D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AF3E7-BADC-4237-9B69-83A184DFBD2B}">
      <dsp:nvSpPr>
        <dsp:cNvPr id="0" name=""/>
        <dsp:cNvSpPr/>
      </dsp:nvSpPr>
      <dsp:spPr>
        <a:xfrm>
          <a:off x="-4978434" y="-785232"/>
          <a:ext cx="6104376" cy="6104376"/>
        </a:xfrm>
        <a:prstGeom prst="blockArc">
          <a:avLst>
            <a:gd name="adj1" fmla="val 18900000"/>
            <a:gd name="adj2" fmla="val 2700000"/>
            <a:gd name="adj3" fmla="val 354"/>
          </a:avLst>
        </a:pr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2D19-E897-40B7-BC40-00ADE941ACCE}">
      <dsp:nvSpPr>
        <dsp:cNvPr id="0" name=""/>
        <dsp:cNvSpPr/>
      </dsp:nvSpPr>
      <dsp:spPr>
        <a:xfrm>
          <a:off x="902731" y="453391"/>
          <a:ext cx="10177512" cy="906782"/>
        </a:xfrm>
        <a:prstGeom prst="rect">
          <a:avLst/>
        </a:prstGeom>
        <a:solidFill>
          <a:srgbClr val="07BA98"/>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t>Offer a unified place to present the overall contribution situation</a:t>
          </a:r>
          <a:endParaRPr lang="zh-CN" altLang="en-US" sz="2400" b="1" kern="1200" dirty="0"/>
        </a:p>
      </dsp:txBody>
      <dsp:txXfrm>
        <a:off x="902731" y="453391"/>
        <a:ext cx="10177512" cy="906782"/>
      </dsp:txXfrm>
    </dsp:sp>
    <dsp:sp modelId="{7CB16A05-982D-46B6-BF6F-E666BAFAC1CC}">
      <dsp:nvSpPr>
        <dsp:cNvPr id="0" name=""/>
        <dsp:cNvSpPr/>
      </dsp:nvSpPr>
      <dsp:spPr>
        <a:xfrm>
          <a:off x="210077" y="340043"/>
          <a:ext cx="1133477" cy="1133477"/>
        </a:xfrm>
        <a:prstGeom prst="ellipse">
          <a:avLst/>
        </a:prstGeom>
        <a:solidFill>
          <a:schemeClr val="lt1">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225D7-1726-44C9-9B06-400679DE56D5}">
      <dsp:nvSpPr>
        <dsp:cNvPr id="0" name=""/>
        <dsp:cNvSpPr/>
      </dsp:nvSpPr>
      <dsp:spPr>
        <a:xfrm>
          <a:off x="1111224" y="1813564"/>
          <a:ext cx="9944471" cy="906782"/>
        </a:xfrm>
        <a:prstGeom prst="rect">
          <a:avLst/>
        </a:prstGeom>
        <a:solidFill>
          <a:schemeClr val="accent5">
            <a:hueOff val="-4692778"/>
            <a:satOff val="-455"/>
            <a:lumOff val="85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marL="0" lvl="0" indent="0" algn="l" defTabSz="1066800">
            <a:lnSpc>
              <a:spcPct val="90000"/>
            </a:lnSpc>
            <a:spcBef>
              <a:spcPct val="0"/>
            </a:spcBef>
            <a:spcAft>
              <a:spcPct val="35000"/>
            </a:spcAft>
            <a:buNone/>
          </a:pPr>
          <a:r>
            <a:rPr lang="en-US" altLang="en-US" sz="2400" b="1" kern="1200" dirty="0"/>
            <a:t>Help to judge whether a hypothesis is feasible and efficient</a:t>
          </a:r>
          <a:endParaRPr lang="zh-CN" altLang="en-US" sz="2400" b="1" kern="1200" dirty="0"/>
        </a:p>
      </dsp:txBody>
      <dsp:txXfrm>
        <a:off x="1111224" y="1813564"/>
        <a:ext cx="9944471" cy="906782"/>
      </dsp:txXfrm>
    </dsp:sp>
    <dsp:sp modelId="{5701D492-5F0A-47C0-9B5E-E7685DBCE559}">
      <dsp:nvSpPr>
        <dsp:cNvPr id="0" name=""/>
        <dsp:cNvSpPr/>
      </dsp:nvSpPr>
      <dsp:spPr>
        <a:xfrm>
          <a:off x="539692" y="1700216"/>
          <a:ext cx="1133477" cy="1133477"/>
        </a:xfrm>
        <a:prstGeom prst="ellipse">
          <a:avLst/>
        </a:prstGeom>
        <a:solidFill>
          <a:schemeClr val="lt1">
            <a:hueOff val="0"/>
            <a:satOff val="0"/>
            <a:lumOff val="0"/>
            <a:alphaOff val="0"/>
          </a:schemeClr>
        </a:solidFill>
        <a:ln w="10795" cap="flat" cmpd="sng" algn="ctr">
          <a:solidFill>
            <a:schemeClr val="accent5">
              <a:hueOff val="-4692778"/>
              <a:satOff val="-455"/>
              <a:lumOff val="8528"/>
              <a:alphaOff val="0"/>
            </a:schemeClr>
          </a:solidFill>
          <a:prstDash val="solid"/>
        </a:ln>
        <a:effectLst/>
      </dsp:spPr>
      <dsp:style>
        <a:lnRef idx="2">
          <a:scrgbClr r="0" g="0" b="0"/>
        </a:lnRef>
        <a:fillRef idx="1">
          <a:scrgbClr r="0" g="0" b="0"/>
        </a:fillRef>
        <a:effectRef idx="0">
          <a:scrgbClr r="0" g="0" b="0"/>
        </a:effectRef>
        <a:fontRef idx="minor"/>
      </dsp:style>
    </dsp:sp>
    <dsp:sp modelId="{59D70E18-8D56-4537-BD02-C356F4515BA3}">
      <dsp:nvSpPr>
        <dsp:cNvPr id="0" name=""/>
        <dsp:cNvSpPr/>
      </dsp:nvSpPr>
      <dsp:spPr>
        <a:xfrm>
          <a:off x="930543" y="3173737"/>
          <a:ext cx="10115804" cy="906782"/>
        </a:xfrm>
        <a:prstGeom prst="rect">
          <a:avLst/>
        </a:prstGeom>
        <a:solidFill>
          <a:srgbClr val="FF8C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t>Help to make further hypothesis</a:t>
          </a:r>
          <a:endParaRPr lang="zh-CN" altLang="en-US" sz="2400" b="1" kern="1200" dirty="0"/>
        </a:p>
      </dsp:txBody>
      <dsp:txXfrm>
        <a:off x="930543" y="3173737"/>
        <a:ext cx="10115804" cy="906782"/>
      </dsp:txXfrm>
    </dsp:sp>
    <dsp:sp modelId="{36987E82-D07E-4865-9009-060D58968DBB}">
      <dsp:nvSpPr>
        <dsp:cNvPr id="0" name=""/>
        <dsp:cNvSpPr/>
      </dsp:nvSpPr>
      <dsp:spPr>
        <a:xfrm>
          <a:off x="210077" y="3060389"/>
          <a:ext cx="1133477" cy="1133477"/>
        </a:xfrm>
        <a:prstGeom prst="ellipse">
          <a:avLst/>
        </a:prstGeom>
        <a:solidFill>
          <a:schemeClr val="lt1">
            <a:hueOff val="0"/>
            <a:satOff val="0"/>
            <a:lumOff val="0"/>
            <a:alphaOff val="0"/>
          </a:schemeClr>
        </a:solidFill>
        <a:ln w="10795" cap="flat" cmpd="sng" algn="ctr">
          <a:solidFill>
            <a:srgbClr val="FF8C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8/19/2016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8/19/2016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3198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57031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2194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074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5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77035"/>
            <a:ext cx="12188825" cy="8135036"/>
          </a:xfrm>
          <a:prstGeom prst="rect">
            <a:avLst/>
          </a:prstGeom>
        </p:spPr>
      </p:pic>
      <p:sp>
        <p:nvSpPr>
          <p:cNvPr id="2" name="Rectangle 1"/>
          <p:cNvSpPr/>
          <p:nvPr userDrawn="1"/>
        </p:nvSpPr>
        <p:spPr bwMode="auto">
          <a:xfrm>
            <a:off x="269169" y="2084172"/>
            <a:ext cx="6273340" cy="358620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6"/>
            <a:ext cx="6274895" cy="1793104"/>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14" y="3877272"/>
            <a:ext cx="6274895" cy="1789991"/>
          </a:xfrm>
        </p:spPr>
        <p:txBody>
          <a:bodyPr tIns="109728" bIns="109728">
            <a:noAutofit/>
          </a:bodyPr>
          <a:lstStyle>
            <a:lvl1pPr marL="0" indent="0">
              <a:spcBef>
                <a:spcPts val="0"/>
              </a:spcBef>
              <a:buNone/>
              <a:defRPr sz="3136">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268120" y="6181259"/>
            <a:ext cx="1792383" cy="384107"/>
          </a:xfrm>
          <a:prstGeom prst="rect">
            <a:avLst/>
          </a:prstGeom>
        </p:spPr>
      </p:pic>
    </p:spTree>
    <p:extLst>
      <p:ext uri="{BB962C8B-B14F-4D97-AF65-F5344CB8AC3E}">
        <p14:creationId xmlns:p14="http://schemas.microsoft.com/office/powerpoint/2010/main" val="10908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7860705"/>
      </p:ext>
    </p:extLst>
  </p:cSld>
  <p:clrMap bg1="lt1" tx1="dk1" bg2="lt2" tx2="dk2" accent1="accent1" accent2="accent2" accent3="accent3" accent4="accent4" accent5="accent5" accent6="accent6" hlink="hlink" folHlink="folHlink"/>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528"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771596746"/>
      </p:ext>
    </p:extLst>
  </p:cSld>
  <p:clrMap bg1="lt1" tx1="dk1" bg2="lt2" tx2="dk2" accent1="accent1" accent2="accent2" accent3="accent3" accent4="accent4" accent5="accent5" accent6="accent6" hlink="hlink" folHlink="folHlink"/>
  <p:sldLayoutIdLst>
    <p:sldLayoutId id="2147484472" r:id="rId1"/>
    <p:sldLayoutId id="2147484479" r:id="rId2"/>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05457" y="2991148"/>
            <a:ext cx="6858623" cy="876329"/>
          </a:xfrm>
          <a:prstGeom prst="rect">
            <a:avLst/>
          </a:prstGeom>
        </p:spPr>
      </p:pic>
    </p:spTree>
    <p:extLst>
      <p:ext uri="{BB962C8B-B14F-4D97-AF65-F5344CB8AC3E}">
        <p14:creationId xmlns:p14="http://schemas.microsoft.com/office/powerpoint/2010/main" val="340517986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2" y="2084186"/>
            <a:ext cx="6274895" cy="2792614"/>
          </a:xfrm>
        </p:spPr>
        <p:txBody>
          <a:bodyPr/>
          <a:lstStyle/>
          <a:p>
            <a:r>
              <a:rPr lang="en-US" b="1" dirty="0"/>
              <a:t>FTE Application-SWE</a:t>
            </a:r>
            <a:br>
              <a:rPr lang="en-US" b="1" dirty="0"/>
            </a:br>
            <a:br>
              <a:rPr lang="en-US" b="1" dirty="0"/>
            </a:br>
            <a:r>
              <a:rPr lang="en-US" sz="3200" dirty="0"/>
              <a:t>Name: </a:t>
            </a:r>
            <a:r>
              <a:rPr lang="en-US" sz="3200" dirty="0" err="1"/>
              <a:t>Zhiqiang</a:t>
            </a:r>
            <a:r>
              <a:rPr lang="en-US" sz="3200" dirty="0"/>
              <a:t> Zhou</a:t>
            </a:r>
            <a:br>
              <a:rPr lang="en-US" sz="3200" dirty="0"/>
            </a:br>
            <a:r>
              <a:rPr lang="en-US" altLang="zh-CN" sz="3200" dirty="0"/>
              <a:t>Manager: Alex </a:t>
            </a:r>
            <a:r>
              <a:rPr lang="en-US" altLang="zh-CN" sz="3200" dirty="0" err="1"/>
              <a:t>Qiu</a:t>
            </a:r>
            <a:br>
              <a:rPr lang="en-US" altLang="zh-CN" sz="3200" dirty="0"/>
            </a:br>
            <a:r>
              <a:rPr lang="en-US" altLang="zh-CN" sz="3200" dirty="0"/>
              <a:t>Mentor: </a:t>
            </a:r>
            <a:r>
              <a:rPr lang="en-US" altLang="zh-CN" sz="3200" dirty="0" err="1"/>
              <a:t>Nanxuan</a:t>
            </a:r>
            <a:r>
              <a:rPr lang="en-US" altLang="zh-CN" sz="3200" dirty="0"/>
              <a:t> </a:t>
            </a:r>
            <a:r>
              <a:rPr lang="en-US" altLang="zh-CN" sz="3200" dirty="0" err="1"/>
              <a:t>Xu</a:t>
            </a:r>
            <a:br>
              <a:rPr lang="en-US" sz="3200" dirty="0"/>
            </a:br>
            <a:r>
              <a:rPr lang="en-US" sz="3200" dirty="0"/>
              <a:t>Date: 8/22 2016</a:t>
            </a:r>
            <a:br>
              <a:rPr lang="en-US" sz="5400" dirty="0"/>
            </a:br>
            <a:endParaRPr lang="en-US" dirty="0"/>
          </a:p>
        </p:txBody>
      </p:sp>
    </p:spTree>
    <p:extLst>
      <p:ext uri="{BB962C8B-B14F-4D97-AF65-F5344CB8AC3E}">
        <p14:creationId xmlns:p14="http://schemas.microsoft.com/office/powerpoint/2010/main" val="230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85466"/>
            <a:ext cx="5238131" cy="1015663"/>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kumimoji="0" lang="en-US" altLang="zh-CN" sz="6000" b="1" i="0" u="none" strike="noStrike" kern="1200" cap="none" spc="0" normalizeH="0" baseline="0" dirty="0">
                <a:ln>
                  <a:noFill/>
                </a:ln>
                <a:solidFill>
                  <a:sysClr val="window" lastClr="FFFFFF"/>
                </a:solidFill>
                <a:effectLst/>
                <a:uLnTx/>
                <a:uFillTx/>
                <a:latin typeface="Century Gothic"/>
                <a:ea typeface="微软雅黑"/>
              </a:rPr>
              <a:t>Q &amp; A</a:t>
            </a:r>
            <a:endParaRPr kumimoji="0" lang="en-US" altLang="zh-CN" sz="60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9825071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74440" y="2405369"/>
            <a:ext cx="1186542"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noProof="0" dirty="0">
                <a:solidFill>
                  <a:srgbClr val="FFFFFF"/>
                </a:solidFill>
              </a:rPr>
              <a:t>Topic</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4786" y="3990283"/>
            <a:ext cx="1481496"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noProof="0" dirty="0">
                <a:solidFill>
                  <a:srgbClr val="FFFFFF"/>
                </a:solidFill>
              </a:rPr>
              <a:t>Action</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672390" y="5557969"/>
            <a:ext cx="2387192"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Code Lines</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184686"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topics updated in a single publish.</a:t>
            </a:r>
            <a:endParaRPr lang="zh-CN" altLang="en-US" sz="1600" b="1" dirty="0">
              <a:solidFill>
                <a:srgbClr val="FFFFFF"/>
              </a:solidFill>
              <a:latin typeface="+mn-ea"/>
            </a:endParaRPr>
          </a:p>
        </p:txBody>
      </p:sp>
      <p:sp>
        <p:nvSpPr>
          <p:cNvPr id="39" name="矩形 38"/>
          <p:cNvSpPr/>
          <p:nvPr/>
        </p:nvSpPr>
        <p:spPr>
          <a:xfrm>
            <a:off x="2685172" y="3470750"/>
            <a:ext cx="5236792"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action of the user for a single topic: create, delete, update, rename or not explicitly known.</a:t>
            </a:r>
            <a:endParaRPr lang="zh-CN" altLang="en-US" sz="1600" b="1" dirty="0">
              <a:solidFill>
                <a:srgbClr val="FFFFFF"/>
              </a:solidFill>
              <a:latin typeface="+mn-ea"/>
            </a:endParaRPr>
          </a:p>
        </p:txBody>
      </p:sp>
      <p:sp>
        <p:nvSpPr>
          <p:cNvPr id="40" name="矩形 39"/>
          <p:cNvSpPr/>
          <p:nvPr/>
        </p:nvSpPr>
        <p:spPr>
          <a:xfrm>
            <a:off x="3403786" y="5046653"/>
            <a:ext cx="8013513" cy="732508"/>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changed lines/words (insertions or deletions) of a single topic when a user action happens. </a:t>
            </a:r>
            <a:endParaRPr lang="zh-CN" altLang="en-US" sz="1600" b="1" dirty="0">
              <a:solidFill>
                <a:srgbClr val="FFFFFF"/>
              </a:solidFill>
              <a:latin typeface="+mn-ea"/>
            </a:endParaRPr>
          </a:p>
        </p:txBody>
      </p:sp>
    </p:spTree>
    <p:extLst>
      <p:ext uri="{BB962C8B-B14F-4D97-AF65-F5344CB8AC3E}">
        <p14:creationId xmlns:p14="http://schemas.microsoft.com/office/powerpoint/2010/main" val="1384718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150745" y="2443469"/>
            <a:ext cx="1664237"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dirty="0">
                <a:solidFill>
                  <a:srgbClr val="FFFFFF"/>
                </a:solidFill>
              </a:rPr>
              <a:t>Commit</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2944" y="3977583"/>
            <a:ext cx="1343638"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Status</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839493" y="5557969"/>
            <a:ext cx="1851789"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rPr>
              <a:t>Duration</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082493"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commits in a single pull request.</a:t>
            </a:r>
            <a:endParaRPr lang="zh-CN" altLang="en-US" sz="1600" b="1" dirty="0">
              <a:solidFill>
                <a:srgbClr val="FFFFFF"/>
              </a:solidFill>
              <a:latin typeface="+mn-ea"/>
            </a:endParaRPr>
          </a:p>
        </p:txBody>
      </p:sp>
      <p:sp>
        <p:nvSpPr>
          <p:cNvPr id="39" name="矩形 38"/>
          <p:cNvSpPr/>
          <p:nvPr/>
        </p:nvSpPr>
        <p:spPr>
          <a:xfrm>
            <a:off x="2786772" y="3470750"/>
            <a:ext cx="4922128" cy="70134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status of a single pull request: successfully merged, rejected or being active now.</a:t>
            </a:r>
            <a:endParaRPr lang="zh-CN" altLang="en-US" sz="1600" b="1" dirty="0">
              <a:solidFill>
                <a:srgbClr val="FFFFFF"/>
              </a:solidFill>
              <a:latin typeface="+mn-ea"/>
            </a:endParaRPr>
          </a:p>
        </p:txBody>
      </p:sp>
      <p:sp>
        <p:nvSpPr>
          <p:cNvPr id="40" name="矩形 39"/>
          <p:cNvSpPr/>
          <p:nvPr/>
        </p:nvSpPr>
        <p:spPr>
          <a:xfrm>
            <a:off x="3403786" y="5173653"/>
            <a:ext cx="8013513" cy="380810"/>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time duration for a single pull request from being created to being merged.</a:t>
            </a:r>
            <a:endParaRPr lang="zh-CN" altLang="en-US" sz="1600" b="1" dirty="0">
              <a:solidFill>
                <a:srgbClr val="FFFFFF"/>
              </a:solidFill>
              <a:latin typeface="+mn-ea"/>
            </a:endParaRPr>
          </a:p>
        </p:txBody>
      </p:sp>
    </p:spTree>
    <p:extLst>
      <p:ext uri="{BB962C8B-B14F-4D97-AF65-F5344CB8AC3E}">
        <p14:creationId xmlns:p14="http://schemas.microsoft.com/office/powerpoint/2010/main" val="22939084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txBox="1">
            <a:spLocks/>
          </p:cNvSpPr>
          <p:nvPr/>
        </p:nvSpPr>
        <p:spPr>
          <a:xfrm>
            <a:off x="577523" y="1345673"/>
            <a:ext cx="8978900" cy="51514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200000"/>
              </a:lnSpc>
              <a:spcAft>
                <a:spcPts val="0"/>
              </a:spcAft>
            </a:pPr>
            <a:r>
              <a:rPr kumimoji="0" lang="zh-CN" altLang="en-US" sz="3200" dirty="0">
                <a:latin typeface="Arial" panose="020B0604020202020204" pitchFamily="34" charset="0"/>
                <a:ea typeface="宋体" pitchFamily="2" charset="-122"/>
                <a:cs typeface="Arial" panose="020B0604020202020204" pitchFamily="34" charset="0"/>
              </a:rPr>
              <a:t> </a:t>
            </a:r>
            <a:r>
              <a:rPr kumimoji="0" lang="en-US" altLang="zh-CN" sz="3200" dirty="0">
                <a:latin typeface="Arial" panose="020B0604020202020204" pitchFamily="34" charset="0"/>
                <a:ea typeface="宋体" pitchFamily="2" charset="-122"/>
                <a:cs typeface="Arial" panose="020B0604020202020204" pitchFamily="34" charset="0"/>
              </a:rPr>
              <a:t>Background and Key </a:t>
            </a:r>
            <a:r>
              <a:rPr lang="en-US" altLang="zh-CN" sz="3200" dirty="0">
                <a:latin typeface="Arial" panose="020B0604020202020204" pitchFamily="34" charset="0"/>
                <a:ea typeface="宋体" pitchFamily="2" charset="-122"/>
                <a:cs typeface="Arial" panose="020B0604020202020204" pitchFamily="34" charset="0"/>
              </a:rPr>
              <a:t>Metrics in Dashboard</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Dashboard Demonstration</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lang="en-US" altLang="zh-CN" sz="3200" dirty="0">
                <a:latin typeface="Arial" panose="020B0604020202020204" pitchFamily="34" charset="0"/>
                <a:ea typeface="宋体" pitchFamily="2" charset="-122"/>
                <a:cs typeface="Arial" panose="020B0604020202020204" pitchFamily="34" charset="0"/>
              </a:rPr>
              <a:t> Workflow Introduction</a:t>
            </a: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Q &amp; A</a:t>
            </a:r>
          </a:p>
        </p:txBody>
      </p:sp>
    </p:spTree>
    <p:extLst>
      <p:ext uri="{BB962C8B-B14F-4D97-AF65-F5344CB8AC3E}">
        <p14:creationId xmlns:p14="http://schemas.microsoft.com/office/powerpoint/2010/main" val="14572638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Funnel (July)</a:t>
            </a:r>
          </a:p>
        </p:txBody>
      </p:sp>
      <p:sp>
        <p:nvSpPr>
          <p:cNvPr id="153" name="平行四边形 2"/>
          <p:cNvSpPr/>
          <p:nvPr/>
        </p:nvSpPr>
        <p:spPr>
          <a:xfrm>
            <a:off x="3121930" y="2290484"/>
            <a:ext cx="5301499" cy="300515"/>
          </a:xfrm>
          <a:prstGeom prst="parallelogram">
            <a:avLst>
              <a:gd name="adj" fmla="val 799125"/>
            </a:avLst>
          </a:prstGeom>
          <a:solidFill>
            <a:srgbClr val="07BA98">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4" name="平行四边形 3"/>
          <p:cNvSpPr/>
          <p:nvPr/>
        </p:nvSpPr>
        <p:spPr>
          <a:xfrm>
            <a:off x="3676250" y="3317851"/>
            <a:ext cx="4174584" cy="304531"/>
          </a:xfrm>
          <a:prstGeom prst="parallelogram">
            <a:avLst>
              <a:gd name="adj" fmla="val 679109"/>
            </a:avLst>
          </a:prstGeom>
          <a:solidFill>
            <a:srgbClr val="FC9400">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5" name="平行四边形 4"/>
          <p:cNvSpPr/>
          <p:nvPr/>
        </p:nvSpPr>
        <p:spPr>
          <a:xfrm>
            <a:off x="4218386" y="4349235"/>
            <a:ext cx="3072037" cy="304531"/>
          </a:xfrm>
          <a:prstGeom prst="parallelogram">
            <a:avLst>
              <a:gd name="adj" fmla="val 503085"/>
            </a:avLst>
          </a:prstGeom>
          <a:solidFill>
            <a:srgbClr val="87C509">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cxnSp>
        <p:nvCxnSpPr>
          <p:cNvPr id="156" name="直线连接符 8"/>
          <p:cNvCxnSpPr>
            <a:stCxn id="154" idx="3"/>
          </p:cNvCxnSpPr>
          <p:nvPr/>
        </p:nvCxnSpPr>
        <p:spPr>
          <a:xfrm>
            <a:off x="8648825" y="1925048"/>
            <a:ext cx="537556" cy="0"/>
          </a:xfrm>
          <a:prstGeom prst="line">
            <a:avLst/>
          </a:prstGeom>
          <a:noFill/>
          <a:ln w="12700" cap="flat" cmpd="sng" algn="ctr">
            <a:solidFill>
              <a:srgbClr val="07BA98"/>
            </a:solidFill>
            <a:prstDash val="solid"/>
            <a:tailEnd type="oval"/>
          </a:ln>
          <a:effectLst/>
        </p:spPr>
      </p:cxnSp>
      <p:cxnSp>
        <p:nvCxnSpPr>
          <p:cNvPr id="157" name="直线连接符 9"/>
          <p:cNvCxnSpPr>
            <a:stCxn id="155" idx="1"/>
          </p:cNvCxnSpPr>
          <p:nvPr/>
        </p:nvCxnSpPr>
        <p:spPr>
          <a:xfrm flipH="1">
            <a:off x="2769735" y="2956432"/>
            <a:ext cx="577567" cy="8301"/>
          </a:xfrm>
          <a:prstGeom prst="line">
            <a:avLst/>
          </a:prstGeom>
          <a:noFill/>
          <a:ln w="12700" cap="flat" cmpd="sng" algn="ctr">
            <a:solidFill>
              <a:srgbClr val="FC9400"/>
            </a:solidFill>
            <a:prstDash val="solid"/>
            <a:tailEnd type="oval"/>
          </a:ln>
          <a:effectLst/>
        </p:spPr>
      </p:cxnSp>
      <p:cxnSp>
        <p:nvCxnSpPr>
          <p:cNvPr id="158" name="直线连接符 14"/>
          <p:cNvCxnSpPr/>
          <p:nvPr/>
        </p:nvCxnSpPr>
        <p:spPr>
          <a:xfrm>
            <a:off x="7511681" y="3987816"/>
            <a:ext cx="577151" cy="0"/>
          </a:xfrm>
          <a:prstGeom prst="line">
            <a:avLst/>
          </a:prstGeom>
          <a:noFill/>
          <a:ln w="12700" cap="flat" cmpd="sng" algn="ctr">
            <a:solidFill>
              <a:srgbClr val="87C509"/>
            </a:solidFill>
            <a:prstDash val="solid"/>
            <a:tailEnd type="oval"/>
          </a:ln>
          <a:effectLst/>
        </p:spPr>
      </p:cxnSp>
      <p:cxnSp>
        <p:nvCxnSpPr>
          <p:cNvPr id="159" name="直线连接符 15"/>
          <p:cNvCxnSpPr/>
          <p:nvPr/>
        </p:nvCxnSpPr>
        <p:spPr>
          <a:xfrm flipH="1">
            <a:off x="3858922" y="5019200"/>
            <a:ext cx="584835" cy="0"/>
          </a:xfrm>
          <a:prstGeom prst="line">
            <a:avLst/>
          </a:prstGeom>
          <a:noFill/>
          <a:ln w="12700" cap="flat" cmpd="sng" algn="ctr">
            <a:solidFill>
              <a:srgbClr val="565F69"/>
            </a:solidFill>
            <a:prstDash val="solid"/>
            <a:tailEnd type="oval"/>
          </a:ln>
          <a:effectLst/>
        </p:spPr>
      </p:cxnSp>
      <p:grpSp>
        <p:nvGrpSpPr>
          <p:cNvPr id="160" name="组 21"/>
          <p:cNvGrpSpPr/>
          <p:nvPr/>
        </p:nvGrpSpPr>
        <p:grpSpPr>
          <a:xfrm>
            <a:off x="2539107" y="1559614"/>
            <a:ext cx="6335089" cy="730869"/>
            <a:chOff x="2929251" y="1084126"/>
            <a:chExt cx="6335089" cy="730869"/>
          </a:xfrm>
        </p:grpSpPr>
        <p:sp>
          <p:nvSpPr>
            <p:cNvPr id="161" name="梯形 22"/>
            <p:cNvSpPr/>
            <p:nvPr/>
          </p:nvSpPr>
          <p:spPr>
            <a:xfrm flipV="1">
              <a:off x="2929251" y="1084126"/>
              <a:ext cx="6335089" cy="730869"/>
            </a:xfrm>
            <a:prstGeom prst="trapezoid">
              <a:avLst>
                <a:gd name="adj" fmla="val 61672"/>
              </a:avLst>
            </a:prstGeom>
            <a:solidFill>
              <a:srgbClr val="07BA98"/>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404040"/>
                </a:solidFill>
                <a:effectLst/>
                <a:uLnTx/>
                <a:uFillTx/>
                <a:latin typeface="Century Gothic"/>
                <a:ea typeface="微软雅黑"/>
                <a:cs typeface="+mn-cs"/>
              </a:endParaRPr>
            </a:p>
          </p:txBody>
        </p:sp>
        <p:sp>
          <p:nvSpPr>
            <p:cNvPr id="162" name="文本框 23"/>
            <p:cNvSpPr txBox="1"/>
            <p:nvPr/>
          </p:nvSpPr>
          <p:spPr>
            <a:xfrm>
              <a:off x="3690508" y="1203339"/>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WEDCS</a:t>
              </a:r>
              <a:r>
                <a:rPr kumimoji="1" lang="en-US" altLang="zh-CN" sz="2800" b="1" i="0" u="none" strike="noStrike" kern="0" cap="none" spc="0" normalizeH="0" noProof="0" dirty="0">
                  <a:ln>
                    <a:noFill/>
                  </a:ln>
                  <a:solidFill>
                    <a:srgbClr val="FFFFFF"/>
                  </a:solidFill>
                  <a:effectLst/>
                  <a:uLnTx/>
                  <a:uFillTx/>
                  <a:latin typeface="+mn-ea"/>
                </a:rPr>
                <a:t> Visitors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3" name="组 24"/>
          <p:cNvGrpSpPr/>
          <p:nvPr/>
        </p:nvGrpSpPr>
        <p:grpSpPr>
          <a:xfrm>
            <a:off x="3121931" y="2590998"/>
            <a:ext cx="5169441" cy="730869"/>
            <a:chOff x="3512075" y="2115510"/>
            <a:chExt cx="5169441" cy="730869"/>
          </a:xfrm>
        </p:grpSpPr>
        <p:sp>
          <p:nvSpPr>
            <p:cNvPr id="164" name="梯形 25"/>
            <p:cNvSpPr/>
            <p:nvPr/>
          </p:nvSpPr>
          <p:spPr>
            <a:xfrm flipV="1">
              <a:off x="3512075" y="2115510"/>
              <a:ext cx="5169441" cy="730869"/>
            </a:xfrm>
            <a:prstGeom prst="trapezoid">
              <a:avLst>
                <a:gd name="adj" fmla="val 61672"/>
              </a:avLst>
            </a:prstGeom>
            <a:solidFill>
              <a:srgbClr val="FC9400"/>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5" name="文本框 26"/>
            <p:cNvSpPr txBox="1"/>
            <p:nvPr/>
          </p:nvSpPr>
          <p:spPr>
            <a:xfrm>
              <a:off x="3690508" y="2234723"/>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Contribution</a:t>
              </a:r>
              <a:r>
                <a:rPr kumimoji="1" lang="en-US" altLang="zh-CN" sz="2800" b="1" i="0" u="none" strike="noStrike" kern="0" cap="none" spc="0" normalizeH="0" noProof="0" dirty="0">
                  <a:ln>
                    <a:noFill/>
                  </a:ln>
                  <a:solidFill>
                    <a:srgbClr val="FFFFFF"/>
                  </a:solidFill>
                  <a:effectLst/>
                  <a:uLnTx/>
                  <a:uFillTx/>
                  <a:latin typeface="+mn-ea"/>
                </a:rPr>
                <a:t> Link Clickers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6" name="组 27"/>
          <p:cNvGrpSpPr/>
          <p:nvPr/>
        </p:nvGrpSpPr>
        <p:grpSpPr>
          <a:xfrm>
            <a:off x="3676251" y="3622382"/>
            <a:ext cx="4060801" cy="730869"/>
            <a:chOff x="4066395" y="3146894"/>
            <a:chExt cx="4060801" cy="730869"/>
          </a:xfrm>
        </p:grpSpPr>
        <p:sp>
          <p:nvSpPr>
            <p:cNvPr id="167" name="梯形 28"/>
            <p:cNvSpPr/>
            <p:nvPr/>
          </p:nvSpPr>
          <p:spPr>
            <a:xfrm flipV="1">
              <a:off x="4066395" y="3146894"/>
              <a:ext cx="4060801" cy="730869"/>
            </a:xfrm>
            <a:prstGeom prst="trapezoid">
              <a:avLst>
                <a:gd name="adj" fmla="val 61672"/>
              </a:avLst>
            </a:prstGeom>
            <a:solidFill>
              <a:srgbClr val="87C50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8" name="文本框 29"/>
            <p:cNvSpPr txBox="1"/>
            <p:nvPr/>
          </p:nvSpPr>
          <p:spPr>
            <a:xfrm>
              <a:off x="4386021" y="3266107"/>
              <a:ext cx="3421550"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PR Initiators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9" name="组 30"/>
          <p:cNvGrpSpPr/>
          <p:nvPr/>
        </p:nvGrpSpPr>
        <p:grpSpPr>
          <a:xfrm>
            <a:off x="4218386" y="4653766"/>
            <a:ext cx="2976528" cy="730869"/>
            <a:chOff x="4608530" y="4178278"/>
            <a:chExt cx="2976528" cy="730869"/>
          </a:xfrm>
        </p:grpSpPr>
        <p:sp>
          <p:nvSpPr>
            <p:cNvPr id="170" name="梯形 31"/>
            <p:cNvSpPr/>
            <p:nvPr/>
          </p:nvSpPr>
          <p:spPr>
            <a:xfrm flipV="1">
              <a:off x="4608530" y="4178278"/>
              <a:ext cx="2976528" cy="730869"/>
            </a:xfrm>
            <a:prstGeom prst="trapezoid">
              <a:avLst>
                <a:gd name="adj" fmla="val 61672"/>
              </a:avLst>
            </a:prstGeom>
            <a:solidFill>
              <a:srgbClr val="565F6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71" name="文本框 32"/>
            <p:cNvSpPr txBox="1"/>
            <p:nvPr/>
          </p:nvSpPr>
          <p:spPr>
            <a:xfrm>
              <a:off x="4991629" y="4297491"/>
              <a:ext cx="2210331"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Accepted</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192" name="矩形 7"/>
          <p:cNvSpPr/>
          <p:nvPr/>
        </p:nvSpPr>
        <p:spPr>
          <a:xfrm>
            <a:off x="9235031" y="1719863"/>
            <a:ext cx="1904689" cy="461665"/>
          </a:xfrm>
          <a:prstGeom prst="rect">
            <a:avLst/>
          </a:prstGeom>
        </p:spPr>
        <p:txBody>
          <a:bodyPr wrap="none">
            <a:spAutoFit/>
          </a:bodyPr>
          <a:lstStyle/>
          <a:p>
            <a:pPr defTabSz="609630"/>
            <a:r>
              <a:rPr lang="en-US" altLang="zh-CN" sz="2400" b="1" dirty="0">
                <a:solidFill>
                  <a:srgbClr val="07BA98"/>
                </a:solidFill>
                <a:latin typeface="+mn-ea"/>
              </a:rPr>
              <a:t>2.9</a:t>
            </a:r>
            <a:r>
              <a:rPr lang="en-US" altLang="zh-CN" sz="2000" b="1" dirty="0">
                <a:solidFill>
                  <a:srgbClr val="07BA98"/>
                </a:solidFill>
                <a:latin typeface="+mn-ea"/>
              </a:rPr>
              <a:t>m </a:t>
            </a:r>
            <a:r>
              <a:rPr lang="en-US" altLang="zh-CN" sz="2400" b="1" dirty="0">
                <a:solidFill>
                  <a:srgbClr val="07BA98"/>
                </a:solidFill>
                <a:latin typeface="+mn-ea"/>
              </a:rPr>
              <a:t>(100</a:t>
            </a:r>
            <a:r>
              <a:rPr lang="en-US" altLang="zh-CN" sz="2000" b="1" dirty="0">
                <a:solidFill>
                  <a:srgbClr val="07BA98"/>
                </a:solidFill>
                <a:latin typeface="+mn-ea"/>
              </a:rPr>
              <a:t>%</a:t>
            </a:r>
            <a:r>
              <a:rPr lang="en-US" altLang="zh-CN" sz="2400" b="1" dirty="0">
                <a:solidFill>
                  <a:srgbClr val="07BA98"/>
                </a:solidFill>
                <a:latin typeface="+mn-ea"/>
              </a:rPr>
              <a:t>)</a:t>
            </a:r>
            <a:endParaRPr lang="zh-CN" altLang="en-US" sz="2000" b="1" dirty="0">
              <a:solidFill>
                <a:srgbClr val="07BA98"/>
              </a:solidFill>
              <a:latin typeface="+mn-ea"/>
            </a:endParaRPr>
          </a:p>
        </p:txBody>
      </p:sp>
      <p:sp>
        <p:nvSpPr>
          <p:cNvPr id="194" name="矩形 11"/>
          <p:cNvSpPr/>
          <p:nvPr/>
        </p:nvSpPr>
        <p:spPr>
          <a:xfrm>
            <a:off x="882172" y="2748785"/>
            <a:ext cx="1899879" cy="461665"/>
          </a:xfrm>
          <a:prstGeom prst="rect">
            <a:avLst/>
          </a:prstGeom>
        </p:spPr>
        <p:txBody>
          <a:bodyPr wrap="none">
            <a:spAutoFit/>
          </a:bodyPr>
          <a:lstStyle/>
          <a:p>
            <a:pPr defTabSz="609630"/>
            <a:r>
              <a:rPr lang="en-US" altLang="zh-CN" sz="2400" b="1" dirty="0">
                <a:solidFill>
                  <a:srgbClr val="FC9400"/>
                </a:solidFill>
                <a:latin typeface="+mn-ea"/>
              </a:rPr>
              <a:t>6.5</a:t>
            </a:r>
            <a:r>
              <a:rPr lang="en-US" altLang="zh-CN" sz="2000" b="1" dirty="0">
                <a:solidFill>
                  <a:srgbClr val="FC9400"/>
                </a:solidFill>
                <a:latin typeface="+mn-ea"/>
              </a:rPr>
              <a:t>k </a:t>
            </a:r>
            <a:r>
              <a:rPr lang="en-US" altLang="zh-CN" sz="2400" b="1" dirty="0">
                <a:solidFill>
                  <a:srgbClr val="FC9400"/>
                </a:solidFill>
                <a:latin typeface="+mn-ea"/>
              </a:rPr>
              <a:t>(0.23</a:t>
            </a:r>
            <a:r>
              <a:rPr lang="en-US" altLang="zh-CN" sz="2000" b="1" dirty="0">
                <a:solidFill>
                  <a:srgbClr val="FC9400"/>
                </a:solidFill>
                <a:latin typeface="+mn-ea"/>
              </a:rPr>
              <a:t>%</a:t>
            </a:r>
            <a:r>
              <a:rPr lang="en-US" altLang="zh-CN" sz="2400" b="1" dirty="0">
                <a:solidFill>
                  <a:srgbClr val="FC9400"/>
                </a:solidFill>
                <a:latin typeface="+mn-ea"/>
              </a:rPr>
              <a:t>)</a:t>
            </a:r>
            <a:endParaRPr lang="zh-CN" altLang="en-US" sz="2000" b="1" dirty="0">
              <a:solidFill>
                <a:srgbClr val="FC9400"/>
              </a:solidFill>
              <a:latin typeface="+mn-ea"/>
            </a:endParaRPr>
          </a:p>
        </p:txBody>
      </p:sp>
      <p:sp>
        <p:nvSpPr>
          <p:cNvPr id="196" name="矩形 13"/>
          <p:cNvSpPr/>
          <p:nvPr/>
        </p:nvSpPr>
        <p:spPr>
          <a:xfrm>
            <a:off x="8149673" y="3793619"/>
            <a:ext cx="1837362" cy="461665"/>
          </a:xfrm>
          <a:prstGeom prst="rect">
            <a:avLst/>
          </a:prstGeom>
        </p:spPr>
        <p:txBody>
          <a:bodyPr wrap="none">
            <a:spAutoFit/>
          </a:bodyPr>
          <a:lstStyle/>
          <a:p>
            <a:pPr defTabSz="609630"/>
            <a:r>
              <a:rPr lang="en-US" altLang="zh-CN" sz="2400" b="1" dirty="0">
                <a:solidFill>
                  <a:srgbClr val="87C509"/>
                </a:solidFill>
                <a:latin typeface="+mn-ea"/>
              </a:rPr>
              <a:t>111</a:t>
            </a:r>
            <a:r>
              <a:rPr lang="en-US" altLang="zh-CN" sz="2000" b="1" dirty="0">
                <a:solidFill>
                  <a:srgbClr val="87C509"/>
                </a:solidFill>
                <a:latin typeface="+mn-ea"/>
              </a:rPr>
              <a:t> </a:t>
            </a:r>
            <a:r>
              <a:rPr lang="en-US" altLang="zh-CN" sz="2400" b="1" dirty="0">
                <a:solidFill>
                  <a:srgbClr val="87C509"/>
                </a:solidFill>
                <a:latin typeface="+mn-ea"/>
              </a:rPr>
              <a:t>(1.70</a:t>
            </a:r>
            <a:r>
              <a:rPr lang="en-US" altLang="zh-CN" sz="2000" b="1" dirty="0">
                <a:solidFill>
                  <a:srgbClr val="87C509"/>
                </a:solidFill>
                <a:latin typeface="+mn-ea"/>
              </a:rPr>
              <a:t>%</a:t>
            </a:r>
            <a:r>
              <a:rPr lang="en-US" altLang="zh-CN" sz="2400" b="1" dirty="0">
                <a:solidFill>
                  <a:srgbClr val="87C509"/>
                </a:solidFill>
                <a:latin typeface="+mn-ea"/>
              </a:rPr>
              <a:t>)</a:t>
            </a:r>
            <a:endParaRPr lang="zh-CN" altLang="en-US" sz="2000" b="1" dirty="0">
              <a:solidFill>
                <a:srgbClr val="87C509"/>
              </a:solidFill>
              <a:latin typeface="+mn-ea"/>
            </a:endParaRPr>
          </a:p>
        </p:txBody>
      </p:sp>
      <p:sp>
        <p:nvSpPr>
          <p:cNvPr id="199" name="矩形 17"/>
          <p:cNvSpPr/>
          <p:nvPr/>
        </p:nvSpPr>
        <p:spPr>
          <a:xfrm>
            <a:off x="1937599" y="4803501"/>
            <a:ext cx="1851789" cy="461665"/>
          </a:xfrm>
          <a:prstGeom prst="rect">
            <a:avLst/>
          </a:prstGeom>
        </p:spPr>
        <p:txBody>
          <a:bodyPr wrap="none">
            <a:spAutoFit/>
          </a:bodyPr>
          <a:lstStyle/>
          <a:p>
            <a:pPr defTabSz="609630"/>
            <a:r>
              <a:rPr lang="en-US" altLang="zh-CN" sz="2400" b="1" dirty="0">
                <a:solidFill>
                  <a:srgbClr val="565F69"/>
                </a:solidFill>
                <a:latin typeface="+mn-ea"/>
              </a:rPr>
              <a:t>106 (95.5</a:t>
            </a:r>
            <a:r>
              <a:rPr lang="en-US" altLang="zh-CN" sz="2000" b="1" dirty="0">
                <a:solidFill>
                  <a:srgbClr val="565F69"/>
                </a:solidFill>
                <a:latin typeface="+mn-ea"/>
              </a:rPr>
              <a:t>%</a:t>
            </a:r>
            <a:r>
              <a:rPr lang="en-US" altLang="zh-CN" sz="2400" b="1" dirty="0">
                <a:solidFill>
                  <a:srgbClr val="565F69"/>
                </a:solidFill>
                <a:latin typeface="+mn-ea"/>
              </a:rPr>
              <a:t>)</a:t>
            </a:r>
            <a:endParaRPr lang="zh-CN" altLang="en-US" sz="2000" b="1" dirty="0">
              <a:solidFill>
                <a:srgbClr val="565F69"/>
              </a:solidFill>
              <a:latin typeface="+mn-ea"/>
            </a:endParaRPr>
          </a:p>
        </p:txBody>
      </p:sp>
      <p:sp>
        <p:nvSpPr>
          <p:cNvPr id="6" name="TextBox 5"/>
          <p:cNvSpPr txBox="1"/>
          <p:nvPr/>
        </p:nvSpPr>
        <p:spPr>
          <a:xfrm>
            <a:off x="2278975" y="5839401"/>
            <a:ext cx="7248782" cy="726353"/>
          </a:xfrm>
          <a:prstGeom prst="rect">
            <a:avLst/>
          </a:prstGeom>
          <a:noFill/>
        </p:spPr>
        <p:txBody>
          <a:bodyPr wrap="square" lIns="182880" tIns="146304" rIns="182880" bIns="146304" rtlCol="0">
            <a:spAutoFit/>
          </a:bodyPr>
          <a:lstStyle/>
          <a:p>
            <a:pPr algn="ctr" defTabSz="609630">
              <a:defRPr/>
            </a:pPr>
            <a:r>
              <a:rPr kumimoji="1" lang="en-US" altLang="zh-CN" sz="2800" b="1" kern="0" dirty="0">
                <a:solidFill>
                  <a:srgbClr val="93B100"/>
                </a:solidFill>
                <a:latin typeface="+mn-ea"/>
              </a:rPr>
              <a:t>How to increase the percentage</a:t>
            </a:r>
            <a:r>
              <a:rPr kumimoji="1" lang="zh-CN" altLang="en-US" sz="2800" b="1" kern="0" dirty="0">
                <a:solidFill>
                  <a:srgbClr val="93B100"/>
                </a:solidFill>
                <a:latin typeface="+mn-ea"/>
              </a:rPr>
              <a:t>？</a:t>
            </a:r>
            <a:endParaRPr kumimoji="1" lang="en-US" sz="2800" b="1" kern="0" dirty="0">
              <a:solidFill>
                <a:srgbClr val="93B100"/>
              </a:solidFill>
              <a:latin typeface="+mn-ea"/>
            </a:endParaRPr>
          </a:p>
        </p:txBody>
      </p:sp>
      <p:pic>
        <p:nvPicPr>
          <p:cNvPr id="7" name="Picture 6"/>
          <p:cNvPicPr>
            <a:picLocks noChangeAspect="1"/>
          </p:cNvPicPr>
          <p:nvPr/>
        </p:nvPicPr>
        <p:blipFill>
          <a:blip r:embed="rId2"/>
          <a:stretch>
            <a:fillRect/>
          </a:stretch>
        </p:blipFill>
        <p:spPr>
          <a:xfrm>
            <a:off x="8416579" y="5478100"/>
            <a:ext cx="1387572" cy="1192935"/>
          </a:xfrm>
          <a:prstGeom prst="rect">
            <a:avLst/>
          </a:prstGeom>
        </p:spPr>
      </p:pic>
    </p:spTree>
    <p:extLst>
      <p:ext uri="{BB962C8B-B14F-4D97-AF65-F5344CB8AC3E}">
        <p14:creationId xmlns:p14="http://schemas.microsoft.com/office/powerpoint/2010/main" val="424971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Metrics</a:t>
            </a:r>
          </a:p>
        </p:txBody>
      </p:sp>
      <p:sp>
        <p:nvSpPr>
          <p:cNvPr id="26" name="任意形状 4"/>
          <p:cNvSpPr/>
          <p:nvPr/>
        </p:nvSpPr>
        <p:spPr>
          <a:xfrm>
            <a:off x="5074113" y="2983308"/>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chemeClr val="bg2">
              <a:lumMod val="75000"/>
            </a:schemeClr>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zh-CN" altLang="en-US" sz="31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7" name="任意形状 7"/>
          <p:cNvSpPr/>
          <p:nvPr/>
        </p:nvSpPr>
        <p:spPr>
          <a:xfrm rot="1800000">
            <a:off x="6448905" y="40508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07BA98"/>
          </a:solidFill>
          <a:ln>
            <a:noFill/>
          </a:ln>
          <a:effectLst/>
        </p:spPr>
        <p:txBody>
          <a:bodyPr spcFirstLastPara="0" vert="horz" wrap="square" lIns="0" tIns="96885" rIns="90498"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8" name="任意形状 8"/>
          <p:cNvSpPr/>
          <p:nvPr/>
        </p:nvSpPr>
        <p:spPr>
          <a:xfrm>
            <a:off x="6649150"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07BA98"/>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ea typeface="微软雅黑"/>
                <a:cs typeface="+mn-ea"/>
                <a:sym typeface="+mn-lt"/>
              </a:rPr>
              <a:t>C</a:t>
            </a:r>
            <a:endParaRPr kumimoji="0" lang="zh-CN" altLang="en-US" sz="6000" b="1" i="0" u="none" strike="noStrike" kern="1200" cap="none" spc="0" normalizeH="0" baseline="0" noProof="0" dirty="0">
              <a:ln>
                <a:noFill/>
              </a:ln>
              <a:solidFill>
                <a:srgbClr val="FFFFFF"/>
              </a:solidFill>
              <a:effectLst/>
              <a:uLnTx/>
              <a:uFillTx/>
              <a:ea typeface="微软雅黑"/>
              <a:cs typeface="+mn-ea"/>
              <a:sym typeface="+mn-lt"/>
            </a:endParaRPr>
          </a:p>
        </p:txBody>
      </p:sp>
      <p:sp>
        <p:nvSpPr>
          <p:cNvPr id="29" name="任意形状 9"/>
          <p:cNvSpPr/>
          <p:nvPr/>
        </p:nvSpPr>
        <p:spPr>
          <a:xfrm rot="9000000">
            <a:off x="4847841" y="40762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FF8C00"/>
          </a:solidFill>
          <a:ln>
            <a:noFill/>
          </a:ln>
          <a:effectLst/>
        </p:spPr>
        <p:txBody>
          <a:bodyPr spcFirstLastPara="0" vert="horz" wrap="square" lIns="0" tIns="96884" rIns="90497"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0" name="任意形状 10"/>
          <p:cNvSpPr/>
          <p:nvPr/>
        </p:nvSpPr>
        <p:spPr>
          <a:xfrm>
            <a:off x="3548508"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FF8C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ea typeface="微软雅黑"/>
                <a:cs typeface="+mn-ea"/>
                <a:sym typeface="+mn-lt"/>
              </a:rPr>
              <a:t>B</a:t>
            </a:r>
            <a:endParaRPr kumimoji="0" lang="zh-CN" altLang="en-US" sz="6000" b="1" i="0" u="none" strike="noStrike" kern="1200" cap="none" spc="0" normalizeH="0" baseline="0" noProof="0" dirty="0">
              <a:ln>
                <a:noFill/>
              </a:ln>
              <a:solidFill>
                <a:srgbClr val="FFFFFF"/>
              </a:solidFill>
              <a:effectLst/>
              <a:uLnTx/>
              <a:uFillTx/>
              <a:ea typeface="微软雅黑"/>
              <a:cs typeface="+mn-ea"/>
              <a:sym typeface="+mn-lt"/>
            </a:endParaRPr>
          </a:p>
        </p:txBody>
      </p:sp>
      <p:sp>
        <p:nvSpPr>
          <p:cNvPr id="31" name="任意形状 11"/>
          <p:cNvSpPr/>
          <p:nvPr/>
        </p:nvSpPr>
        <p:spPr>
          <a:xfrm rot="5400000">
            <a:off x="5660642" y="2500554"/>
            <a:ext cx="301661" cy="484426"/>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301660" y="387540"/>
                </a:moveTo>
                <a:lnTo>
                  <a:pt x="150830" y="387540"/>
                </a:lnTo>
                <a:lnTo>
                  <a:pt x="150830" y="484425"/>
                </a:lnTo>
                <a:lnTo>
                  <a:pt x="0" y="242212"/>
                </a:lnTo>
                <a:lnTo>
                  <a:pt x="150830" y="0"/>
                </a:lnTo>
                <a:lnTo>
                  <a:pt x="150830" y="96885"/>
                </a:lnTo>
                <a:lnTo>
                  <a:pt x="301660" y="96885"/>
                </a:lnTo>
                <a:lnTo>
                  <a:pt x="301660" y="387540"/>
                </a:lnTo>
                <a:close/>
              </a:path>
            </a:pathLst>
          </a:custGeom>
          <a:solidFill>
            <a:srgbClr val="8CC600"/>
          </a:solidFill>
          <a:ln>
            <a:noFill/>
          </a:ln>
          <a:effectLst/>
        </p:spPr>
        <p:txBody>
          <a:bodyPr spcFirstLastPara="0" vert="horz" wrap="square" lIns="90498" tIns="96886" rIns="1"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2" name="任意形状 12"/>
          <p:cNvSpPr/>
          <p:nvPr/>
        </p:nvSpPr>
        <p:spPr>
          <a:xfrm>
            <a:off x="5061176" y="1078071"/>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8CC6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ea typeface="微软雅黑"/>
                <a:cs typeface="+mn-ea"/>
                <a:sym typeface="+mn-lt"/>
              </a:rPr>
              <a:t>A</a:t>
            </a:r>
            <a:endParaRPr kumimoji="0" lang="zh-CN" altLang="en-US" sz="6000" b="1" i="0" u="none" strike="noStrike" kern="1200" cap="none" spc="0" normalizeH="0" baseline="0" noProof="0" dirty="0">
              <a:ln>
                <a:noFill/>
              </a:ln>
              <a:solidFill>
                <a:srgbClr val="FFFFFF"/>
              </a:solidFill>
              <a:effectLst/>
              <a:uLnTx/>
              <a:uFillTx/>
              <a:ea typeface="微软雅黑"/>
              <a:cs typeface="+mn-ea"/>
              <a:sym typeface="+mn-lt"/>
            </a:endParaRPr>
          </a:p>
        </p:txBody>
      </p:sp>
      <p:grpSp>
        <p:nvGrpSpPr>
          <p:cNvPr id="33" name="组合 44"/>
          <p:cNvGrpSpPr/>
          <p:nvPr/>
        </p:nvGrpSpPr>
        <p:grpSpPr>
          <a:xfrm>
            <a:off x="5545874" y="3281648"/>
            <a:ext cx="509394" cy="682006"/>
            <a:chOff x="844550" y="1792288"/>
            <a:chExt cx="862013" cy="1154112"/>
          </a:xfrm>
          <a:solidFill>
            <a:srgbClr val="FFFFFF"/>
          </a:solidFill>
        </p:grpSpPr>
        <p:sp>
          <p:nvSpPr>
            <p:cNvPr id="34"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5"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sp>
        <p:nvSpPr>
          <p:cNvPr id="36" name="矩形 7"/>
          <p:cNvSpPr>
            <a:spLocks noChangeArrowheads="1"/>
          </p:cNvSpPr>
          <p:nvPr/>
        </p:nvSpPr>
        <p:spPr bwMode="auto">
          <a:xfrm>
            <a:off x="7652825" y="3643217"/>
            <a:ext cx="4333519" cy="461665"/>
          </a:xfrm>
          <a:prstGeom prst="rect">
            <a:avLst/>
          </a:prstGeom>
          <a:solidFill>
            <a:srgbClr val="07BA98"/>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a:solidFill>
                  <a:srgbClr val="FFFFFF"/>
                </a:solidFill>
                <a:latin typeface="+mn-lt"/>
                <a:ea typeface="微软雅黑"/>
                <a:cs typeface="+mn-ea"/>
                <a:sym typeface="+mn-lt"/>
              </a:rPr>
              <a:t>Contribution &amp; </a:t>
            </a:r>
            <a:r>
              <a:rPr kumimoji="0" lang="en-US" altLang="zh-CN" sz="2400" b="1" i="0" u="none" strike="noStrike" kern="0" cap="none" spc="0" normalizeH="0" baseline="0" noProof="0" dirty="0">
                <a:ln>
                  <a:noFill/>
                </a:ln>
                <a:solidFill>
                  <a:srgbClr val="FFFFFF"/>
                </a:solidFill>
                <a:effectLst/>
                <a:uLnTx/>
                <a:uFillTx/>
                <a:latin typeface="+mn-lt"/>
                <a:ea typeface="微软雅黑"/>
                <a:cs typeface="+mn-ea"/>
                <a:sym typeface="+mn-lt"/>
              </a:rPr>
              <a:t>Contributor</a:t>
            </a:r>
            <a:endParaRPr kumimoji="0" lang="zh-CN" altLang="en-US" sz="2400" b="1" i="0" u="none" strike="noStrike" kern="0" cap="none" spc="0" normalizeH="0" baseline="0" noProof="0" dirty="0">
              <a:ln>
                <a:noFill/>
              </a:ln>
              <a:solidFill>
                <a:srgbClr val="FFFFFF"/>
              </a:solidFill>
              <a:effectLst/>
              <a:uLnTx/>
              <a:uFillTx/>
              <a:latin typeface="+mn-lt"/>
              <a:ea typeface="微软雅黑"/>
              <a:cs typeface="+mn-ea"/>
              <a:sym typeface="+mn-lt"/>
            </a:endParaRPr>
          </a:p>
        </p:txBody>
      </p:sp>
      <p:sp>
        <p:nvSpPr>
          <p:cNvPr id="37" name="矩形 7"/>
          <p:cNvSpPr>
            <a:spLocks noChangeArrowheads="1"/>
          </p:cNvSpPr>
          <p:nvPr/>
        </p:nvSpPr>
        <p:spPr bwMode="auto">
          <a:xfrm>
            <a:off x="6671036" y="642053"/>
            <a:ext cx="4203288" cy="461665"/>
          </a:xfrm>
          <a:prstGeom prst="rect">
            <a:avLst/>
          </a:prstGeom>
          <a:solidFill>
            <a:srgbClr val="8CC6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mn-ea"/>
                <a:ea typeface="+mn-ea"/>
                <a:cs typeface="+mn-ea"/>
                <a:sym typeface="+mn-lt"/>
              </a:rPr>
              <a:t>Publish</a:t>
            </a:r>
            <a:endParaRPr kumimoji="0" lang="zh-CN" altLang="en-US" sz="2400" b="1" i="0" u="none" strike="noStrike" kern="0" cap="none" spc="0" normalizeH="0" baseline="0" noProof="0" dirty="0">
              <a:ln>
                <a:noFill/>
              </a:ln>
              <a:solidFill>
                <a:srgbClr val="FFFFFF"/>
              </a:solidFill>
              <a:effectLst/>
              <a:uLnTx/>
              <a:uFillTx/>
              <a:latin typeface="+mn-ea"/>
              <a:ea typeface="+mn-ea"/>
              <a:cs typeface="+mn-ea"/>
              <a:sym typeface="+mn-lt"/>
            </a:endParaRPr>
          </a:p>
        </p:txBody>
      </p:sp>
      <p:sp>
        <p:nvSpPr>
          <p:cNvPr id="38" name="矩形 7"/>
          <p:cNvSpPr>
            <a:spLocks noChangeArrowheads="1"/>
          </p:cNvSpPr>
          <p:nvPr/>
        </p:nvSpPr>
        <p:spPr bwMode="auto">
          <a:xfrm>
            <a:off x="1548004" y="3643200"/>
            <a:ext cx="2160000" cy="461665"/>
          </a:xfrm>
          <a:prstGeom prst="rect">
            <a:avLst/>
          </a:prstGeom>
          <a:solidFill>
            <a:srgbClr val="FF8C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a:solidFill>
                  <a:srgbClr val="FFFFFF"/>
                </a:solidFill>
                <a:latin typeface="+mn-lt"/>
                <a:ea typeface="微软雅黑"/>
                <a:cs typeface="+mn-ea"/>
                <a:sym typeface="+mn-lt"/>
              </a:rPr>
              <a:t>Pull Request</a:t>
            </a:r>
            <a:endParaRPr kumimoji="0" lang="zh-CN" altLang="en-US" sz="2400" b="1" i="0" u="none" strike="noStrike" kern="0" cap="none" spc="0" normalizeH="0" baseline="0" noProof="0" dirty="0">
              <a:ln>
                <a:noFill/>
              </a:ln>
              <a:solidFill>
                <a:srgbClr val="FFFFFF"/>
              </a:solidFill>
              <a:effectLst/>
              <a:uLnTx/>
              <a:uFillTx/>
              <a:latin typeface="+mn-lt"/>
              <a:ea typeface="微软雅黑"/>
              <a:cs typeface="+mn-ea"/>
              <a:sym typeface="+mn-lt"/>
            </a:endParaRPr>
          </a:p>
        </p:txBody>
      </p:sp>
      <p:sp>
        <p:nvSpPr>
          <p:cNvPr id="39" name="TextBox 38"/>
          <p:cNvSpPr txBox="1"/>
          <p:nvPr/>
        </p:nvSpPr>
        <p:spPr>
          <a:xfrm>
            <a:off x="8222702" y="4173973"/>
            <a:ext cx="3509754" cy="699166"/>
          </a:xfrm>
          <a:prstGeom prst="rect">
            <a:avLst/>
          </a:prstGeom>
          <a:noFill/>
        </p:spPr>
        <p:txBody>
          <a:bodyPr wrap="square" rtlCol="0">
            <a:spAutoFit/>
          </a:bodyPr>
          <a:lstStyle/>
          <a:p>
            <a:pPr algn="just">
              <a:lnSpc>
                <a:spcPct val="130000"/>
              </a:lnSpc>
              <a:spcBef>
                <a:spcPts val="600"/>
              </a:spcBef>
            </a:pPr>
            <a:r>
              <a:rPr lang="en-US" altLang="zh-CN" sz="1600" b="1" dirty="0">
                <a:solidFill>
                  <a:schemeClr val="tx1">
                    <a:lumMod val="75000"/>
                  </a:schemeClr>
                </a:solidFill>
                <a:latin typeface="+mn-ea"/>
                <a:sym typeface="+mn-lt"/>
              </a:rPr>
              <a:t>People who make a commit, open an issue or propose a pull request.</a:t>
            </a:r>
            <a:endParaRPr lang="zh-CN" altLang="en-US" sz="1600" b="1" dirty="0">
              <a:solidFill>
                <a:schemeClr val="tx1">
                  <a:lumMod val="75000"/>
                </a:schemeClr>
              </a:solidFill>
              <a:latin typeface="+mn-ea"/>
              <a:sym typeface="+mn-lt"/>
            </a:endParaRPr>
          </a:p>
        </p:txBody>
      </p:sp>
      <p:sp>
        <p:nvSpPr>
          <p:cNvPr id="40" name="TextBox 39"/>
          <p:cNvSpPr txBox="1"/>
          <p:nvPr/>
        </p:nvSpPr>
        <p:spPr>
          <a:xfrm>
            <a:off x="422040" y="4172400"/>
            <a:ext cx="3094887" cy="1052596"/>
          </a:xfrm>
          <a:prstGeom prst="rect">
            <a:avLst/>
          </a:prstGeom>
          <a:noFill/>
        </p:spPr>
        <p:txBody>
          <a:bodyPr wrap="square" rtlCol="0">
            <a:spAutoFit/>
          </a:bodyPr>
          <a:lstStyle/>
          <a:p>
            <a:pPr algn="just">
              <a:lnSpc>
                <a:spcPct val="130000"/>
              </a:lnSpc>
              <a:spcBef>
                <a:spcPts val="600"/>
              </a:spcBef>
            </a:pPr>
            <a:r>
              <a:rPr lang="en-US" altLang="zh-CN" sz="1600" b="1" dirty="0">
                <a:solidFill>
                  <a:schemeClr val="tx1">
                    <a:lumMod val="75000"/>
                  </a:schemeClr>
                </a:solidFill>
                <a:latin typeface="+mn-ea"/>
                <a:sym typeface="+mn-lt"/>
              </a:rPr>
              <a:t>Mechanism for proposing and collaborating on changes to a repository.</a:t>
            </a:r>
            <a:endParaRPr lang="zh-CN" altLang="en-US" sz="1600" b="1" dirty="0">
              <a:solidFill>
                <a:schemeClr val="tx1">
                  <a:lumMod val="75000"/>
                </a:schemeClr>
              </a:solidFill>
              <a:latin typeface="+mn-ea"/>
              <a:sym typeface="+mn-lt"/>
            </a:endParaRPr>
          </a:p>
        </p:txBody>
      </p:sp>
      <p:sp>
        <p:nvSpPr>
          <p:cNvPr id="41" name="TextBox 40"/>
          <p:cNvSpPr txBox="1"/>
          <p:nvPr/>
        </p:nvSpPr>
        <p:spPr>
          <a:xfrm>
            <a:off x="6796688" y="1170000"/>
            <a:ext cx="3951030" cy="732508"/>
          </a:xfrm>
          <a:prstGeom prst="rect">
            <a:avLst/>
          </a:prstGeom>
          <a:noFill/>
        </p:spPr>
        <p:txBody>
          <a:bodyPr wrap="square" rtlCol="0">
            <a:spAutoFit/>
          </a:bodyPr>
          <a:lstStyle/>
          <a:p>
            <a:pPr algn="just">
              <a:lnSpc>
                <a:spcPct val="130000"/>
              </a:lnSpc>
              <a:spcBef>
                <a:spcPts val="600"/>
              </a:spcBef>
            </a:pPr>
            <a:r>
              <a:rPr lang="en-US" altLang="zh-CN" sz="1600" b="1" kern="0" dirty="0">
                <a:solidFill>
                  <a:schemeClr val="tx1">
                    <a:lumMod val="75000"/>
                  </a:schemeClr>
                </a:solidFill>
                <a:latin typeface="+mn-ea"/>
                <a:cs typeface="+mn-ea"/>
                <a:sym typeface="+mn-lt"/>
              </a:rPr>
              <a:t>Actions (Create/Delete/Update/Rename) on one or more topics</a:t>
            </a:r>
            <a:r>
              <a:rPr lang="en-US" altLang="zh-CN" sz="1600" b="1" dirty="0">
                <a:solidFill>
                  <a:schemeClr val="tx1">
                    <a:lumMod val="75000"/>
                  </a:schemeClr>
                </a:solidFill>
                <a:sym typeface="+mn-lt"/>
              </a:rPr>
              <a:t>.</a:t>
            </a:r>
            <a:endParaRPr lang="zh-CN" altLang="en-US" sz="1600" b="1" dirty="0">
              <a:solidFill>
                <a:schemeClr val="tx1">
                  <a:lumMod val="75000"/>
                </a:schemeClr>
              </a:solidFill>
              <a:sym typeface="+mn-lt"/>
            </a:endParaRPr>
          </a:p>
        </p:txBody>
      </p:sp>
    </p:spTree>
    <p:extLst>
      <p:ext uri="{BB962C8B-B14F-4D97-AF65-F5344CB8AC3E}">
        <p14:creationId xmlns:p14="http://schemas.microsoft.com/office/powerpoint/2010/main" val="16539052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38413" y="2425848"/>
            <a:ext cx="2599547" cy="2072335"/>
            <a:chOff x="7503886" y="1970815"/>
            <a:chExt cx="2599547" cy="2072335"/>
          </a:xfrm>
          <a:solidFill>
            <a:srgbClr val="12C869">
              <a:lumMod val="75000"/>
              <a:alpha val="54000"/>
            </a:srgbClr>
          </a:solidFill>
        </p:grpSpPr>
        <p:sp>
          <p:nvSpPr>
            <p:cNvPr id="15" name="椭圆 14"/>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6" name="椭圆 15"/>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7" name="椭圆 16"/>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18" name="组合 17"/>
          <p:cNvGrpSpPr/>
          <p:nvPr/>
        </p:nvGrpSpPr>
        <p:grpSpPr>
          <a:xfrm flipH="1">
            <a:off x="2078852" y="2511771"/>
            <a:ext cx="2599547" cy="2072335"/>
            <a:chOff x="1271166" y="2284597"/>
            <a:chExt cx="2599547" cy="2072335"/>
          </a:xfrm>
          <a:solidFill>
            <a:srgbClr val="12C869">
              <a:lumMod val="75000"/>
              <a:alpha val="54000"/>
            </a:srgbClr>
          </a:solidFill>
        </p:grpSpPr>
        <p:sp>
          <p:nvSpPr>
            <p:cNvPr id="19" name="椭圆 18"/>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0" name="椭圆 19"/>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1" name="椭圆 20"/>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22" name="椭圆 21"/>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23"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DASHBOARD</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DEMONSTRATION</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7218907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The Dashboard</a:t>
            </a:r>
          </a:p>
        </p:txBody>
      </p:sp>
      <p:graphicFrame>
        <p:nvGraphicFramePr>
          <p:cNvPr id="3" name="图示 2"/>
          <p:cNvGraphicFramePr/>
          <p:nvPr>
            <p:extLst>
              <p:ext uri="{D42A27DB-BD31-4B8C-83A1-F6EECF244321}">
                <p14:modId xmlns:p14="http://schemas.microsoft.com/office/powerpoint/2010/main" val="841987467"/>
              </p:ext>
            </p:extLst>
          </p:nvPr>
        </p:nvGraphicFramePr>
        <p:xfrm>
          <a:off x="139710" y="1350496"/>
          <a:ext cx="11556000" cy="453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0741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a:t>
            </a:r>
            <a:endParaRPr lang="zh-CN" altLang="en-US" dirty="0"/>
          </a:p>
        </p:txBody>
      </p:sp>
      <p:sp>
        <p:nvSpPr>
          <p:cNvPr id="3" name="空心弧 12"/>
          <p:cNvSpPr/>
          <p:nvPr/>
        </p:nvSpPr>
        <p:spPr>
          <a:xfrm>
            <a:off x="339847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4" name="空心弧 8"/>
          <p:cNvSpPr/>
          <p:nvPr/>
        </p:nvSpPr>
        <p:spPr>
          <a:xfrm flipV="1">
            <a:off x="1067774"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5" name="空心弧 15"/>
          <p:cNvSpPr/>
          <p:nvPr/>
        </p:nvSpPr>
        <p:spPr>
          <a:xfrm flipV="1">
            <a:off x="5765972"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6" name="空心弧 21"/>
          <p:cNvSpPr/>
          <p:nvPr/>
        </p:nvSpPr>
        <p:spPr>
          <a:xfrm>
            <a:off x="812970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7" name="空心弧 4"/>
          <p:cNvSpPr/>
          <p:nvPr/>
        </p:nvSpPr>
        <p:spPr>
          <a:xfrm flipV="1">
            <a:off x="8129700"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0989B1"/>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8" name="空心弧 4"/>
          <p:cNvSpPr/>
          <p:nvPr/>
        </p:nvSpPr>
        <p:spPr>
          <a:xfrm>
            <a:off x="5765972"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C0CF3A"/>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9" name="空心弧 4"/>
          <p:cNvSpPr/>
          <p:nvPr/>
        </p:nvSpPr>
        <p:spPr>
          <a:xfrm flipV="1">
            <a:off x="3398469"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8AB833"/>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0" name="空心弧 4"/>
          <p:cNvSpPr/>
          <p:nvPr/>
        </p:nvSpPr>
        <p:spPr>
          <a:xfrm>
            <a:off x="1067773"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549E39"/>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1" name="文本框 8"/>
          <p:cNvSpPr txBox="1"/>
          <p:nvPr/>
        </p:nvSpPr>
        <p:spPr>
          <a:xfrm>
            <a:off x="1081842" y="5078067"/>
            <a:ext cx="2686558"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09630">
              <a:lnSpc>
                <a:spcPct val="130000"/>
              </a:lnSpc>
              <a:defRPr/>
            </a:pPr>
            <a:r>
              <a:rPr lang="en-US" altLang="zh-CN" sz="1200" b="1" kern="0" dirty="0">
                <a:solidFill>
                  <a:schemeClr val="tx1">
                    <a:lumMod val="75000"/>
                  </a:schemeClr>
                </a:solidFill>
              </a:rPr>
              <a:t>Acquire JSON data from GitHub and VSO by calling Rest API.</a:t>
            </a:r>
            <a:endParaRPr lang="zh-CN" altLang="en-US" sz="1200" b="1" kern="0" dirty="0">
              <a:solidFill>
                <a:schemeClr val="tx1">
                  <a:lumMod val="75000"/>
                </a:schemeClr>
              </a:solidFill>
            </a:endParaRPr>
          </a:p>
        </p:txBody>
      </p:sp>
      <p:sp>
        <p:nvSpPr>
          <p:cNvPr id="12" name="矩形 24"/>
          <p:cNvSpPr/>
          <p:nvPr/>
        </p:nvSpPr>
        <p:spPr>
          <a:xfrm>
            <a:off x="1630089" y="4655235"/>
            <a:ext cx="1707519"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549E39"/>
                </a:solidFill>
              </a:rPr>
              <a:t>Extracting Data</a:t>
            </a:r>
            <a:endParaRPr kumimoji="0" lang="en-US" altLang="zh-CN" sz="1600" b="1" i="0" u="none" strike="noStrike" kern="0" cap="none" spc="0" normalizeH="0" baseline="0" noProof="0" dirty="0">
              <a:ln>
                <a:noFill/>
              </a:ln>
              <a:solidFill>
                <a:srgbClr val="549E39"/>
              </a:solidFill>
              <a:effectLst/>
              <a:uLnTx/>
              <a:uFillTx/>
            </a:endParaRPr>
          </a:p>
        </p:txBody>
      </p:sp>
      <p:sp>
        <p:nvSpPr>
          <p:cNvPr id="13" name="文本框 8"/>
          <p:cNvSpPr txBox="1"/>
          <p:nvPr/>
        </p:nvSpPr>
        <p:spPr>
          <a:xfrm>
            <a:off x="3754332" y="5078436"/>
            <a:ext cx="2417497"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09630">
              <a:lnSpc>
                <a:spcPct val="130000"/>
              </a:lnSpc>
              <a:defRPr/>
            </a:pPr>
            <a:r>
              <a:rPr lang="en-US" altLang="zh-CN" sz="1200" b="1" kern="0" dirty="0">
                <a:solidFill>
                  <a:schemeClr val="tx1">
                    <a:lumMod val="75000"/>
                  </a:schemeClr>
                </a:solidFill>
              </a:rPr>
              <a:t>Parse the JSON data to get the information we need.</a:t>
            </a:r>
            <a:endParaRPr lang="zh-CN" altLang="en-US" sz="1200" b="1" kern="0" dirty="0">
              <a:solidFill>
                <a:schemeClr val="tx1">
                  <a:lumMod val="75000"/>
                </a:schemeClr>
              </a:solidFill>
            </a:endParaRPr>
          </a:p>
        </p:txBody>
      </p:sp>
      <p:sp>
        <p:nvSpPr>
          <p:cNvPr id="14" name="矩形 28"/>
          <p:cNvSpPr/>
          <p:nvPr/>
        </p:nvSpPr>
        <p:spPr>
          <a:xfrm>
            <a:off x="4177241" y="4669146"/>
            <a:ext cx="1436612"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8AB833"/>
                </a:solidFill>
              </a:rPr>
              <a:t>Parsing Data</a:t>
            </a:r>
            <a:endParaRPr kumimoji="0" lang="en-US" altLang="zh-CN" sz="1600" b="1" i="0" u="none" strike="noStrike" kern="0" cap="none" spc="0" normalizeH="0" baseline="0" noProof="0" dirty="0">
              <a:ln>
                <a:noFill/>
              </a:ln>
              <a:solidFill>
                <a:srgbClr val="8AB833"/>
              </a:solidFill>
              <a:effectLst/>
              <a:uLnTx/>
              <a:uFillTx/>
            </a:endParaRPr>
          </a:p>
        </p:txBody>
      </p:sp>
      <p:sp>
        <p:nvSpPr>
          <p:cNvPr id="15" name="文本框 8"/>
          <p:cNvSpPr txBox="1"/>
          <p:nvPr/>
        </p:nvSpPr>
        <p:spPr>
          <a:xfrm>
            <a:off x="6157905" y="5078436"/>
            <a:ext cx="2543772"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b="1" kern="0" dirty="0">
                <a:solidFill>
                  <a:schemeClr val="tx1">
                    <a:lumMod val="75000"/>
                  </a:schemeClr>
                </a:solidFill>
              </a:rPr>
              <a:t>Inserting the information to the tables created in the database.</a:t>
            </a:r>
            <a:endParaRPr lang="zh-CN" altLang="en-US" sz="1200" b="1" kern="0" dirty="0">
              <a:solidFill>
                <a:schemeClr val="tx1">
                  <a:lumMod val="75000"/>
                </a:schemeClr>
              </a:solidFill>
            </a:endParaRPr>
          </a:p>
        </p:txBody>
      </p:sp>
      <p:sp>
        <p:nvSpPr>
          <p:cNvPr id="16" name="矩形 31"/>
          <p:cNvSpPr/>
          <p:nvPr/>
        </p:nvSpPr>
        <p:spPr>
          <a:xfrm>
            <a:off x="6580813" y="4645211"/>
            <a:ext cx="1523174"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C0CF3A"/>
                </a:solidFill>
                <a:effectLst/>
                <a:uLnTx/>
                <a:uFillTx/>
              </a:rPr>
              <a:t>Loading Data</a:t>
            </a:r>
          </a:p>
        </p:txBody>
      </p:sp>
      <p:sp>
        <p:nvSpPr>
          <p:cNvPr id="17" name="文本框 8"/>
          <p:cNvSpPr txBox="1"/>
          <p:nvPr/>
        </p:nvSpPr>
        <p:spPr>
          <a:xfrm>
            <a:off x="8647911" y="5081954"/>
            <a:ext cx="2972004"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30">
              <a:lnSpc>
                <a:spcPct val="130000"/>
              </a:lnSpc>
              <a:defRPr/>
            </a:pPr>
            <a:r>
              <a:rPr lang="en-US" altLang="zh-CN" sz="1200" b="1" kern="0" dirty="0">
                <a:solidFill>
                  <a:schemeClr val="tx1">
                    <a:lumMod val="75000"/>
                  </a:schemeClr>
                </a:solidFill>
              </a:rPr>
              <a:t>Make the data visualized in dashboard by PowerBI.</a:t>
            </a:r>
            <a:endParaRPr lang="zh-CN" altLang="en-US" sz="1200" b="1" kern="0" dirty="0">
              <a:solidFill>
                <a:schemeClr val="tx1">
                  <a:lumMod val="75000"/>
                </a:schemeClr>
              </a:solidFill>
            </a:endParaRPr>
          </a:p>
        </p:txBody>
      </p:sp>
      <p:sp>
        <p:nvSpPr>
          <p:cNvPr id="18" name="矩形 34"/>
          <p:cNvSpPr/>
          <p:nvPr/>
        </p:nvSpPr>
        <p:spPr>
          <a:xfrm>
            <a:off x="8876507" y="4659122"/>
            <a:ext cx="1766830"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989B1"/>
                </a:solidFill>
                <a:effectLst/>
                <a:uLnTx/>
                <a:uFillTx/>
              </a:rPr>
              <a:t>Visualizing Data</a:t>
            </a:r>
          </a:p>
        </p:txBody>
      </p:sp>
      <p:sp>
        <p:nvSpPr>
          <p:cNvPr id="19" name="文本框 36"/>
          <p:cNvSpPr txBox="1"/>
          <p:nvPr/>
        </p:nvSpPr>
        <p:spPr>
          <a:xfrm>
            <a:off x="1873068" y="1127284"/>
            <a:ext cx="1301959"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549E39"/>
                </a:solidFill>
                <a:effectLst/>
                <a:uLnTx/>
                <a:uFillTx/>
              </a:rPr>
              <a:t>STAGE</a:t>
            </a:r>
            <a:r>
              <a:rPr kumimoji="1" lang="zh-CN" altLang="en-US" sz="1600" b="1" i="0" u="none" strike="noStrike" kern="0" cap="none" spc="0" normalizeH="0" baseline="0" noProof="0" dirty="0">
                <a:ln>
                  <a:noFill/>
                </a:ln>
                <a:solidFill>
                  <a:srgbClr val="549E39"/>
                </a:solidFill>
                <a:effectLst/>
                <a:uLnTx/>
                <a:uFillTx/>
              </a:rPr>
              <a:t> </a:t>
            </a:r>
            <a:r>
              <a:rPr kumimoji="1" lang="en-US" altLang="zh-CN" sz="1600" b="1" i="0" u="none" strike="noStrike" kern="0" cap="none" spc="0" normalizeH="0" baseline="0" noProof="0" dirty="0">
                <a:ln>
                  <a:noFill/>
                </a:ln>
                <a:solidFill>
                  <a:srgbClr val="549E39"/>
                </a:solidFill>
                <a:effectLst/>
                <a:uLnTx/>
                <a:uFillTx/>
              </a:rPr>
              <a:t>ONE</a:t>
            </a:r>
            <a:endParaRPr kumimoji="1" lang="zh-CN" altLang="en-US" sz="1600" b="1" i="0" u="none" strike="noStrike" kern="0" cap="none" spc="0" normalizeH="0" baseline="0" noProof="0" dirty="0">
              <a:ln>
                <a:noFill/>
              </a:ln>
              <a:solidFill>
                <a:srgbClr val="549E39"/>
              </a:solidFill>
              <a:effectLst/>
              <a:uLnTx/>
              <a:uFillTx/>
            </a:endParaRPr>
          </a:p>
        </p:txBody>
      </p:sp>
      <p:sp>
        <p:nvSpPr>
          <p:cNvPr id="20" name="文本框 37"/>
          <p:cNvSpPr txBox="1"/>
          <p:nvPr/>
        </p:nvSpPr>
        <p:spPr>
          <a:xfrm>
            <a:off x="4164662" y="1127284"/>
            <a:ext cx="1313180"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8AB833"/>
                </a:solidFill>
                <a:effectLst/>
                <a:uLnTx/>
                <a:uFillTx/>
              </a:rPr>
              <a:t>STAGE</a:t>
            </a:r>
            <a:r>
              <a:rPr kumimoji="1" lang="zh-CN" altLang="en-US" sz="1600" b="1" i="0" u="none" strike="noStrike" kern="0" cap="none" spc="0" normalizeH="0" baseline="0" noProof="0" dirty="0">
                <a:ln>
                  <a:noFill/>
                </a:ln>
                <a:solidFill>
                  <a:srgbClr val="8AB833"/>
                </a:solidFill>
                <a:effectLst/>
                <a:uLnTx/>
                <a:uFillTx/>
              </a:rPr>
              <a:t> </a:t>
            </a:r>
            <a:r>
              <a:rPr kumimoji="1" lang="en-US" altLang="zh-CN" sz="1600" b="1" i="0" u="none" strike="noStrike" kern="0" cap="none" spc="0" normalizeH="0" baseline="0" noProof="0" dirty="0">
                <a:ln>
                  <a:noFill/>
                </a:ln>
                <a:solidFill>
                  <a:srgbClr val="8AB833"/>
                </a:solidFill>
                <a:effectLst/>
                <a:uLnTx/>
                <a:uFillTx/>
              </a:rPr>
              <a:t>TWO</a:t>
            </a:r>
            <a:endParaRPr kumimoji="1" lang="zh-CN" altLang="en-US" sz="1600" b="1" i="0" u="none" strike="noStrike" kern="0" cap="none" spc="0" normalizeH="0" baseline="0" noProof="0" dirty="0">
              <a:ln>
                <a:noFill/>
              </a:ln>
              <a:solidFill>
                <a:srgbClr val="8AB833"/>
              </a:solidFill>
              <a:effectLst/>
              <a:uLnTx/>
              <a:uFillTx/>
            </a:endParaRPr>
          </a:p>
        </p:txBody>
      </p:sp>
      <p:sp>
        <p:nvSpPr>
          <p:cNvPr id="21" name="文本框 38"/>
          <p:cNvSpPr txBox="1"/>
          <p:nvPr/>
        </p:nvSpPr>
        <p:spPr>
          <a:xfrm>
            <a:off x="6472563" y="1127284"/>
            <a:ext cx="1428596"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0CF3A"/>
                </a:solidFill>
                <a:effectLst/>
                <a:uLnTx/>
                <a:uFillTx/>
              </a:rPr>
              <a:t>STAGE</a:t>
            </a:r>
            <a:r>
              <a:rPr kumimoji="1" lang="zh-CN" altLang="en-US" sz="1600" b="1" i="0" u="none" strike="noStrike" kern="0" cap="none" spc="0" normalizeH="0" baseline="0" noProof="0" dirty="0">
                <a:ln>
                  <a:noFill/>
                </a:ln>
                <a:solidFill>
                  <a:srgbClr val="C0CF3A"/>
                </a:solidFill>
                <a:effectLst/>
                <a:uLnTx/>
                <a:uFillTx/>
              </a:rPr>
              <a:t> </a:t>
            </a:r>
            <a:r>
              <a:rPr kumimoji="1" lang="en-US" altLang="zh-CN" sz="1600" b="1" i="0" u="none" strike="noStrike" kern="0" cap="none" spc="0" normalizeH="0" baseline="0" noProof="0" dirty="0">
                <a:ln>
                  <a:noFill/>
                </a:ln>
                <a:solidFill>
                  <a:srgbClr val="C0CF3A"/>
                </a:solidFill>
                <a:effectLst/>
                <a:uLnTx/>
                <a:uFillTx/>
              </a:rPr>
              <a:t>THREE</a:t>
            </a:r>
            <a:endParaRPr kumimoji="1" lang="zh-CN" altLang="en-US" sz="1600" b="1" i="0" u="none" strike="noStrike" kern="0" cap="none" spc="0" normalizeH="0" baseline="0" noProof="0" dirty="0">
              <a:ln>
                <a:noFill/>
              </a:ln>
              <a:solidFill>
                <a:srgbClr val="C0CF3A"/>
              </a:solidFill>
              <a:effectLst/>
              <a:uLnTx/>
              <a:uFillTx/>
            </a:endParaRPr>
          </a:p>
        </p:txBody>
      </p:sp>
      <p:sp>
        <p:nvSpPr>
          <p:cNvPr id="22" name="文本框 39"/>
          <p:cNvSpPr txBox="1"/>
          <p:nvPr/>
        </p:nvSpPr>
        <p:spPr>
          <a:xfrm>
            <a:off x="8899330" y="1127284"/>
            <a:ext cx="1390124"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989B1"/>
                </a:solidFill>
                <a:effectLst/>
                <a:uLnTx/>
                <a:uFillTx/>
              </a:rPr>
              <a:t>STAGE</a:t>
            </a:r>
            <a:r>
              <a:rPr kumimoji="1" lang="zh-CN" altLang="en-US" sz="1600" b="1" i="0" u="none" strike="noStrike" kern="0" cap="none" spc="0" normalizeH="0" baseline="0" noProof="0" dirty="0">
                <a:ln>
                  <a:noFill/>
                </a:ln>
                <a:solidFill>
                  <a:srgbClr val="0989B1"/>
                </a:solidFill>
                <a:effectLst/>
                <a:uLnTx/>
                <a:uFillTx/>
              </a:rPr>
              <a:t> </a:t>
            </a:r>
            <a:r>
              <a:rPr kumimoji="1" lang="en-US" altLang="zh-CN" sz="1600" b="1" i="0" u="none" strike="noStrike" kern="0" cap="none" spc="0" normalizeH="0" baseline="0" noProof="0" dirty="0">
                <a:ln>
                  <a:noFill/>
                </a:ln>
                <a:solidFill>
                  <a:srgbClr val="0989B1"/>
                </a:solidFill>
                <a:effectLst/>
                <a:uLnTx/>
                <a:uFillTx/>
              </a:rPr>
              <a:t>FOUR</a:t>
            </a:r>
            <a:endParaRPr kumimoji="1" lang="zh-CN" altLang="en-US" sz="1600" b="1" i="0" u="none" strike="noStrike" kern="0" cap="none" spc="0" normalizeH="0" baseline="0" noProof="0" dirty="0">
              <a:ln>
                <a:noFill/>
              </a:ln>
              <a:solidFill>
                <a:srgbClr val="0989B1"/>
              </a:solidFill>
              <a:effectLst/>
              <a:uLnTx/>
              <a:uFillTx/>
            </a:endParaRPr>
          </a:p>
        </p:txBody>
      </p:sp>
      <p:pic>
        <p:nvPicPr>
          <p:cNvPr id="23" name="Picture 125"/>
          <p:cNvPicPr>
            <a:picLocks noChangeAspect="1"/>
          </p:cNvPicPr>
          <p:nvPr/>
        </p:nvPicPr>
        <p:blipFill>
          <a:blip r:embed="rId3"/>
          <a:stretch>
            <a:fillRect/>
          </a:stretch>
        </p:blipFill>
        <p:spPr>
          <a:xfrm>
            <a:off x="2008053" y="2650694"/>
            <a:ext cx="1018340" cy="1018340"/>
          </a:xfrm>
          <a:prstGeom prst="rect">
            <a:avLst/>
          </a:prstGeom>
        </p:spPr>
      </p:pic>
      <p:pic>
        <p:nvPicPr>
          <p:cNvPr id="24" name="Picture 126"/>
          <p:cNvPicPr>
            <a:picLocks noChangeAspect="1"/>
          </p:cNvPicPr>
          <p:nvPr/>
        </p:nvPicPr>
        <p:blipFill>
          <a:blip r:embed="rId4"/>
          <a:stretch>
            <a:fillRect/>
          </a:stretch>
        </p:blipFill>
        <p:spPr>
          <a:xfrm>
            <a:off x="4450285" y="2676027"/>
            <a:ext cx="874625" cy="874625"/>
          </a:xfrm>
          <a:prstGeom prst="rect">
            <a:avLst/>
          </a:prstGeom>
        </p:spPr>
      </p:pic>
      <p:pic>
        <p:nvPicPr>
          <p:cNvPr id="25" name="Picture 127"/>
          <p:cNvPicPr>
            <a:picLocks noChangeAspect="1"/>
          </p:cNvPicPr>
          <p:nvPr/>
        </p:nvPicPr>
        <p:blipFill>
          <a:blip r:embed="rId5"/>
          <a:stretch>
            <a:fillRect/>
          </a:stretch>
        </p:blipFill>
        <p:spPr>
          <a:xfrm>
            <a:off x="6682301" y="2600641"/>
            <a:ext cx="1199671" cy="966178"/>
          </a:xfrm>
          <a:prstGeom prst="rect">
            <a:avLst/>
          </a:prstGeom>
        </p:spPr>
      </p:pic>
      <p:pic>
        <p:nvPicPr>
          <p:cNvPr id="26" name="Picture 128"/>
          <p:cNvPicPr>
            <a:picLocks noChangeAspect="1"/>
          </p:cNvPicPr>
          <p:nvPr/>
        </p:nvPicPr>
        <p:blipFill>
          <a:blip r:embed="rId6"/>
          <a:stretch>
            <a:fillRect/>
          </a:stretch>
        </p:blipFill>
        <p:spPr>
          <a:xfrm>
            <a:off x="9025297" y="2740460"/>
            <a:ext cx="1375177" cy="770932"/>
          </a:xfrm>
          <a:prstGeom prst="rect">
            <a:avLst/>
          </a:prstGeom>
        </p:spPr>
      </p:pic>
    </p:spTree>
    <p:extLst>
      <p:ext uri="{BB962C8B-B14F-4D97-AF65-F5344CB8AC3E}">
        <p14:creationId xmlns:p14="http://schemas.microsoft.com/office/powerpoint/2010/main" val="4132844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1000"/>
                                        <p:tgtEl>
                                          <p:spTgt spid="5"/>
                                        </p:tgtEl>
                                      </p:cBhvr>
                                    </p:animEffect>
                                    <p:anim calcmode="lin" valueType="num">
                                      <p:cBhvr>
                                        <p:cTn id="87" dur="1000" fill="hold"/>
                                        <p:tgtEl>
                                          <p:spTgt spid="5"/>
                                        </p:tgtEl>
                                        <p:attrNameLst>
                                          <p:attrName>ppt_x</p:attrName>
                                        </p:attrNameLst>
                                      </p:cBhvr>
                                      <p:tavLst>
                                        <p:tav tm="0">
                                          <p:val>
                                            <p:strVal val="#ppt_x"/>
                                          </p:val>
                                        </p:tav>
                                        <p:tav tm="100000">
                                          <p:val>
                                            <p:strVal val="#ppt_x"/>
                                          </p:val>
                                        </p:tav>
                                      </p:tavLst>
                                    </p:anim>
                                    <p:anim calcmode="lin" valueType="num">
                                      <p:cBhvr>
                                        <p:cTn id="88" dur="1000" fill="hold"/>
                                        <p:tgtEl>
                                          <p:spTgt spid="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1000"/>
                                        <p:tgtEl>
                                          <p:spTgt spid="6"/>
                                        </p:tgtEl>
                                      </p:cBhvr>
                                    </p:animEffect>
                                    <p:anim calcmode="lin" valueType="num">
                                      <p:cBhvr>
                                        <p:cTn id="109" dur="1000" fill="hold"/>
                                        <p:tgtEl>
                                          <p:spTgt spid="6"/>
                                        </p:tgtEl>
                                        <p:attrNameLst>
                                          <p:attrName>ppt_x</p:attrName>
                                        </p:attrNameLst>
                                      </p:cBhvr>
                                      <p:tavLst>
                                        <p:tav tm="0">
                                          <p:val>
                                            <p:strVal val="#ppt_x"/>
                                          </p:val>
                                        </p:tav>
                                        <p:tav tm="100000">
                                          <p:val>
                                            <p:strVal val="#ppt_x"/>
                                          </p:val>
                                        </p:tav>
                                      </p:tavLst>
                                    </p:anim>
                                    <p:anim calcmode="lin" valueType="num">
                                      <p:cBhvr>
                                        <p:cTn id="110" dur="1000" fill="hold"/>
                                        <p:tgtEl>
                                          <p:spTgt spid="6"/>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1000"/>
                                        <p:tgtEl>
                                          <p:spTgt spid="26"/>
                                        </p:tgtEl>
                                      </p:cBhvr>
                                    </p:animEffect>
                                    <p:anim calcmode="lin" valueType="num">
                                      <p:cBhvr>
                                        <p:cTn id="114" dur="1000" fill="hold"/>
                                        <p:tgtEl>
                                          <p:spTgt spid="26"/>
                                        </p:tgtEl>
                                        <p:attrNameLst>
                                          <p:attrName>ppt_x</p:attrName>
                                        </p:attrNameLst>
                                      </p:cBhvr>
                                      <p:tavLst>
                                        <p:tav tm="0">
                                          <p:val>
                                            <p:strVal val="#ppt_x"/>
                                          </p:val>
                                        </p:tav>
                                        <p:tav tm="100000">
                                          <p:val>
                                            <p:strVal val="#ppt_x"/>
                                          </p:val>
                                        </p:tav>
                                      </p:tavLst>
                                    </p:anim>
                                    <p:anim calcmode="lin" valueType="num">
                                      <p:cBhvr>
                                        <p:cTn id="115" dur="1000" fill="hold"/>
                                        <p:tgtEl>
                                          <p:spTgt spid="2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fade">
                                      <p:cBhvr>
                                        <p:cTn id="118" dur="1000"/>
                                        <p:tgtEl>
                                          <p:spTgt spid="7"/>
                                        </p:tgtEl>
                                      </p:cBhvr>
                                    </p:animEffect>
                                    <p:anim calcmode="lin" valueType="num">
                                      <p:cBhvr>
                                        <p:cTn id="119" dur="1000" fill="hold"/>
                                        <p:tgtEl>
                                          <p:spTgt spid="7"/>
                                        </p:tgtEl>
                                        <p:attrNameLst>
                                          <p:attrName>ppt_x</p:attrName>
                                        </p:attrNameLst>
                                      </p:cBhvr>
                                      <p:tavLst>
                                        <p:tav tm="0">
                                          <p:val>
                                            <p:strVal val="#ppt_x"/>
                                          </p:val>
                                        </p:tav>
                                        <p:tav tm="100000">
                                          <p:val>
                                            <p:strVal val="#ppt_x"/>
                                          </p:val>
                                        </p:tav>
                                      </p:tavLst>
                                    </p:anim>
                                    <p:anim calcmode="lin" valueType="num">
                                      <p:cBhvr>
                                        <p:cTn id="120" dur="1000" fill="hold"/>
                                        <p:tgtEl>
                                          <p:spTgt spid="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visible"/>
                                      </p:to>
                                    </p:set>
                                    <p:animEffect transition="in" filter="fade">
                                      <p:cBhvr>
                                        <p:cTn id="123" dur="1000"/>
                                        <p:tgtEl>
                                          <p:spTgt spid="18"/>
                                        </p:tgtEl>
                                      </p:cBhvr>
                                    </p:animEffect>
                                    <p:anim calcmode="lin" valueType="num">
                                      <p:cBhvr>
                                        <p:cTn id="124" dur="1000" fill="hold"/>
                                        <p:tgtEl>
                                          <p:spTgt spid="18"/>
                                        </p:tgtEl>
                                        <p:attrNameLst>
                                          <p:attrName>ppt_x</p:attrName>
                                        </p:attrNameLst>
                                      </p:cBhvr>
                                      <p:tavLst>
                                        <p:tav tm="0">
                                          <p:val>
                                            <p:strVal val="#ppt_x"/>
                                          </p:val>
                                        </p:tav>
                                        <p:tav tm="100000">
                                          <p:val>
                                            <p:strVal val="#ppt_x"/>
                                          </p:val>
                                        </p:tav>
                                      </p:tavLst>
                                    </p:anim>
                                    <p:anim calcmode="lin" valueType="num">
                                      <p:cBhvr>
                                        <p:cTn id="125" dur="1000" fill="hold"/>
                                        <p:tgtEl>
                                          <p:spTgt spid="1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756841" y="2476738"/>
            <a:ext cx="320743" cy="981841"/>
          </a:xfrm>
          <a:custGeom>
            <a:avLst/>
            <a:gdLst/>
            <a:ahLst/>
            <a:cxnLst/>
            <a:rect l="0" t="0" r="0" b="0"/>
            <a:pathLst>
              <a:path>
                <a:moveTo>
                  <a:pt x="0" y="0"/>
                </a:moveTo>
                <a:lnTo>
                  <a:pt x="0" y="1158853"/>
                </a:lnTo>
                <a:lnTo>
                  <a:pt x="309027" y="1158853"/>
                </a:lnTo>
              </a:path>
            </a:pathLst>
          </a:custGeom>
          <a:noFill/>
          <a:ln w="28575">
            <a:solidFill>
              <a:srgbClr val="FF8C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756841" y="2139106"/>
            <a:ext cx="320743" cy="2618243"/>
          </a:xfrm>
          <a:custGeom>
            <a:avLst/>
            <a:gdLst/>
            <a:ahLst/>
            <a:cxnLst/>
            <a:rect l="0" t="0" r="0" b="0"/>
            <a:pathLst>
              <a:path>
                <a:moveTo>
                  <a:pt x="0" y="0"/>
                </a:moveTo>
                <a:lnTo>
                  <a:pt x="0" y="3090276"/>
                </a:lnTo>
                <a:lnTo>
                  <a:pt x="309027" y="3090276"/>
                </a:lnTo>
              </a:path>
            </a:pathLst>
          </a:custGeom>
          <a:noFill/>
          <a:ln w="28575">
            <a:solidFill>
              <a:srgbClr val="FF8C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2" name="标题 1"/>
          <p:cNvSpPr>
            <a:spLocks noGrp="1"/>
          </p:cNvSpPr>
          <p:nvPr>
            <p:ph type="title"/>
          </p:nvPr>
        </p:nvSpPr>
        <p:spPr/>
        <p:txBody>
          <a:bodyPr/>
          <a:lstStyle/>
          <a:p>
            <a:r>
              <a:rPr lang="en-US" altLang="zh-CN" dirty="0"/>
              <a:t>Challenges in The Workflow</a:t>
            </a:r>
            <a:endParaRPr lang="zh-CN" altLang="en-US" dirty="0"/>
          </a:p>
        </p:txBody>
      </p:sp>
      <p:sp>
        <p:nvSpPr>
          <p:cNvPr id="7" name="任意多边形 6"/>
          <p:cNvSpPr/>
          <p:nvPr/>
        </p:nvSpPr>
        <p:spPr>
          <a:xfrm>
            <a:off x="436098" y="1420841"/>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FF8C0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kern="1200" dirty="0"/>
              <a:t>Gather data that is missing</a:t>
            </a:r>
            <a:endParaRPr lang="zh-CN" altLang="en-US" sz="2800" b="1" kern="1200" dirty="0"/>
          </a:p>
        </p:txBody>
      </p:sp>
      <p:sp>
        <p:nvSpPr>
          <p:cNvPr id="9" name="任意多边形 8"/>
          <p:cNvSpPr/>
          <p:nvPr/>
        </p:nvSpPr>
        <p:spPr>
          <a:xfrm>
            <a:off x="1077585" y="3057242"/>
            <a:ext cx="2592000" cy="1008000"/>
          </a:xfrm>
          <a:custGeom>
            <a:avLst/>
            <a:gdLst>
              <a:gd name="connsiteX0" fmla="*/ 0 w 2472220"/>
              <a:gd name="connsiteY0" fmla="*/ 154514 h 1545138"/>
              <a:gd name="connsiteX1" fmla="*/ 154514 w 2472220"/>
              <a:gd name="connsiteY1" fmla="*/ 0 h 1545138"/>
              <a:gd name="connsiteX2" fmla="*/ 2317706 w 2472220"/>
              <a:gd name="connsiteY2" fmla="*/ 0 h 1545138"/>
              <a:gd name="connsiteX3" fmla="*/ 2472220 w 2472220"/>
              <a:gd name="connsiteY3" fmla="*/ 154514 h 1545138"/>
              <a:gd name="connsiteX4" fmla="*/ 2472220 w 2472220"/>
              <a:gd name="connsiteY4" fmla="*/ 1390624 h 1545138"/>
              <a:gd name="connsiteX5" fmla="*/ 2317706 w 2472220"/>
              <a:gd name="connsiteY5" fmla="*/ 1545138 h 1545138"/>
              <a:gd name="connsiteX6" fmla="*/ 154514 w 2472220"/>
              <a:gd name="connsiteY6" fmla="*/ 1545138 h 1545138"/>
              <a:gd name="connsiteX7" fmla="*/ 0 w 2472220"/>
              <a:gd name="connsiteY7" fmla="*/ 1390624 h 1545138"/>
              <a:gd name="connsiteX8" fmla="*/ 0 w 2472220"/>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545138">
                <a:moveTo>
                  <a:pt x="0" y="154514"/>
                </a:moveTo>
                <a:cubicBezTo>
                  <a:pt x="0" y="69178"/>
                  <a:pt x="69178" y="0"/>
                  <a:pt x="154514" y="0"/>
                </a:cubicBezTo>
                <a:lnTo>
                  <a:pt x="2317706" y="0"/>
                </a:lnTo>
                <a:cubicBezTo>
                  <a:pt x="2403042" y="0"/>
                  <a:pt x="2472220" y="69178"/>
                  <a:pt x="2472220" y="154514"/>
                </a:cubicBezTo>
                <a:lnTo>
                  <a:pt x="2472220" y="1390624"/>
                </a:lnTo>
                <a:cubicBezTo>
                  <a:pt x="2472220" y="1475960"/>
                  <a:pt x="2403042" y="1545138"/>
                  <a:pt x="2317706" y="1545138"/>
                </a:cubicBezTo>
                <a:lnTo>
                  <a:pt x="154514" y="1545138"/>
                </a:lnTo>
                <a:cubicBezTo>
                  <a:pt x="69178" y="1545138"/>
                  <a:pt x="0" y="1475960"/>
                  <a:pt x="0" y="1390624"/>
                </a:cubicBezTo>
                <a:lnTo>
                  <a:pt x="0" y="154514"/>
                </a:lnTo>
                <a:close/>
              </a:path>
            </a:pathLst>
          </a:custGeom>
          <a:ln w="28575">
            <a:solidFill>
              <a:srgbClr val="FF8C00"/>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36" tIns="65576" rIns="75736" bIns="65576" numCol="1" spcCol="1270" anchor="ctr" anchorCtr="0">
            <a:noAutofit/>
          </a:bodyPr>
          <a:lstStyle/>
          <a:p>
            <a:pPr lvl="0" algn="ctr" defTabSz="711200">
              <a:lnSpc>
                <a:spcPct val="90000"/>
              </a:lnSpc>
              <a:spcBef>
                <a:spcPct val="0"/>
              </a:spcBef>
              <a:spcAft>
                <a:spcPct val="35000"/>
              </a:spcAft>
            </a:pPr>
            <a:r>
              <a:rPr lang="en-US" altLang="zh-CN" sz="1600" b="1" kern="1200" dirty="0"/>
              <a:t>Pull request of VSO repositories</a:t>
            </a:r>
            <a:endParaRPr lang="zh-CN" altLang="en-US" sz="1600" b="1" kern="1200" dirty="0"/>
          </a:p>
        </p:txBody>
      </p:sp>
      <p:sp>
        <p:nvSpPr>
          <p:cNvPr id="11" name="任意多边形 10"/>
          <p:cNvSpPr/>
          <p:nvPr/>
        </p:nvSpPr>
        <p:spPr>
          <a:xfrm>
            <a:off x="1077585" y="4693645"/>
            <a:ext cx="2592000" cy="1008000"/>
          </a:xfrm>
          <a:custGeom>
            <a:avLst/>
            <a:gdLst>
              <a:gd name="connsiteX0" fmla="*/ 0 w 2472220"/>
              <a:gd name="connsiteY0" fmla="*/ 154514 h 1545138"/>
              <a:gd name="connsiteX1" fmla="*/ 154514 w 2472220"/>
              <a:gd name="connsiteY1" fmla="*/ 0 h 1545138"/>
              <a:gd name="connsiteX2" fmla="*/ 2317706 w 2472220"/>
              <a:gd name="connsiteY2" fmla="*/ 0 h 1545138"/>
              <a:gd name="connsiteX3" fmla="*/ 2472220 w 2472220"/>
              <a:gd name="connsiteY3" fmla="*/ 154514 h 1545138"/>
              <a:gd name="connsiteX4" fmla="*/ 2472220 w 2472220"/>
              <a:gd name="connsiteY4" fmla="*/ 1390624 h 1545138"/>
              <a:gd name="connsiteX5" fmla="*/ 2317706 w 2472220"/>
              <a:gd name="connsiteY5" fmla="*/ 1545138 h 1545138"/>
              <a:gd name="connsiteX6" fmla="*/ 154514 w 2472220"/>
              <a:gd name="connsiteY6" fmla="*/ 1545138 h 1545138"/>
              <a:gd name="connsiteX7" fmla="*/ 0 w 2472220"/>
              <a:gd name="connsiteY7" fmla="*/ 1390624 h 1545138"/>
              <a:gd name="connsiteX8" fmla="*/ 0 w 2472220"/>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545138">
                <a:moveTo>
                  <a:pt x="0" y="154514"/>
                </a:moveTo>
                <a:cubicBezTo>
                  <a:pt x="0" y="69178"/>
                  <a:pt x="69178" y="0"/>
                  <a:pt x="154514" y="0"/>
                </a:cubicBezTo>
                <a:lnTo>
                  <a:pt x="2317706" y="0"/>
                </a:lnTo>
                <a:cubicBezTo>
                  <a:pt x="2403042" y="0"/>
                  <a:pt x="2472220" y="69178"/>
                  <a:pt x="2472220" y="154514"/>
                </a:cubicBezTo>
                <a:lnTo>
                  <a:pt x="2472220" y="1390624"/>
                </a:lnTo>
                <a:cubicBezTo>
                  <a:pt x="2472220" y="1475960"/>
                  <a:pt x="2403042" y="1545138"/>
                  <a:pt x="2317706" y="1545138"/>
                </a:cubicBezTo>
                <a:lnTo>
                  <a:pt x="154514" y="1545138"/>
                </a:lnTo>
                <a:cubicBezTo>
                  <a:pt x="69178" y="1545138"/>
                  <a:pt x="0" y="1475960"/>
                  <a:pt x="0" y="1390624"/>
                </a:cubicBezTo>
                <a:lnTo>
                  <a:pt x="0" y="154514"/>
                </a:lnTo>
                <a:close/>
              </a:path>
            </a:pathLst>
          </a:custGeom>
          <a:ln w="28575">
            <a:solidFill>
              <a:srgbClr val="FF8C00"/>
            </a:solidFill>
          </a:ln>
        </p:spPr>
        <p:style>
          <a:lnRef idx="2">
            <a:schemeClr val="accent5">
              <a:hueOff val="-3128519"/>
              <a:satOff val="-304"/>
              <a:lumOff val="568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36" tIns="65576" rIns="75736" bIns="65576" numCol="1" spcCol="1270" anchor="ctr" anchorCtr="0">
            <a:noAutofit/>
          </a:bodyPr>
          <a:lstStyle/>
          <a:p>
            <a:pPr lvl="0" algn="just" defTabSz="711200">
              <a:lnSpc>
                <a:spcPct val="90000"/>
              </a:lnSpc>
              <a:spcBef>
                <a:spcPct val="0"/>
              </a:spcBef>
              <a:spcAft>
                <a:spcPct val="35000"/>
              </a:spcAft>
            </a:pPr>
            <a:r>
              <a:rPr lang="en-US" altLang="zh-CN" sz="1600" b="1" kern="1200" dirty="0"/>
              <a:t>Design algorithm to get the count of insertions and deletions by words.</a:t>
            </a:r>
            <a:endParaRPr lang="zh-CN" altLang="en-US" sz="1600" b="1" kern="1200" dirty="0"/>
          </a:p>
        </p:txBody>
      </p:sp>
      <p:sp>
        <p:nvSpPr>
          <p:cNvPr id="12" name="任意多边形 11"/>
          <p:cNvSpPr/>
          <p:nvPr/>
        </p:nvSpPr>
        <p:spPr>
          <a:xfrm>
            <a:off x="4445391" y="1420841"/>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p:spPr>
        <p:style>
          <a:lnRef idx="2">
            <a:schemeClr val="lt1">
              <a:hueOff val="0"/>
              <a:satOff val="0"/>
              <a:lumOff val="0"/>
              <a:alphaOff val="0"/>
            </a:schemeClr>
          </a:lnRef>
          <a:fillRef idx="1">
            <a:schemeClr val="accent5">
              <a:hueOff val="-4692778"/>
              <a:satOff val="-455"/>
              <a:lumOff val="8528"/>
              <a:alphaOff val="0"/>
            </a:schemeClr>
          </a:fillRef>
          <a:effectRef idx="0">
            <a:schemeClr val="accent5">
              <a:hueOff val="-4692778"/>
              <a:satOff val="-455"/>
              <a:lumOff val="8528"/>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kern="1200" dirty="0"/>
              <a:t>Complement the incomplete data</a:t>
            </a:r>
            <a:endParaRPr lang="zh-CN" altLang="en-US" sz="2800" b="1" kern="1200" dirty="0"/>
          </a:p>
        </p:txBody>
      </p:sp>
      <p:sp>
        <p:nvSpPr>
          <p:cNvPr id="13" name="任意多边形 12"/>
          <p:cNvSpPr/>
          <p:nvPr/>
        </p:nvSpPr>
        <p:spPr>
          <a:xfrm>
            <a:off x="4766134" y="2701826"/>
            <a:ext cx="320743" cy="830545"/>
          </a:xfrm>
          <a:custGeom>
            <a:avLst/>
            <a:gdLst/>
            <a:ahLst/>
            <a:cxnLst/>
            <a:rect l="0" t="0" r="0" b="0"/>
            <a:pathLst>
              <a:path>
                <a:moveTo>
                  <a:pt x="0" y="0"/>
                </a:moveTo>
                <a:lnTo>
                  <a:pt x="0" y="980281"/>
                </a:lnTo>
                <a:lnTo>
                  <a:pt x="309027" y="980281"/>
                </a:lnTo>
              </a:path>
            </a:pathLst>
          </a:custGeom>
          <a:noFill/>
          <a:ln w="28575">
            <a:solidFill>
              <a:srgbClr val="8CC6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5086877" y="3057242"/>
            <a:ext cx="2592000" cy="1006530"/>
          </a:xfrm>
          <a:custGeom>
            <a:avLst/>
            <a:gdLst>
              <a:gd name="connsiteX0" fmla="*/ 0 w 2472220"/>
              <a:gd name="connsiteY0" fmla="*/ 118799 h 1187994"/>
              <a:gd name="connsiteX1" fmla="*/ 118799 w 2472220"/>
              <a:gd name="connsiteY1" fmla="*/ 0 h 1187994"/>
              <a:gd name="connsiteX2" fmla="*/ 2353421 w 2472220"/>
              <a:gd name="connsiteY2" fmla="*/ 0 h 1187994"/>
              <a:gd name="connsiteX3" fmla="*/ 2472220 w 2472220"/>
              <a:gd name="connsiteY3" fmla="*/ 118799 h 1187994"/>
              <a:gd name="connsiteX4" fmla="*/ 2472220 w 2472220"/>
              <a:gd name="connsiteY4" fmla="*/ 1069195 h 1187994"/>
              <a:gd name="connsiteX5" fmla="*/ 2353421 w 2472220"/>
              <a:gd name="connsiteY5" fmla="*/ 1187994 h 1187994"/>
              <a:gd name="connsiteX6" fmla="*/ 118799 w 2472220"/>
              <a:gd name="connsiteY6" fmla="*/ 1187994 h 1187994"/>
              <a:gd name="connsiteX7" fmla="*/ 0 w 2472220"/>
              <a:gd name="connsiteY7" fmla="*/ 1069195 h 1187994"/>
              <a:gd name="connsiteX8" fmla="*/ 0 w 2472220"/>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187994">
                <a:moveTo>
                  <a:pt x="0" y="118799"/>
                </a:moveTo>
                <a:cubicBezTo>
                  <a:pt x="0" y="53188"/>
                  <a:pt x="53188" y="0"/>
                  <a:pt x="118799" y="0"/>
                </a:cubicBezTo>
                <a:lnTo>
                  <a:pt x="2353421" y="0"/>
                </a:lnTo>
                <a:cubicBezTo>
                  <a:pt x="2419032" y="0"/>
                  <a:pt x="2472220" y="53188"/>
                  <a:pt x="2472220" y="118799"/>
                </a:cubicBezTo>
                <a:lnTo>
                  <a:pt x="2472220" y="1069195"/>
                </a:lnTo>
                <a:cubicBezTo>
                  <a:pt x="2472220" y="1134806"/>
                  <a:pt x="2419032" y="1187994"/>
                  <a:pt x="2353421" y="1187994"/>
                </a:cubicBezTo>
                <a:lnTo>
                  <a:pt x="118799" y="1187994"/>
                </a:lnTo>
                <a:cubicBezTo>
                  <a:pt x="53188" y="1187994"/>
                  <a:pt x="0" y="1134806"/>
                  <a:pt x="0" y="1069195"/>
                </a:cubicBezTo>
                <a:lnTo>
                  <a:pt x="0" y="118799"/>
                </a:lnTo>
                <a:close/>
              </a:path>
            </a:pathLst>
          </a:custGeom>
          <a:ln w="28575"/>
        </p:spPr>
        <p:style>
          <a:lnRef idx="2">
            <a:schemeClr val="accent5">
              <a:hueOff val="-6257037"/>
              <a:satOff val="-607"/>
              <a:lumOff val="1137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ctr" defTabSz="711200">
              <a:lnSpc>
                <a:spcPct val="90000"/>
              </a:lnSpc>
              <a:spcBef>
                <a:spcPct val="0"/>
              </a:spcBef>
              <a:spcAft>
                <a:spcPct val="35000"/>
              </a:spcAft>
            </a:pPr>
            <a:r>
              <a:rPr lang="en-US" altLang="zh-CN" sz="1600" b="1" kern="1200" dirty="0"/>
              <a:t>Topic Localization</a:t>
            </a:r>
            <a:endParaRPr lang="zh-CN" altLang="en-US" sz="1600" b="1" kern="1200" dirty="0"/>
          </a:p>
        </p:txBody>
      </p:sp>
      <p:sp>
        <p:nvSpPr>
          <p:cNvPr id="15" name="任意多边形 14"/>
          <p:cNvSpPr/>
          <p:nvPr/>
        </p:nvSpPr>
        <p:spPr>
          <a:xfrm>
            <a:off x="8454683" y="1420841"/>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07BA98"/>
          </a:solidFill>
        </p:spPr>
        <p:style>
          <a:lnRef idx="2">
            <a:schemeClr val="lt1">
              <a:hueOff val="0"/>
              <a:satOff val="0"/>
              <a:lumOff val="0"/>
              <a:alphaOff val="0"/>
            </a:schemeClr>
          </a:lnRef>
          <a:fillRef idx="1">
            <a:schemeClr val="accent5">
              <a:hueOff val="-9385555"/>
              <a:satOff val="-911"/>
              <a:lumOff val="17057"/>
              <a:alphaOff val="0"/>
            </a:schemeClr>
          </a:fillRef>
          <a:effectRef idx="0">
            <a:schemeClr val="accent5">
              <a:hueOff val="-9385555"/>
              <a:satOff val="-911"/>
              <a:lumOff val="17057"/>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kern="1200" dirty="0"/>
              <a:t>Data processing</a:t>
            </a:r>
            <a:endParaRPr lang="zh-CN" altLang="en-US" sz="2800" b="1" kern="1200" dirty="0"/>
          </a:p>
        </p:txBody>
      </p:sp>
      <p:sp>
        <p:nvSpPr>
          <p:cNvPr id="16" name="任意多边形 15"/>
          <p:cNvSpPr/>
          <p:nvPr/>
        </p:nvSpPr>
        <p:spPr>
          <a:xfrm>
            <a:off x="8775427" y="2729962"/>
            <a:ext cx="320743" cy="830545"/>
          </a:xfrm>
          <a:custGeom>
            <a:avLst/>
            <a:gdLst/>
            <a:ahLst/>
            <a:cxnLst/>
            <a:rect l="0" t="0" r="0" b="0"/>
            <a:pathLst>
              <a:path>
                <a:moveTo>
                  <a:pt x="0" y="0"/>
                </a:moveTo>
                <a:lnTo>
                  <a:pt x="0" y="980281"/>
                </a:lnTo>
                <a:lnTo>
                  <a:pt x="309027" y="980281"/>
                </a:lnTo>
              </a:path>
            </a:pathLst>
          </a:custGeom>
          <a:noFill/>
          <a:ln w="28575">
            <a:solidFill>
              <a:srgbClr val="07BA98"/>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a:off x="9096169" y="3057242"/>
            <a:ext cx="2592000" cy="1006530"/>
          </a:xfrm>
          <a:custGeom>
            <a:avLst/>
            <a:gdLst>
              <a:gd name="connsiteX0" fmla="*/ 0 w 2376002"/>
              <a:gd name="connsiteY0" fmla="*/ 118799 h 1187994"/>
              <a:gd name="connsiteX1" fmla="*/ 118799 w 2376002"/>
              <a:gd name="connsiteY1" fmla="*/ 0 h 1187994"/>
              <a:gd name="connsiteX2" fmla="*/ 2257203 w 2376002"/>
              <a:gd name="connsiteY2" fmla="*/ 0 h 1187994"/>
              <a:gd name="connsiteX3" fmla="*/ 2376002 w 2376002"/>
              <a:gd name="connsiteY3" fmla="*/ 118799 h 1187994"/>
              <a:gd name="connsiteX4" fmla="*/ 2376002 w 2376002"/>
              <a:gd name="connsiteY4" fmla="*/ 1069195 h 1187994"/>
              <a:gd name="connsiteX5" fmla="*/ 2257203 w 2376002"/>
              <a:gd name="connsiteY5" fmla="*/ 1187994 h 1187994"/>
              <a:gd name="connsiteX6" fmla="*/ 118799 w 2376002"/>
              <a:gd name="connsiteY6" fmla="*/ 1187994 h 1187994"/>
              <a:gd name="connsiteX7" fmla="*/ 0 w 2376002"/>
              <a:gd name="connsiteY7" fmla="*/ 1069195 h 1187994"/>
              <a:gd name="connsiteX8" fmla="*/ 0 w 2376002"/>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6002" h="1187994">
                <a:moveTo>
                  <a:pt x="0" y="118799"/>
                </a:moveTo>
                <a:cubicBezTo>
                  <a:pt x="0" y="53188"/>
                  <a:pt x="53188" y="0"/>
                  <a:pt x="118799" y="0"/>
                </a:cubicBezTo>
                <a:lnTo>
                  <a:pt x="2257203" y="0"/>
                </a:lnTo>
                <a:cubicBezTo>
                  <a:pt x="2322814" y="0"/>
                  <a:pt x="2376002" y="53188"/>
                  <a:pt x="2376002" y="118799"/>
                </a:cubicBezTo>
                <a:lnTo>
                  <a:pt x="2376002" y="1069195"/>
                </a:lnTo>
                <a:cubicBezTo>
                  <a:pt x="2376002" y="1134806"/>
                  <a:pt x="2322814" y="1187994"/>
                  <a:pt x="2257203" y="1187994"/>
                </a:cubicBezTo>
                <a:lnTo>
                  <a:pt x="118799" y="1187994"/>
                </a:lnTo>
                <a:cubicBezTo>
                  <a:pt x="53188" y="1187994"/>
                  <a:pt x="0" y="1134806"/>
                  <a:pt x="0" y="1069195"/>
                </a:cubicBezTo>
                <a:lnTo>
                  <a:pt x="0" y="118799"/>
                </a:lnTo>
                <a:close/>
              </a:path>
            </a:pathLst>
          </a:custGeom>
          <a:ln w="28575">
            <a:solidFill>
              <a:srgbClr val="07BA98"/>
            </a:solidFill>
          </a:ln>
        </p:spPr>
        <p:style>
          <a:lnRef idx="2">
            <a:schemeClr val="accent5">
              <a:hueOff val="-9385555"/>
              <a:satOff val="-911"/>
              <a:lumOff val="1705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just" defTabSz="711200">
              <a:lnSpc>
                <a:spcPct val="90000"/>
              </a:lnSpc>
              <a:spcBef>
                <a:spcPct val="0"/>
              </a:spcBef>
              <a:spcAft>
                <a:spcPct val="35000"/>
              </a:spcAft>
            </a:pPr>
            <a:r>
              <a:rPr lang="en-US" altLang="zh-CN" sz="1600" b="1" kern="1200" dirty="0"/>
              <a:t>Format the data so that it can be well displayed in dashboard.</a:t>
            </a:r>
            <a:endParaRPr lang="zh-CN" altLang="en-US" sz="1600" b="1" kern="1200" dirty="0"/>
          </a:p>
        </p:txBody>
      </p:sp>
    </p:spTree>
    <p:extLst>
      <p:ext uri="{BB962C8B-B14F-4D97-AF65-F5344CB8AC3E}">
        <p14:creationId xmlns:p14="http://schemas.microsoft.com/office/powerpoint/2010/main" val="212076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THANK YOU</a:t>
            </a: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FOR</a:t>
            </a:r>
            <a:r>
              <a:rPr lang="en-US" altLang="zh-CN" sz="3200" dirty="0">
                <a:solidFill>
                  <a:sysClr val="window" lastClr="FFFFFF"/>
                </a:solidFill>
                <a:latin typeface="Century Gothic"/>
                <a:ea typeface="微软雅黑"/>
              </a:rPr>
              <a:t> </a:t>
            </a:r>
            <a:r>
              <a:rPr kumimoji="0" lang="en-US" altLang="zh-CN" sz="3200" b="1" i="0" u="none" strike="noStrike" kern="1200" cap="none" spc="0" normalizeH="0" baseline="0" dirty="0">
                <a:ln>
                  <a:noFill/>
                </a:ln>
                <a:solidFill>
                  <a:sysClr val="window" lastClr="FFFFFF"/>
                </a:solidFill>
                <a:effectLst/>
                <a:uLnTx/>
                <a:uFillTx/>
                <a:latin typeface="Century Gothic"/>
                <a:ea typeface="微软雅黑"/>
              </a:rPr>
              <a:t>LISTENING</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889651177"/>
      </p:ext>
    </p:extLst>
  </p:cSld>
  <p:clrMapOvr>
    <a:masterClrMapping/>
  </p:clrMapOvr>
  <p:transition>
    <p:fade/>
  </p:transition>
</p:sld>
</file>

<file path=ppt/theme/theme1.xml><?xml version="1.0" encoding="utf-8"?>
<a:theme xmlns:a="http://schemas.openxmlformats.org/drawingml/2006/main" name="2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3.xml><?xml version="1.0" encoding="utf-8"?>
<a:theme xmlns:a="http://schemas.openxmlformats.org/drawingml/2006/main" name="3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CF0707D1-A87F-4919-A17E-BF1D96A30895}" vid="{B58F33DF-6172-4868-AE88-7A3996375F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2295e2e7-0eeb-498e-8716-217bb2ee6ee3"/>
    <ds:schemaRef ds:uri="http://schemas.openxmlformats.org/package/2006/metadata/core-properties"/>
    <ds:schemaRef ds:uri="http://purl.org/dc/dcmitype/"/>
    <ds:schemaRef ds:uri="c6bb9d19-7926-47a4-9d93-93d54014735c"/>
    <ds:schemaRef ds:uri="http://schemas.microsoft.com/sharepoint/v3"/>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17816</TotalTime>
  <Words>357</Words>
  <Application>Microsoft Office PowerPoint</Application>
  <PresentationFormat>Custom</PresentationFormat>
  <Paragraphs>73</Paragraphs>
  <Slides>12</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微软雅黑</vt:lpstr>
      <vt:lpstr>宋体</vt:lpstr>
      <vt:lpstr>Arial</vt:lpstr>
      <vt:lpstr>Calibri</vt:lpstr>
      <vt:lpstr>Century Gothic</vt:lpstr>
      <vt:lpstr>Segoe UI</vt:lpstr>
      <vt:lpstr>Segoe UI Light</vt:lpstr>
      <vt:lpstr>2_MSVID_White_16x9_2012-08-18</vt:lpstr>
      <vt:lpstr>WHITE TEMPLATE</vt:lpstr>
      <vt:lpstr>3_WHITE TEMPLATE</vt:lpstr>
      <vt:lpstr>FTE Application-SWE  Name: Zhiqiang Zhou Manager: Alex Qiu Mentor: Nanxuan Xu Date: 8/22 2016 </vt:lpstr>
      <vt:lpstr>Agenda</vt:lpstr>
      <vt:lpstr>Contribution Funnel (July)</vt:lpstr>
      <vt:lpstr>Key Metrics</vt:lpstr>
      <vt:lpstr>PowerPoint Presentation</vt:lpstr>
      <vt:lpstr>Benefits of The Dashboard</vt:lpstr>
      <vt:lpstr>Workflow</vt:lpstr>
      <vt:lpstr>Challenges in The Workflow</vt:lpstr>
      <vt:lpstr>PowerPoint Presentation</vt:lpstr>
      <vt:lpstr>PowerPoint Presentation</vt:lpstr>
      <vt:lpstr>Publish Categorization</vt:lpstr>
      <vt:lpstr>Pull Request Categorization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a-huiyan@microsoft.com</dc:creator>
  <cp:keywords>&lt;Any Related Keywords&gt;</cp:keywords>
  <dc:description>Template: Saku Uchikawa, Microsoft Corporation
Formatting:
Event Date: 
Event Location: 
Audience Type: Internal</dc:description>
  <cp:lastModifiedBy>Zhiqiang Zhou</cp:lastModifiedBy>
  <cp:revision>788</cp:revision>
  <dcterms:created xsi:type="dcterms:W3CDTF">2012-08-09T08:21:09Z</dcterms:created>
  <dcterms:modified xsi:type="dcterms:W3CDTF">2016-08-19T09:41:58Z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