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8" r:id="rId4"/>
    <p:sldId id="257" r:id="rId5"/>
    <p:sldId id="268" r:id="rId6"/>
    <p:sldId id="259" r:id="rId7"/>
    <p:sldId id="269" r:id="rId8"/>
    <p:sldId id="261" r:id="rId9"/>
    <p:sldId id="267" r:id="rId10"/>
    <p:sldId id="263" r:id="rId11"/>
    <p:sldId id="264" r:id="rId12"/>
    <p:sldId id="265" r:id="rId13"/>
    <p:sldId id="270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E93AD-DDA9-426C-8713-1138D5A87CB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CB4-5E02-406D-A063-D5732D3B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91B7-E7B0-45CE-9EDA-0BA5A8BD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5849-D93B-4326-9E6C-ACFD7ABC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EAEF-D653-467F-B758-6540A6B8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4A79-39B2-4499-9B15-392E8B3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7A72-EDEF-42B2-9588-E04B67A3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9F9-4F28-4065-8C0B-C625ABEF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B78A-36EE-4CC0-9098-22B687D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8681-AFA8-423E-B2A9-34AB251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3B55-FB5B-4876-93E3-E55C7A16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0300-2816-41AB-8AA0-F7D7CDA8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BD3E6-F5DB-4791-9916-A7E31A20F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20456-A374-4352-832D-AE606EFE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23D4-89A6-4D07-B2E2-B81010D2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28CF-A038-4DE7-9EF7-34734031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0551-C59F-4983-86B7-C92E7006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B39E-EEA7-488C-95EE-0AF99CD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EB7A-3949-468D-9302-F5379072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A3C1-9C3D-466C-A34A-4E088D03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9A38-A43B-4E29-9E05-06C69627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9A18-3653-4C53-B531-5132867C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472-C706-419B-91F7-9EA7827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03E3-1396-4C24-8DCA-840F01B6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C430-6AE1-4622-A967-2FE5D50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F50-2BC1-48C7-9EA8-25AADC0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674F-8444-489A-83B6-BBC08682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70D6-A5CA-47F7-91C3-7C08EB57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7A3C-EEF8-4BD1-9BFF-5354707E6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7482-BB79-4193-AB64-EBBDB482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86425-8144-446D-AF63-4CD39188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E6E3-D077-404F-A865-71ED24B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99A7-66AE-45E8-AD21-D16B228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A7-FC6C-4021-AE9A-0055A916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07EC-B8FD-4FE5-B7BA-5B7FC9E0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F0585-6937-45EB-A1F3-5D19BD18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82338-B250-4843-B2EE-92F65732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622A-5293-45B0-B190-F2AC1059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D320-8A06-4B82-947E-5513059D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3E10-0ABB-480B-9020-48C75D9D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8FDD6-62B0-40F0-98E7-096FAE61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B7CA-326E-4266-8559-CCA1DC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15426-7917-4FBA-97DF-74675285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5644F-3439-45AD-AECC-ECD42185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D098-AE73-4D09-86F4-8CFC4D37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2C322-5B66-47A0-8895-7CD955AE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2586D-0B5E-4929-A5DE-007FDD0C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FC34-77BF-482D-91A2-C092C2FC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D9E1-E51D-41FE-8CA4-293E4BD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AD9D-9F84-4BC6-A55A-3F8AED91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B651-8409-44C1-A0FE-BF4A68784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7FD0-EFE6-4DA3-9211-9073959B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5646-69F9-4695-B940-5E7DC6C8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BF6A-FEDA-4B00-A7B2-D0C97F69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0056-5900-4FAF-AC5E-9006FF78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CAD01-4ED4-4D6E-8F31-B80EE567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FE0E-7697-4059-9B1F-25111911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8BB2-6662-4A9B-A93B-1F6CEEF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C72C0-81D1-462D-B29A-706B4234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8099-0519-456B-BC11-3CBB4B4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40000">
              <a:srgbClr val="4B4A4A"/>
            </a:gs>
            <a:gs pos="65000">
              <a:srgbClr val="2B2B2B"/>
            </a:gs>
            <a:gs pos="16000">
              <a:srgbClr val="777676"/>
            </a:gs>
            <a:gs pos="0">
              <a:srgbClr val="ABABAB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59CF4-375E-429C-9D1B-BCA695C5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6B4B9-B62F-4080-94F1-6CF8BAE2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C6CF-F2AA-44A9-B30F-3086CCCE9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6FD-CFC2-4996-9B0B-933DEFB82C4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4A01-5E21-4E88-A236-A016B0872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A5E2-027D-41F9-B52C-BCE301D5C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662-33A5-4584-A65F-1EDB3B3D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eleconomy.gov/feg/ws/index.shtml#veh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F0C1C-E7DF-4AF3-A78A-3F7EED8D9849}"/>
              </a:ext>
            </a:extLst>
          </p:cNvPr>
          <p:cNvSpPr txBox="1"/>
          <p:nvPr/>
        </p:nvSpPr>
        <p:spPr>
          <a:xfrm>
            <a:off x="2651865" y="513184"/>
            <a:ext cx="7157729" cy="83099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Vehicle Fuel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271F4-A2B6-4747-91DA-026E0372EB20}"/>
              </a:ext>
            </a:extLst>
          </p:cNvPr>
          <p:cNvSpPr txBox="1"/>
          <p:nvPr/>
        </p:nvSpPr>
        <p:spPr>
          <a:xfrm>
            <a:off x="5698206" y="1049360"/>
            <a:ext cx="720069" cy="830997"/>
          </a:xfrm>
          <a:prstGeom prst="rect">
            <a:avLst/>
          </a:prstGeom>
          <a:noFill/>
          <a:effectLst>
            <a:reflection blurRad="5080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&amp;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9655D-1A32-4FCB-A7BF-5A852697EEE0}"/>
              </a:ext>
            </a:extLst>
          </p:cNvPr>
          <p:cNvSpPr txBox="1"/>
          <p:nvPr/>
        </p:nvSpPr>
        <p:spPr>
          <a:xfrm>
            <a:off x="2094436" y="1585536"/>
            <a:ext cx="8367419" cy="83099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40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Carbon Dioxide Emissions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C904-1EFF-44FB-A2C5-C7C4435CB401}"/>
              </a:ext>
            </a:extLst>
          </p:cNvPr>
          <p:cNvSpPr txBox="1"/>
          <p:nvPr/>
        </p:nvSpPr>
        <p:spPr>
          <a:xfrm>
            <a:off x="209636" y="3429097"/>
            <a:ext cx="11772727" cy="156966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A study in factors affecting fuel efficiency, and CO2 emissions as well as building Machine Learning models to predict fuel efficiency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E3490-8160-4509-B69C-2F8DDDF6BB03}"/>
              </a:ext>
            </a:extLst>
          </p:cNvPr>
          <p:cNvSpPr txBox="1"/>
          <p:nvPr/>
        </p:nvSpPr>
        <p:spPr>
          <a:xfrm>
            <a:off x="10461855" y="6257836"/>
            <a:ext cx="1834156" cy="6001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Book" panose="02030603050306020704" pitchFamily="18" charset="0"/>
              </a:rPr>
              <a:t>Paul Shoop</a:t>
            </a:r>
          </a:p>
          <a:p>
            <a:pPr algn="l"/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Book" panose="02030603050306020704" pitchFamily="18" charset="0"/>
              </a:rPr>
              <a:t>Booz | Allen | Hamilton</a:t>
            </a:r>
          </a:p>
          <a:p>
            <a:pPr algn="l"/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Book" panose="02030603050306020704" pitchFamily="18" charset="0"/>
              </a:rPr>
              <a:t>Shoop_paul@bah.com</a:t>
            </a:r>
          </a:p>
        </p:txBody>
      </p:sp>
    </p:spTree>
    <p:extLst>
      <p:ext uri="{BB962C8B-B14F-4D97-AF65-F5344CB8AC3E}">
        <p14:creationId xmlns:p14="http://schemas.microsoft.com/office/powerpoint/2010/main" val="170088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C78B6-E438-44E7-A30F-F80B7A07EB0C}"/>
              </a:ext>
            </a:extLst>
          </p:cNvPr>
          <p:cNvSpPr txBox="1"/>
          <p:nvPr/>
        </p:nvSpPr>
        <p:spPr>
          <a:xfrm>
            <a:off x="809030" y="979715"/>
            <a:ext cx="10751597" cy="169277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Energy Independence and Security Act of 2007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Book" panose="02030603050306020704" pitchFamily="18" charset="0"/>
              </a:rPr>
              <a:t>raised the fuel economy standards of America's cars, light trucks, and SUVs to a combined average of at least 35 miles per gallon by 2020—a 10 mpg increase over 2007 levels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ITC Benguiat Std Medium" panose="020307040503060207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8F2F7-034B-4DF8-842C-A0A214BD13E8}"/>
              </a:ext>
            </a:extLst>
          </p:cNvPr>
          <p:cNvSpPr txBox="1"/>
          <p:nvPr/>
        </p:nvSpPr>
        <p:spPr>
          <a:xfrm>
            <a:off x="809030" y="3638939"/>
            <a:ext cx="10963470" cy="181588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Vehicle Sales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Book" panose="02030603050306020704" pitchFamily="18" charset="0"/>
              </a:rPr>
              <a:t>The number of SUVs in 2009 in this data set dwarfed all other vehicle types</a:t>
            </a:r>
          </a:p>
          <a:p>
            <a:pPr algn="l"/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ITC Benguiat Std Medium" panose="020307040503060207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0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7DF27B-E4E9-41BA-ACC7-87791118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3" y="1808799"/>
            <a:ext cx="5256006" cy="32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3CDD7-3F46-4C11-8B04-D3B2377F3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2415"/>
            <a:ext cx="5909627" cy="53931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7AA78B-7A5D-4B3E-88E3-9096F00F7424}"/>
              </a:ext>
            </a:extLst>
          </p:cNvPr>
          <p:cNvSpPr txBox="1"/>
          <p:nvPr/>
        </p:nvSpPr>
        <p:spPr>
          <a:xfrm>
            <a:off x="310387" y="1224024"/>
            <a:ext cx="5340821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Vehicles by Type in 2009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5074B-01E0-4521-9F17-37B5CC887EA9}"/>
              </a:ext>
            </a:extLst>
          </p:cNvPr>
          <p:cNvSpPr txBox="1"/>
          <p:nvPr/>
        </p:nvSpPr>
        <p:spPr>
          <a:xfrm>
            <a:off x="6398170" y="147640"/>
            <a:ext cx="5793830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Vehicles by Type over Time</a:t>
            </a:r>
          </a:p>
        </p:txBody>
      </p:sp>
    </p:spTree>
    <p:extLst>
      <p:ext uri="{BB962C8B-B14F-4D97-AF65-F5344CB8AC3E}">
        <p14:creationId xmlns:p14="http://schemas.microsoft.com/office/powerpoint/2010/main" val="199095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30000">
              <a:srgbClr val="4B4A4A"/>
            </a:gs>
            <a:gs pos="45000">
              <a:srgbClr val="2B2B2B"/>
            </a:gs>
            <a:gs pos="12000">
              <a:srgbClr val="777676"/>
            </a:gs>
            <a:gs pos="0">
              <a:srgbClr val="ABABAB"/>
            </a:gs>
            <a:gs pos="61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D3DF60-1687-4F61-B018-68316AF2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29" y="590751"/>
            <a:ext cx="9400142" cy="6199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62E2AC-8707-4AFE-9A28-1CD0E7074FB0}"/>
              </a:ext>
            </a:extLst>
          </p:cNvPr>
          <p:cNvSpPr txBox="1"/>
          <p:nvPr/>
        </p:nvSpPr>
        <p:spPr>
          <a:xfrm>
            <a:off x="461156" y="167950"/>
            <a:ext cx="11269688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The Relationship Between MPG, Displacement &amp; CO2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9A4479-559D-44D6-A0E8-9C774DB17EBE}"/>
              </a:ext>
            </a:extLst>
          </p:cNvPr>
          <p:cNvSpPr/>
          <p:nvPr/>
        </p:nvSpPr>
        <p:spPr>
          <a:xfrm>
            <a:off x="3125756" y="1718508"/>
            <a:ext cx="2108718" cy="2052735"/>
          </a:xfrm>
          <a:prstGeom prst="ellipse">
            <a:avLst/>
          </a:prstGeom>
          <a:noFill/>
          <a:ln w="34925">
            <a:solidFill>
              <a:srgbClr val="BE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E74CD4-E66B-4E53-BD0F-6819E727DB8C}"/>
              </a:ext>
            </a:extLst>
          </p:cNvPr>
          <p:cNvSpPr/>
          <p:nvPr/>
        </p:nvSpPr>
        <p:spPr>
          <a:xfrm>
            <a:off x="4491135" y="3429000"/>
            <a:ext cx="2108718" cy="2052735"/>
          </a:xfrm>
          <a:prstGeom prst="ellipse">
            <a:avLst/>
          </a:prstGeom>
          <a:noFill/>
          <a:ln w="34925">
            <a:solidFill>
              <a:srgbClr val="BE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F7485-3FE5-4079-87F5-838702B5965B}"/>
              </a:ext>
            </a:extLst>
          </p:cNvPr>
          <p:cNvSpPr txBox="1"/>
          <p:nvPr/>
        </p:nvSpPr>
        <p:spPr>
          <a:xfrm>
            <a:off x="3034782" y="2413337"/>
            <a:ext cx="6122436" cy="101566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Third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AF43F-C380-4597-89E7-3344C6B2C9F3}"/>
              </a:ext>
            </a:extLst>
          </p:cNvPr>
          <p:cNvSpPr txBox="1"/>
          <p:nvPr/>
        </p:nvSpPr>
        <p:spPr>
          <a:xfrm>
            <a:off x="2526272" y="3900196"/>
            <a:ext cx="7139455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Machine Learning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8681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BB1A7-C22C-4144-A01B-56D011E0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82" y="789276"/>
            <a:ext cx="6707035" cy="606872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D725DFA-C1AE-4251-A796-DEDE0CDB84FD}"/>
              </a:ext>
            </a:extLst>
          </p:cNvPr>
          <p:cNvSpPr/>
          <p:nvPr/>
        </p:nvSpPr>
        <p:spPr>
          <a:xfrm rot="650409">
            <a:off x="3401266" y="811054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9478CA-70F0-42C5-A220-B70DF05C3D72}"/>
              </a:ext>
            </a:extLst>
          </p:cNvPr>
          <p:cNvSpPr/>
          <p:nvPr/>
        </p:nvSpPr>
        <p:spPr>
          <a:xfrm rot="10401866">
            <a:off x="8520973" y="882336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9BA2C2-2DA0-492C-9FB0-5D65CB336600}"/>
              </a:ext>
            </a:extLst>
          </p:cNvPr>
          <p:cNvSpPr/>
          <p:nvPr/>
        </p:nvSpPr>
        <p:spPr>
          <a:xfrm rot="10088257">
            <a:off x="8515641" y="5868805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3B0A2-5444-47D8-8132-BCB98404E542}"/>
              </a:ext>
            </a:extLst>
          </p:cNvPr>
          <p:cNvSpPr txBox="1"/>
          <p:nvPr/>
        </p:nvSpPr>
        <p:spPr>
          <a:xfrm>
            <a:off x="2295171" y="42743"/>
            <a:ext cx="8100616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Averages of Major Variables over Time</a:t>
            </a:r>
          </a:p>
        </p:txBody>
      </p:sp>
    </p:spTree>
    <p:extLst>
      <p:ext uri="{BB962C8B-B14F-4D97-AF65-F5344CB8AC3E}">
        <p14:creationId xmlns:p14="http://schemas.microsoft.com/office/powerpoint/2010/main" val="34483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95B7C6-A799-4479-AEC6-CBEDE854C000}"/>
              </a:ext>
            </a:extLst>
          </p:cNvPr>
          <p:cNvSpPr txBox="1"/>
          <p:nvPr/>
        </p:nvSpPr>
        <p:spPr>
          <a:xfrm>
            <a:off x="609599" y="371058"/>
            <a:ext cx="10972800" cy="181588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Considerations: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This data does not capture all variables that could affect fuel efficiency and CO2 emissions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Hybrid and Electric Vehicles may skew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F938D-017A-433A-896C-EFE0AEB5D237}"/>
              </a:ext>
            </a:extLst>
          </p:cNvPr>
          <p:cNvSpPr txBox="1"/>
          <p:nvPr/>
        </p:nvSpPr>
        <p:spPr>
          <a:xfrm flipH="1">
            <a:off x="609600" y="2824401"/>
            <a:ext cx="10972799" cy="366254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The Way Ahead: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Build a separate machine learning model specifically for hybrid and electric vehicles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Build a separate machine learning model specifically for predicting CO2 emissions based on available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Deploy a front-end user model on a webpage for educational purposes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Deploy a machine learning model for making predictions over large sets of new data for EPA, DOE, and other Agencies and NGOs</a:t>
            </a:r>
          </a:p>
        </p:txBody>
      </p:sp>
    </p:spTree>
    <p:extLst>
      <p:ext uri="{BB962C8B-B14F-4D97-AF65-F5344CB8AC3E}">
        <p14:creationId xmlns:p14="http://schemas.microsoft.com/office/powerpoint/2010/main" val="228366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F7485-3FE5-4079-87F5-838702B5965B}"/>
              </a:ext>
            </a:extLst>
          </p:cNvPr>
          <p:cNvSpPr txBox="1"/>
          <p:nvPr/>
        </p:nvSpPr>
        <p:spPr>
          <a:xfrm>
            <a:off x="3963759" y="2413337"/>
            <a:ext cx="4264481" cy="101566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152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9FAD1-4064-4572-B4D9-EEF190941CE5}"/>
              </a:ext>
            </a:extLst>
          </p:cNvPr>
          <p:cNvSpPr txBox="1"/>
          <p:nvPr/>
        </p:nvSpPr>
        <p:spPr>
          <a:xfrm>
            <a:off x="1657191" y="2338803"/>
            <a:ext cx="9698710" cy="310854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Create a machine learning model capable of predicting fuel efficiency based on certain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Make the machine learning model accurate enough that it could potentially replace costly and time consuming laboratory tests for fuel 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52726-04F1-448E-A88B-EAF8DA8D848F}"/>
              </a:ext>
            </a:extLst>
          </p:cNvPr>
          <p:cNvSpPr txBox="1"/>
          <p:nvPr/>
        </p:nvSpPr>
        <p:spPr>
          <a:xfrm>
            <a:off x="5099572" y="794834"/>
            <a:ext cx="1992853" cy="101566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7090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BB5E0-2B6B-4CAB-B468-05BAB41B117F}"/>
              </a:ext>
            </a:extLst>
          </p:cNvPr>
          <p:cNvSpPr txBox="1"/>
          <p:nvPr/>
        </p:nvSpPr>
        <p:spPr>
          <a:xfrm>
            <a:off x="494523" y="401217"/>
            <a:ext cx="2933560" cy="76944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The Data: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5B37B-952D-41A7-B2F9-F1F5D3A688C0}"/>
              </a:ext>
            </a:extLst>
          </p:cNvPr>
          <p:cNvSpPr/>
          <p:nvPr/>
        </p:nvSpPr>
        <p:spPr>
          <a:xfrm>
            <a:off x="133739" y="6466114"/>
            <a:ext cx="891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ITC Benguiat Std Book" panose="02030603050306020704" pitchFamily="18" charset="0"/>
              </a:rPr>
              <a:t>The data dictionary is here:</a:t>
            </a:r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 </a:t>
            </a:r>
            <a:r>
              <a:rPr lang="en-US" b="0" i="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http://www.fueleconomy.gov/feg/ws/index.shtml#vehicle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24EA2-503A-4842-9FE8-7515B5DE2B4E}"/>
              </a:ext>
            </a:extLst>
          </p:cNvPr>
          <p:cNvSpPr txBox="1"/>
          <p:nvPr/>
        </p:nvSpPr>
        <p:spPr>
          <a:xfrm>
            <a:off x="1080652" y="1101012"/>
            <a:ext cx="10492359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Open source data available of fueleconomy.gov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B681-7599-4177-B01D-4E06BB3B6850}"/>
              </a:ext>
            </a:extLst>
          </p:cNvPr>
          <p:cNvSpPr txBox="1"/>
          <p:nvPr/>
        </p:nvSpPr>
        <p:spPr>
          <a:xfrm>
            <a:off x="1080652" y="1800807"/>
            <a:ext cx="9863854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Compilation of vehicle data from 1985-2018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CD1E9-023E-4879-BB0D-B20AA74C2A2B}"/>
              </a:ext>
            </a:extLst>
          </p:cNvPr>
          <p:cNvSpPr txBox="1"/>
          <p:nvPr/>
        </p:nvSpPr>
        <p:spPr>
          <a:xfrm>
            <a:off x="1080652" y="2500602"/>
            <a:ext cx="8361328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Over 40,000 entries and 83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AFAF8-6176-4E99-8CEE-F6FCACBA4012}"/>
              </a:ext>
            </a:extLst>
          </p:cNvPr>
          <p:cNvSpPr txBox="1"/>
          <p:nvPr/>
        </p:nvSpPr>
        <p:spPr>
          <a:xfrm>
            <a:off x="1080653" y="3136531"/>
            <a:ext cx="10694580" cy="107721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Data contains both traditional and hybrid/electric vehicles*</a:t>
            </a:r>
          </a:p>
        </p:txBody>
      </p:sp>
    </p:spTree>
    <p:extLst>
      <p:ext uri="{BB962C8B-B14F-4D97-AF65-F5344CB8AC3E}">
        <p14:creationId xmlns:p14="http://schemas.microsoft.com/office/powerpoint/2010/main" val="22818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719C0-3D62-44A3-AB24-15910D2558F3}"/>
              </a:ext>
            </a:extLst>
          </p:cNvPr>
          <p:cNvSpPr txBox="1"/>
          <p:nvPr/>
        </p:nvSpPr>
        <p:spPr>
          <a:xfrm>
            <a:off x="522516" y="531846"/>
            <a:ext cx="4991876" cy="76944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First Question: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924DF-D076-43A0-A426-FE8A55065D45}"/>
              </a:ext>
            </a:extLst>
          </p:cNvPr>
          <p:cNvSpPr txBox="1"/>
          <p:nvPr/>
        </p:nvSpPr>
        <p:spPr>
          <a:xfrm>
            <a:off x="950167" y="1231642"/>
            <a:ext cx="10291666" cy="9541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Have fuel efficiency standards had an impact on CO2 emissions and overall fuel efficiency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14D27-A95D-4649-B845-6EFB6CF13157}"/>
              </a:ext>
            </a:extLst>
          </p:cNvPr>
          <p:cNvSpPr txBox="1"/>
          <p:nvPr/>
        </p:nvSpPr>
        <p:spPr>
          <a:xfrm>
            <a:off x="522514" y="2539484"/>
            <a:ext cx="5281125" cy="76944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Second Question: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6A46A-3FB2-4193-B0DC-FA9A6D82BE51}"/>
              </a:ext>
            </a:extLst>
          </p:cNvPr>
          <p:cNvSpPr txBox="1"/>
          <p:nvPr/>
        </p:nvSpPr>
        <p:spPr>
          <a:xfrm>
            <a:off x="522514" y="4616392"/>
            <a:ext cx="5281125" cy="76944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Third Question: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48484-D43F-4972-9192-E6EB58764843}"/>
              </a:ext>
            </a:extLst>
          </p:cNvPr>
          <p:cNvSpPr txBox="1"/>
          <p:nvPr/>
        </p:nvSpPr>
        <p:spPr>
          <a:xfrm>
            <a:off x="950166" y="3327963"/>
            <a:ext cx="10907486" cy="9541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Which factors, based on available data, most affect fuel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60292-2B39-4543-820B-B2E42D14873F}"/>
              </a:ext>
            </a:extLst>
          </p:cNvPr>
          <p:cNvSpPr txBox="1"/>
          <p:nvPr/>
        </p:nvSpPr>
        <p:spPr>
          <a:xfrm>
            <a:off x="950167" y="5405248"/>
            <a:ext cx="10823510" cy="9541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Can a Machine Learning Model be built to predict fuel efficiency</a:t>
            </a:r>
          </a:p>
        </p:txBody>
      </p:sp>
    </p:spTree>
    <p:extLst>
      <p:ext uri="{BB962C8B-B14F-4D97-AF65-F5344CB8AC3E}">
        <p14:creationId xmlns:p14="http://schemas.microsoft.com/office/powerpoint/2010/main" val="30585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F7485-3FE5-4079-87F5-838702B5965B}"/>
              </a:ext>
            </a:extLst>
          </p:cNvPr>
          <p:cNvSpPr txBox="1"/>
          <p:nvPr/>
        </p:nvSpPr>
        <p:spPr>
          <a:xfrm>
            <a:off x="3034782" y="2413337"/>
            <a:ext cx="6122436" cy="101566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2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First Question</a:t>
            </a:r>
          </a:p>
        </p:txBody>
      </p:sp>
    </p:spTree>
    <p:extLst>
      <p:ext uri="{BB962C8B-B14F-4D97-AF65-F5344CB8AC3E}">
        <p14:creationId xmlns:p14="http://schemas.microsoft.com/office/powerpoint/2010/main" val="171313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DC1BC9-AA88-4CD0-9A04-4299F89A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5" y="1267211"/>
            <a:ext cx="10314750" cy="5144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6EAD4-747F-4E0F-9314-7003112C04EB}"/>
              </a:ext>
            </a:extLst>
          </p:cNvPr>
          <p:cNvSpPr txBox="1"/>
          <p:nvPr/>
        </p:nvSpPr>
        <p:spPr>
          <a:xfrm>
            <a:off x="3393657" y="682436"/>
            <a:ext cx="5404685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Fuel Efficiency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3439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F7485-3FE5-4079-87F5-838702B5965B}"/>
              </a:ext>
            </a:extLst>
          </p:cNvPr>
          <p:cNvSpPr txBox="1"/>
          <p:nvPr/>
        </p:nvSpPr>
        <p:spPr>
          <a:xfrm>
            <a:off x="2626178" y="2413337"/>
            <a:ext cx="6939643" cy="1015663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  <a:reflection blurRad="50800" stA="2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Second Question</a:t>
            </a:r>
          </a:p>
        </p:txBody>
      </p:sp>
    </p:spTree>
    <p:extLst>
      <p:ext uri="{BB962C8B-B14F-4D97-AF65-F5344CB8AC3E}">
        <p14:creationId xmlns:p14="http://schemas.microsoft.com/office/powerpoint/2010/main" val="247066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1E71E23-B1C5-4D51-A04E-598E3EF2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" y="1304533"/>
            <a:ext cx="10327453" cy="51446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A0D79F-4D7D-4F3A-8027-E38FCD4B2E2E}"/>
              </a:ext>
            </a:extLst>
          </p:cNvPr>
          <p:cNvSpPr txBox="1"/>
          <p:nvPr/>
        </p:nvSpPr>
        <p:spPr>
          <a:xfrm>
            <a:off x="1464906" y="326571"/>
            <a:ext cx="9729506" cy="107721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Relationship Between MPG and Displacement, Cylinders, and CO2 Emissions</a:t>
            </a:r>
          </a:p>
        </p:txBody>
      </p:sp>
    </p:spTree>
    <p:extLst>
      <p:ext uri="{BB962C8B-B14F-4D97-AF65-F5344CB8AC3E}">
        <p14:creationId xmlns:p14="http://schemas.microsoft.com/office/powerpoint/2010/main" val="5879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BB1A7-C22C-4144-A01B-56D011E0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82" y="789276"/>
            <a:ext cx="6707035" cy="606872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D725DFA-C1AE-4251-A796-DEDE0CDB84FD}"/>
              </a:ext>
            </a:extLst>
          </p:cNvPr>
          <p:cNvSpPr/>
          <p:nvPr/>
        </p:nvSpPr>
        <p:spPr>
          <a:xfrm rot="650409">
            <a:off x="3401266" y="811054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9478CA-70F0-42C5-A220-B70DF05C3D72}"/>
              </a:ext>
            </a:extLst>
          </p:cNvPr>
          <p:cNvSpPr/>
          <p:nvPr/>
        </p:nvSpPr>
        <p:spPr>
          <a:xfrm rot="10401866">
            <a:off x="8520973" y="882336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3B0A2-5444-47D8-8132-BCB98404E542}"/>
              </a:ext>
            </a:extLst>
          </p:cNvPr>
          <p:cNvSpPr txBox="1"/>
          <p:nvPr/>
        </p:nvSpPr>
        <p:spPr>
          <a:xfrm>
            <a:off x="2295171" y="42743"/>
            <a:ext cx="8100616" cy="5847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TC Benguiat Std Medium" panose="02030704050306020704" pitchFamily="18" charset="0"/>
              </a:rPr>
              <a:t>Averages of Major Variables over Time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30276B-1755-48BD-A843-EA85ABDB4157}"/>
              </a:ext>
            </a:extLst>
          </p:cNvPr>
          <p:cNvSpPr/>
          <p:nvPr/>
        </p:nvSpPr>
        <p:spPr>
          <a:xfrm rot="10401866">
            <a:off x="8449438" y="5996272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64E623-B1E3-46A8-9723-1E70B02B84FD}"/>
              </a:ext>
            </a:extLst>
          </p:cNvPr>
          <p:cNvSpPr/>
          <p:nvPr/>
        </p:nvSpPr>
        <p:spPr>
          <a:xfrm rot="19747581">
            <a:off x="3324790" y="4863650"/>
            <a:ext cx="1613616" cy="14427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effectLst>
          <a:glow rad="228600">
            <a:schemeClr val="accent6">
              <a:satMod val="175000"/>
              <a:alpha val="4000"/>
            </a:schemeClr>
          </a:glow>
        </a:effectLst>
        <a:scene3d>
          <a:camera prst="orthographicFront"/>
          <a:lightRig rig="threePt" dir="t"/>
        </a:scene3d>
        <a:sp3d>
          <a:bevelT w="152400" h="50800" prst="softRound"/>
        </a:sp3d>
      </a:spPr>
      <a:bodyPr wrap="square" rtlCol="0">
        <a:spAutoFit/>
      </a:bodyPr>
      <a:lstStyle>
        <a:defPPr algn="l">
          <a:defRPr sz="3200" dirty="0" smtClean="0">
            <a:solidFill>
              <a:schemeClr val="accent6">
                <a:lumMod val="60000"/>
                <a:lumOff val="40000"/>
              </a:schemeClr>
            </a:solidFill>
            <a:latin typeface="ITC Benguiat Std Medium" panose="020307040503060207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ITC Benguiat Std Book</vt:lpstr>
      <vt:lpstr>ITC Benguiat Std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Shoop</dc:creator>
  <cp:lastModifiedBy>Paul Shoop</cp:lastModifiedBy>
  <cp:revision>22</cp:revision>
  <dcterms:created xsi:type="dcterms:W3CDTF">2018-12-05T13:23:23Z</dcterms:created>
  <dcterms:modified xsi:type="dcterms:W3CDTF">2018-12-05T22:43:20Z</dcterms:modified>
</cp:coreProperties>
</file>