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61" r:id="rId4"/>
    <p:sldId id="262" r:id="rId5"/>
    <p:sldId id="267" r:id="rId6"/>
    <p:sldId id="268" r:id="rId7"/>
    <p:sldId id="269" r:id="rId8"/>
    <p:sldId id="270" r:id="rId9"/>
    <p:sldId id="266" r:id="rId10"/>
    <p:sldId id="271" r:id="rId11"/>
    <p:sldId id="272" r:id="rId12"/>
    <p:sldId id="263" r:id="rId13"/>
    <p:sldId id="264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A95"/>
    <a:srgbClr val="993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4" autoAdjust="0"/>
    <p:restoredTop sz="93725" autoAdjust="0"/>
  </p:normalViewPr>
  <p:slideViewPr>
    <p:cSldViewPr snapToGrid="0" snapToObjects="1" showGuides="1">
      <p:cViewPr>
        <p:scale>
          <a:sx n="50" d="100"/>
          <a:sy n="50" d="100"/>
        </p:scale>
        <p:origin x="1674" y="588"/>
      </p:cViewPr>
      <p:guideLst>
        <p:guide orient="horz" pos="2115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D487-B43A-E145-84EC-A696C3C28450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D88B-FE15-9442-B9AF-AB0F3C0A5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9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0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05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54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68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9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42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9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931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440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908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25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192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232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981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46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607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574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998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154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151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84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53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32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49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34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44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25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78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5007849"/>
            <a:ext cx="10058400" cy="13485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0" y="-9525"/>
            <a:ext cx="12192000" cy="99060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914400" y="3657600"/>
            <a:ext cx="103632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17" y="5063857"/>
            <a:ext cx="3477491" cy="115940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"/>
            <a:ext cx="5500255" cy="1687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47838"/>
            <a:ext cx="10363200" cy="1909762"/>
          </a:xfrm>
        </p:spPr>
        <p:txBody>
          <a:bodyPr anchor="b"/>
          <a:lstStyle>
            <a:lvl1pPr algn="ctr">
              <a:defRPr sz="6000" b="1" i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742532"/>
            <a:ext cx="10363200" cy="1510506"/>
          </a:xfrm>
        </p:spPr>
        <p:txBody>
          <a:bodyPr/>
          <a:lstStyle>
            <a:lvl1pPr marL="0" indent="0" algn="ctr">
              <a:buNone/>
              <a:defRPr sz="2400"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31618" y="1688220"/>
            <a:ext cx="12455235" cy="3505200"/>
          </a:xfrm>
          <a:prstGeom prst="rect">
            <a:avLst/>
          </a:prstGeom>
          <a:pattFill prst="pct30">
            <a:fgClr>
              <a:srgbClr val="800080">
                <a:alpha val="20000"/>
              </a:srgbClr>
            </a:fgClr>
            <a:bgClr>
              <a:srgbClr val="FFFFFF">
                <a:alpha val="20000"/>
              </a:srgbClr>
            </a:bgClr>
          </a:pattFill>
          <a:ln w="28575">
            <a:solidFill>
              <a:srgbClr val="993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8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44533" y="0"/>
            <a:ext cx="3047467" cy="981076"/>
          </a:xfrm>
        </p:spPr>
        <p:txBody>
          <a:bodyPr/>
          <a:lstStyle>
            <a:lvl1pPr algn="r">
              <a:defRPr/>
            </a:lvl1pPr>
          </a:lstStyle>
          <a:p>
            <a:r>
              <a:rPr kumimoji="1" lang="zh-CN" altLang="en-US" dirty="0" smtClean="0"/>
              <a:t>小标题设置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68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7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6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5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28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7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-9525"/>
            <a:ext cx="12192000" cy="990600"/>
          </a:xfrm>
          <a:prstGeom prst="rect">
            <a:avLst/>
          </a:prstGeom>
          <a:solidFill>
            <a:srgbClr val="973A95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7764" y="0"/>
            <a:ext cx="7502236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FBCB-D1D2-AC4C-9861-9A487B1E9384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68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2209267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/>
              <a:t>动态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74948" y="2879896"/>
                <a:ext cx="11631995" cy="30800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zh-CN" sz="32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𝑃𝑖</m:t>
                    </m:r>
                  </m:oMath>
                </a14:m>
                <a:r>
                  <a:rPr kumimoji="1" lang="en-US" altLang="zh-CN" sz="3200" dirty="0" smtClean="0"/>
                  <a:t>:</a:t>
                </a:r>
                <a:r>
                  <a:rPr kumimoji="1" lang="zh-CN" alt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3200" dirty="0" smtClean="0"/>
                  <a:t>(</a:t>
                </a:r>
                <a:r>
                  <a:rPr kumimoji="1" lang="zh-CN" altLang="en-US" sz="3200" dirty="0" smtClean="0"/>
                  <a:t>思考</a:t>
                </a:r>
                <a:r>
                  <a:rPr kumimoji="1" lang="en-US" altLang="zh-CN" sz="3200" dirty="0" smtClean="0"/>
                  <a:t>)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4948" y="2879896"/>
                <a:ext cx="11631995" cy="308003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2878269" y="3648866"/>
            <a:ext cx="1323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773631" y="3356234"/>
                <a:ext cx="2077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3200" dirty="0" smtClean="0"/>
                  <a:t>(</a:t>
                </a:r>
                <a:r>
                  <a:rPr kumimoji="1" lang="zh-CN" altLang="en-US" sz="3200" dirty="0"/>
                  <a:t>饥饿</a:t>
                </a:r>
                <a:r>
                  <a:rPr kumimoji="1" lang="en-US" altLang="zh-CN" sz="3200" dirty="0" smtClean="0"/>
                  <a:t>)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631" y="3356234"/>
                <a:ext cx="2077877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8947" r="-6745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5851507" y="3648866"/>
            <a:ext cx="1323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746870" y="3356233"/>
                <a:ext cx="20418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3200" dirty="0" smtClean="0"/>
                  <a:t>(</a:t>
                </a:r>
                <a:r>
                  <a:rPr kumimoji="1" lang="zh-CN" altLang="en-US" sz="3200" dirty="0"/>
                  <a:t>就餐</a:t>
                </a:r>
                <a:r>
                  <a:rPr kumimoji="1" lang="en-US" altLang="zh-CN" sz="3200" dirty="0" smtClean="0"/>
                  <a:t>)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70" y="3356233"/>
                <a:ext cx="2041841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8947" r="-6567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8716141" y="3648866"/>
            <a:ext cx="1323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9633856" y="3356232"/>
                <a:ext cx="10282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856" y="3356232"/>
                <a:ext cx="102829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肘形连接符 16"/>
          <p:cNvCxnSpPr>
            <a:endCxn id="22" idx="0"/>
          </p:cNvCxnSpPr>
          <p:nvPr/>
        </p:nvCxnSpPr>
        <p:spPr>
          <a:xfrm rot="10800000">
            <a:off x="4812569" y="2372453"/>
            <a:ext cx="4261382" cy="1276166"/>
          </a:xfrm>
          <a:prstGeom prst="bentConnector4">
            <a:avLst>
              <a:gd name="adj1" fmla="val -348"/>
              <a:gd name="adj2" fmla="val 1179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4034022" y="2372453"/>
                <a:ext cx="1557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3200" dirty="0" smtClean="0"/>
                  <a:t>)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22" y="2372453"/>
                <a:ext cx="1557093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2500" r="-6275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034022" y="4271273"/>
                <a:ext cx="14987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3200" dirty="0" smtClean="0"/>
                  <a:t>)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22" y="4271273"/>
                <a:ext cx="1498744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2500" r="-6098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肘形连接符 28"/>
          <p:cNvCxnSpPr/>
          <p:nvPr/>
        </p:nvCxnSpPr>
        <p:spPr>
          <a:xfrm rot="16200000" flipH="1">
            <a:off x="5602250" y="2750725"/>
            <a:ext cx="918582" cy="902940"/>
          </a:xfrm>
          <a:prstGeom prst="bentConnector3">
            <a:avLst>
              <a:gd name="adj1" fmla="val -214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3" idx="3"/>
          </p:cNvCxnSpPr>
          <p:nvPr/>
        </p:nvCxnSpPr>
        <p:spPr>
          <a:xfrm flipV="1">
            <a:off x="5532766" y="3674105"/>
            <a:ext cx="980245" cy="889556"/>
          </a:xfrm>
          <a:prstGeom prst="bentConnector3">
            <a:avLst>
              <a:gd name="adj1" fmla="val 10034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endCxn id="23" idx="2"/>
          </p:cNvCxnSpPr>
          <p:nvPr/>
        </p:nvCxnSpPr>
        <p:spPr>
          <a:xfrm rot="10800000" flipV="1">
            <a:off x="4783395" y="3654990"/>
            <a:ext cx="4276043" cy="1201058"/>
          </a:xfrm>
          <a:prstGeom prst="bentConnector4">
            <a:avLst>
              <a:gd name="adj1" fmla="val -512"/>
              <a:gd name="adj2" fmla="val 1190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p:sp>
        <p:nvSpPr>
          <p:cNvPr id="7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3524250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/>
              <a:t>检查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55632" y="979200"/>
            <a:ext cx="11193467" cy="559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/>
              <a:t>	</a:t>
            </a:r>
            <a:endParaRPr kumimoji="1" lang="en-US" altLang="zh-CN" sz="3600" dirty="0" smtClean="0"/>
          </a:p>
          <a:p>
            <a:pPr marL="457200" lvl="1" indent="0">
              <a:buNone/>
            </a:pPr>
            <a:endParaRPr kumimoji="1" lang="zh-CN" altLang="en-US" sz="3200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504950" y="16000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哲学家原系统（管理者）   </a:t>
            </a:r>
            <a:r>
              <a:rPr kumimoji="1"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kumimoji="1" lang="zh-CN" altLang="en-US" sz="3200" dirty="0" smtClean="0"/>
              <a:t>不公平</a:t>
            </a:r>
            <a:endParaRPr kumimoji="1"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 smtClean="0"/>
              <a:t>	</a:t>
            </a:r>
            <a:r>
              <a:rPr kumimoji="1" lang="zh-CN" altLang="en-US" sz="3200" dirty="0" smtClean="0"/>
              <a:t>不公平？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放任管理，轮流使用</a:t>
            </a:r>
            <a:r>
              <a:rPr kumimoji="1" lang="en-US" altLang="zh-CN" sz="3200" dirty="0" smtClean="0"/>
              <a:t>		 —— </a:t>
            </a:r>
            <a:r>
              <a:rPr kumimoji="1" lang="zh-CN" altLang="en-US" sz="3200" dirty="0" smtClean="0"/>
              <a:t>公平</a:t>
            </a:r>
            <a:endParaRPr kumimoji="1" lang="en-US" altLang="zh-CN" sz="32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 smtClean="0"/>
              <a:t>    轮流 </a:t>
            </a:r>
            <a:r>
              <a:rPr kumimoji="1" lang="en-US" altLang="zh-CN" sz="3200" dirty="0" smtClean="0"/>
              <a:t>+ </a:t>
            </a:r>
            <a:r>
              <a:rPr kumimoji="1" lang="zh-CN" altLang="en-US" sz="3200" dirty="0" smtClean="0"/>
              <a:t>干预</a:t>
            </a:r>
            <a:r>
              <a:rPr kumimoji="1" lang="en-US" altLang="zh-CN" sz="3200" dirty="0" smtClean="0"/>
              <a:t>		</a:t>
            </a: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    —— </a:t>
            </a:r>
            <a:r>
              <a:rPr kumimoji="1" lang="zh-CN" altLang="en-US" sz="3200" dirty="0" smtClean="0"/>
              <a:t>不公平</a:t>
            </a:r>
            <a:endParaRPr kumimoji="1" lang="zh-CN" altLang="en-US" sz="3200" dirty="0"/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853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p:sp>
        <p:nvSpPr>
          <p:cNvPr id="7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3524250" cy="9792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 smtClean="0"/>
              <a:t>公平性概念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55632" y="979200"/>
            <a:ext cx="11193467" cy="559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/>
              <a:t>	</a:t>
            </a:r>
            <a:endParaRPr kumimoji="1" lang="en-US" altLang="zh-CN" sz="3600" dirty="0" smtClean="0"/>
          </a:p>
          <a:p>
            <a:pPr marL="457200" lvl="1" indent="0">
              <a:buNone/>
            </a:pPr>
            <a:endParaRPr kumimoji="1" lang="zh-CN" altLang="en-US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504950" y="1156276"/>
                <a:ext cx="10515600" cy="5415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不应该讨论可能性</a:t>
                </a: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/>
                  <a:t>不</a:t>
                </a:r>
                <a:r>
                  <a:rPr kumimoji="1" lang="zh-CN" altLang="en-US" sz="3200" dirty="0" smtClean="0"/>
                  <a:t>应该在无穷中找公平</a:t>
                </a: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公平与否应该是短缺资源管理方案的性质</a:t>
                </a: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公平应该比较获得资源的次数</a:t>
                </a: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sz="32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𝐵𝑖</m:t>
                            </m:r>
                          </m:e>
                        </m:d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sz="32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𝐵𝑗</m:t>
                            </m:r>
                          </m:e>
                        </m:d>
                      </m:e>
                    </m:d>
                    <m:r>
                      <a:rPr kumimoji="1" lang="en-US" altLang="zh-CN" sz="3200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 smtClean="0"/>
                  <a:t> = 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kumimoji="1" lang="en-US" altLang="zh-CN" sz="3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1, 2, 3, 4, 5</m:t>
                      </m:r>
                    </m:oMath>
                  </m:oMathPara>
                </a14:m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3200" dirty="0"/>
              </a:p>
              <a:p>
                <a:pPr marL="0" indent="0">
                  <a:buFont typeface="Arial"/>
                  <a:buNone/>
                </a:pPr>
                <a:endParaRPr kumimoji="1" lang="en-US" altLang="zh-CN" sz="3200" dirty="0" smtClean="0"/>
              </a:p>
              <a:p>
                <a:pPr marL="0" indent="0">
                  <a:buNone/>
                </a:pPr>
                <a:endParaRPr kumimoji="1" lang="zh-CN" altLang="en-US" sz="3200" dirty="0"/>
              </a:p>
              <a:p>
                <a:pPr marL="457200" lvl="1" indent="0">
                  <a:buFont typeface="Arial"/>
                  <a:buNone/>
                </a:pPr>
                <a:endParaRPr kumimoji="1" lang="zh-CN" altLang="en-US" sz="2800" dirty="0" smtClean="0"/>
              </a:p>
            </p:txBody>
          </p:sp>
        </mc:Choice>
        <mc:Fallback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1156276"/>
                <a:ext cx="10515600" cy="5415973"/>
              </a:xfrm>
              <a:prstGeom prst="rect">
                <a:avLst/>
              </a:prstGeom>
              <a:blipFill rotWithShape="0"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62451" y="0"/>
            <a:ext cx="7829550" cy="9810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电梯控制问题（软件设计）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341461" y="1065636"/>
            <a:ext cx="10515600" cy="5415973"/>
            <a:chOff x="485776" y="706724"/>
            <a:chExt cx="10515600" cy="54159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内容占位符 2"/>
                <p:cNvSpPr txBox="1">
                  <a:spLocks/>
                </p:cNvSpPr>
                <p:nvPr/>
              </p:nvSpPr>
              <p:spPr>
                <a:xfrm>
                  <a:off x="485776" y="706724"/>
                  <a:ext cx="10515600" cy="541597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/>
                    <a:buChar char="•"/>
                    <a:defRPr sz="2800" b="0" i="0" kern="1200">
                      <a:solidFill>
                        <a:schemeClr val="tx1"/>
                      </a:solidFill>
                      <a:latin typeface="Lantinghei SC Extralight" charset="-122"/>
                      <a:ea typeface="Lantinghei SC Extralight" charset="-122"/>
                      <a:cs typeface="Lantinghei SC Extralight" charset="-122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400" b="0" i="0" kern="1200">
                      <a:solidFill>
                        <a:schemeClr val="tx1"/>
                      </a:solidFill>
                      <a:latin typeface="Lantinghei SC Extralight" charset="-122"/>
                      <a:ea typeface="Lantinghei SC Extralight" charset="-122"/>
                      <a:cs typeface="Lantinghei SC Extralight" charset="-122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000" b="0" i="0" kern="1200">
                      <a:solidFill>
                        <a:schemeClr val="tx1"/>
                      </a:solidFill>
                      <a:latin typeface="Lantinghei SC Extralight" charset="-122"/>
                      <a:ea typeface="Lantinghei SC Extralight" charset="-122"/>
                      <a:cs typeface="Lantinghei SC Extralight" charset="-122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b="0" i="0" kern="1200">
                      <a:solidFill>
                        <a:schemeClr val="tx1"/>
                      </a:solidFill>
                      <a:latin typeface="Lantinghei SC Extralight" charset="-122"/>
                      <a:ea typeface="Lantinghei SC Extralight" charset="-122"/>
                      <a:cs typeface="Lantinghei SC Extralight" charset="-122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b="0" i="0" kern="1200">
                      <a:solidFill>
                        <a:schemeClr val="tx1"/>
                      </a:solidFill>
                      <a:latin typeface="Lantinghei SC Extralight" charset="-122"/>
                      <a:ea typeface="Lantinghei SC Extralight" charset="-122"/>
                      <a:cs typeface="Lantinghei SC Extralight" charset="-122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kumimoji="1" lang="zh-CN" altLang="en-US" sz="2400" dirty="0" smtClean="0"/>
                    <a:t>已知（用户需求）</a:t>
                  </a:r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kumimoji="1" lang="en-US" altLang="zh-CN" sz="2400" dirty="0" smtClean="0"/>
                    <a:t>M</a:t>
                  </a:r>
                  <a:r>
                    <a:rPr kumimoji="1" lang="zh-CN" altLang="en-US" sz="2400" dirty="0" smtClean="0"/>
                    <a:t>层楼，</a:t>
                  </a:r>
                  <a:r>
                    <a:rPr kumimoji="1" lang="en-US" altLang="zh-CN" sz="2400" dirty="0"/>
                    <a:t> </a:t>
                  </a:r>
                  <a:r>
                    <a:rPr kumimoji="1" lang="en-US" altLang="zh-CN" sz="2400" dirty="0" smtClean="0"/>
                    <a:t>N</a:t>
                  </a:r>
                  <a:r>
                    <a:rPr kumimoji="1" lang="zh-CN" altLang="en-US" sz="2400" dirty="0" smtClean="0"/>
                    <a:t>部电梯，</a:t>
                  </a:r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kumimoji="1" lang="zh-CN" altLang="en-US" sz="2400" dirty="0" smtClean="0"/>
                    <a:t>楼层按钮</a:t>
                  </a:r>
                  <a:r>
                    <a:rPr kumimoji="1" lang="en-US" altLang="zh-CN" sz="2400" dirty="0" smtClean="0"/>
                    <a:t>,</a:t>
                  </a:r>
                  <a:r>
                    <a:rPr kumimoji="1" lang="en-US" altLang="zh-CN" sz="2400" dirty="0"/>
                    <a:t> </a:t>
                  </a:r>
                  <a:r>
                    <a:rPr kumimoji="1" lang="en-US" altLang="zh-CN" sz="24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1, 2,  …,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kumimoji="1" lang="zh-CN" altLang="en-US" sz="2400" dirty="0" smtClean="0"/>
                    <a:t>梯按钮，</a:t>
                  </a:r>
                  <a:r>
                    <a:rPr kumimoji="1" lang="en-US" altLang="zh-CN" sz="2400" dirty="0"/>
                    <a:t>,</a:t>
                  </a:r>
                  <a:r>
                    <a:rPr kumimoji="1" lang="en-US" altLang="zh-CN" sz="2400" dirty="0"/>
                    <a:t> </a:t>
                  </a:r>
                  <a:r>
                    <a:rPr kumimoji="1" lang="en-US" altLang="zh-CN" sz="2400" dirty="0"/>
                    <a:t>                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1, 2, 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kumimoji="1" lang="en-US" altLang="zh-CN" sz="2400" dirty="0" smtClean="0"/>
                </a:p>
                <a:p>
                  <a:pPr marL="0" indent="0">
                    <a:lnSpc>
                      <a:spcPct val="170000"/>
                    </a:lnSpc>
                    <a:buNone/>
                  </a:pPr>
                  <a:r>
                    <a:rPr kumimoji="1" lang="zh-CN" altLang="en-US" sz="2400" dirty="0" smtClean="0"/>
                    <a:t>服务要求：</a:t>
                  </a:r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kumimoji="1" lang="en-US" altLang="zh-CN" sz="2400" dirty="0" smtClean="0"/>
                    <a:t>	</a:t>
                  </a:r>
                  <a:r>
                    <a:rPr kumimoji="1" lang="zh-CN" altLang="en-US" sz="2400" dirty="0" smtClean="0"/>
                    <a:t>：第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j</m:t>
                      </m:r>
                    </m:oMath>
                  </a14:m>
                  <a:r>
                    <a:rPr lang="zh-CN" altLang="en-US" sz="2400" dirty="0" smtClean="0"/>
                    <a:t>部电梯到达</a:t>
                  </a:r>
                  <a:r>
                    <a:rPr lang="en-US" altLang="zh-CN" sz="2400" dirty="0" err="1" smtClean="0"/>
                    <a:t>i</a:t>
                  </a:r>
                  <a:r>
                    <a:rPr lang="zh-CN" altLang="en-US" sz="2400" dirty="0" smtClean="0"/>
                    <a:t>层，开门</a:t>
                  </a:r>
                  <a:endParaRPr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en-US" altLang="zh-CN" sz="2400" dirty="0" smtClean="0"/>
                    <a:t>	</a:t>
                  </a:r>
                  <a:r>
                    <a:rPr lang="zh-CN" altLang="en-US" sz="2400" dirty="0" smtClean="0"/>
                    <a:t>：某部电梯停在</a:t>
                  </a:r>
                  <a:r>
                    <a:rPr lang="en-US" altLang="zh-CN" sz="2400" dirty="0" err="1" smtClean="0"/>
                    <a:t>i</a:t>
                  </a:r>
                  <a:r>
                    <a:rPr lang="zh-CN" altLang="en-US" sz="2400" dirty="0" smtClean="0"/>
                    <a:t>层，开门，上升方向</a:t>
                  </a:r>
                  <a:endParaRPr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en-US" altLang="zh-CN" sz="2400" dirty="0" smtClean="0"/>
                    <a:t>	</a:t>
                  </a:r>
                  <a:r>
                    <a:rPr lang="zh-CN" altLang="en-US" sz="2400" dirty="0" smtClean="0"/>
                    <a:t>：某部电梯停在</a:t>
                  </a:r>
                  <a:r>
                    <a:rPr lang="en-US" altLang="zh-CN" sz="2400" dirty="0" err="1" smtClean="0"/>
                    <a:t>i</a:t>
                  </a:r>
                  <a:r>
                    <a:rPr lang="zh-CN" altLang="en-US" sz="2400" dirty="0" smtClean="0"/>
                    <a:t>层，开门，下降方向</a:t>
                  </a:r>
                  <a:endParaRPr lang="zh-CN" altLang="en-US" sz="2400" dirty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endParaRPr kumimoji="1" lang="en-US" altLang="zh-CN" sz="2400" dirty="0" smtClean="0"/>
                </a:p>
                <a:p>
                  <a:pPr marL="0" indent="0">
                    <a:lnSpc>
                      <a:spcPct val="150000"/>
                    </a:lnSpc>
                    <a:buNone/>
                  </a:pPr>
                  <a:endParaRPr kumimoji="1" lang="en-US" altLang="zh-CN" sz="2400" dirty="0"/>
                </a:p>
                <a:p>
                  <a:pPr marL="0" indent="0">
                    <a:buFont typeface="Arial"/>
                    <a:buNone/>
                  </a:pPr>
                  <a:endParaRPr kumimoji="1" lang="en-US" altLang="zh-CN" sz="2400" dirty="0" smtClean="0"/>
                </a:p>
                <a:p>
                  <a:pPr marL="0" indent="0">
                    <a:buNone/>
                  </a:pPr>
                  <a:endParaRPr kumimoji="1" lang="zh-CN" altLang="en-US" sz="2400" dirty="0"/>
                </a:p>
                <a:p>
                  <a:pPr marL="457200" lvl="1" indent="0">
                    <a:buFont typeface="Arial"/>
                    <a:buNone/>
                  </a:pPr>
                  <a:endParaRPr kumimoji="1" lang="zh-CN" altLang="en-US" dirty="0" smtClean="0"/>
                </a:p>
              </p:txBody>
            </p:sp>
          </mc:Choice>
          <mc:Fallback>
            <p:sp>
              <p:nvSpPr>
                <p:cNvPr id="8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76" y="706724"/>
                  <a:ext cx="10515600" cy="54159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70" b="-14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组合 23"/>
            <p:cNvGrpSpPr/>
            <p:nvPr/>
          </p:nvGrpSpPr>
          <p:grpSpPr>
            <a:xfrm>
              <a:off x="725581" y="4902418"/>
              <a:ext cx="437606" cy="525711"/>
              <a:chOff x="3686175" y="4010024"/>
              <a:chExt cx="552450" cy="504303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686175" y="4010024"/>
                <a:ext cx="552450" cy="428626"/>
              </a:xfrm>
              <a:prstGeom prst="triangl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3701485" y="4012413"/>
                    <a:ext cx="494428" cy="5019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485" y="4012413"/>
                    <a:ext cx="494428" cy="50191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/>
            <p:cNvGrpSpPr/>
            <p:nvPr/>
          </p:nvGrpSpPr>
          <p:grpSpPr>
            <a:xfrm>
              <a:off x="725581" y="5522708"/>
              <a:ext cx="437606" cy="523220"/>
              <a:chOff x="4514850" y="3907847"/>
              <a:chExt cx="628650" cy="563281"/>
            </a:xfrm>
          </p:grpSpPr>
          <p:sp>
            <p:nvSpPr>
              <p:cNvPr id="28" name="等腰三角形 27"/>
              <p:cNvSpPr/>
              <p:nvPr/>
            </p:nvSpPr>
            <p:spPr>
              <a:xfrm flipV="1">
                <a:off x="4514850" y="4047108"/>
                <a:ext cx="628650" cy="391541"/>
              </a:xfrm>
              <a:prstGeom prst="triangl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547861" y="3907847"/>
                    <a:ext cx="562625" cy="563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7861" y="3907847"/>
                    <a:ext cx="562625" cy="56328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/>
            <p:cNvGrpSpPr/>
            <p:nvPr/>
          </p:nvGrpSpPr>
          <p:grpSpPr>
            <a:xfrm>
              <a:off x="701841" y="4124387"/>
              <a:ext cx="639620" cy="690026"/>
              <a:chOff x="3670501" y="4748307"/>
              <a:chExt cx="913806" cy="89713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686175" y="4857750"/>
                <a:ext cx="552450" cy="495300"/>
              </a:xfrm>
              <a:prstGeom prst="rect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670501" y="4748307"/>
                    <a:ext cx="559533" cy="6802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0501" y="4748307"/>
                    <a:ext cx="559533" cy="6802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4152201" y="5060662"/>
                    <a:ext cx="43210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201" y="5060662"/>
                    <a:ext cx="432106" cy="58477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86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组合 40"/>
            <p:cNvGrpSpPr/>
            <p:nvPr/>
          </p:nvGrpSpPr>
          <p:grpSpPr>
            <a:xfrm>
              <a:off x="3112056" y="2137616"/>
              <a:ext cx="437606" cy="523220"/>
              <a:chOff x="4514850" y="3907847"/>
              <a:chExt cx="628650" cy="563281"/>
            </a:xfrm>
          </p:grpSpPr>
          <p:sp>
            <p:nvSpPr>
              <p:cNvPr id="42" name="等腰三角形 41"/>
              <p:cNvSpPr/>
              <p:nvPr/>
            </p:nvSpPr>
            <p:spPr>
              <a:xfrm flipV="1">
                <a:off x="4514850" y="4047108"/>
                <a:ext cx="628650" cy="391541"/>
              </a:xfrm>
              <a:prstGeom prst="triangl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4547861" y="3907847"/>
                    <a:ext cx="562625" cy="563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7861" y="3907847"/>
                    <a:ext cx="562625" cy="56328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组合 43"/>
            <p:cNvGrpSpPr/>
            <p:nvPr/>
          </p:nvGrpSpPr>
          <p:grpSpPr>
            <a:xfrm>
              <a:off x="2516744" y="2175816"/>
              <a:ext cx="437606" cy="525711"/>
              <a:chOff x="3686175" y="4010024"/>
              <a:chExt cx="552450" cy="504303"/>
            </a:xfrm>
          </p:grpSpPr>
          <p:sp>
            <p:nvSpPr>
              <p:cNvPr id="45" name="等腰三角形 44"/>
              <p:cNvSpPr/>
              <p:nvPr/>
            </p:nvSpPr>
            <p:spPr>
              <a:xfrm>
                <a:off x="3686175" y="4010024"/>
                <a:ext cx="552450" cy="428626"/>
              </a:xfrm>
              <a:prstGeom prst="triangl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3701485" y="4012413"/>
                    <a:ext cx="494428" cy="5019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485" y="4012413"/>
                    <a:ext cx="494428" cy="50191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/>
            <p:cNvGrpSpPr/>
            <p:nvPr/>
          </p:nvGrpSpPr>
          <p:grpSpPr>
            <a:xfrm>
              <a:off x="2606192" y="2809245"/>
              <a:ext cx="628649" cy="690026"/>
              <a:chOff x="3686175" y="4748307"/>
              <a:chExt cx="898132" cy="89713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686175" y="4857750"/>
                <a:ext cx="552450" cy="495300"/>
              </a:xfrm>
              <a:prstGeom prst="rect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3697717" y="4748307"/>
                    <a:ext cx="559533" cy="6802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7717" y="4748307"/>
                    <a:ext cx="559533" cy="68025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4152201" y="5060662"/>
                    <a:ext cx="43210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201" y="5060662"/>
                    <a:ext cx="432106" cy="58477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939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3429000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 smtClean="0"/>
              <a:t>管理策略</a:t>
            </a:r>
            <a:endParaRPr kumimoji="1" lang="zh-CN" altLang="en-US" dirty="0"/>
          </a:p>
        </p:txBody>
      </p:sp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09650" y="1019030"/>
            <a:ext cx="11506200" cy="54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全局控制（调度）：实践证明问题多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局部确定（自治）：</a:t>
            </a:r>
            <a:r>
              <a:rPr kumimoji="1" lang="en-US" altLang="zh-CN" sz="3200" dirty="0" smtClean="0"/>
              <a:t>Petri</a:t>
            </a:r>
            <a:r>
              <a:rPr kumimoji="1" lang="zh-CN" altLang="en-US" sz="3200" dirty="0" smtClean="0"/>
              <a:t>网基本思想</a:t>
            </a:r>
            <a:endParaRPr kumimoji="1"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原因：全局状态不具实时性</a:t>
            </a:r>
            <a:endParaRPr kumimoji="1" lang="en-US" altLang="zh-CN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             </a:t>
            </a:r>
            <a:r>
              <a:rPr kumimoji="1" lang="zh-CN" altLang="en-US" sz="3200" dirty="0" smtClean="0"/>
              <a:t>不可预测</a:t>
            </a:r>
            <a:endParaRPr kumimoji="1"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 smtClean="0"/>
              <a:t>      </a:t>
            </a:r>
            <a:r>
              <a:rPr kumimoji="1" lang="zh-CN" altLang="en-US" sz="3200" dirty="0" smtClean="0"/>
              <a:t>局部确定：无为而治</a:t>
            </a:r>
            <a:endParaRPr kumimoji="1" lang="en-US" altLang="zh-CN" sz="32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3200" dirty="0" smtClean="0"/>
              <a:t>			  </a:t>
            </a:r>
            <a:r>
              <a:rPr kumimoji="1" lang="zh-CN" altLang="en-US" sz="3200" dirty="0" smtClean="0"/>
              <a:t>电梯主动服务，无须调度</a:t>
            </a:r>
            <a:endParaRPr kumimoji="1" lang="zh-CN" altLang="en-US" sz="3200" dirty="0"/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351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09650" y="1019030"/>
            <a:ext cx="11506200" cy="54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最简单的“无调度”：正确而低效</a:t>
            </a:r>
            <a:endParaRPr kumimoji="1" lang="en-US" altLang="zh-CN" sz="3200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公共汽车式：层层停，层层开门，往返不停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出租汽车式：楼层需求按时间顺序依次服务</a:t>
            </a:r>
            <a:endParaRPr kumimoji="1" lang="en-US" altLang="zh-CN" dirty="0"/>
          </a:p>
          <a:p>
            <a:pPr marL="0" indent="0">
              <a:lnSpc>
                <a:spcPct val="220000"/>
              </a:lnSpc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</a:t>
            </a:r>
            <a:r>
              <a:rPr kumimoji="1" lang="zh-CN" altLang="en-US" sz="3200" dirty="0" smtClean="0"/>
              <a:t>多空驰，多等待</a:t>
            </a:r>
            <a:endParaRPr kumimoji="1"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梯主要求：少空驰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乘客要去：少等待</a:t>
            </a:r>
            <a:endParaRPr kumimoji="1" lang="zh-CN" altLang="en-US" sz="3200" dirty="0"/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820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2550" y="1485612"/>
            <a:ext cx="11506200" cy="54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/>
              <a:t>少</a:t>
            </a:r>
            <a:r>
              <a:rPr kumimoji="1" lang="zh-CN" altLang="en-US" sz="3200" dirty="0" smtClean="0"/>
              <a:t>等待（乘客眼中）：无路过不停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少空驰（电梯运行）：有确定的目的地</a:t>
            </a:r>
            <a:endParaRPr kumimoji="1" lang="zh-CN" altLang="en-US" sz="3200" dirty="0"/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995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352550" y="1409555"/>
                <a:ext cx="11506200" cy="5448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局部确定，无为而治            </a:t>
                </a:r>
                <a:r>
                  <a:rPr kumimoji="1" lang="en-US" altLang="zh-CN" sz="3200" dirty="0"/>
                  <a:t>N</a:t>
                </a:r>
                <a:r>
                  <a:rPr kumimoji="1" lang="en-US" altLang="zh-CN" sz="32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→1</m:t>
                    </m:r>
                  </m:oMath>
                </a14:m>
                <a:endParaRPr kumimoji="1"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各电梯独立运行，先内后外，楼层顺带；</a:t>
                </a: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3200" dirty="0"/>
                  <a:t> </a:t>
                </a:r>
                <a:r>
                  <a:rPr kumimoji="1" lang="en-US" altLang="zh-CN" sz="3200" dirty="0" smtClean="0"/>
                  <a:t>               </a:t>
                </a:r>
                <a:r>
                  <a:rPr kumimoji="1" lang="zh-CN" altLang="en-US" sz="3200" dirty="0" smtClean="0"/>
                  <a:t>无活找活，主动不怠。</a:t>
                </a:r>
                <a:endParaRPr kumimoji="1" lang="zh-CN" altLang="en-US" sz="3200" dirty="0"/>
              </a:p>
              <a:p>
                <a:pPr marL="457200" lvl="1" indent="0">
                  <a:buFont typeface="Arial"/>
                  <a:buNone/>
                </a:pPr>
                <a:endParaRPr kumimoji="1" lang="zh-CN" altLang="en-US" sz="2800" dirty="0" smtClean="0"/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409555"/>
                <a:ext cx="11506200" cy="5448445"/>
              </a:xfrm>
              <a:prstGeom prst="rect">
                <a:avLst/>
              </a:prstGeom>
              <a:blipFill rotWithShape="0">
                <a:blip r:embed="rId3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352550" y="1409555"/>
                <a:ext cx="11506200" cy="5448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局部确定：</a:t>
                </a:r>
                <a:r>
                  <a:rPr kumimoji="1" lang="en-US" altLang="zh-CN" sz="3200" dirty="0" err="1" smtClean="0">
                    <a:solidFill>
                      <a:srgbClr val="FF0000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kumimoji="1" lang="en-US" altLang="zh-CN" sz="3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kumimoji="1"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上升，下降，双向镜面对称</a:t>
                </a:r>
                <a:endParaRPr kumimoji="1" lang="zh-CN" altLang="en-US" sz="3200" dirty="0"/>
              </a:p>
              <a:p>
                <a:pPr marL="457200" lvl="1" indent="0">
                  <a:buFont typeface="Arial"/>
                  <a:buNone/>
                </a:pPr>
                <a:endParaRPr kumimoji="1" lang="zh-CN" altLang="en-US" sz="2800" dirty="0" smtClean="0"/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409555"/>
                <a:ext cx="11506200" cy="5448445"/>
              </a:xfrm>
              <a:prstGeom prst="rect">
                <a:avLst/>
              </a:prstGeom>
              <a:blipFill rotWithShape="0">
                <a:blip r:embed="rId3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2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352550" y="1409555"/>
                <a:ext cx="10839450" cy="5448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局部确定：</a:t>
                </a:r>
                <a:r>
                  <a:rPr kumimoji="1" lang="en-US" altLang="zh-CN" sz="3200" dirty="0" smtClean="0"/>
                  <a:t>M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kumimoji="1"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楼层与楼层相似，</a:t>
                </a: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3200" dirty="0"/>
                  <a:t> </a:t>
                </a:r>
                <a:r>
                  <a:rPr kumimoji="1" lang="en-US" altLang="zh-CN" sz="3200" dirty="0" smtClean="0"/>
                  <a:t>   </a:t>
                </a:r>
                <a:r>
                  <a:rPr kumimoji="1" lang="zh-CN" altLang="en-US" sz="3200" dirty="0" smtClean="0"/>
                  <a:t>有相同的变迁和变迁外延</a:t>
                </a:r>
              </a:p>
              <a:p>
                <a:pPr marL="457200" lvl="1" indent="0">
                  <a:buFont typeface="Arial"/>
                  <a:buNone/>
                </a:pPr>
                <a:endParaRPr kumimoji="1" lang="zh-CN" altLang="en-US" sz="2800" dirty="0" smtClean="0"/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409555"/>
                <a:ext cx="10839450" cy="5448445"/>
              </a:xfrm>
              <a:prstGeom prst="rect">
                <a:avLst/>
              </a:prstGeom>
              <a:blipFill rotWithShape="0"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-842764" y="-11590"/>
            <a:ext cx="10839450" cy="82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600" dirty="0" smtClean="0">
                <a:solidFill>
                  <a:schemeClr val="bg1"/>
                </a:solidFill>
              </a:rPr>
              <a:t>    一部电梯上升方向在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j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层的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Petri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网模型</a:t>
            </a:r>
            <a:endParaRPr kumimoji="1" lang="en-US" altLang="zh-CN" sz="3600" dirty="0">
              <a:solidFill>
                <a:schemeClr val="bg1"/>
              </a:solidFill>
            </a:endParaRPr>
          </a:p>
          <a:p>
            <a:pPr marL="457200" lvl="1" indent="0">
              <a:buFont typeface="Arial"/>
              <a:buNone/>
            </a:pPr>
            <a:endParaRPr kumimoji="1"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1099215" y="5806250"/>
            <a:ext cx="10839450" cy="82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/>
              <a:t>行驰变迁只能是从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层到</a:t>
            </a:r>
            <a:r>
              <a:rPr kumimoji="1" lang="en-US" altLang="zh-CN" dirty="0" smtClean="0"/>
              <a:t>j+1</a:t>
            </a:r>
            <a:r>
              <a:rPr kumimoji="1" lang="zh-CN" altLang="en-US" dirty="0" smtClean="0"/>
              <a:t>层，跨层行驰不具原子性（可能中断）</a:t>
            </a:r>
            <a:endParaRPr kumimoji="1" lang="en-US" altLang="zh-CN" dirty="0"/>
          </a:p>
          <a:p>
            <a:pPr marL="457200" lvl="1" indent="0">
              <a:buFont typeface="Arial"/>
              <a:buNone/>
            </a:pPr>
            <a:endParaRPr kumimoji="1" lang="zh-CN" altLang="en-US" dirty="0" smtClean="0"/>
          </a:p>
        </p:txBody>
      </p:sp>
      <p:sp>
        <p:nvSpPr>
          <p:cNvPr id="8" name="标题 5"/>
          <p:cNvSpPr txBox="1">
            <a:spLocks/>
          </p:cNvSpPr>
          <p:nvPr/>
        </p:nvSpPr>
        <p:spPr>
          <a:xfrm>
            <a:off x="42862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p:grpSp>
        <p:nvGrpSpPr>
          <p:cNvPr id="187" name="组合 186"/>
          <p:cNvGrpSpPr/>
          <p:nvPr/>
        </p:nvGrpSpPr>
        <p:grpSpPr>
          <a:xfrm>
            <a:off x="1508446" y="1268809"/>
            <a:ext cx="9945479" cy="4285675"/>
            <a:chOff x="1508446" y="1495137"/>
            <a:chExt cx="9945479" cy="4285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458991" y="1590915"/>
                  <a:ext cx="16575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991" y="1590915"/>
                  <a:ext cx="165757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09" r="-7721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905600" y="2418570"/>
                  <a:ext cx="25483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𝐹𝑢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600" y="2418570"/>
                  <a:ext cx="254832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92" r="-358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508446" y="4383070"/>
                  <a:ext cx="14081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446" y="4383070"/>
                  <a:ext cx="140814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65" r="-735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244980" y="4825333"/>
                  <a:ext cx="1040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980" y="4825333"/>
                  <a:ext cx="10400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509" r="-9942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>
              <a:stCxn id="49" idx="4"/>
              <a:endCxn id="55" idx="1"/>
            </p:cNvCxnSpPr>
            <p:nvPr/>
          </p:nvCxnSpPr>
          <p:spPr>
            <a:xfrm>
              <a:off x="3094598" y="4748975"/>
              <a:ext cx="1142829" cy="5231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7" idx="5"/>
              <a:endCxn id="56" idx="1"/>
            </p:cNvCxnSpPr>
            <p:nvPr/>
          </p:nvCxnSpPr>
          <p:spPr>
            <a:xfrm>
              <a:off x="4454564" y="1953349"/>
              <a:ext cx="1051110" cy="13741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498536" y="2078186"/>
              <a:ext cx="315454" cy="3242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936871" y="4424725"/>
              <a:ext cx="315454" cy="3242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520577" y="4448930"/>
              <a:ext cx="315454" cy="3242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627665" y="4442186"/>
              <a:ext cx="315454" cy="3242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596050" y="4448930"/>
              <a:ext cx="315454" cy="3242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335445" y="4234345"/>
              <a:ext cx="315454" cy="3242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237427" y="5109952"/>
              <a:ext cx="315454" cy="3242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505674" y="3165337"/>
              <a:ext cx="315454" cy="3242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185307" y="1676584"/>
              <a:ext cx="315454" cy="3242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3933154" y="3072200"/>
              <a:ext cx="1120037" cy="567703"/>
              <a:chOff x="412955" y="4443346"/>
              <a:chExt cx="2067570" cy="98529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748191" y="4722400"/>
                <a:ext cx="448299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35601" y="4722400"/>
                <a:ext cx="448299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12955" y="4443346"/>
                <a:ext cx="2067570" cy="985297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" name="直接箭头连接符 78"/>
            <p:cNvCxnSpPr>
              <a:stCxn id="52" idx="3"/>
              <a:endCxn id="51" idx="2"/>
            </p:cNvCxnSpPr>
            <p:nvPr/>
          </p:nvCxnSpPr>
          <p:spPr>
            <a:xfrm flipV="1">
              <a:off x="6911504" y="4604311"/>
              <a:ext cx="716161" cy="67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50" idx="6"/>
              <a:endCxn id="52" idx="1"/>
            </p:cNvCxnSpPr>
            <p:nvPr/>
          </p:nvCxnSpPr>
          <p:spPr>
            <a:xfrm>
              <a:off x="5836030" y="4611055"/>
              <a:ext cx="7600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50" idx="2"/>
              <a:endCxn id="53" idx="3"/>
            </p:cNvCxnSpPr>
            <p:nvPr/>
          </p:nvCxnSpPr>
          <p:spPr>
            <a:xfrm flipH="1" flipV="1">
              <a:off x="4650899" y="4396470"/>
              <a:ext cx="869678" cy="2145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55" idx="3"/>
              <a:endCxn id="50" idx="3"/>
            </p:cNvCxnSpPr>
            <p:nvPr/>
          </p:nvCxnSpPr>
          <p:spPr>
            <a:xfrm flipV="1">
              <a:off x="4552881" y="4725695"/>
              <a:ext cx="1013893" cy="5463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49" idx="6"/>
            </p:cNvCxnSpPr>
            <p:nvPr/>
          </p:nvCxnSpPr>
          <p:spPr>
            <a:xfrm flipH="1">
              <a:off x="3252325" y="4424725"/>
              <a:ext cx="1061323" cy="1621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0" idx="4"/>
              <a:endCxn id="53" idx="0"/>
            </p:cNvCxnSpPr>
            <p:nvPr/>
          </p:nvCxnSpPr>
          <p:spPr>
            <a:xfrm>
              <a:off x="4493172" y="3639903"/>
              <a:ext cx="1" cy="5944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50" idx="0"/>
              <a:endCxn id="56" idx="2"/>
            </p:cNvCxnSpPr>
            <p:nvPr/>
          </p:nvCxnSpPr>
          <p:spPr>
            <a:xfrm flipH="1" flipV="1">
              <a:off x="5663401" y="3489587"/>
              <a:ext cx="14903" cy="9593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6" idx="0"/>
              <a:endCxn id="25" idx="4"/>
            </p:cNvCxnSpPr>
            <p:nvPr/>
          </p:nvCxnSpPr>
          <p:spPr>
            <a:xfrm flipH="1" flipV="1">
              <a:off x="5656263" y="2402436"/>
              <a:ext cx="7138" cy="76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58" idx="6"/>
              <a:endCxn id="126" idx="1"/>
            </p:cNvCxnSpPr>
            <p:nvPr/>
          </p:nvCxnSpPr>
          <p:spPr>
            <a:xfrm>
              <a:off x="4899324" y="3365734"/>
              <a:ext cx="566433" cy="4681"/>
            </a:xfrm>
            <a:prstGeom prst="straightConnector1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椭圆 125"/>
            <p:cNvSpPr/>
            <p:nvPr/>
          </p:nvSpPr>
          <p:spPr>
            <a:xfrm rot="18461897">
              <a:off x="5468634" y="3325443"/>
              <a:ext cx="74081" cy="854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5" name="直接箭头连接符 134"/>
            <p:cNvCxnSpPr>
              <a:stCxn id="50" idx="7"/>
              <a:endCxn id="147" idx="1"/>
            </p:cNvCxnSpPr>
            <p:nvPr/>
          </p:nvCxnSpPr>
          <p:spPr>
            <a:xfrm flipV="1">
              <a:off x="5789834" y="2610837"/>
              <a:ext cx="996116" cy="1885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组合 136"/>
            <p:cNvGrpSpPr/>
            <p:nvPr/>
          </p:nvGrpSpPr>
          <p:grpSpPr>
            <a:xfrm>
              <a:off x="6785950" y="1495137"/>
              <a:ext cx="2157750" cy="2231399"/>
              <a:chOff x="5544465" y="1969740"/>
              <a:chExt cx="3066432" cy="3171099"/>
            </a:xfrm>
          </p:grpSpPr>
          <p:cxnSp>
            <p:nvCxnSpPr>
              <p:cNvPr id="138" name="直接箭头连接符 137"/>
              <p:cNvCxnSpPr/>
              <p:nvPr/>
            </p:nvCxnSpPr>
            <p:spPr>
              <a:xfrm flipH="1">
                <a:off x="6214262" y="3592173"/>
                <a:ext cx="1958586" cy="75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组合 138"/>
              <p:cNvGrpSpPr/>
              <p:nvPr/>
            </p:nvGrpSpPr>
            <p:grpSpPr>
              <a:xfrm>
                <a:off x="5544465" y="1969740"/>
                <a:ext cx="3066432" cy="3171099"/>
                <a:chOff x="5544465" y="1969740"/>
                <a:chExt cx="3066432" cy="3171099"/>
              </a:xfrm>
            </p:grpSpPr>
            <p:grpSp>
              <p:nvGrpSpPr>
                <p:cNvPr id="140" name="组合 139"/>
                <p:cNvGrpSpPr/>
                <p:nvPr/>
              </p:nvGrpSpPr>
              <p:grpSpPr>
                <a:xfrm rot="5996347">
                  <a:off x="6727933" y="3251300"/>
                  <a:ext cx="1012016" cy="1905360"/>
                  <a:chOff x="4117078" y="2802648"/>
                  <a:chExt cx="1160732" cy="2473014"/>
                </a:xfrm>
              </p:grpSpPr>
              <p:cxnSp>
                <p:nvCxnSpPr>
                  <p:cNvPr id="156" name="直接箭头连接符 155"/>
                  <p:cNvCxnSpPr>
                    <a:stCxn id="148" idx="3"/>
                    <a:endCxn id="157" idx="6"/>
                  </p:cNvCxnSpPr>
                  <p:nvPr/>
                </p:nvCxnSpPr>
                <p:spPr>
                  <a:xfrm rot="15603653" flipH="1">
                    <a:off x="3370313" y="3549413"/>
                    <a:ext cx="2473014" cy="979483"/>
                  </a:xfrm>
                  <a:prstGeom prst="straightConnector1">
                    <a:avLst/>
                  </a:prstGeom>
                  <a:ln w="38100">
                    <a:headEnd type="non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椭圆 156"/>
                  <p:cNvSpPr/>
                  <p:nvPr/>
                </p:nvSpPr>
                <p:spPr>
                  <a:xfrm>
                    <a:off x="5163845" y="5102873"/>
                    <a:ext cx="113965" cy="1171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1" name="矩形 140"/>
                <p:cNvSpPr/>
                <p:nvPr/>
              </p:nvSpPr>
              <p:spPr>
                <a:xfrm>
                  <a:off x="5768186" y="2259602"/>
                  <a:ext cx="448299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5780390" y="3275757"/>
                  <a:ext cx="448299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5768186" y="4383932"/>
                  <a:ext cx="448299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8162598" y="4465095"/>
                  <a:ext cx="448299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145" name="直接箭头连接符 144"/>
                <p:cNvCxnSpPr/>
                <p:nvPr/>
              </p:nvCxnSpPr>
              <p:spPr>
                <a:xfrm flipH="1">
                  <a:off x="6216486" y="2407511"/>
                  <a:ext cx="1909244" cy="2285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椭圆 145"/>
                <p:cNvSpPr/>
                <p:nvPr/>
              </p:nvSpPr>
              <p:spPr>
                <a:xfrm>
                  <a:off x="8125730" y="2236745"/>
                  <a:ext cx="448299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5544465" y="1969740"/>
                  <a:ext cx="898810" cy="317109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8134609" y="3305839"/>
                  <a:ext cx="448299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149" name="组合 148"/>
                <p:cNvGrpSpPr/>
                <p:nvPr/>
              </p:nvGrpSpPr>
              <p:grpSpPr>
                <a:xfrm rot="5929303">
                  <a:off x="6721875" y="2162716"/>
                  <a:ext cx="990393" cy="1920898"/>
                  <a:chOff x="3875445" y="2597200"/>
                  <a:chExt cx="1400082" cy="2598805"/>
                </a:xfrm>
              </p:grpSpPr>
              <p:cxnSp>
                <p:nvCxnSpPr>
                  <p:cNvPr id="154" name="直接箭头连接符 153"/>
                  <p:cNvCxnSpPr>
                    <a:stCxn id="146" idx="3"/>
                    <a:endCxn id="155" idx="0"/>
                  </p:cNvCxnSpPr>
                  <p:nvPr/>
                </p:nvCxnSpPr>
                <p:spPr>
                  <a:xfrm rot="15670697" flipH="1">
                    <a:off x="3156578" y="3316067"/>
                    <a:ext cx="2580811" cy="1143077"/>
                  </a:xfrm>
                  <a:prstGeom prst="straightConnector1">
                    <a:avLst/>
                  </a:prstGeom>
                  <a:ln w="38100">
                    <a:headEnd type="non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椭圆 154"/>
                  <p:cNvSpPr/>
                  <p:nvPr/>
                </p:nvSpPr>
                <p:spPr>
                  <a:xfrm>
                    <a:off x="5161561" y="5078861"/>
                    <a:ext cx="113966" cy="117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 rot="5102865">
                  <a:off x="6240148" y="2343235"/>
                  <a:ext cx="1643017" cy="2366351"/>
                  <a:chOff x="3492005" y="2794790"/>
                  <a:chExt cx="1778599" cy="2282955"/>
                </a:xfrm>
              </p:grpSpPr>
              <p:cxnSp>
                <p:nvCxnSpPr>
                  <p:cNvPr id="152" name="直接箭头连接符 151"/>
                  <p:cNvCxnSpPr>
                    <a:endCxn id="153" idx="7"/>
                  </p:cNvCxnSpPr>
                  <p:nvPr/>
                </p:nvCxnSpPr>
                <p:spPr>
                  <a:xfrm rot="16497135" flipH="1">
                    <a:off x="3322052" y="2964743"/>
                    <a:ext cx="2118505" cy="1778599"/>
                  </a:xfrm>
                  <a:prstGeom prst="straightConnector1">
                    <a:avLst/>
                  </a:prstGeom>
                  <a:ln w="38100">
                    <a:headEnd type="non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椭圆 152"/>
                  <p:cNvSpPr/>
                  <p:nvPr/>
                </p:nvSpPr>
                <p:spPr>
                  <a:xfrm>
                    <a:off x="5067406" y="4960602"/>
                    <a:ext cx="113966" cy="1171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51" name="直接箭头连接符 150"/>
                <p:cNvCxnSpPr>
                  <a:stCxn id="144" idx="2"/>
                  <a:endCxn id="143" idx="3"/>
                </p:cNvCxnSpPr>
                <p:nvPr/>
              </p:nvCxnSpPr>
              <p:spPr>
                <a:xfrm flipH="1" flipV="1">
                  <a:off x="6216485" y="4614332"/>
                  <a:ext cx="1946112" cy="8116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0" name="直接箭头连接符 159"/>
            <p:cNvCxnSpPr>
              <a:stCxn id="57" idx="7"/>
              <a:endCxn id="161" idx="2"/>
            </p:cNvCxnSpPr>
            <p:nvPr/>
          </p:nvCxnSpPr>
          <p:spPr>
            <a:xfrm flipV="1">
              <a:off x="4454564" y="1654839"/>
              <a:ext cx="2261709" cy="6923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8461897">
              <a:off x="6701882" y="1582810"/>
              <a:ext cx="74081" cy="854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/>
                <p:cNvSpPr txBox="1"/>
                <p:nvPr/>
              </p:nvSpPr>
              <p:spPr>
                <a:xfrm>
                  <a:off x="8943700" y="1694670"/>
                  <a:ext cx="23764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00" y="1694670"/>
                  <a:ext cx="23764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308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/>
                <p:cNvSpPr txBox="1"/>
                <p:nvPr/>
              </p:nvSpPr>
              <p:spPr>
                <a:xfrm>
                  <a:off x="8943700" y="3217651"/>
                  <a:ext cx="238308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𝐹𝑑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9" name="文本框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00" y="3217651"/>
                  <a:ext cx="238308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13" r="-3836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/>
                <p:cNvSpPr txBox="1"/>
                <p:nvPr/>
              </p:nvSpPr>
              <p:spPr>
                <a:xfrm>
                  <a:off x="4077952" y="5411480"/>
                  <a:ext cx="14432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𝑐𝑙𝑜𝑠𝑒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952" y="5411480"/>
                  <a:ext cx="144328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32" r="-6751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/>
                <p:cNvSpPr txBox="1"/>
                <p:nvPr/>
              </p:nvSpPr>
              <p:spPr>
                <a:xfrm>
                  <a:off x="6363875" y="4844610"/>
                  <a:ext cx="926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1" name="文本框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875" y="4844610"/>
                  <a:ext cx="92692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605" r="-11184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/>
                <p:cNvSpPr txBox="1"/>
                <p:nvPr/>
              </p:nvSpPr>
              <p:spPr>
                <a:xfrm>
                  <a:off x="8062918" y="4465382"/>
                  <a:ext cx="10436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2" name="文本框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918" y="4465382"/>
                  <a:ext cx="104361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018" r="-9942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6673048" y="3695098"/>
                  <a:ext cx="1396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048" y="3695098"/>
                  <a:ext cx="139660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620" r="-6987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/>
                <p:cNvSpPr txBox="1"/>
                <p:nvPr/>
              </p:nvSpPr>
              <p:spPr>
                <a:xfrm>
                  <a:off x="4912272" y="1723147"/>
                  <a:ext cx="15760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5" name="文本框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2" y="1723147"/>
                  <a:ext cx="157607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26" r="-658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/>
                <p:cNvSpPr txBox="1"/>
                <p:nvPr/>
              </p:nvSpPr>
              <p:spPr>
                <a:xfrm>
                  <a:off x="5768458" y="2804523"/>
                  <a:ext cx="7929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458" y="2804523"/>
                  <a:ext cx="792909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231" r="-13846" b="-32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文本框 180"/>
                <p:cNvSpPr txBox="1"/>
                <p:nvPr/>
              </p:nvSpPr>
              <p:spPr>
                <a:xfrm>
                  <a:off x="3695271" y="2629446"/>
                  <a:ext cx="13425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81" name="文本框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271" y="2629446"/>
                  <a:ext cx="13425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273" r="-8182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矩形 181"/>
                <p:cNvSpPr/>
                <p:nvPr/>
              </p:nvSpPr>
              <p:spPr>
                <a:xfrm>
                  <a:off x="1915143" y="3060893"/>
                  <a:ext cx="20060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a14:m>
                  <a:r>
                    <a:rPr lang="en-US" altLang="zh-CN" sz="24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82" name="矩形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143" y="3060893"/>
                  <a:ext cx="2006062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文本框 182"/>
                <p:cNvSpPr txBox="1"/>
                <p:nvPr/>
              </p:nvSpPr>
              <p:spPr>
                <a:xfrm>
                  <a:off x="3677596" y="4497905"/>
                  <a:ext cx="14081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83" name="文本框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596" y="4497905"/>
                  <a:ext cx="140814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65" r="-735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58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2209267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 smtClean="0"/>
              <a:t>建模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5733" y="9968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 smtClean="0"/>
              <a:t>用数学系统系统描述物理对象相关性</a:t>
            </a:r>
            <a:endParaRPr kumimoji="1" lang="zh-CN" altLang="en-US" sz="3200" dirty="0" smtClean="0"/>
          </a:p>
          <a:p>
            <a:pPr marL="457200" lvl="1" indent="0">
              <a:buNone/>
            </a:pPr>
            <a:endParaRPr kumimoji="1" lang="zh-CN" altLang="en-US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48382" y="321084"/>
            <a:ext cx="9627533" cy="5232895"/>
            <a:chOff x="1048382" y="321084"/>
            <a:chExt cx="9627533" cy="5232895"/>
          </a:xfrm>
        </p:grpSpPr>
        <p:sp>
          <p:nvSpPr>
            <p:cNvPr id="6" name="椭圆 5"/>
            <p:cNvSpPr/>
            <p:nvPr/>
          </p:nvSpPr>
          <p:spPr>
            <a:xfrm>
              <a:off x="5338190" y="4293398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cxnSp>
          <p:nvCxnSpPr>
            <p:cNvPr id="7" name="直接箭头连接符 6"/>
            <p:cNvCxnSpPr>
              <a:stCxn id="6" idx="6"/>
              <a:endCxn id="8" idx="1"/>
            </p:cNvCxnSpPr>
            <p:nvPr/>
          </p:nvCxnSpPr>
          <p:spPr>
            <a:xfrm flipV="1">
              <a:off x="5798990" y="4513756"/>
              <a:ext cx="1256887" cy="100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055877" y="4283356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94943" y="4287132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cxnSp>
          <p:nvCxnSpPr>
            <p:cNvPr id="10" name="直接箭头连接符 9"/>
            <p:cNvCxnSpPr>
              <a:stCxn id="9" idx="3"/>
              <a:endCxn id="6" idx="2"/>
            </p:cNvCxnSpPr>
            <p:nvPr/>
          </p:nvCxnSpPr>
          <p:spPr>
            <a:xfrm>
              <a:off x="3955743" y="4517532"/>
              <a:ext cx="1382447" cy="6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2177365" y="4295003"/>
              <a:ext cx="460800" cy="460800"/>
              <a:chOff x="1898939" y="4161859"/>
              <a:chExt cx="460800" cy="4608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898939" y="4161859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043697" y="4311872"/>
                <a:ext cx="139851" cy="1349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827205" y="4278674"/>
              <a:ext cx="460800" cy="460800"/>
              <a:chOff x="1898939" y="4161859"/>
              <a:chExt cx="460800" cy="4608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898939" y="4161859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43697" y="4311872"/>
                <a:ext cx="139851" cy="1349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23" name="直接箭头连接符 22"/>
            <p:cNvCxnSpPr>
              <a:stCxn id="17" idx="6"/>
              <a:endCxn id="9" idx="1"/>
            </p:cNvCxnSpPr>
            <p:nvPr/>
          </p:nvCxnSpPr>
          <p:spPr>
            <a:xfrm flipV="1">
              <a:off x="2638165" y="4517532"/>
              <a:ext cx="856778" cy="7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3"/>
              <a:endCxn id="21" idx="2"/>
            </p:cNvCxnSpPr>
            <p:nvPr/>
          </p:nvCxnSpPr>
          <p:spPr>
            <a:xfrm flipV="1">
              <a:off x="7516677" y="4509074"/>
              <a:ext cx="1310528" cy="46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6252733" y="3075800"/>
              <a:ext cx="460800" cy="460800"/>
              <a:chOff x="1898939" y="4161859"/>
              <a:chExt cx="460800" cy="4608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898939" y="4161859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043697" y="4311872"/>
                <a:ext cx="139851" cy="1349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4201329" y="3155833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36937" y="2176878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cxnSp>
          <p:nvCxnSpPr>
            <p:cNvPr id="35" name="直接箭头连接符 34"/>
            <p:cNvCxnSpPr>
              <a:stCxn id="34" idx="1"/>
              <a:endCxn id="33" idx="7"/>
            </p:cNvCxnSpPr>
            <p:nvPr/>
          </p:nvCxnSpPr>
          <p:spPr>
            <a:xfrm flipH="1">
              <a:off x="4594646" y="2407278"/>
              <a:ext cx="642291" cy="8160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3" idx="3"/>
              <a:endCxn id="9" idx="0"/>
            </p:cNvCxnSpPr>
            <p:nvPr/>
          </p:nvCxnSpPr>
          <p:spPr>
            <a:xfrm flipH="1">
              <a:off x="3725343" y="3549150"/>
              <a:ext cx="543469" cy="7379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1" idx="1"/>
              <a:endCxn id="34" idx="3"/>
            </p:cNvCxnSpPr>
            <p:nvPr/>
          </p:nvCxnSpPr>
          <p:spPr>
            <a:xfrm flipH="1" flipV="1">
              <a:off x="5697737" y="2407278"/>
              <a:ext cx="622479" cy="736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0"/>
              <a:endCxn id="31" idx="5"/>
            </p:cNvCxnSpPr>
            <p:nvPr/>
          </p:nvCxnSpPr>
          <p:spPr>
            <a:xfrm flipH="1" flipV="1">
              <a:off x="6646050" y="3469117"/>
              <a:ext cx="640227" cy="8142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9001431">
              <a:off x="1838669" y="321084"/>
              <a:ext cx="7194825" cy="5114222"/>
            </a:xfrm>
            <a:prstGeom prst="arc">
              <a:avLst>
                <a:gd name="adj1" fmla="val 15360310"/>
                <a:gd name="adj2" fmla="val 214875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/>
                <p:cNvSpPr/>
                <p:nvPr/>
              </p:nvSpPr>
              <p:spPr>
                <a:xfrm>
                  <a:off x="1048382" y="2802830"/>
                  <a:ext cx="110337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382" y="2802830"/>
                  <a:ext cx="1103379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 64"/>
                <p:cNvSpPr/>
                <p:nvPr/>
              </p:nvSpPr>
              <p:spPr>
                <a:xfrm>
                  <a:off x="6716590" y="2704481"/>
                  <a:ext cx="56662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590" y="2704481"/>
                  <a:ext cx="566629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矩形 65"/>
                <p:cNvSpPr/>
                <p:nvPr/>
              </p:nvSpPr>
              <p:spPr>
                <a:xfrm>
                  <a:off x="3592151" y="2778290"/>
                  <a:ext cx="6383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151" y="2778290"/>
                  <a:ext cx="63838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/>
                <p:cNvSpPr/>
                <p:nvPr/>
              </p:nvSpPr>
              <p:spPr>
                <a:xfrm>
                  <a:off x="5266271" y="3710228"/>
                  <a:ext cx="60234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271" y="3710228"/>
                  <a:ext cx="602344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矩形 92"/>
                <p:cNvSpPr/>
                <p:nvPr/>
              </p:nvSpPr>
              <p:spPr>
                <a:xfrm>
                  <a:off x="2020951" y="3597604"/>
                  <a:ext cx="96379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951" y="3597604"/>
                  <a:ext cx="963790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矩形 93"/>
                <p:cNvSpPr/>
                <p:nvPr/>
              </p:nvSpPr>
              <p:spPr>
                <a:xfrm>
                  <a:off x="8756433" y="3566718"/>
                  <a:ext cx="57265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433" y="3566718"/>
                  <a:ext cx="572656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弧形 94"/>
            <p:cNvSpPr/>
            <p:nvPr/>
          </p:nvSpPr>
          <p:spPr>
            <a:xfrm rot="9001431">
              <a:off x="3435839" y="439757"/>
              <a:ext cx="7240076" cy="5114222"/>
            </a:xfrm>
            <a:prstGeom prst="arc">
              <a:avLst>
                <a:gd name="adj1" fmla="val 15066637"/>
                <a:gd name="adj2" fmla="val 84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2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电梯控制问题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352550" y="1409555"/>
                <a:ext cx="10839450" cy="5448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略去细节：找齐每个变迁外延，消解冲突；</a:t>
                </a:r>
                <a:endParaRPr kumimoji="1" lang="en-US" altLang="zh-CN" sz="32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3200" dirty="0"/>
                  <a:t> </a:t>
                </a:r>
                <a:r>
                  <a:rPr kumimoji="1" lang="en-US" altLang="zh-CN" sz="3200" dirty="0" smtClean="0"/>
                  <a:t>         </a:t>
                </a:r>
                <a:r>
                  <a:rPr kumimoji="1" lang="zh-CN" altLang="en-US" sz="3200" dirty="0" smtClean="0"/>
                  <a:t>规定顺序以确保正确运行</a:t>
                </a:r>
                <a:r>
                  <a:rPr kumimoji="1" lang="en-US" altLang="zh-CN" sz="3200" dirty="0" smtClean="0"/>
                  <a:t> </a:t>
                </a:r>
                <a:endParaRPr kumimoji="1"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/>
                  <a:t>复杂</a:t>
                </a:r>
                <a:r>
                  <a:rPr kumimoji="1" lang="zh-CN" altLang="en-US" sz="3200" dirty="0" smtClean="0"/>
                  <a:t>度</a:t>
                </a:r>
                <a:r>
                  <a:rPr kumimoji="1" lang="zh-CN" altLang="en-US" sz="3200" dirty="0" smtClean="0">
                    <a:sym typeface="Wingdings" panose="05000000000000000000" pitchFamily="2" charset="2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3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→(1,  1,  1)</m:t>
                    </m:r>
                  </m:oMath>
                </a14:m>
                <a:endParaRPr kumimoji="1" lang="zh-CN" altLang="en-US" sz="3200" dirty="0" smtClean="0"/>
              </a:p>
              <a:p>
                <a:pPr marL="457200" lvl="1" indent="0">
                  <a:buFont typeface="Arial"/>
                  <a:buNone/>
                </a:pPr>
                <a:endParaRPr kumimoji="1" lang="zh-CN" altLang="en-US" sz="2800" dirty="0" smtClean="0"/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409555"/>
                <a:ext cx="10839450" cy="5448445"/>
              </a:xfrm>
              <a:prstGeom prst="rect">
                <a:avLst/>
              </a:prstGeom>
              <a:blipFill rotWithShape="0"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建模方法论（</a:t>
            </a:r>
            <a:r>
              <a:rPr lang="en-US" altLang="zh-CN" dirty="0" smtClean="0"/>
              <a:t>ARM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6" name="内容占位符 2"/>
          <p:cNvSpPr txBox="1">
            <a:spLocks/>
          </p:cNvSpPr>
          <p:nvPr/>
        </p:nvSpPr>
        <p:spPr>
          <a:xfrm>
            <a:off x="4031974" y="6024406"/>
            <a:ext cx="3009901" cy="885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/>
              <a:t>ARM</a:t>
            </a:r>
            <a:r>
              <a:rPr kumimoji="1" lang="zh-CN" altLang="en-US" dirty="0" smtClean="0"/>
              <a:t>图：</a:t>
            </a:r>
            <a:r>
              <a:rPr kumimoji="1" lang="en-US" altLang="zh-CN" dirty="0" smtClean="0"/>
              <a:t>P2P</a:t>
            </a:r>
            <a:endParaRPr kumimoji="1" lang="zh-CN" altLang="en-US" dirty="0" smtClean="0"/>
          </a:p>
          <a:p>
            <a:pPr marL="457200" lvl="1" indent="0">
              <a:buFont typeface="Arial"/>
              <a:buNone/>
            </a:pPr>
            <a:endParaRPr kumimoji="1" lang="zh-CN" altLang="en-US" dirty="0" smtClean="0"/>
          </a:p>
        </p:txBody>
      </p:sp>
      <p:grpSp>
        <p:nvGrpSpPr>
          <p:cNvPr id="119" name="组合 118"/>
          <p:cNvGrpSpPr/>
          <p:nvPr/>
        </p:nvGrpSpPr>
        <p:grpSpPr>
          <a:xfrm>
            <a:off x="2700950" y="834470"/>
            <a:ext cx="4685465" cy="5380984"/>
            <a:chOff x="2720723" y="923936"/>
            <a:chExt cx="4685465" cy="5380984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4587487" y="923936"/>
              <a:ext cx="1619249" cy="6580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b="0" i="0" kern="1200">
                  <a:solidFill>
                    <a:schemeClr val="tx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b="0" i="0" kern="1200">
                  <a:solidFill>
                    <a:schemeClr val="tx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b="0" i="0" kern="1200">
                  <a:solidFill>
                    <a:schemeClr val="tx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b="0" i="0" kern="1200">
                  <a:solidFill>
                    <a:schemeClr val="tx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kumimoji="1" lang="en-US" altLang="zh-CN" sz="3200" dirty="0" smtClean="0"/>
                <a:t>P:</a:t>
              </a:r>
              <a:r>
                <a:rPr kumimoji="1" lang="zh-CN" altLang="en-US" sz="2400" dirty="0" smtClean="0"/>
                <a:t>目的</a:t>
              </a:r>
              <a:endParaRPr kumimoji="1" lang="zh-CN" altLang="en-US" sz="3200" dirty="0" smtClean="0"/>
            </a:p>
            <a:p>
              <a:pPr marL="457200" lvl="1" indent="0">
                <a:buFont typeface="Arial"/>
                <a:buNone/>
              </a:pPr>
              <a:endParaRPr kumimoji="1" lang="zh-CN" altLang="en-US" sz="2800" dirty="0" smtClean="0"/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720723" y="1582017"/>
              <a:ext cx="4685465" cy="4722903"/>
              <a:chOff x="2721787" y="1582017"/>
              <a:chExt cx="5505225" cy="5359066"/>
            </a:xfrm>
          </p:grpSpPr>
          <p:cxnSp>
            <p:nvCxnSpPr>
              <p:cNvPr id="33" name="直接箭头连接符 32"/>
              <p:cNvCxnSpPr>
                <a:stCxn id="32" idx="2"/>
                <a:endCxn id="39" idx="0"/>
              </p:cNvCxnSpPr>
              <p:nvPr/>
            </p:nvCxnSpPr>
            <p:spPr>
              <a:xfrm>
                <a:off x="5397112" y="1582017"/>
                <a:ext cx="13089" cy="38550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肘形连接符 34"/>
              <p:cNvCxnSpPr>
                <a:stCxn id="39" idx="1"/>
                <a:endCxn id="53" idx="0"/>
              </p:cNvCxnSpPr>
              <p:nvPr/>
            </p:nvCxnSpPr>
            <p:spPr>
              <a:xfrm rot="10800000" flipV="1">
                <a:off x="3564742" y="2256293"/>
                <a:ext cx="797709" cy="48767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内容占位符 2"/>
              <p:cNvSpPr txBox="1">
                <a:spLocks/>
              </p:cNvSpPr>
              <p:nvPr/>
            </p:nvSpPr>
            <p:spPr>
              <a:xfrm>
                <a:off x="4362451" y="1967524"/>
                <a:ext cx="2095499" cy="577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400" dirty="0" smtClean="0"/>
                  <a:t> 物理对象</a:t>
                </a:r>
              </a:p>
              <a:p>
                <a:pPr marL="457200" lvl="1" indent="0">
                  <a:buFont typeface="Arial"/>
                  <a:buNone/>
                </a:pPr>
                <a:endParaRPr kumimoji="1" lang="zh-CN" altLang="en-US" sz="2000" dirty="0" smtClean="0"/>
              </a:p>
            </p:txBody>
          </p:sp>
          <p:cxnSp>
            <p:nvCxnSpPr>
              <p:cNvPr id="42" name="肘形连接符 41"/>
              <p:cNvCxnSpPr>
                <a:stCxn id="39" idx="3"/>
                <a:endCxn id="50" idx="0"/>
              </p:cNvCxnSpPr>
              <p:nvPr/>
            </p:nvCxnSpPr>
            <p:spPr>
              <a:xfrm>
                <a:off x="6457950" y="2256294"/>
                <a:ext cx="365424" cy="490958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内容占位符 2"/>
              <p:cNvSpPr txBox="1">
                <a:spLocks/>
              </p:cNvSpPr>
              <p:nvPr/>
            </p:nvSpPr>
            <p:spPr>
              <a:xfrm>
                <a:off x="5824553" y="2747252"/>
                <a:ext cx="1997639" cy="8700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400" dirty="0" smtClean="0"/>
                  <a:t> 相互关联</a:t>
                </a:r>
              </a:p>
              <a:p>
                <a:pPr marL="457200" lvl="1" indent="0">
                  <a:buFont typeface="Arial"/>
                  <a:buNone/>
                </a:pPr>
                <a:endParaRPr kumimoji="1" lang="zh-CN" altLang="en-US" sz="2000" dirty="0" smtClean="0"/>
              </a:p>
            </p:txBody>
          </p:sp>
          <p:sp>
            <p:nvSpPr>
              <p:cNvPr id="51" name="内容占位符 2"/>
              <p:cNvSpPr txBox="1">
                <a:spLocks/>
              </p:cNvSpPr>
              <p:nvPr/>
            </p:nvSpPr>
            <p:spPr>
              <a:xfrm>
                <a:off x="5419495" y="4141398"/>
                <a:ext cx="2807517" cy="7727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400" dirty="0" smtClean="0"/>
                  <a:t>相关性数学表示</a:t>
                </a:r>
              </a:p>
              <a:p>
                <a:pPr marL="457200" lvl="1" indent="0">
                  <a:buFont typeface="Arial"/>
                  <a:buNone/>
                </a:pPr>
                <a:endParaRPr kumimoji="1" lang="zh-CN" altLang="en-US" sz="2000" dirty="0" smtClean="0"/>
              </a:p>
            </p:txBody>
          </p:sp>
          <p:sp>
            <p:nvSpPr>
              <p:cNvPr id="52" name="内容占位符 2"/>
              <p:cNvSpPr txBox="1">
                <a:spLocks/>
              </p:cNvSpPr>
              <p:nvPr/>
            </p:nvSpPr>
            <p:spPr>
              <a:xfrm>
                <a:off x="3921922" y="5423047"/>
                <a:ext cx="2976557" cy="656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400" dirty="0" smtClean="0"/>
                  <a:t>数学系统（模型）</a:t>
                </a:r>
              </a:p>
              <a:p>
                <a:pPr marL="457200" lvl="1" indent="0">
                  <a:buFont typeface="Arial"/>
                  <a:buNone/>
                </a:pPr>
                <a:endParaRPr kumimoji="1" lang="zh-CN" altLang="en-US" sz="2000" dirty="0" smtClean="0"/>
              </a:p>
            </p:txBody>
          </p:sp>
          <p:sp>
            <p:nvSpPr>
              <p:cNvPr id="53" name="内容占位符 2"/>
              <p:cNvSpPr txBox="1">
                <a:spLocks/>
              </p:cNvSpPr>
              <p:nvPr/>
            </p:nvSpPr>
            <p:spPr>
              <a:xfrm>
                <a:off x="2721787" y="2743968"/>
                <a:ext cx="1685909" cy="654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400" dirty="0" smtClean="0"/>
                  <a:t>个体</a:t>
                </a:r>
                <a:r>
                  <a:rPr kumimoji="1" lang="zh-CN" altLang="en-US" sz="2400" dirty="0" smtClean="0">
                    <a:solidFill>
                      <a:srgbClr val="C00000"/>
                    </a:solidFill>
                  </a:rPr>
                  <a:t>？</a:t>
                </a:r>
                <a:r>
                  <a:rPr kumimoji="1" lang="zh-CN" altLang="en-US" sz="2400" dirty="0" smtClean="0"/>
                  <a:t>性</a:t>
                </a:r>
              </a:p>
              <a:p>
                <a:pPr marL="457200" lvl="1" indent="0">
                  <a:buFont typeface="Arial"/>
                  <a:buNone/>
                </a:pPr>
                <a:endParaRPr kumimoji="1" lang="zh-CN" altLang="en-US" sz="2000" dirty="0" smtClean="0"/>
              </a:p>
            </p:txBody>
          </p:sp>
          <p:sp>
            <p:nvSpPr>
              <p:cNvPr id="54" name="内容占位符 2"/>
              <p:cNvSpPr txBox="1">
                <a:spLocks/>
              </p:cNvSpPr>
              <p:nvPr/>
            </p:nvSpPr>
            <p:spPr>
              <a:xfrm>
                <a:off x="2728933" y="4168877"/>
                <a:ext cx="1671617" cy="774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400" dirty="0" smtClean="0"/>
                  <a:t>数学表示</a:t>
                </a:r>
              </a:p>
              <a:p>
                <a:pPr marL="457200" lvl="1" indent="0">
                  <a:buFont typeface="Arial"/>
                  <a:buNone/>
                </a:pPr>
                <a:endParaRPr kumimoji="1" lang="zh-CN" altLang="en-US" sz="2000" dirty="0" smtClean="0"/>
              </a:p>
            </p:txBody>
          </p:sp>
          <p:sp>
            <p:nvSpPr>
              <p:cNvPr id="55" name="内容占位符 2"/>
              <p:cNvSpPr txBox="1">
                <a:spLocks/>
              </p:cNvSpPr>
              <p:nvPr/>
            </p:nvSpPr>
            <p:spPr>
              <a:xfrm>
                <a:off x="5245300" y="6263041"/>
                <a:ext cx="316712" cy="678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2400" dirty="0" smtClean="0"/>
                  <a:t>P</a:t>
                </a:r>
                <a:endParaRPr kumimoji="1" lang="zh-CN" altLang="en-US" sz="2400" dirty="0" smtClean="0"/>
              </a:p>
            </p:txBody>
          </p:sp>
          <p:cxnSp>
            <p:nvCxnSpPr>
              <p:cNvPr id="59" name="直接箭头连接符 58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6823254" y="3617284"/>
                <a:ext cx="119" cy="5241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>
                <a:stCxn id="53" idx="2"/>
                <a:endCxn id="54" idx="0"/>
              </p:cNvCxnSpPr>
              <p:nvPr/>
            </p:nvCxnSpPr>
            <p:spPr>
              <a:xfrm>
                <a:off x="3564742" y="3398216"/>
                <a:ext cx="0" cy="770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54" idx="3"/>
                <a:endCxn id="51" idx="1"/>
              </p:cNvCxnSpPr>
              <p:nvPr/>
            </p:nvCxnSpPr>
            <p:spPr>
              <a:xfrm flipV="1">
                <a:off x="4400551" y="4527770"/>
                <a:ext cx="1018945" cy="28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肘形连接符 63"/>
              <p:cNvCxnSpPr>
                <a:stCxn id="54" idx="2"/>
                <a:endCxn id="52" idx="0"/>
              </p:cNvCxnSpPr>
              <p:nvPr/>
            </p:nvCxnSpPr>
            <p:spPr>
              <a:xfrm rot="16200000" flipH="1">
                <a:off x="4247626" y="4260472"/>
                <a:ext cx="479690" cy="1845458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stCxn id="51" idx="2"/>
                <a:endCxn id="52" idx="0"/>
              </p:cNvCxnSpPr>
              <p:nvPr/>
            </p:nvCxnSpPr>
            <p:spPr>
              <a:xfrm rot="5400000">
                <a:off x="5862275" y="4462068"/>
                <a:ext cx="508905" cy="1413054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52" idx="2"/>
              </p:cNvCxnSpPr>
              <p:nvPr/>
            </p:nvCxnSpPr>
            <p:spPr>
              <a:xfrm>
                <a:off x="5410200" y="6079415"/>
                <a:ext cx="0" cy="4544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矩形 140"/>
              <p:cNvSpPr/>
              <p:nvPr/>
            </p:nvSpPr>
            <p:spPr>
              <a:xfrm rot="10800000">
                <a:off x="8088666" y="1841570"/>
                <a:ext cx="607153" cy="2272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088666" y="1841570"/>
                <a:ext cx="607153" cy="2272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文本框 141"/>
          <p:cNvSpPr txBox="1"/>
          <p:nvPr/>
        </p:nvSpPr>
        <p:spPr>
          <a:xfrm>
            <a:off x="8667676" y="270114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 145"/>
              <p:cNvSpPr/>
              <p:nvPr/>
            </p:nvSpPr>
            <p:spPr>
              <a:xfrm rot="10800000">
                <a:off x="8075564" y="3996289"/>
                <a:ext cx="607153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矩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075564" y="3996289"/>
                <a:ext cx="607153" cy="13408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 146"/>
              <p:cNvSpPr/>
              <p:nvPr/>
            </p:nvSpPr>
            <p:spPr>
              <a:xfrm rot="10800000">
                <a:off x="8062462" y="5236926"/>
                <a:ext cx="586443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062462" y="5236926"/>
                <a:ext cx="586443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/>
          <p:cNvSpPr txBox="1"/>
          <p:nvPr/>
        </p:nvSpPr>
        <p:spPr>
          <a:xfrm>
            <a:off x="8667676" y="436098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51" name="文本框 150"/>
          <p:cNvSpPr txBox="1"/>
          <p:nvPr/>
        </p:nvSpPr>
        <p:spPr>
          <a:xfrm>
            <a:off x="8667676" y="5428810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65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建模方法论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52550" y="1409555"/>
            <a:ext cx="10839450" cy="54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创新需求（如果没有成熟可用的）：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	</a:t>
            </a:r>
            <a:r>
              <a:rPr kumimoji="1" lang="zh-CN" altLang="en-US" sz="3200" dirty="0" smtClean="0"/>
              <a:t>新数学对象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	</a:t>
            </a:r>
            <a:r>
              <a:rPr kumimoji="1" lang="zh-CN" altLang="en-US" sz="3200" dirty="0" smtClean="0"/>
              <a:t>新数学系统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	</a:t>
            </a:r>
            <a:r>
              <a:rPr kumimoji="1" lang="zh-CN" altLang="en-US" sz="3200" dirty="0" smtClean="0"/>
              <a:t>新分析方法</a:t>
            </a:r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  <p:sp>
        <p:nvSpPr>
          <p:cNvPr id="4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3429000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 smtClean="0"/>
              <a:t>创新需求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建模方法论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581150" y="3047855"/>
            <a:ext cx="9810750" cy="154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kumimoji="1" lang="zh-CN" altLang="en-US" sz="3200" dirty="0" smtClean="0"/>
              <a:t>？用</a:t>
            </a:r>
            <a:r>
              <a:rPr kumimoji="1" lang="en-US" altLang="zh-CN" sz="3200" dirty="0" smtClean="0"/>
              <a:t>ARM</a:t>
            </a:r>
            <a:r>
              <a:rPr kumimoji="1" lang="zh-CN" altLang="en-US" sz="3200" dirty="0" smtClean="0"/>
              <a:t>图对照哲学家问题，体会</a:t>
            </a:r>
            <a:r>
              <a:rPr kumimoji="1" lang="en-US" altLang="zh-CN" sz="3200" dirty="0" smtClean="0"/>
              <a:t>ARM</a:t>
            </a: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38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建模方法论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981200" y="4141685"/>
            <a:ext cx="9410700" cy="1638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明确清晰的目的</a:t>
            </a:r>
            <a:r>
              <a:rPr kumimoji="1" lang="en-US" altLang="zh-CN" sz="3200" dirty="0" smtClean="0"/>
              <a:t>(P)</a:t>
            </a:r>
            <a:r>
              <a:rPr kumimoji="1" lang="zh-CN" altLang="en-US" sz="3200" dirty="0" smtClean="0"/>
              <a:t>在</a:t>
            </a:r>
            <a:r>
              <a:rPr kumimoji="1" lang="en-US" altLang="zh-CN" sz="3200" dirty="0" smtClean="0"/>
              <a:t>ARM</a:t>
            </a:r>
            <a:r>
              <a:rPr kumimoji="1" lang="zh-CN" altLang="en-US" sz="3200" dirty="0" smtClean="0"/>
              <a:t>支持下等于成功</a:t>
            </a:r>
            <a:r>
              <a:rPr kumimoji="1" lang="en-US" altLang="zh-CN" sz="3200" dirty="0" smtClean="0"/>
              <a:t>(S)</a:t>
            </a:r>
            <a:endParaRPr kumimoji="1" lang="zh-CN" altLang="en-US" sz="3200" dirty="0" smtClean="0"/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  <p:sp>
        <p:nvSpPr>
          <p:cNvPr id="5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3429000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/>
              <a:t>公式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150138" y="2282190"/>
                <a:ext cx="3393662" cy="91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𝐴𝑅𝑀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38" y="2282190"/>
                <a:ext cx="3393662" cy="9187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0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建模方法论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581150" y="3047855"/>
            <a:ext cx="9810750" cy="154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kumimoji="1" lang="zh-CN" altLang="en-US" sz="3200" dirty="0"/>
              <a:t>实践</a:t>
            </a:r>
            <a:r>
              <a:rPr kumimoji="1" lang="zh-CN" altLang="en-US" sz="3200" dirty="0" smtClean="0"/>
              <a:t>中往往缺少清晰的目的。例如</a:t>
            </a:r>
            <a:r>
              <a:rPr kumimoji="1" lang="en-US" altLang="zh-CN" sz="3200" dirty="0" smtClean="0"/>
              <a:t>BPM</a:t>
            </a:r>
            <a:r>
              <a:rPr kumimoji="1" lang="zh-CN" altLang="en-US" sz="3200" dirty="0" smtClean="0"/>
              <a:t>研究。</a:t>
            </a: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206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业务流程管理（</a:t>
            </a:r>
            <a:r>
              <a:rPr lang="en-US" altLang="zh-CN" dirty="0" smtClean="0"/>
              <a:t>BPM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71343" y="5571190"/>
            <a:ext cx="5484194" cy="74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/>
              <a:t>并行需要同步合成，</a:t>
            </a:r>
            <a:r>
              <a:rPr kumimoji="1" lang="en-US" altLang="zh-CN" sz="3200" dirty="0" smtClean="0"/>
              <a:t>BP</a:t>
            </a:r>
            <a:r>
              <a:rPr kumimoji="1" lang="zh-CN" altLang="en-US" sz="3200" dirty="0" smtClean="0"/>
              <a:t>需要</a:t>
            </a:r>
            <a:r>
              <a:rPr kumimoji="1" lang="en-US" altLang="zh-CN" sz="3200" dirty="0" smtClean="0"/>
              <a:t>M</a:t>
            </a:r>
            <a:endParaRPr kumimoji="1" lang="zh-CN" altLang="en-US" sz="3200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352550" y="1123805"/>
            <a:ext cx="10839450" cy="54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为什么现在研究</a:t>
            </a:r>
            <a:r>
              <a:rPr kumimoji="1" lang="en-US" altLang="zh-CN" sz="3200" dirty="0" smtClean="0"/>
              <a:t>BPM</a:t>
            </a:r>
            <a:r>
              <a:rPr kumimoji="1" lang="zh-CN" altLang="en-US" sz="3200" dirty="0" smtClean="0"/>
              <a:t>？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 smtClean="0"/>
              <a:t>	          </a:t>
            </a:r>
            <a:r>
              <a:rPr kumimoji="1" lang="zh-CN" altLang="en-US" dirty="0" smtClean="0"/>
              <a:t>纸质表单的顺序处理</a:t>
            </a:r>
            <a:endParaRPr kumimoji="1" lang="en-US" altLang="zh-CN" dirty="0" smtClean="0"/>
          </a:p>
          <a:p>
            <a:pPr marL="0" indent="0">
              <a:lnSpc>
                <a:spcPct val="3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         </a:t>
            </a:r>
            <a:r>
              <a:rPr kumimoji="1" lang="zh-CN" altLang="en-US" dirty="0" smtClean="0"/>
              <a:t>计算机     网络</a:t>
            </a:r>
            <a:endParaRPr kumimoji="1" lang="en-US" altLang="zh-CN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zh-CN" altLang="en-US" dirty="0" smtClean="0"/>
              <a:t>                电子表单的并行处理</a:t>
            </a:r>
          </a:p>
          <a:p>
            <a:pPr marL="457200" lvl="1" indent="0">
              <a:buFont typeface="Arial"/>
              <a:buNone/>
            </a:pPr>
            <a:r>
              <a:rPr kumimoji="1" lang="en-US" altLang="zh-CN" sz="2800" dirty="0" smtClean="0"/>
              <a:t>   </a:t>
            </a:r>
            <a:endParaRPr kumimoji="1" lang="zh-CN" altLang="en-US" sz="2800" dirty="0" smtClean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785944" y="2800681"/>
            <a:ext cx="0" cy="1733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业务流程管理（</a:t>
            </a:r>
            <a:r>
              <a:rPr lang="en-US" altLang="zh-CN" dirty="0" smtClean="0"/>
              <a:t>BPM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52550" y="1409555"/>
            <a:ext cx="10839450" cy="54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为什么</a:t>
            </a:r>
            <a:r>
              <a:rPr kumimoji="1" lang="en-US" altLang="zh-CN" sz="3200" dirty="0" smtClean="0"/>
              <a:t>M</a:t>
            </a:r>
            <a:r>
              <a:rPr kumimoji="1" lang="zh-CN" altLang="en-US" sz="3200" dirty="0" smtClean="0"/>
              <a:t>需要</a:t>
            </a:r>
            <a:r>
              <a:rPr kumimoji="1" lang="en-US" altLang="zh-CN" sz="3200" dirty="0" smtClean="0"/>
              <a:t>BP</a:t>
            </a:r>
            <a:r>
              <a:rPr kumimoji="1" lang="zh-CN" altLang="en-US" sz="3200" dirty="0" smtClean="0"/>
              <a:t>的模型？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 smtClean="0"/>
              <a:t>	</a:t>
            </a:r>
            <a:r>
              <a:rPr kumimoji="1" lang="zh-CN" altLang="en-US" sz="3200" dirty="0" smtClean="0"/>
              <a:t>把握并行处理的复杂性，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	</a:t>
            </a:r>
            <a:r>
              <a:rPr kumimoji="1" lang="zh-CN" altLang="en-US" sz="3200" dirty="0" smtClean="0"/>
              <a:t>实现业务管理自动化，即</a:t>
            </a:r>
            <a:r>
              <a:rPr kumimoji="1" lang="en-US" altLang="zh-CN" sz="3200" dirty="0" smtClean="0"/>
              <a:t>BPMA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计算机 </a:t>
            </a:r>
            <a:r>
              <a:rPr kumimoji="1" lang="en-US" altLang="zh-CN" sz="3200" dirty="0" smtClean="0"/>
              <a:t>+ </a:t>
            </a:r>
            <a:r>
              <a:rPr kumimoji="1" lang="zh-CN" altLang="en-US" sz="3200" dirty="0" smtClean="0"/>
              <a:t>互联网 使</a:t>
            </a:r>
            <a:r>
              <a:rPr kumimoji="1" lang="en-US" altLang="zh-CN" sz="3200" dirty="0" smtClean="0"/>
              <a:t>BMPA</a:t>
            </a:r>
            <a:r>
              <a:rPr kumimoji="1" lang="zh-CN" altLang="en-US" sz="3200" dirty="0" smtClean="0"/>
              <a:t>成为可能和必须</a:t>
            </a:r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36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4362451" y="0"/>
            <a:ext cx="782955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 smtClean="0"/>
              <a:t>业务流程管理（</a:t>
            </a:r>
            <a:r>
              <a:rPr lang="en-US" altLang="zh-CN" dirty="0" smtClean="0"/>
              <a:t>BPM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52550" y="1390505"/>
            <a:ext cx="10839450" cy="54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从</a:t>
            </a:r>
            <a:r>
              <a:rPr kumimoji="1" lang="en-US" altLang="zh-CN" sz="3200" dirty="0" smtClean="0"/>
              <a:t>BP</a:t>
            </a:r>
            <a:r>
              <a:rPr kumimoji="1" lang="zh-CN" altLang="en-US" sz="3200" dirty="0" smtClean="0"/>
              <a:t>角度看，允许</a:t>
            </a:r>
            <a:r>
              <a:rPr kumimoji="1" lang="en-US" altLang="zh-CN" sz="3200" dirty="0" smtClean="0"/>
              <a:t>MA</a:t>
            </a:r>
            <a:r>
              <a:rPr kumimoji="1" lang="zh-CN" altLang="en-US" sz="3200" dirty="0" smtClean="0"/>
              <a:t>：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/>
              <a:t>	B_</a:t>
            </a:r>
            <a:r>
              <a:rPr kumimoji="1" lang="zh-CN" altLang="en-US" dirty="0" smtClean="0"/>
              <a:t>任务：处理业务，需业务知识，有时需要人的决策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/>
              <a:t>	M_</a:t>
            </a:r>
            <a:r>
              <a:rPr kumimoji="1" lang="zh-CN" altLang="en-US" dirty="0" smtClean="0"/>
              <a:t>任务：执行管理，依“法”（规则）而行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200" dirty="0" smtClean="0"/>
              <a:t>所以：业务本身不一定能自动化，</a:t>
            </a:r>
            <a:endParaRPr kumimoji="1"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  </a:t>
            </a:r>
            <a:r>
              <a:rPr kumimoji="1" lang="zh-CN" altLang="en-US" sz="3200" dirty="0" smtClean="0"/>
              <a:t>业务管理可以自动化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 smtClean="0"/>
              <a:t>	</a:t>
            </a: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953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763367" y="1340755"/>
            <a:ext cx="11280212" cy="3853114"/>
            <a:chOff x="134717" y="102505"/>
            <a:chExt cx="15493312" cy="5292232"/>
          </a:xfrm>
        </p:grpSpPr>
        <p:grpSp>
          <p:nvGrpSpPr>
            <p:cNvPr id="7" name="组合 6"/>
            <p:cNvGrpSpPr/>
            <p:nvPr/>
          </p:nvGrpSpPr>
          <p:grpSpPr>
            <a:xfrm>
              <a:off x="134717" y="161842"/>
              <a:ext cx="8837246" cy="5232895"/>
              <a:chOff x="1838669" y="321084"/>
              <a:chExt cx="8837246" cy="5232895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338190" y="4293398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cxnSp>
            <p:nvCxnSpPr>
              <p:cNvPr id="9" name="直接箭头连接符 8"/>
              <p:cNvCxnSpPr>
                <a:stCxn id="8" idx="6"/>
                <a:endCxn id="10" idx="1"/>
              </p:cNvCxnSpPr>
              <p:nvPr/>
            </p:nvCxnSpPr>
            <p:spPr>
              <a:xfrm flipV="1">
                <a:off x="5798990" y="4513756"/>
                <a:ext cx="1256887" cy="1004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7055877" y="4283356"/>
                <a:ext cx="460800" cy="4608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94943" y="4287132"/>
                <a:ext cx="460800" cy="4608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cxnSp>
            <p:nvCxnSpPr>
              <p:cNvPr id="12" name="直接箭头连接符 11"/>
              <p:cNvCxnSpPr>
                <a:stCxn id="11" idx="3"/>
                <a:endCxn id="8" idx="2"/>
              </p:cNvCxnSpPr>
              <p:nvPr/>
            </p:nvCxnSpPr>
            <p:spPr>
              <a:xfrm>
                <a:off x="3955743" y="4517532"/>
                <a:ext cx="1382447" cy="626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/>
              <p:nvPr/>
            </p:nvGrpSpPr>
            <p:grpSpPr>
              <a:xfrm>
                <a:off x="2177365" y="4295003"/>
                <a:ext cx="460800" cy="460800"/>
                <a:chOff x="1898939" y="4161859"/>
                <a:chExt cx="460800" cy="460800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1898939" y="41618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2043697" y="4311872"/>
                  <a:ext cx="139851" cy="1349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8827205" y="4278674"/>
                <a:ext cx="460800" cy="460800"/>
                <a:chOff x="1898939" y="4161859"/>
                <a:chExt cx="460800" cy="460800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898939" y="41618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043697" y="4311872"/>
                  <a:ext cx="139851" cy="1349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" name="直接箭头连接符 14"/>
              <p:cNvCxnSpPr>
                <a:stCxn id="36" idx="6"/>
                <a:endCxn id="11" idx="1"/>
              </p:cNvCxnSpPr>
              <p:nvPr/>
            </p:nvCxnSpPr>
            <p:spPr>
              <a:xfrm flipV="1">
                <a:off x="2638165" y="4517532"/>
                <a:ext cx="856778" cy="7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0" idx="3"/>
                <a:endCxn id="34" idx="2"/>
              </p:cNvCxnSpPr>
              <p:nvPr/>
            </p:nvCxnSpPr>
            <p:spPr>
              <a:xfrm flipV="1">
                <a:off x="7516677" y="4509074"/>
                <a:ext cx="1310528" cy="46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组合 16"/>
              <p:cNvGrpSpPr/>
              <p:nvPr/>
            </p:nvGrpSpPr>
            <p:grpSpPr>
              <a:xfrm>
                <a:off x="6252733" y="3075800"/>
                <a:ext cx="460800" cy="460800"/>
                <a:chOff x="1898939" y="4161859"/>
                <a:chExt cx="460800" cy="46080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1898939" y="41618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043697" y="4311872"/>
                  <a:ext cx="139851" cy="1349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椭圆 17"/>
              <p:cNvSpPr/>
              <p:nvPr/>
            </p:nvSpPr>
            <p:spPr>
              <a:xfrm>
                <a:off x="4201329" y="3155833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36937" y="2176878"/>
                <a:ext cx="460800" cy="4608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cxnSp>
            <p:nvCxnSpPr>
              <p:cNvPr id="20" name="直接箭头连接符 19"/>
              <p:cNvCxnSpPr>
                <a:stCxn id="19" idx="1"/>
                <a:endCxn id="18" idx="7"/>
              </p:cNvCxnSpPr>
              <p:nvPr/>
            </p:nvCxnSpPr>
            <p:spPr>
              <a:xfrm flipH="1">
                <a:off x="4594646" y="2407278"/>
                <a:ext cx="642291" cy="816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8" idx="3"/>
                <a:endCxn id="11" idx="0"/>
              </p:cNvCxnSpPr>
              <p:nvPr/>
            </p:nvCxnSpPr>
            <p:spPr>
              <a:xfrm flipH="1">
                <a:off x="3725343" y="3549150"/>
                <a:ext cx="543469" cy="737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32" idx="1"/>
                <a:endCxn id="19" idx="3"/>
              </p:cNvCxnSpPr>
              <p:nvPr/>
            </p:nvCxnSpPr>
            <p:spPr>
              <a:xfrm flipH="1" flipV="1">
                <a:off x="5697737" y="2407278"/>
                <a:ext cx="622479" cy="7360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0"/>
                <a:endCxn id="32" idx="5"/>
              </p:cNvCxnSpPr>
              <p:nvPr/>
            </p:nvCxnSpPr>
            <p:spPr>
              <a:xfrm flipH="1" flipV="1">
                <a:off x="6646050" y="3469117"/>
                <a:ext cx="640227" cy="8142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9001431">
                <a:off x="1838669" y="321084"/>
                <a:ext cx="7194825" cy="5114222"/>
              </a:xfrm>
              <a:prstGeom prst="arc">
                <a:avLst>
                  <a:gd name="adj1" fmla="val 15360310"/>
                  <a:gd name="adj2" fmla="val 2148754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6716590" y="2704481"/>
                    <a:ext cx="56662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590" y="2704481"/>
                    <a:ext cx="566629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2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矩形 26"/>
                  <p:cNvSpPr/>
                  <p:nvPr/>
                </p:nvSpPr>
                <p:spPr>
                  <a:xfrm>
                    <a:off x="3592151" y="2778290"/>
                    <a:ext cx="63838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7" name="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151" y="2778290"/>
                    <a:ext cx="638380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31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5266271" y="3654938"/>
                    <a:ext cx="602344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6271" y="3654938"/>
                    <a:ext cx="602344" cy="5847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2020951" y="3597604"/>
                    <a:ext cx="96379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0951" y="3597604"/>
                    <a:ext cx="963790" cy="58477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5217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弧形 30"/>
              <p:cNvSpPr/>
              <p:nvPr/>
            </p:nvSpPr>
            <p:spPr>
              <a:xfrm rot="9001431">
                <a:off x="3435839" y="439757"/>
                <a:ext cx="7240076" cy="5114222"/>
              </a:xfrm>
              <a:prstGeom prst="arc">
                <a:avLst>
                  <a:gd name="adj1" fmla="val 15066637"/>
                  <a:gd name="adj2" fmla="val 8407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6790783" y="102505"/>
              <a:ext cx="8837246" cy="5232895"/>
              <a:chOff x="1838669" y="321084"/>
              <a:chExt cx="8837246" cy="5232895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5338190" y="4293398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cxnSp>
            <p:nvCxnSpPr>
              <p:cNvPr id="101" name="直接箭头连接符 100"/>
              <p:cNvCxnSpPr>
                <a:stCxn id="100" idx="6"/>
                <a:endCxn id="102" idx="1"/>
              </p:cNvCxnSpPr>
              <p:nvPr/>
            </p:nvCxnSpPr>
            <p:spPr>
              <a:xfrm flipV="1">
                <a:off x="5798990" y="4513756"/>
                <a:ext cx="1256887" cy="1004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矩形 101"/>
              <p:cNvSpPr/>
              <p:nvPr/>
            </p:nvSpPr>
            <p:spPr>
              <a:xfrm>
                <a:off x="7055877" y="4283356"/>
                <a:ext cx="460800" cy="4608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494943" y="4287132"/>
                <a:ext cx="460800" cy="4608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cxnSp>
            <p:nvCxnSpPr>
              <p:cNvPr id="104" name="直接箭头连接符 103"/>
              <p:cNvCxnSpPr>
                <a:stCxn id="103" idx="3"/>
                <a:endCxn id="100" idx="2"/>
              </p:cNvCxnSpPr>
              <p:nvPr/>
            </p:nvCxnSpPr>
            <p:spPr>
              <a:xfrm>
                <a:off x="3955743" y="4517532"/>
                <a:ext cx="1382447" cy="626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组合 104"/>
              <p:cNvGrpSpPr/>
              <p:nvPr/>
            </p:nvGrpSpPr>
            <p:grpSpPr>
              <a:xfrm>
                <a:off x="2177365" y="4295003"/>
                <a:ext cx="460800" cy="460800"/>
                <a:chOff x="1898939" y="4161859"/>
                <a:chExt cx="460800" cy="460800"/>
              </a:xfrm>
            </p:grpSpPr>
            <p:sp>
              <p:nvSpPr>
                <p:cNvPr id="127" name="椭圆 126"/>
                <p:cNvSpPr/>
                <p:nvPr/>
              </p:nvSpPr>
              <p:spPr>
                <a:xfrm>
                  <a:off x="1898939" y="41618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043697" y="4311872"/>
                  <a:ext cx="139851" cy="1349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8827205" y="4278674"/>
                <a:ext cx="460800" cy="460800"/>
                <a:chOff x="1898939" y="4161859"/>
                <a:chExt cx="460800" cy="460800"/>
              </a:xfrm>
            </p:grpSpPr>
            <p:sp>
              <p:nvSpPr>
                <p:cNvPr id="125" name="椭圆 124"/>
                <p:cNvSpPr/>
                <p:nvPr/>
              </p:nvSpPr>
              <p:spPr>
                <a:xfrm>
                  <a:off x="1898939" y="41618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043697" y="4311872"/>
                  <a:ext cx="139851" cy="1349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7" name="直接箭头连接符 106"/>
              <p:cNvCxnSpPr>
                <a:stCxn id="127" idx="6"/>
                <a:endCxn id="103" idx="1"/>
              </p:cNvCxnSpPr>
              <p:nvPr/>
            </p:nvCxnSpPr>
            <p:spPr>
              <a:xfrm flipV="1">
                <a:off x="2638165" y="4517532"/>
                <a:ext cx="856778" cy="7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102" idx="3"/>
                <a:endCxn id="125" idx="2"/>
              </p:cNvCxnSpPr>
              <p:nvPr/>
            </p:nvCxnSpPr>
            <p:spPr>
              <a:xfrm flipV="1">
                <a:off x="7516677" y="4509074"/>
                <a:ext cx="1310528" cy="46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" name="组合 108"/>
              <p:cNvGrpSpPr/>
              <p:nvPr/>
            </p:nvGrpSpPr>
            <p:grpSpPr>
              <a:xfrm>
                <a:off x="6252733" y="3075800"/>
                <a:ext cx="460800" cy="460800"/>
                <a:chOff x="1898939" y="4161859"/>
                <a:chExt cx="460800" cy="460800"/>
              </a:xfrm>
            </p:grpSpPr>
            <p:sp>
              <p:nvSpPr>
                <p:cNvPr id="123" name="椭圆 122"/>
                <p:cNvSpPr/>
                <p:nvPr/>
              </p:nvSpPr>
              <p:spPr>
                <a:xfrm>
                  <a:off x="1898939" y="41618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2043697" y="4311872"/>
                  <a:ext cx="139851" cy="1349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椭圆 109"/>
              <p:cNvSpPr/>
              <p:nvPr/>
            </p:nvSpPr>
            <p:spPr>
              <a:xfrm>
                <a:off x="4201329" y="3155833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236937" y="2176878"/>
                <a:ext cx="460800" cy="4608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cxnSp>
            <p:nvCxnSpPr>
              <p:cNvPr id="112" name="直接箭头连接符 111"/>
              <p:cNvCxnSpPr>
                <a:stCxn id="111" idx="1"/>
                <a:endCxn id="110" idx="7"/>
              </p:cNvCxnSpPr>
              <p:nvPr/>
            </p:nvCxnSpPr>
            <p:spPr>
              <a:xfrm flipH="1">
                <a:off x="4594646" y="2407278"/>
                <a:ext cx="642291" cy="816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stCxn id="110" idx="3"/>
                <a:endCxn id="103" idx="0"/>
              </p:cNvCxnSpPr>
              <p:nvPr/>
            </p:nvCxnSpPr>
            <p:spPr>
              <a:xfrm flipH="1">
                <a:off x="3725343" y="3549150"/>
                <a:ext cx="543469" cy="737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>
                <a:stCxn id="123" idx="1"/>
                <a:endCxn id="111" idx="3"/>
              </p:cNvCxnSpPr>
              <p:nvPr/>
            </p:nvCxnSpPr>
            <p:spPr>
              <a:xfrm flipH="1" flipV="1">
                <a:off x="5697737" y="2407278"/>
                <a:ext cx="622479" cy="7360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>
                <a:stCxn id="102" idx="0"/>
                <a:endCxn id="123" idx="5"/>
              </p:cNvCxnSpPr>
              <p:nvPr/>
            </p:nvCxnSpPr>
            <p:spPr>
              <a:xfrm flipH="1" flipV="1">
                <a:off x="6646050" y="3469117"/>
                <a:ext cx="640227" cy="8142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弧形 115"/>
              <p:cNvSpPr/>
              <p:nvPr/>
            </p:nvSpPr>
            <p:spPr>
              <a:xfrm rot="9001431">
                <a:off x="1838669" y="321084"/>
                <a:ext cx="7194825" cy="5114222"/>
              </a:xfrm>
              <a:prstGeom prst="arc">
                <a:avLst>
                  <a:gd name="adj1" fmla="val 15360310"/>
                  <a:gd name="adj2" fmla="val 2148754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矩形 116"/>
                  <p:cNvSpPr/>
                  <p:nvPr/>
                </p:nvSpPr>
                <p:spPr>
                  <a:xfrm>
                    <a:off x="6716590" y="2704481"/>
                    <a:ext cx="1178261" cy="7194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117" name="矩形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590" y="2704481"/>
                    <a:ext cx="1178261" cy="71940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矩形 117"/>
                  <p:cNvSpPr/>
                  <p:nvPr/>
                </p:nvSpPr>
                <p:spPr>
                  <a:xfrm>
                    <a:off x="3002283" y="2706371"/>
                    <a:ext cx="1266529" cy="7194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118" name="矩形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283" y="2706371"/>
                    <a:ext cx="1266529" cy="71940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矩形 118"/>
                  <p:cNvSpPr/>
                  <p:nvPr/>
                </p:nvSpPr>
                <p:spPr>
                  <a:xfrm>
                    <a:off x="5217330" y="3616344"/>
                    <a:ext cx="1222197" cy="7194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119" name="矩形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330" y="3616344"/>
                    <a:ext cx="1222197" cy="71940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矩形 120"/>
                  <p:cNvSpPr/>
                  <p:nvPr/>
                </p:nvSpPr>
                <p:spPr>
                  <a:xfrm>
                    <a:off x="8756433" y="3566718"/>
                    <a:ext cx="1185675" cy="7194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121" name="矩形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6433" y="3566718"/>
                    <a:ext cx="1185675" cy="7194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弧形 121"/>
              <p:cNvSpPr/>
              <p:nvPr/>
            </p:nvSpPr>
            <p:spPr>
              <a:xfrm rot="9001431">
                <a:off x="3435839" y="439757"/>
                <a:ext cx="7240076" cy="5114222"/>
              </a:xfrm>
              <a:prstGeom prst="arc">
                <a:avLst>
                  <a:gd name="adj1" fmla="val 15066637"/>
                  <a:gd name="adj2" fmla="val 8407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/>
              <p:cNvSpPr/>
              <p:nvPr/>
            </p:nvSpPr>
            <p:spPr>
              <a:xfrm>
                <a:off x="5721484" y="4681195"/>
                <a:ext cx="57265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484" y="4681195"/>
                <a:ext cx="572657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/>
              <p:cNvSpPr/>
              <p:nvPr/>
            </p:nvSpPr>
            <p:spPr>
              <a:xfrm>
                <a:off x="3089242" y="1997281"/>
                <a:ext cx="6320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2" y="1997281"/>
                <a:ext cx="63209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/>
              <p:cNvSpPr/>
              <p:nvPr/>
            </p:nvSpPr>
            <p:spPr>
              <a:xfrm>
                <a:off x="7963659" y="2019151"/>
                <a:ext cx="8148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3200" baseline="-25000" dirty="0"/>
                  <a:t>+1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59" y="2019151"/>
                <a:ext cx="814838" cy="584775"/>
              </a:xfrm>
              <a:prstGeom prst="rect">
                <a:avLst/>
              </a:prstGeom>
              <a:blipFill rotWithShape="0">
                <a:blip r:embed="rId13"/>
                <a:stretch>
                  <a:fillRect r="-746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/>
              <p:cNvSpPr/>
              <p:nvPr/>
            </p:nvSpPr>
            <p:spPr>
              <a:xfrm>
                <a:off x="9347701" y="1454571"/>
                <a:ext cx="19836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(5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1)=1</m:t>
                    </m:r>
                  </m:oMath>
                </a14:m>
                <a:endParaRPr lang="zh-CN" altLang="en-US" sz="3200" baseline="-25000" dirty="0"/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701" y="1454571"/>
                <a:ext cx="1983620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7669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标题 1"/>
              <p:cNvSpPr>
                <a:spLocks noGrp="1" noChangeAspect="1"/>
              </p:cNvSpPr>
              <p:nvPr>
                <p:ph type="title"/>
              </p:nvPr>
            </p:nvSpPr>
            <p:spPr>
              <a:xfrm>
                <a:off x="784650" y="16332"/>
                <a:ext cx="2209267" cy="979200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chemeClr val="bg1"/>
                          </a:solidFill>
                        </a:rPr>
                        <m:t>+1</m:t>
                      </m:r>
                    </m:oMath>
                  </m:oMathPara>
                </a14:m>
                <a:r>
                  <a:rPr lang="zh-CN" altLang="en-US" baseline="-25000" dirty="0">
                    <a:solidFill>
                      <a:schemeClr val="bg1"/>
                    </a:solidFill>
                  </a:rPr>
                  <a:t/>
                </a:r>
                <a:br>
                  <a:rPr lang="zh-CN" altLang="en-US" baseline="-25000" dirty="0">
                    <a:solidFill>
                      <a:schemeClr val="bg1"/>
                    </a:solidFill>
                  </a:rPr>
                </a:b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4650" y="16332"/>
                <a:ext cx="2209267" cy="979200"/>
              </a:xfr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标题 1"/>
              <p:cNvSpPr txBox="1">
                <a:spLocks noChangeAspect="1"/>
              </p:cNvSpPr>
              <p:nvPr/>
            </p:nvSpPr>
            <p:spPr>
              <a:xfrm>
                <a:off x="0" y="0"/>
                <a:ext cx="4210050" cy="97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分析</m:t>
                      </m:r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𝑃𝑖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chemeClr val="bg1"/>
                          </a:solidFill>
                        </a:rPr>
                        <m:t>+1</m:t>
                      </m:r>
                      <m:r>
                        <a:rPr lang="en-US" altLang="zh-CN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210050" cy="979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105025" y="17969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 smtClean="0">
                <a:ea typeface="Lantinghei SC Extralight"/>
              </a:rPr>
              <a:t>冲突</a:t>
            </a:r>
            <a:r>
              <a:rPr kumimoji="1" lang="en-US" altLang="zh-CN" sz="3200" dirty="0" smtClean="0">
                <a:ea typeface="Lantinghei SC Extralight"/>
              </a:rPr>
              <a:t>(</a:t>
            </a:r>
            <a:r>
              <a:rPr lang="en-US" altLang="zh-CN" sz="3200" dirty="0" smtClean="0">
                <a:ea typeface="Lantinghei SC Extralight"/>
              </a:rPr>
              <a:t>conflict</a:t>
            </a:r>
            <a:r>
              <a:rPr kumimoji="1" lang="en-US" altLang="zh-CN" sz="3200" dirty="0" smtClean="0">
                <a:ea typeface="Lantinghei SC Extralight"/>
              </a:rPr>
              <a:t>)</a:t>
            </a:r>
          </a:p>
          <a:p>
            <a:pPr marL="0" indent="0">
              <a:buNone/>
            </a:pPr>
            <a:endParaRPr kumimoji="1" lang="en-US" altLang="zh-CN" sz="3200" dirty="0"/>
          </a:p>
          <a:p>
            <a:pPr marL="0" indent="0">
              <a:buNone/>
            </a:pP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zh-CN" altLang="en-US" sz="3200" dirty="0" smtClean="0">
                <a:ea typeface="Lantinghei SC Extralight"/>
              </a:rPr>
              <a:t>基本现象之一：冲突！</a:t>
            </a:r>
          </a:p>
          <a:p>
            <a:pPr marL="457200" lvl="1" indent="0">
              <a:buNone/>
            </a:pP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115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2209267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 smtClean="0"/>
              <a:t>冲突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5733" y="1911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 smtClean="0"/>
              <a:t>冲突：共享资源短缺，需要管理</a:t>
            </a:r>
            <a:endParaRPr kumimoji="1" lang="en-US" altLang="zh-CN" sz="3200" dirty="0" smtClean="0"/>
          </a:p>
          <a:p>
            <a:pPr marL="0" indent="0">
              <a:buNone/>
            </a:pP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 smtClean="0"/>
              <a:t>消除冲突：须系统环境给出</a:t>
            </a:r>
            <a:r>
              <a:rPr kumimoji="1" lang="en-US" altLang="zh-CN" sz="3200" dirty="0" smtClean="0"/>
              <a:t>one bit information,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         </a:t>
            </a:r>
            <a:r>
              <a:rPr kumimoji="1" lang="zh-CN" altLang="en-US" sz="3200" dirty="0" smtClean="0"/>
              <a:t>允许管理</a:t>
            </a:r>
            <a:endParaRPr kumimoji="1" lang="zh-CN" altLang="en-US" sz="3200" dirty="0" smtClean="0"/>
          </a:p>
          <a:p>
            <a:pPr marL="457200" lvl="1" indent="0">
              <a:buNone/>
            </a:pPr>
            <a:endParaRPr kumimoji="1" lang="zh-CN" altLang="en-US" sz="32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</p:spTree>
    <p:extLst>
      <p:ext uri="{BB962C8B-B14F-4D97-AF65-F5344CB8AC3E}">
        <p14:creationId xmlns:p14="http://schemas.microsoft.com/office/powerpoint/2010/main" val="10872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433" y="17969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 smtClean="0"/>
              <a:t>哲学家问题：管理短缺的共享资源</a:t>
            </a:r>
            <a:endParaRPr kumimoji="1" lang="en-US" altLang="zh-CN" sz="3200" dirty="0" smtClean="0"/>
          </a:p>
          <a:p>
            <a:pPr marL="0" indent="0">
              <a:buNone/>
            </a:pP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手段</a:t>
            </a:r>
            <a:r>
              <a:rPr kumimoji="1" lang="zh-CN" altLang="en-US" sz="3200" dirty="0" smtClean="0"/>
              <a:t>：提供信息，消解冲突</a:t>
            </a:r>
            <a:endParaRPr kumimoji="1" lang="en-US" altLang="zh-CN" sz="3200" dirty="0" smtClean="0"/>
          </a:p>
          <a:p>
            <a:pPr marL="0" indent="0">
              <a:buNone/>
            </a:pP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目标</a:t>
            </a:r>
            <a:r>
              <a:rPr kumimoji="1" lang="zh-CN" altLang="en-US" sz="3200" dirty="0" smtClean="0"/>
              <a:t>：饥者得食</a:t>
            </a:r>
            <a:endParaRPr kumimoji="1" lang="zh-CN" altLang="en-US" sz="3200" dirty="0" smtClean="0"/>
          </a:p>
          <a:p>
            <a:pPr marL="457200" lvl="1" indent="0">
              <a:buNone/>
            </a:pPr>
            <a:endParaRPr kumimoji="1" lang="zh-CN" altLang="en-US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</p:spTree>
    <p:extLst>
      <p:ext uri="{BB962C8B-B14F-4D97-AF65-F5344CB8AC3E}">
        <p14:creationId xmlns:p14="http://schemas.microsoft.com/office/powerpoint/2010/main" val="34627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p:sp>
        <p:nvSpPr>
          <p:cNvPr id="36" name="椭圆 35"/>
          <p:cNvSpPr/>
          <p:nvPr/>
        </p:nvSpPr>
        <p:spPr>
          <a:xfrm>
            <a:off x="3364429" y="4904728"/>
            <a:ext cx="335495" cy="33549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37" name="直接箭头连接符 36"/>
          <p:cNvCxnSpPr>
            <a:stCxn id="36" idx="6"/>
            <a:endCxn id="38" idx="1"/>
          </p:cNvCxnSpPr>
          <p:nvPr/>
        </p:nvCxnSpPr>
        <p:spPr>
          <a:xfrm flipV="1">
            <a:off x="3699923" y="5065164"/>
            <a:ext cx="915102" cy="7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15025" y="4897417"/>
            <a:ext cx="335495" cy="3354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22416" y="4900166"/>
            <a:ext cx="335495" cy="3354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40" name="直接箭头连接符 39"/>
          <p:cNvCxnSpPr>
            <a:stCxn id="39" idx="3"/>
            <a:endCxn id="36" idx="2"/>
          </p:cNvCxnSpPr>
          <p:nvPr/>
        </p:nvCxnSpPr>
        <p:spPr>
          <a:xfrm>
            <a:off x="2357911" y="5067913"/>
            <a:ext cx="1006518" cy="4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1063127" y="4905897"/>
            <a:ext cx="335495" cy="33549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04675" y="4894008"/>
            <a:ext cx="335495" cy="335495"/>
            <a:chOff x="1898939" y="4161859"/>
            <a:chExt cx="460800" cy="460800"/>
          </a:xfrm>
        </p:grpSpPr>
        <p:sp>
          <p:nvSpPr>
            <p:cNvPr id="60" name="椭圆 59"/>
            <p:cNvSpPr/>
            <p:nvPr/>
          </p:nvSpPr>
          <p:spPr>
            <a:xfrm>
              <a:off x="1898939" y="4161859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043697" y="4311872"/>
              <a:ext cx="139851" cy="1349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/>
          <p:cNvCxnSpPr>
            <a:stCxn id="62" idx="6"/>
            <a:endCxn id="39" idx="1"/>
          </p:cNvCxnSpPr>
          <p:nvPr/>
        </p:nvCxnSpPr>
        <p:spPr>
          <a:xfrm flipV="1">
            <a:off x="1398622" y="5067913"/>
            <a:ext cx="623794" cy="5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  <a:endCxn id="60" idx="2"/>
          </p:cNvCxnSpPr>
          <p:nvPr/>
        </p:nvCxnSpPr>
        <p:spPr>
          <a:xfrm flipV="1">
            <a:off x="4950519" y="5061755"/>
            <a:ext cx="954156" cy="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5649530" y="3561032"/>
            <a:ext cx="335495" cy="33549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2" name="弧形 51"/>
          <p:cNvSpPr/>
          <p:nvPr/>
        </p:nvSpPr>
        <p:spPr>
          <a:xfrm rot="9001431">
            <a:off x="1729373" y="1386266"/>
            <a:ext cx="6137371" cy="4205800"/>
          </a:xfrm>
          <a:prstGeom prst="arc">
            <a:avLst>
              <a:gd name="adj1" fmla="val 15886511"/>
              <a:gd name="adj2" fmla="val 212790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3312067" y="4363684"/>
                <a:ext cx="438549" cy="425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7" y="4363684"/>
                <a:ext cx="438549" cy="425757"/>
              </a:xfrm>
              <a:prstGeom prst="rect">
                <a:avLst/>
              </a:prstGeom>
              <a:blipFill rotWithShape="0"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319368" y="2185410"/>
            <a:ext cx="5766882" cy="3723511"/>
            <a:chOff x="1367224" y="617766"/>
            <a:chExt cx="7920782" cy="5114222"/>
          </a:xfrm>
        </p:grpSpPr>
        <p:sp>
          <p:nvSpPr>
            <p:cNvPr id="8" name="椭圆 7"/>
            <p:cNvSpPr/>
            <p:nvPr/>
          </p:nvSpPr>
          <p:spPr>
            <a:xfrm>
              <a:off x="5338190" y="4293398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cxnSp>
          <p:nvCxnSpPr>
            <p:cNvPr id="9" name="直接箭头连接符 8"/>
            <p:cNvCxnSpPr>
              <a:stCxn id="8" idx="6"/>
              <a:endCxn id="10" idx="1"/>
            </p:cNvCxnSpPr>
            <p:nvPr/>
          </p:nvCxnSpPr>
          <p:spPr>
            <a:xfrm flipV="1">
              <a:off x="5798990" y="4513756"/>
              <a:ext cx="1256887" cy="100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055877" y="4283356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94943" y="4287132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cxnSp>
          <p:nvCxnSpPr>
            <p:cNvPr id="12" name="直接箭头连接符 11"/>
            <p:cNvCxnSpPr>
              <a:stCxn id="11" idx="3"/>
              <a:endCxn id="8" idx="2"/>
            </p:cNvCxnSpPr>
            <p:nvPr/>
          </p:nvCxnSpPr>
          <p:spPr>
            <a:xfrm>
              <a:off x="3955743" y="4517532"/>
              <a:ext cx="1382447" cy="6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2177365" y="4295003"/>
              <a:ext cx="460800" cy="460800"/>
              <a:chOff x="1898939" y="4161859"/>
              <a:chExt cx="460800" cy="46080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898939" y="4161859"/>
                <a:ext cx="460800" cy="46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043697" y="4311872"/>
                <a:ext cx="139851" cy="1349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8827205" y="4278674"/>
              <a:ext cx="460801" cy="46080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cxnSp>
          <p:nvCxnSpPr>
            <p:cNvPr id="15" name="直接箭头连接符 14"/>
            <p:cNvCxnSpPr>
              <a:stCxn id="34" idx="6"/>
              <a:endCxn id="11" idx="1"/>
            </p:cNvCxnSpPr>
            <p:nvPr/>
          </p:nvCxnSpPr>
          <p:spPr>
            <a:xfrm flipV="1">
              <a:off x="2638165" y="4517532"/>
              <a:ext cx="856778" cy="7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  <a:endCxn id="32" idx="2"/>
            </p:cNvCxnSpPr>
            <p:nvPr/>
          </p:nvCxnSpPr>
          <p:spPr>
            <a:xfrm flipV="1">
              <a:off x="7516677" y="4509074"/>
              <a:ext cx="1310528" cy="46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9001431">
              <a:off x="1367224" y="617766"/>
              <a:ext cx="7194825" cy="5114222"/>
            </a:xfrm>
            <a:prstGeom prst="arc">
              <a:avLst>
                <a:gd name="adj1" fmla="val 14760843"/>
                <a:gd name="adj2" fmla="val 205942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/>
                <p:cNvSpPr/>
                <p:nvPr/>
              </p:nvSpPr>
              <p:spPr>
                <a:xfrm>
                  <a:off x="5158345" y="3430559"/>
                  <a:ext cx="1222197" cy="7194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345" y="3430559"/>
                  <a:ext cx="1222197" cy="71940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6414" y="905952"/>
                <a:ext cx="11626270" cy="98248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dirty="0" smtClean="0"/>
                  <a:t>策略</a:t>
                </a:r>
                <a:r>
                  <a:rPr kumimoji="1" lang="zh-CN" altLang="en-US" dirty="0" smtClean="0"/>
                  <a:t>：“法治”</a:t>
                </a:r>
                <a:r>
                  <a:rPr kumimoji="1" lang="en-US" altLang="zh-CN" dirty="0" smtClean="0"/>
                  <a:t> 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dirty="0" smtClean="0"/>
                  <a:t>法：“轮流使用”</a:t>
                </a:r>
                <a:endParaRPr kumimoji="1"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dirty="0" smtClean="0"/>
                  <a:t>描述：引入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使用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/>
                      <m:t>：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有使用权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aseline="-25000" dirty="0"/>
                  <a:t>+</a:t>
                </a:r>
                <a:r>
                  <a:rPr lang="en-US" altLang="zh-CN" baseline="-25000" dirty="0"/>
                  <a:t>1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有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使用权</a:t>
                </a: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kumimoji="1" lang="zh-CN" altLang="en-US" dirty="0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kumimoji="1" lang="zh-CN" altLang="en-US" sz="2800" dirty="0" smtClean="0"/>
              </a:p>
            </p:txBody>
          </p:sp>
        </mc:Choice>
        <mc:Fallback>
          <p:sp>
            <p:nvSpPr>
              <p:cNvPr id="6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414" y="905952"/>
                <a:ext cx="11626270" cy="982489"/>
              </a:xfrm>
              <a:blipFill rotWithShape="0">
                <a:blip r:embed="rId5"/>
                <a:stretch>
                  <a:fillRect l="-1048" t="-4969" b="-163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椭圆 66"/>
          <p:cNvSpPr/>
          <p:nvPr/>
        </p:nvSpPr>
        <p:spPr>
          <a:xfrm>
            <a:off x="5893231" y="5734673"/>
            <a:ext cx="335495" cy="33549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95" name="弧形 94"/>
          <p:cNvSpPr/>
          <p:nvPr/>
        </p:nvSpPr>
        <p:spPr>
          <a:xfrm rot="10305246">
            <a:off x="1974467" y="2530441"/>
            <a:ext cx="5238335" cy="3723511"/>
          </a:xfrm>
          <a:prstGeom prst="arc">
            <a:avLst>
              <a:gd name="adj1" fmla="val 14219782"/>
              <a:gd name="adj2" fmla="val 209354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98" name="直接箭头连接符 97"/>
          <p:cNvCxnSpPr>
            <a:stCxn id="58" idx="5"/>
            <a:endCxn id="11" idx="0"/>
          </p:cNvCxnSpPr>
          <p:nvPr/>
        </p:nvCxnSpPr>
        <p:spPr>
          <a:xfrm>
            <a:off x="5935893" y="3847395"/>
            <a:ext cx="1100351" cy="100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38" idx="0"/>
            <a:endCxn id="58" idx="3"/>
          </p:cNvCxnSpPr>
          <p:nvPr/>
        </p:nvCxnSpPr>
        <p:spPr>
          <a:xfrm flipV="1">
            <a:off x="4782773" y="3847395"/>
            <a:ext cx="915889" cy="1050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矩形 141"/>
              <p:cNvSpPr/>
              <p:nvPr/>
            </p:nvSpPr>
            <p:spPr>
              <a:xfrm>
                <a:off x="5705335" y="6069463"/>
                <a:ext cx="7361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2" name="矩形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35" y="6069463"/>
                <a:ext cx="736164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42"/>
              <p:cNvSpPr/>
              <p:nvPr/>
            </p:nvSpPr>
            <p:spPr>
              <a:xfrm>
                <a:off x="4888542" y="3387259"/>
                <a:ext cx="8419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3" name="矩形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42" y="3387259"/>
                <a:ext cx="8419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矩形 143"/>
              <p:cNvSpPr/>
              <p:nvPr/>
            </p:nvSpPr>
            <p:spPr>
              <a:xfrm>
                <a:off x="6064278" y="5004993"/>
                <a:ext cx="57265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4" name="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78" y="5004993"/>
                <a:ext cx="57265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8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31933" y="979200"/>
                <a:ext cx="10515600" cy="55930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3200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3200" dirty="0" smtClean="0"/>
                  <a:t>成为冗余的元素</a:t>
                </a:r>
                <a:endParaRPr kumimoji="1" lang="en-US" altLang="zh-CN" sz="3200" dirty="0" smtClean="0"/>
              </a:p>
              <a:p>
                <a:pPr marL="0" indent="0">
                  <a:buNone/>
                </a:pPr>
                <a:r>
                  <a:rPr kumimoji="1" lang="en-US" altLang="zh-CN" sz="3200" dirty="0" smtClean="0"/>
                  <a:t>2. </a:t>
                </a:r>
                <a:r>
                  <a:rPr kumimoji="1" lang="zh-CN" altLang="en-US" sz="3200" dirty="0" smtClean="0"/>
                  <a:t>第一次使用权给谁？</a:t>
                </a:r>
                <a:r>
                  <a:rPr kumimoji="1" lang="zh-CN" altLang="en-US" sz="3200" dirty="0" smtClean="0"/>
                  <a:t>  </a:t>
                </a:r>
                <a:endParaRPr kumimoji="1"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3200" dirty="0" smtClean="0"/>
                  <a:t>左 </a:t>
                </a:r>
                <a:r>
                  <a:rPr kumimoji="1" lang="en-US" altLang="zh-CN" sz="3200" dirty="0" smtClean="0"/>
                  <a:t>: </a:t>
                </a:r>
                <a:r>
                  <a:rPr kumimoji="1" lang="zh-CN" altLang="en-US" sz="3200" dirty="0" smtClean="0"/>
                  <a:t>右 </a:t>
                </a:r>
                <a:r>
                  <a:rPr kumimoji="1" lang="en-US" altLang="zh-CN" sz="3200" dirty="0" smtClean="0"/>
                  <a:t>= 5 : 0       </a:t>
                </a:r>
                <a:r>
                  <a:rPr kumimoji="1" lang="zh-CN" altLang="en-US" sz="3200" dirty="0" smtClean="0"/>
                  <a:t>死锁</a:t>
                </a:r>
                <a:endParaRPr kumimoji="1" lang="en-US" altLang="zh-CN" sz="3200" dirty="0" smtClean="0"/>
              </a:p>
              <a:p>
                <a:pPr marL="0" indent="0">
                  <a:buNone/>
                </a:pPr>
                <a:r>
                  <a:rPr kumimoji="1" lang="en-US" altLang="zh-CN" sz="3200" dirty="0"/>
                  <a:t> </a:t>
                </a:r>
                <a:r>
                  <a:rPr kumimoji="1" lang="en-US" altLang="zh-CN" sz="3200" dirty="0" smtClean="0"/>
                  <a:t>         4 : 1       </a:t>
                </a:r>
                <a:r>
                  <a:rPr kumimoji="1" lang="zh-CN" altLang="en-US" sz="3200" dirty="0" smtClean="0"/>
                  <a:t>顺序，利用率低</a:t>
                </a:r>
                <a:endParaRPr kumimoji="1" lang="en-US" altLang="zh-CN" sz="3200" dirty="0" smtClean="0"/>
              </a:p>
              <a:p>
                <a:pPr marL="0" indent="0">
                  <a:buNone/>
                </a:pPr>
                <a:r>
                  <a:rPr kumimoji="1" lang="en-US" altLang="zh-CN" sz="3200" dirty="0" smtClean="0"/>
                  <a:t>		 3 </a:t>
                </a:r>
                <a:r>
                  <a:rPr kumimoji="1" lang="en-US" altLang="zh-CN" sz="3200" dirty="0"/>
                  <a:t>:</a:t>
                </a:r>
                <a:r>
                  <a:rPr kumimoji="1" lang="en-US" altLang="zh-CN" sz="3200" dirty="0" smtClean="0"/>
                  <a:t> 2       </a:t>
                </a:r>
                <a:r>
                  <a:rPr kumimoji="1" lang="zh-CN" altLang="en-US" sz="3200" dirty="0" smtClean="0"/>
                  <a:t>并行，利用率高</a:t>
                </a:r>
                <a:endParaRPr kumimoji="1" lang="en-US" altLang="zh-CN" sz="3200" dirty="0" smtClean="0"/>
              </a:p>
              <a:p>
                <a:pPr marL="0" indent="0">
                  <a:buNone/>
                </a:pPr>
                <a:endParaRPr kumimoji="1" lang="en-US" altLang="zh-CN" sz="3200" dirty="0"/>
              </a:p>
              <a:p>
                <a:pPr marL="0" indent="0">
                  <a:buNone/>
                </a:pPr>
                <a:r>
                  <a:rPr kumimoji="1" lang="zh-CN" altLang="en-US" sz="3200" dirty="0" smtClean="0"/>
                  <a:t>死锁是管理方案的性质！</a:t>
                </a:r>
                <a:endParaRPr kumimoji="1" lang="zh-CN" altLang="en-US" sz="3200" dirty="0" smtClean="0"/>
              </a:p>
              <a:p>
                <a:pPr marL="457200" lvl="1" indent="0">
                  <a:buNone/>
                </a:pPr>
                <a:endParaRPr kumimoji="1" lang="zh-CN" altLang="en-US" sz="32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1933" y="979200"/>
                <a:ext cx="10515600" cy="5593049"/>
              </a:xfrm>
              <a:blipFill rotWithShape="0"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p:sp>
        <p:nvSpPr>
          <p:cNvPr id="5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2209267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/>
              <a:t>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6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  <p:sp>
        <p:nvSpPr>
          <p:cNvPr id="7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3524250" cy="9792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 smtClean="0"/>
              <a:t>公平性讨论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55632" y="979200"/>
            <a:ext cx="11193467" cy="559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/>
              <a:t>	</a:t>
            </a:r>
            <a:endParaRPr kumimoji="1" lang="en-US" altLang="zh-CN" sz="3600" dirty="0" smtClean="0"/>
          </a:p>
          <a:p>
            <a:pPr marL="457200" lvl="1" indent="0">
              <a:buNone/>
            </a:pPr>
            <a:endParaRPr kumimoji="1" lang="zh-CN" altLang="en-US" sz="3200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504950" y="1600055"/>
            <a:ext cx="103441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1. </a:t>
            </a:r>
            <a:r>
              <a:rPr kumimoji="1" lang="zh-CN" altLang="en-US" sz="3200" dirty="0"/>
              <a:t>公平性定义（回顾）</a:t>
            </a:r>
            <a:endParaRPr kumimoji="1" lang="en-US" altLang="zh-CN" sz="3200" dirty="0"/>
          </a:p>
          <a:p>
            <a:pPr marL="0" indent="0">
              <a:buFont typeface="Arial"/>
              <a:buNone/>
            </a:pPr>
            <a:endParaRPr kumimoji="1" lang="en-US" altLang="zh-CN" sz="3200" dirty="0" smtClean="0"/>
          </a:p>
          <a:p>
            <a:pPr marL="0" indent="0">
              <a:buNone/>
            </a:pP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不公平：有无穷变迁序列，其中部分变迁只出现</a:t>
            </a:r>
            <a:r>
              <a:rPr kumimoji="1" lang="zh-CN" altLang="en-US" sz="3200" dirty="0" smtClean="0"/>
              <a:t>有限</a:t>
            </a:r>
            <a:r>
              <a:rPr kumimoji="1" lang="zh-CN" altLang="en-US" sz="3200" dirty="0"/>
              <a:t>次</a:t>
            </a:r>
          </a:p>
          <a:p>
            <a:pPr marL="457200" lvl="1" indent="0">
              <a:buFont typeface="Arial"/>
              <a:buNone/>
            </a:pP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207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748</Words>
  <Application>Microsoft Office PowerPoint</Application>
  <PresentationFormat>宽屏</PresentationFormat>
  <Paragraphs>256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Heiti SC Light</vt:lpstr>
      <vt:lpstr>Lantinghei SC Extralight</vt:lpstr>
      <vt:lpstr>黑体</vt:lpstr>
      <vt:lpstr>宋体</vt:lpstr>
      <vt:lpstr>Arial</vt:lpstr>
      <vt:lpstr>Calibri</vt:lpstr>
      <vt:lpstr>Cambria Math</vt:lpstr>
      <vt:lpstr>Wingdings</vt:lpstr>
      <vt:lpstr>Office 主题</vt:lpstr>
      <vt:lpstr>   动态</vt:lpstr>
      <vt:lpstr>   建模</vt:lpstr>
      <vt:lpstr>Pi+Pi"+1" </vt:lpstr>
      <vt:lpstr>PowerPoint 演示文稿</vt:lpstr>
      <vt:lpstr>   冲突</vt:lpstr>
      <vt:lpstr>PowerPoint 演示文稿</vt:lpstr>
      <vt:lpstr>PowerPoint 演示文稿</vt:lpstr>
      <vt:lpstr>   问题</vt:lpstr>
      <vt:lpstr>   公平性讨论</vt:lpstr>
      <vt:lpstr>   检查</vt:lpstr>
      <vt:lpstr>   公平性概念</vt:lpstr>
      <vt:lpstr>电梯控制问题（软件设计）</vt:lpstr>
      <vt:lpstr>   管理策略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创新需求</vt:lpstr>
      <vt:lpstr>PowerPoint 演示文稿</vt:lpstr>
      <vt:lpstr>   公式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User</cp:lastModifiedBy>
  <cp:revision>349</cp:revision>
  <dcterms:created xsi:type="dcterms:W3CDTF">2017-03-28T06:43:39Z</dcterms:created>
  <dcterms:modified xsi:type="dcterms:W3CDTF">2017-05-22T20:44:11Z</dcterms:modified>
</cp:coreProperties>
</file>