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3" r:id="rId3"/>
    <p:sldId id="257" r:id="rId4"/>
    <p:sldId id="265" r:id="rId5"/>
    <p:sldId id="258" r:id="rId6"/>
    <p:sldId id="267" r:id="rId7"/>
    <p:sldId id="259" r:id="rId8"/>
    <p:sldId id="266" r:id="rId9"/>
    <p:sldId id="269" r:id="rId10"/>
    <p:sldId id="270" r:id="rId11"/>
    <p:sldId id="272" r:id="rId12"/>
    <p:sldId id="273" r:id="rId13"/>
    <p:sldId id="274" r:id="rId14"/>
    <p:sldId id="275" r:id="rId15"/>
    <p:sldId id="277" r:id="rId16"/>
    <p:sldId id="279" r:id="rId17"/>
    <p:sldId id="280" r:id="rId18"/>
    <p:sldId id="281" r:id="rId19"/>
    <p:sldId id="268" r:id="rId20"/>
    <p:sldId id="282" r:id="rId21"/>
    <p:sldId id="283"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6"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2EB3A-5A22-46E8-BA87-1FDF069F12CE}" type="datetimeFigureOut">
              <a:rPr lang="en-IN" smtClean="0"/>
              <a:t>30-11-2020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C9C96-A6D0-431F-8C3C-8F7AC3492934}" type="slidenum">
              <a:rPr lang="en-IN" smtClean="0"/>
              <a:t>‹#›</a:t>
            </a:fld>
            <a:endParaRPr lang="en-IN"/>
          </a:p>
        </p:txBody>
      </p:sp>
    </p:spTree>
    <p:extLst>
      <p:ext uri="{BB962C8B-B14F-4D97-AF65-F5344CB8AC3E}">
        <p14:creationId xmlns:p14="http://schemas.microsoft.com/office/powerpoint/2010/main" val="368774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bee7d16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bee7d16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be4010cc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be4010cc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bd449843f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bd449843f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6be4010cc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6be4010cc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12192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71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21432"/>
            <a:ext cx="7766936" cy="2015135"/>
          </a:xfrm>
        </p:spPr>
        <p:txBody>
          <a:bodyPr/>
          <a:lstStyle/>
          <a:p>
            <a:pPr algn="ctr"/>
            <a:r>
              <a:rPr lang="en-US" sz="4000" dirty="0">
                <a:solidFill>
                  <a:schemeClr val="tx1">
                    <a:lumMod val="85000"/>
                    <a:lumOff val="15000"/>
                  </a:schemeClr>
                </a:solidFill>
              </a:rPr>
              <a:t>DATA  ANALYTICS</a:t>
            </a:r>
            <a:r>
              <a:rPr lang="en-US" sz="4000" dirty="0">
                <a:solidFill>
                  <a:srgbClr val="FF0000"/>
                </a:solidFill>
              </a:rPr>
              <a:t> </a:t>
            </a:r>
            <a:r>
              <a:rPr lang="en-US" sz="4000" dirty="0">
                <a:solidFill>
                  <a:schemeClr val="tx1">
                    <a:lumMod val="85000"/>
                    <a:lumOff val="15000"/>
                  </a:schemeClr>
                </a:solidFill>
              </a:rPr>
              <a:t>PROJECT</a:t>
            </a:r>
            <a:br>
              <a:rPr lang="en-US" sz="4000" dirty="0">
                <a:solidFill>
                  <a:schemeClr val="tx1">
                    <a:lumMod val="85000"/>
                    <a:lumOff val="15000"/>
                  </a:schemeClr>
                </a:solidFill>
              </a:rPr>
            </a:br>
            <a:br>
              <a:rPr lang="en-US" sz="4000" dirty="0">
                <a:solidFill>
                  <a:schemeClr val="tx1">
                    <a:lumMod val="85000"/>
                    <a:lumOff val="15000"/>
                  </a:schemeClr>
                </a:solidFill>
              </a:rPr>
            </a:br>
            <a:br>
              <a:rPr lang="en-US" sz="4000" dirty="0">
                <a:solidFill>
                  <a:schemeClr val="tx1">
                    <a:lumMod val="85000"/>
                    <a:lumOff val="15000"/>
                  </a:schemeClr>
                </a:solidFill>
              </a:rPr>
            </a:br>
            <a:r>
              <a:rPr lang="en-US" sz="4000" dirty="0">
                <a:solidFill>
                  <a:schemeClr val="tx1">
                    <a:lumMod val="85000"/>
                    <a:lumOff val="15000"/>
                  </a:schemeClr>
                </a:solidFill>
              </a:rPr>
              <a:t>“Prognosis And Analysis Of Accidents And Severity”</a:t>
            </a:r>
            <a:br>
              <a:rPr lang="en-US" sz="4000" dirty="0">
                <a:solidFill>
                  <a:schemeClr val="tx1">
                    <a:lumMod val="85000"/>
                    <a:lumOff val="15000"/>
                  </a:schemeClr>
                </a:solidFill>
              </a:rPr>
            </a:br>
            <a:endParaRPr lang="en-US" dirty="0">
              <a:solidFill>
                <a:schemeClr val="tx1">
                  <a:lumMod val="85000"/>
                  <a:lumOff val="15000"/>
                </a:schemeClr>
              </a:solidFill>
            </a:endParaRPr>
          </a:p>
        </p:txBody>
      </p:sp>
      <p:sp>
        <p:nvSpPr>
          <p:cNvPr id="3" name="Subtitle 2"/>
          <p:cNvSpPr>
            <a:spLocks noGrp="1"/>
          </p:cNvSpPr>
          <p:nvPr>
            <p:ph type="subTitle" idx="1"/>
          </p:nvPr>
        </p:nvSpPr>
        <p:spPr>
          <a:xfrm>
            <a:off x="463826" y="4717775"/>
            <a:ext cx="9622283" cy="1230444"/>
          </a:xfrm>
        </p:spPr>
        <p:txBody>
          <a:bodyPr>
            <a:normAutofit/>
          </a:bodyPr>
          <a:lstStyle/>
          <a:p>
            <a:pPr algn="l"/>
            <a:r>
              <a:rPr lang="en-US" sz="2000" dirty="0">
                <a:solidFill>
                  <a:schemeClr val="tx1">
                    <a:lumMod val="85000"/>
                    <a:lumOff val="15000"/>
                  </a:schemeClr>
                </a:solidFill>
              </a:rPr>
              <a:t>Name  : Priyanka G		    Name : N. Meghana Reddy 	Name : Harshapriya C R</a:t>
            </a:r>
          </a:p>
          <a:p>
            <a:pPr algn="l"/>
            <a:r>
              <a:rPr lang="en-US" sz="2000" dirty="0">
                <a:solidFill>
                  <a:schemeClr val="tx1">
                    <a:lumMod val="85000"/>
                    <a:lumOff val="15000"/>
                  </a:schemeClr>
                </a:solidFill>
              </a:rPr>
              <a:t>SRN     : PES1201801797	    SRN    : PES1201801272		SRN    : PES1201801774</a:t>
            </a:r>
          </a:p>
        </p:txBody>
      </p:sp>
    </p:spTree>
    <p:extLst>
      <p:ext uri="{BB962C8B-B14F-4D97-AF65-F5344CB8AC3E}">
        <p14:creationId xmlns:p14="http://schemas.microsoft.com/office/powerpoint/2010/main" val="338284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342406-052F-4707-99ED-FED8A5AE7F40}"/>
              </a:ext>
            </a:extLst>
          </p:cNvPr>
          <p:cNvPicPr>
            <a:picLocks noGrp="1" noChangeAspect="1"/>
          </p:cNvPicPr>
          <p:nvPr>
            <p:ph idx="1"/>
          </p:nvPr>
        </p:nvPicPr>
        <p:blipFill>
          <a:blip r:embed="rId2"/>
          <a:stretch>
            <a:fillRect/>
          </a:stretch>
        </p:blipFill>
        <p:spPr>
          <a:xfrm>
            <a:off x="209624" y="2253035"/>
            <a:ext cx="4600915" cy="3696542"/>
          </a:xfrm>
        </p:spPr>
      </p:pic>
      <p:sp>
        <p:nvSpPr>
          <p:cNvPr id="4" name="Google Shape;163;p19">
            <a:extLst>
              <a:ext uri="{FF2B5EF4-FFF2-40B4-BE49-F238E27FC236}">
                <a16:creationId xmlns:a16="http://schemas.microsoft.com/office/drawing/2014/main" id="{02127661-4B9F-401A-8CBD-5B472DD2C39A}"/>
              </a:ext>
            </a:extLst>
          </p:cNvPr>
          <p:cNvSpPr txBox="1">
            <a:spLocks noGrp="1"/>
          </p:cNvSpPr>
          <p:nvPr>
            <p:ph type="title"/>
          </p:nvPr>
        </p:nvSpPr>
        <p:spPr>
          <a:xfrm>
            <a:off x="677863" y="609600"/>
            <a:ext cx="8596312" cy="13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EB Garamond Regular"/>
                <a:ea typeface="EB Garamond Regular"/>
                <a:cs typeface="EB Garamond Regular"/>
                <a:sym typeface="EB Garamond Regular"/>
              </a:rPr>
              <a:t>Exploratory Data Analysis</a:t>
            </a:r>
            <a:endParaRPr sz="3600" dirty="0">
              <a:latin typeface="EB Garamond Regular"/>
              <a:ea typeface="EB Garamond Regular"/>
              <a:cs typeface="EB Garamond Regular"/>
              <a:sym typeface="EB Garamond Regular"/>
            </a:endParaRPr>
          </a:p>
          <a:p>
            <a:pPr marL="0" lvl="0" indent="0" algn="l" rtl="0">
              <a:spcBef>
                <a:spcPts val="0"/>
              </a:spcBef>
              <a:spcAft>
                <a:spcPts val="0"/>
              </a:spcAft>
              <a:buNone/>
            </a:pPr>
            <a:endParaRPr sz="3600" dirty="0">
              <a:latin typeface="EB Garamond Regular"/>
              <a:ea typeface="EB Garamond Regular"/>
              <a:cs typeface="EB Garamond Regular"/>
              <a:sym typeface="EB Garamond Regular"/>
            </a:endParaRPr>
          </a:p>
        </p:txBody>
      </p:sp>
      <p:pic>
        <p:nvPicPr>
          <p:cNvPr id="8" name="Picture 7">
            <a:extLst>
              <a:ext uri="{FF2B5EF4-FFF2-40B4-BE49-F238E27FC236}">
                <a16:creationId xmlns:a16="http://schemas.microsoft.com/office/drawing/2014/main" id="{9F28A0DD-0945-4AAC-84B5-1E2602B4BE76}"/>
              </a:ext>
            </a:extLst>
          </p:cNvPr>
          <p:cNvPicPr>
            <a:picLocks noChangeAspect="1"/>
          </p:cNvPicPr>
          <p:nvPr/>
        </p:nvPicPr>
        <p:blipFill>
          <a:blip r:embed="rId3"/>
          <a:stretch>
            <a:fillRect/>
          </a:stretch>
        </p:blipFill>
        <p:spPr>
          <a:xfrm>
            <a:off x="5489929" y="2253035"/>
            <a:ext cx="4873270" cy="3696542"/>
          </a:xfrm>
          <a:prstGeom prst="rect">
            <a:avLst/>
          </a:prstGeom>
        </p:spPr>
      </p:pic>
    </p:spTree>
    <p:extLst>
      <p:ext uri="{BB962C8B-B14F-4D97-AF65-F5344CB8AC3E}">
        <p14:creationId xmlns:p14="http://schemas.microsoft.com/office/powerpoint/2010/main" val="195412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46BE-F108-4770-BC9B-B42EC2251FD3}"/>
              </a:ext>
            </a:extLst>
          </p:cNvPr>
          <p:cNvSpPr>
            <a:spLocks noGrp="1"/>
          </p:cNvSpPr>
          <p:nvPr>
            <p:ph type="title"/>
          </p:nvPr>
        </p:nvSpPr>
        <p:spPr/>
        <p:txBody>
          <a:bodyPr/>
          <a:lstStyle/>
          <a:p>
            <a:r>
              <a:rPr lang="en" dirty="0">
                <a:latin typeface="EB Garamond Regular"/>
                <a:ea typeface="EB Garamond Regular"/>
                <a:cs typeface="EB Garamond Regular"/>
                <a:sym typeface="EB Garamond Regular"/>
              </a:rPr>
              <a:t>Exploratory Data Analysis</a:t>
            </a:r>
            <a:endParaRPr lang="en-IN" dirty="0"/>
          </a:p>
        </p:txBody>
      </p:sp>
      <p:pic>
        <p:nvPicPr>
          <p:cNvPr id="9" name="Content Placeholder 8">
            <a:extLst>
              <a:ext uri="{FF2B5EF4-FFF2-40B4-BE49-F238E27FC236}">
                <a16:creationId xmlns:a16="http://schemas.microsoft.com/office/drawing/2014/main" id="{7A24360E-5EA2-43DD-9289-B8A29174524F}"/>
              </a:ext>
            </a:extLst>
          </p:cNvPr>
          <p:cNvPicPr>
            <a:picLocks noGrp="1" noChangeAspect="1"/>
          </p:cNvPicPr>
          <p:nvPr>
            <p:ph idx="1"/>
          </p:nvPr>
        </p:nvPicPr>
        <p:blipFill>
          <a:blip r:embed="rId2"/>
          <a:stretch>
            <a:fillRect/>
          </a:stretch>
        </p:blipFill>
        <p:spPr>
          <a:xfrm>
            <a:off x="677333" y="1829284"/>
            <a:ext cx="8850979" cy="3881437"/>
          </a:xfrm>
        </p:spPr>
      </p:pic>
    </p:spTree>
    <p:extLst>
      <p:ext uri="{BB962C8B-B14F-4D97-AF65-F5344CB8AC3E}">
        <p14:creationId xmlns:p14="http://schemas.microsoft.com/office/powerpoint/2010/main" val="295783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D718-5DE9-4406-95E7-9315C20564C8}"/>
              </a:ext>
            </a:extLst>
          </p:cNvPr>
          <p:cNvSpPr>
            <a:spLocks noGrp="1"/>
          </p:cNvSpPr>
          <p:nvPr>
            <p:ph type="title"/>
          </p:nvPr>
        </p:nvSpPr>
        <p:spPr/>
        <p:txBody>
          <a:bodyPr>
            <a:normAutofit fontScale="90000"/>
          </a:bodyPr>
          <a:lstStyle/>
          <a:p>
            <a:r>
              <a:rPr lang="en" dirty="0">
                <a:latin typeface="EB Garamond Regular"/>
                <a:ea typeface="EB Garamond Regular"/>
                <a:cs typeface="EB Garamond Regular"/>
                <a:sym typeface="EB Garamond Regular"/>
              </a:rPr>
              <a:t>Exploratory Data Analysis:</a:t>
            </a:r>
            <a:br>
              <a:rPr lang="en" dirty="0">
                <a:latin typeface="EB Garamond Regular"/>
                <a:ea typeface="EB Garamond Regular"/>
                <a:cs typeface="EB Garamond Regular"/>
                <a:sym typeface="EB Garamond Regular"/>
              </a:rPr>
            </a:br>
            <a:br>
              <a:rPr lang="en" dirty="0">
                <a:latin typeface="EB Garamond Regular"/>
                <a:ea typeface="EB Garamond Regular"/>
                <a:cs typeface="EB Garamond Regular"/>
                <a:sym typeface="EB Garamond Regular"/>
              </a:rPr>
            </a:br>
            <a:r>
              <a:rPr lang="en-IN" dirty="0">
                <a:solidFill>
                  <a:schemeClr val="tx1"/>
                </a:solidFill>
                <a:latin typeface="EB Garamond Regular"/>
                <a:ea typeface="EB Garamond Regular"/>
                <a:cs typeface="EB Garamond Regular"/>
                <a:sym typeface="EB Garamond Regular"/>
              </a:rPr>
              <a:t>Count of accidents by weekday</a:t>
            </a:r>
            <a:endParaRPr lang="en-IN" dirty="0">
              <a:solidFill>
                <a:schemeClr val="tx1"/>
              </a:solidFill>
            </a:endParaRPr>
          </a:p>
        </p:txBody>
      </p:sp>
      <p:pic>
        <p:nvPicPr>
          <p:cNvPr id="5" name="Content Placeholder 4">
            <a:extLst>
              <a:ext uri="{FF2B5EF4-FFF2-40B4-BE49-F238E27FC236}">
                <a16:creationId xmlns:a16="http://schemas.microsoft.com/office/drawing/2014/main" id="{00751227-549C-4B2F-AA14-707A48CB8F44}"/>
              </a:ext>
            </a:extLst>
          </p:cNvPr>
          <p:cNvPicPr>
            <a:picLocks noGrp="1" noChangeAspect="1"/>
          </p:cNvPicPr>
          <p:nvPr>
            <p:ph idx="1"/>
          </p:nvPr>
        </p:nvPicPr>
        <p:blipFill rotWithShape="1">
          <a:blip r:embed="rId2"/>
          <a:srcRect t="10913"/>
          <a:stretch/>
        </p:blipFill>
        <p:spPr>
          <a:xfrm>
            <a:off x="344557" y="2584174"/>
            <a:ext cx="9197008" cy="3457851"/>
          </a:xfrm>
        </p:spPr>
      </p:pic>
    </p:spTree>
    <p:extLst>
      <p:ext uri="{BB962C8B-B14F-4D97-AF65-F5344CB8AC3E}">
        <p14:creationId xmlns:p14="http://schemas.microsoft.com/office/powerpoint/2010/main" val="251697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578A-DEC5-4D28-9290-E3D000AEC2CA}"/>
              </a:ext>
            </a:extLst>
          </p:cNvPr>
          <p:cNvSpPr>
            <a:spLocks noGrp="1"/>
          </p:cNvSpPr>
          <p:nvPr>
            <p:ph type="title"/>
          </p:nvPr>
        </p:nvSpPr>
        <p:spPr/>
        <p:txBody>
          <a:bodyPr/>
          <a:lstStyle/>
          <a:p>
            <a:r>
              <a:rPr lang="en-US" dirty="0"/>
              <a:t>Model:</a:t>
            </a:r>
            <a:endParaRPr lang="en-IN" dirty="0"/>
          </a:p>
        </p:txBody>
      </p:sp>
      <p:sp>
        <p:nvSpPr>
          <p:cNvPr id="3" name="Content Placeholder 2">
            <a:extLst>
              <a:ext uri="{FF2B5EF4-FFF2-40B4-BE49-F238E27FC236}">
                <a16:creationId xmlns:a16="http://schemas.microsoft.com/office/drawing/2014/main" id="{40053210-64F0-422B-B2D2-7D091F00B2CE}"/>
              </a:ext>
            </a:extLst>
          </p:cNvPr>
          <p:cNvSpPr>
            <a:spLocks noGrp="1"/>
          </p:cNvSpPr>
          <p:nvPr>
            <p:ph idx="1"/>
          </p:nvPr>
        </p:nvSpPr>
        <p:spPr>
          <a:xfrm>
            <a:off x="677334" y="1113184"/>
            <a:ext cx="10056927" cy="5744816"/>
          </a:xfrm>
        </p:spPr>
        <p:txBody>
          <a:bodyPr/>
          <a:lstStyle/>
          <a:p>
            <a:endParaRPr lang="en-US" dirty="0"/>
          </a:p>
          <a:p>
            <a:r>
              <a:rPr lang="en-IN" sz="2400" b="1" dirty="0">
                <a:solidFill>
                  <a:schemeClr val="accent1"/>
                </a:solidFill>
              </a:rPr>
              <a:t>LOGISTIC REGRESSION:</a:t>
            </a:r>
          </a:p>
          <a:p>
            <a:r>
              <a:rPr lang="en-US" dirty="0"/>
              <a:t>Logistic regression is a statistical supervised learning model  that uses the logistic function to model a binary dependent variable.</a:t>
            </a:r>
          </a:p>
          <a:p>
            <a:endParaRPr lang="en-IN" dirty="0"/>
          </a:p>
        </p:txBody>
      </p:sp>
      <p:pic>
        <p:nvPicPr>
          <p:cNvPr id="5" name="Picture 4">
            <a:extLst>
              <a:ext uri="{FF2B5EF4-FFF2-40B4-BE49-F238E27FC236}">
                <a16:creationId xmlns:a16="http://schemas.microsoft.com/office/drawing/2014/main" id="{D68BFA10-C394-4CB8-B88D-397D60C6063A}"/>
              </a:ext>
            </a:extLst>
          </p:cNvPr>
          <p:cNvPicPr>
            <a:picLocks noChangeAspect="1"/>
          </p:cNvPicPr>
          <p:nvPr/>
        </p:nvPicPr>
        <p:blipFill rotWithShape="1">
          <a:blip r:embed="rId2"/>
          <a:srcRect l="53165" t="31081" r="15626" b="20463"/>
          <a:stretch/>
        </p:blipFill>
        <p:spPr>
          <a:xfrm>
            <a:off x="2093843" y="2922104"/>
            <a:ext cx="5764696" cy="3742112"/>
          </a:xfrm>
          <a:prstGeom prst="rect">
            <a:avLst/>
          </a:prstGeom>
        </p:spPr>
      </p:pic>
    </p:spTree>
    <p:extLst>
      <p:ext uri="{BB962C8B-B14F-4D97-AF65-F5344CB8AC3E}">
        <p14:creationId xmlns:p14="http://schemas.microsoft.com/office/powerpoint/2010/main" val="15344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578A-DEC5-4D28-9290-E3D000AEC2CA}"/>
              </a:ext>
            </a:extLst>
          </p:cNvPr>
          <p:cNvSpPr>
            <a:spLocks noGrp="1"/>
          </p:cNvSpPr>
          <p:nvPr>
            <p:ph type="title"/>
          </p:nvPr>
        </p:nvSpPr>
        <p:spPr/>
        <p:txBody>
          <a:bodyPr/>
          <a:lstStyle/>
          <a:p>
            <a:r>
              <a:rPr lang="en-US" dirty="0"/>
              <a:t>Model:</a:t>
            </a:r>
            <a:endParaRPr lang="en-IN" dirty="0"/>
          </a:p>
        </p:txBody>
      </p:sp>
      <p:sp>
        <p:nvSpPr>
          <p:cNvPr id="3" name="Content Placeholder 2">
            <a:extLst>
              <a:ext uri="{FF2B5EF4-FFF2-40B4-BE49-F238E27FC236}">
                <a16:creationId xmlns:a16="http://schemas.microsoft.com/office/drawing/2014/main" id="{40053210-64F0-422B-B2D2-7D091F00B2CE}"/>
              </a:ext>
            </a:extLst>
          </p:cNvPr>
          <p:cNvSpPr>
            <a:spLocks noGrp="1"/>
          </p:cNvSpPr>
          <p:nvPr>
            <p:ph idx="1"/>
          </p:nvPr>
        </p:nvSpPr>
        <p:spPr>
          <a:xfrm>
            <a:off x="677335" y="1113184"/>
            <a:ext cx="5744898" cy="5744816"/>
          </a:xfrm>
        </p:spPr>
        <p:txBody>
          <a:bodyPr/>
          <a:lstStyle/>
          <a:p>
            <a:endParaRPr lang="en-US" dirty="0"/>
          </a:p>
          <a:p>
            <a:r>
              <a:rPr lang="en-IN" sz="2400" b="1" dirty="0">
                <a:solidFill>
                  <a:schemeClr val="accent1"/>
                </a:solidFill>
              </a:rPr>
              <a:t>DECISION TREE CLASSIFIER:</a:t>
            </a:r>
          </a:p>
          <a:p>
            <a:r>
              <a:rPr lang="en-US" dirty="0"/>
              <a:t>Decision trees are effective in performing</a:t>
            </a:r>
          </a:p>
          <a:p>
            <a:pPr marL="0" indent="0">
              <a:buNone/>
            </a:pPr>
            <a:r>
              <a:rPr lang="en-US" dirty="0"/>
              <a:t>     multi-class classification on a data set.</a:t>
            </a:r>
          </a:p>
          <a:p>
            <a:r>
              <a:rPr lang="en-US" dirty="0"/>
              <a:t>Decision tree is a supervised learning model.</a:t>
            </a:r>
          </a:p>
          <a:p>
            <a:endParaRPr lang="en-US" dirty="0"/>
          </a:p>
          <a:p>
            <a:endParaRPr lang="en-IN" dirty="0"/>
          </a:p>
        </p:txBody>
      </p:sp>
      <p:pic>
        <p:nvPicPr>
          <p:cNvPr id="6" name="Picture 5">
            <a:extLst>
              <a:ext uri="{FF2B5EF4-FFF2-40B4-BE49-F238E27FC236}">
                <a16:creationId xmlns:a16="http://schemas.microsoft.com/office/drawing/2014/main" id="{4D36E5F3-96D6-45D5-A1C6-A8A154D6F82C}"/>
              </a:ext>
            </a:extLst>
          </p:cNvPr>
          <p:cNvPicPr>
            <a:picLocks noChangeAspect="1"/>
          </p:cNvPicPr>
          <p:nvPr/>
        </p:nvPicPr>
        <p:blipFill rotWithShape="1">
          <a:blip r:embed="rId2"/>
          <a:srcRect l="7729" t="19939" b="1907"/>
          <a:stretch/>
        </p:blipFill>
        <p:spPr>
          <a:xfrm>
            <a:off x="6795846" y="304800"/>
            <a:ext cx="5300870" cy="6188765"/>
          </a:xfrm>
          <a:prstGeom prst="rect">
            <a:avLst/>
          </a:prstGeom>
        </p:spPr>
      </p:pic>
      <p:pic>
        <p:nvPicPr>
          <p:cNvPr id="5" name="Picture 4">
            <a:extLst>
              <a:ext uri="{FF2B5EF4-FFF2-40B4-BE49-F238E27FC236}">
                <a16:creationId xmlns:a16="http://schemas.microsoft.com/office/drawing/2014/main" id="{C71EB9E1-E39F-45E4-B6B6-78FB889B108D}"/>
              </a:ext>
            </a:extLst>
          </p:cNvPr>
          <p:cNvPicPr>
            <a:picLocks noChangeAspect="1"/>
          </p:cNvPicPr>
          <p:nvPr/>
        </p:nvPicPr>
        <p:blipFill>
          <a:blip r:embed="rId3"/>
          <a:stretch>
            <a:fillRect/>
          </a:stretch>
        </p:blipFill>
        <p:spPr>
          <a:xfrm>
            <a:off x="810281" y="3985592"/>
            <a:ext cx="5611952" cy="2216745"/>
          </a:xfrm>
          <a:prstGeom prst="rect">
            <a:avLst/>
          </a:prstGeom>
        </p:spPr>
      </p:pic>
    </p:spTree>
    <p:extLst>
      <p:ext uri="{BB962C8B-B14F-4D97-AF65-F5344CB8AC3E}">
        <p14:creationId xmlns:p14="http://schemas.microsoft.com/office/powerpoint/2010/main" val="245010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578A-DEC5-4D28-9290-E3D000AEC2CA}"/>
              </a:ext>
            </a:extLst>
          </p:cNvPr>
          <p:cNvSpPr>
            <a:spLocks noGrp="1"/>
          </p:cNvSpPr>
          <p:nvPr>
            <p:ph type="title"/>
          </p:nvPr>
        </p:nvSpPr>
        <p:spPr/>
        <p:txBody>
          <a:bodyPr/>
          <a:lstStyle/>
          <a:p>
            <a:r>
              <a:rPr lang="en-US" dirty="0"/>
              <a:t>Model:</a:t>
            </a:r>
            <a:endParaRPr lang="en-IN" dirty="0"/>
          </a:p>
        </p:txBody>
      </p:sp>
      <p:sp>
        <p:nvSpPr>
          <p:cNvPr id="3" name="Content Placeholder 2">
            <a:extLst>
              <a:ext uri="{FF2B5EF4-FFF2-40B4-BE49-F238E27FC236}">
                <a16:creationId xmlns:a16="http://schemas.microsoft.com/office/drawing/2014/main" id="{40053210-64F0-422B-B2D2-7D091F00B2CE}"/>
              </a:ext>
            </a:extLst>
          </p:cNvPr>
          <p:cNvSpPr>
            <a:spLocks noGrp="1"/>
          </p:cNvSpPr>
          <p:nvPr>
            <p:ph idx="1"/>
          </p:nvPr>
        </p:nvSpPr>
        <p:spPr>
          <a:xfrm>
            <a:off x="677335" y="1113184"/>
            <a:ext cx="5744898" cy="5744816"/>
          </a:xfrm>
        </p:spPr>
        <p:txBody>
          <a:bodyPr/>
          <a:lstStyle/>
          <a:p>
            <a:endParaRPr lang="en-US" dirty="0"/>
          </a:p>
          <a:p>
            <a:r>
              <a:rPr lang="en-IN" sz="2400" b="1" dirty="0">
                <a:solidFill>
                  <a:schemeClr val="accent1"/>
                </a:solidFill>
              </a:rPr>
              <a:t>RANDOM FOREST:</a:t>
            </a:r>
          </a:p>
          <a:p>
            <a:r>
              <a:rPr lang="en-US" dirty="0"/>
              <a:t>Another Supervised learning model is ’Random Forest’.</a:t>
            </a:r>
          </a:p>
          <a:p>
            <a:r>
              <a:rPr lang="en-US" dirty="0"/>
              <a:t>These are often referred as an ensemble method of learning for classification, regression and other tasks that work by constructing a multitude of decision trees at training time and returning the class that is the mode or mean of each tree</a:t>
            </a:r>
          </a:p>
          <a:p>
            <a:endParaRPr lang="en-IN" dirty="0"/>
          </a:p>
        </p:txBody>
      </p:sp>
      <p:pic>
        <p:nvPicPr>
          <p:cNvPr id="5" name="Picture 4">
            <a:extLst>
              <a:ext uri="{FF2B5EF4-FFF2-40B4-BE49-F238E27FC236}">
                <a16:creationId xmlns:a16="http://schemas.microsoft.com/office/drawing/2014/main" id="{23AF687D-D305-47F0-AB3F-AFAB9C759D12}"/>
              </a:ext>
            </a:extLst>
          </p:cNvPr>
          <p:cNvPicPr>
            <a:picLocks noChangeAspect="1"/>
          </p:cNvPicPr>
          <p:nvPr/>
        </p:nvPicPr>
        <p:blipFill>
          <a:blip r:embed="rId2"/>
          <a:stretch>
            <a:fillRect/>
          </a:stretch>
        </p:blipFill>
        <p:spPr>
          <a:xfrm>
            <a:off x="6091237" y="3424237"/>
            <a:ext cx="9526" cy="9526"/>
          </a:xfrm>
          <a:prstGeom prst="rect">
            <a:avLst/>
          </a:prstGeom>
        </p:spPr>
      </p:pic>
      <p:pic>
        <p:nvPicPr>
          <p:cNvPr id="8" name="Picture 7">
            <a:extLst>
              <a:ext uri="{FF2B5EF4-FFF2-40B4-BE49-F238E27FC236}">
                <a16:creationId xmlns:a16="http://schemas.microsoft.com/office/drawing/2014/main" id="{C1EDA474-346F-4E40-842A-4B91B8C7DFE2}"/>
              </a:ext>
            </a:extLst>
          </p:cNvPr>
          <p:cNvPicPr>
            <a:picLocks noChangeAspect="1"/>
          </p:cNvPicPr>
          <p:nvPr/>
        </p:nvPicPr>
        <p:blipFill rotWithShape="1">
          <a:blip r:embed="rId3"/>
          <a:srcRect t="36217"/>
          <a:stretch/>
        </p:blipFill>
        <p:spPr>
          <a:xfrm>
            <a:off x="6785424" y="609600"/>
            <a:ext cx="5298627" cy="3664224"/>
          </a:xfrm>
          <a:prstGeom prst="rect">
            <a:avLst/>
          </a:prstGeom>
        </p:spPr>
      </p:pic>
      <p:pic>
        <p:nvPicPr>
          <p:cNvPr id="6" name="Picture 5">
            <a:extLst>
              <a:ext uri="{FF2B5EF4-FFF2-40B4-BE49-F238E27FC236}">
                <a16:creationId xmlns:a16="http://schemas.microsoft.com/office/drawing/2014/main" id="{2308C6E7-29B6-4D41-8221-DBBF30A59BD6}"/>
              </a:ext>
            </a:extLst>
          </p:cNvPr>
          <p:cNvPicPr>
            <a:picLocks noChangeAspect="1"/>
          </p:cNvPicPr>
          <p:nvPr/>
        </p:nvPicPr>
        <p:blipFill>
          <a:blip r:embed="rId4"/>
          <a:stretch>
            <a:fillRect/>
          </a:stretch>
        </p:blipFill>
        <p:spPr>
          <a:xfrm>
            <a:off x="1337598" y="4542288"/>
            <a:ext cx="5744898" cy="2008012"/>
          </a:xfrm>
          <a:prstGeom prst="rect">
            <a:avLst/>
          </a:prstGeom>
        </p:spPr>
      </p:pic>
    </p:spTree>
    <p:extLst>
      <p:ext uri="{BB962C8B-B14F-4D97-AF65-F5344CB8AC3E}">
        <p14:creationId xmlns:p14="http://schemas.microsoft.com/office/powerpoint/2010/main" val="336778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r>
              <a:rPr lang="en" sz="4800" dirty="0">
                <a:latin typeface="EB Garamond Regular"/>
                <a:ea typeface="EB Garamond Regular"/>
                <a:cs typeface="EB Garamond Regular"/>
                <a:sym typeface="EB Garamond Regular"/>
              </a:rPr>
              <a:t>Evaluation:</a:t>
            </a:r>
            <a:endParaRPr sz="4800" dirty="0">
              <a:latin typeface="EB Garamond Regular"/>
              <a:ea typeface="EB Garamond Regular"/>
              <a:cs typeface="EB Garamond Regular"/>
              <a:sym typeface="EB Garamond Regular"/>
            </a:endParaRPr>
          </a:p>
          <a:p>
            <a:endParaRPr dirty="0"/>
          </a:p>
        </p:txBody>
      </p:sp>
      <p:sp>
        <p:nvSpPr>
          <p:cNvPr id="231" name="Google Shape;231;p28"/>
          <p:cNvSpPr txBox="1">
            <a:spLocks noGrp="1"/>
          </p:cNvSpPr>
          <p:nvPr>
            <p:ph type="body" idx="1"/>
          </p:nvPr>
        </p:nvSpPr>
        <p:spPr>
          <a:xfrm>
            <a:off x="415600" y="1771667"/>
            <a:ext cx="11360800" cy="4320000"/>
          </a:xfrm>
          <a:prstGeom prst="rect">
            <a:avLst/>
          </a:prstGeom>
        </p:spPr>
        <p:txBody>
          <a:bodyPr spcFirstLastPara="1" vert="horz" wrap="square" lIns="121900" tIns="121900" rIns="121900" bIns="121900" rtlCol="0" anchor="t" anchorCtr="0">
            <a:noAutofit/>
          </a:bodyPr>
          <a:lstStyle/>
          <a:p>
            <a:pPr indent="-474121">
              <a:lnSpc>
                <a:spcPct val="150000"/>
              </a:lnSpc>
              <a:buSzPts val="2000"/>
              <a:buFont typeface="EB Garamond Regular"/>
              <a:buChar char="●"/>
            </a:pPr>
            <a:r>
              <a:rPr lang="en" sz="2800" b="1" dirty="0">
                <a:sym typeface="EB Garamond"/>
              </a:rPr>
              <a:t>Accuracy Metrics:</a:t>
            </a:r>
            <a:r>
              <a:rPr lang="en" sz="2800" b="1" dirty="0">
                <a:sym typeface="EB Garamond Regular"/>
              </a:rPr>
              <a:t> </a:t>
            </a:r>
            <a:r>
              <a:rPr lang="en" sz="2800" dirty="0">
                <a:sym typeface="EB Garamond Regular"/>
              </a:rPr>
              <a:t>Accuracy score metrics for the test data is captured for all the models.</a:t>
            </a:r>
            <a:endParaRPr sz="2800" dirty="0">
              <a:sym typeface="EB Garamond Regular"/>
            </a:endParaRPr>
          </a:p>
          <a:p>
            <a:pPr indent="-474121">
              <a:lnSpc>
                <a:spcPct val="150000"/>
              </a:lnSpc>
              <a:buSzPts val="2000"/>
              <a:buFont typeface="EB Garamond Regular"/>
              <a:buChar char="●"/>
            </a:pPr>
            <a:r>
              <a:rPr lang="en" sz="2800" b="1" dirty="0">
                <a:sym typeface="EB Garamond"/>
              </a:rPr>
              <a:t>Confusion Matrix:</a:t>
            </a:r>
            <a:r>
              <a:rPr lang="en" sz="2800" b="1" dirty="0">
                <a:sym typeface="EB Garamond Regular"/>
              </a:rPr>
              <a:t> </a:t>
            </a:r>
            <a:r>
              <a:rPr lang="en" sz="2800" dirty="0">
                <a:sym typeface="EB Garamond Regular"/>
              </a:rPr>
              <a:t>It is plotted to visualize the number of correct predictions in the test data.</a:t>
            </a:r>
            <a:endParaRPr sz="2800" dirty="0">
              <a:sym typeface="EB Garamond 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415600" y="546667"/>
            <a:ext cx="11360800" cy="903200"/>
          </a:xfrm>
          <a:prstGeom prst="rect">
            <a:avLst/>
          </a:prstGeom>
        </p:spPr>
        <p:txBody>
          <a:bodyPr spcFirstLastPara="1" vert="horz" wrap="square" lIns="121900" tIns="121900" rIns="121900" bIns="121900" rtlCol="0" anchor="t" anchorCtr="0">
            <a:noAutofit/>
          </a:bodyPr>
          <a:lstStyle/>
          <a:p>
            <a:pPr>
              <a:spcBef>
                <a:spcPts val="0"/>
              </a:spcBef>
            </a:pPr>
            <a:r>
              <a:rPr lang="en" sz="4800" dirty="0">
                <a:latin typeface="EB Garamond Regular"/>
                <a:ea typeface="EB Garamond Regular"/>
                <a:cs typeface="EB Garamond Regular"/>
                <a:sym typeface="EB Garamond Regular"/>
              </a:rPr>
              <a:t>Experimental Results:</a:t>
            </a:r>
            <a:endParaRPr dirty="0"/>
          </a:p>
        </p:txBody>
      </p:sp>
      <p:sp>
        <p:nvSpPr>
          <p:cNvPr id="237" name="Google Shape;237;p29"/>
          <p:cNvSpPr txBox="1">
            <a:spLocks noGrp="1"/>
          </p:cNvSpPr>
          <p:nvPr>
            <p:ph type="title"/>
          </p:nvPr>
        </p:nvSpPr>
        <p:spPr>
          <a:xfrm>
            <a:off x="415600" y="1449867"/>
            <a:ext cx="11360800" cy="5009200"/>
          </a:xfrm>
          <a:prstGeom prst="rect">
            <a:avLst/>
          </a:prstGeom>
        </p:spPr>
        <p:txBody>
          <a:bodyPr spcFirstLastPara="1" vert="horz" wrap="square" lIns="121900" tIns="121900" rIns="121900" bIns="121900" rtlCol="0" anchor="t" anchorCtr="0">
            <a:noAutofit/>
          </a:bodyPr>
          <a:lstStyle/>
          <a:p>
            <a:pPr marL="457200" indent="-457200">
              <a:spcBef>
                <a:spcPts val="0"/>
              </a:spcBef>
              <a:buFont typeface="Arial" panose="020B0604020202020204" pitchFamily="34" charset="0"/>
              <a:buChar char="•"/>
            </a:pPr>
            <a:r>
              <a:rPr lang="en" sz="2800" dirty="0">
                <a:solidFill>
                  <a:schemeClr val="tx1"/>
                </a:solidFill>
                <a:sym typeface="EB Garamond Regular"/>
              </a:rPr>
              <a:t>Accuracy comparison table between different algorithms.</a:t>
            </a:r>
            <a:r>
              <a:rPr lang="en" sz="2800" dirty="0"/>
              <a:t>	</a:t>
            </a:r>
            <a:r>
              <a:rPr lang="en" dirty="0"/>
              <a:t>							</a:t>
            </a:r>
            <a:endParaRPr dirty="0"/>
          </a:p>
          <a:p>
            <a:pPr>
              <a:spcBef>
                <a:spcPts val="0"/>
              </a:spcBef>
            </a:pPr>
            <a:endParaRPr dirty="0"/>
          </a:p>
          <a:p>
            <a:pPr>
              <a:spcBef>
                <a:spcPts val="0"/>
              </a:spcBef>
            </a:pPr>
            <a:endParaRPr dirty="0"/>
          </a:p>
          <a:p>
            <a:pPr>
              <a:spcBef>
                <a:spcPts val="0"/>
              </a:spcBef>
            </a:pPr>
            <a:endParaRPr dirty="0"/>
          </a:p>
          <a:p>
            <a:pPr>
              <a:spcBef>
                <a:spcPts val="0"/>
              </a:spcBef>
            </a:pPr>
            <a:endParaRPr dirty="0"/>
          </a:p>
          <a:p>
            <a:pPr>
              <a:spcBef>
                <a:spcPts val="0"/>
              </a:spcBef>
            </a:pPr>
            <a:endParaRPr dirty="0"/>
          </a:p>
        </p:txBody>
      </p:sp>
      <p:graphicFrame>
        <p:nvGraphicFramePr>
          <p:cNvPr id="238" name="Google Shape;238;p29"/>
          <p:cNvGraphicFramePr/>
          <p:nvPr>
            <p:extLst>
              <p:ext uri="{D42A27DB-BD31-4B8C-83A1-F6EECF244321}">
                <p14:modId xmlns:p14="http://schemas.microsoft.com/office/powerpoint/2010/main" val="1875073445"/>
              </p:ext>
            </p:extLst>
          </p:nvPr>
        </p:nvGraphicFramePr>
        <p:xfrm>
          <a:off x="2292627" y="2557786"/>
          <a:ext cx="5724938" cy="3640588"/>
        </p:xfrm>
        <a:graphic>
          <a:graphicData uri="http://schemas.openxmlformats.org/drawingml/2006/table">
            <a:tbl>
              <a:tblPr>
                <a:noFill/>
              </a:tblPr>
              <a:tblGrid>
                <a:gridCol w="1300939">
                  <a:extLst>
                    <a:ext uri="{9D8B030D-6E8A-4147-A177-3AD203B41FA5}">
                      <a16:colId xmlns:a16="http://schemas.microsoft.com/office/drawing/2014/main" val="20000"/>
                    </a:ext>
                  </a:extLst>
                </a:gridCol>
                <a:gridCol w="2846991">
                  <a:extLst>
                    <a:ext uri="{9D8B030D-6E8A-4147-A177-3AD203B41FA5}">
                      <a16:colId xmlns:a16="http://schemas.microsoft.com/office/drawing/2014/main" val="20001"/>
                    </a:ext>
                  </a:extLst>
                </a:gridCol>
                <a:gridCol w="1577008">
                  <a:extLst>
                    <a:ext uri="{9D8B030D-6E8A-4147-A177-3AD203B41FA5}">
                      <a16:colId xmlns:a16="http://schemas.microsoft.com/office/drawing/2014/main" val="20002"/>
                    </a:ext>
                  </a:extLst>
                </a:gridCol>
              </a:tblGrid>
              <a:tr h="846441">
                <a:tc>
                  <a:txBody>
                    <a:bodyPr/>
                    <a:lstStyle/>
                    <a:p>
                      <a:pPr marL="0" lvl="0" indent="0" algn="l" rtl="0">
                        <a:spcBef>
                          <a:spcPts val="0"/>
                        </a:spcBef>
                        <a:spcAft>
                          <a:spcPts val="0"/>
                        </a:spcAft>
                        <a:buNone/>
                      </a:pPr>
                      <a:r>
                        <a:rPr lang="en" sz="2400"/>
                        <a:t>S.no</a:t>
                      </a:r>
                      <a:endParaRPr sz="2400"/>
                    </a:p>
                  </a:txBody>
                  <a:tcPr marL="121900" marR="121900" marT="121900" marB="121900"/>
                </a:tc>
                <a:tc>
                  <a:txBody>
                    <a:bodyPr/>
                    <a:lstStyle/>
                    <a:p>
                      <a:pPr marL="0" lvl="0" indent="0" algn="l" rtl="0">
                        <a:spcBef>
                          <a:spcPts val="0"/>
                        </a:spcBef>
                        <a:spcAft>
                          <a:spcPts val="0"/>
                        </a:spcAft>
                        <a:buNone/>
                      </a:pPr>
                      <a:r>
                        <a:rPr lang="en" sz="2400" dirty="0"/>
                        <a:t>Algorithms</a:t>
                      </a:r>
                      <a:endParaRPr sz="2400" dirty="0"/>
                    </a:p>
                  </a:txBody>
                  <a:tcPr marL="121900" marR="121900" marT="121900" marB="121900"/>
                </a:tc>
                <a:tc>
                  <a:txBody>
                    <a:bodyPr/>
                    <a:lstStyle/>
                    <a:p>
                      <a:pPr marL="0" lvl="0" indent="0" algn="l" rtl="0">
                        <a:spcBef>
                          <a:spcPts val="0"/>
                        </a:spcBef>
                        <a:spcAft>
                          <a:spcPts val="0"/>
                        </a:spcAft>
                        <a:buNone/>
                      </a:pPr>
                      <a:r>
                        <a:rPr lang="en" sz="2400" dirty="0"/>
                        <a:t>Accuracy(%)</a:t>
                      </a:r>
                      <a:endParaRPr sz="2400" dirty="0"/>
                    </a:p>
                  </a:txBody>
                  <a:tcPr marL="121900" marR="121900" marT="121900" marB="121900"/>
                </a:tc>
                <a:extLst>
                  <a:ext uri="{0D108BD9-81ED-4DB2-BD59-A6C34878D82A}">
                    <a16:rowId xmlns:a16="http://schemas.microsoft.com/office/drawing/2014/main" val="10000"/>
                  </a:ext>
                </a:extLst>
              </a:tr>
              <a:tr h="846441">
                <a:tc>
                  <a:txBody>
                    <a:bodyPr/>
                    <a:lstStyle/>
                    <a:p>
                      <a:pPr marL="0" lvl="0" indent="0" algn="l" rtl="0">
                        <a:spcBef>
                          <a:spcPts val="0"/>
                        </a:spcBef>
                        <a:spcAft>
                          <a:spcPts val="0"/>
                        </a:spcAft>
                        <a:buNone/>
                      </a:pPr>
                      <a:r>
                        <a:rPr lang="en" sz="2400"/>
                        <a:t>1.</a:t>
                      </a:r>
                      <a:endParaRPr sz="2400"/>
                    </a:p>
                  </a:txBody>
                  <a:tcPr marL="121900" marR="121900" marT="121900" marB="121900"/>
                </a:tc>
                <a:tc>
                  <a:txBody>
                    <a:bodyPr/>
                    <a:lstStyle/>
                    <a:p>
                      <a:pPr marL="0" lvl="0" indent="0" algn="l" rtl="0">
                        <a:spcBef>
                          <a:spcPts val="0"/>
                        </a:spcBef>
                        <a:spcAft>
                          <a:spcPts val="0"/>
                        </a:spcAft>
                        <a:buNone/>
                      </a:pPr>
                      <a:r>
                        <a:rPr lang="en-IN" sz="2400" dirty="0"/>
                        <a:t>Decision Tree</a:t>
                      </a:r>
                    </a:p>
                  </a:txBody>
                  <a:tcPr marL="121900" marR="121900" marT="121900" marB="121900"/>
                </a:tc>
                <a:tc>
                  <a:txBody>
                    <a:bodyPr/>
                    <a:lstStyle/>
                    <a:p>
                      <a:pPr marL="0" lvl="0" indent="0" algn="l" rtl="0">
                        <a:spcBef>
                          <a:spcPts val="0"/>
                        </a:spcBef>
                        <a:spcAft>
                          <a:spcPts val="0"/>
                        </a:spcAft>
                        <a:buNone/>
                      </a:pPr>
                      <a:r>
                        <a:rPr lang="en" sz="2400" dirty="0"/>
                        <a:t>99.7%</a:t>
                      </a:r>
                      <a:endParaRPr sz="2400" dirty="0"/>
                    </a:p>
                  </a:txBody>
                  <a:tcPr marL="121900" marR="121900" marT="121900" marB="121900"/>
                </a:tc>
                <a:extLst>
                  <a:ext uri="{0D108BD9-81ED-4DB2-BD59-A6C34878D82A}">
                    <a16:rowId xmlns:a16="http://schemas.microsoft.com/office/drawing/2014/main" val="10001"/>
                  </a:ext>
                </a:extLst>
              </a:tr>
              <a:tr h="699538">
                <a:tc>
                  <a:txBody>
                    <a:bodyPr/>
                    <a:lstStyle/>
                    <a:p>
                      <a:pPr marL="0" lvl="0" indent="0" algn="l" rtl="0">
                        <a:spcBef>
                          <a:spcPts val="0"/>
                        </a:spcBef>
                        <a:spcAft>
                          <a:spcPts val="0"/>
                        </a:spcAft>
                        <a:buNone/>
                      </a:pPr>
                      <a:r>
                        <a:rPr lang="en" sz="2400"/>
                        <a:t>2.</a:t>
                      </a:r>
                      <a:endParaRPr sz="2400"/>
                    </a:p>
                  </a:txBody>
                  <a:tcPr marL="121900" marR="121900" marT="121900" marB="12190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Random Forest</a:t>
                      </a:r>
                    </a:p>
                  </a:txBody>
                  <a:tcPr marL="121900" marR="121900" marT="121900" marB="121900"/>
                </a:tc>
                <a:tc>
                  <a:txBody>
                    <a:bodyPr/>
                    <a:lstStyle/>
                    <a:p>
                      <a:pPr marL="0" lvl="0" indent="0" algn="l" rtl="0">
                        <a:spcBef>
                          <a:spcPts val="0"/>
                        </a:spcBef>
                        <a:spcAft>
                          <a:spcPts val="0"/>
                        </a:spcAft>
                        <a:buNone/>
                      </a:pPr>
                      <a:r>
                        <a:rPr lang="en" sz="2400" dirty="0"/>
                        <a:t>99.5%</a:t>
                      </a:r>
                      <a:endParaRPr sz="2400" dirty="0"/>
                    </a:p>
                  </a:txBody>
                  <a:tcPr marL="121900" marR="121900" marT="121900" marB="121900"/>
                </a:tc>
                <a:extLst>
                  <a:ext uri="{0D108BD9-81ED-4DB2-BD59-A6C34878D82A}">
                    <a16:rowId xmlns:a16="http://schemas.microsoft.com/office/drawing/2014/main" val="10002"/>
                  </a:ext>
                </a:extLst>
              </a:tr>
              <a:tr h="1119289">
                <a:tc>
                  <a:txBody>
                    <a:bodyPr/>
                    <a:lstStyle/>
                    <a:p>
                      <a:pPr marL="0" lvl="0" indent="0" algn="l" rtl="0">
                        <a:spcBef>
                          <a:spcPts val="0"/>
                        </a:spcBef>
                        <a:spcAft>
                          <a:spcPts val="0"/>
                        </a:spcAft>
                        <a:buNone/>
                      </a:pPr>
                      <a:r>
                        <a:rPr lang="en" sz="2400"/>
                        <a:t>3.</a:t>
                      </a:r>
                      <a:endParaRPr sz="2400"/>
                    </a:p>
                  </a:txBody>
                  <a:tcPr marL="121900" marR="121900" marT="121900" marB="121900"/>
                </a:tc>
                <a:tc>
                  <a:txBody>
                    <a:bodyPr/>
                    <a:lstStyle/>
                    <a:p>
                      <a:pPr marL="0" lvl="0" indent="0" algn="l" rtl="0">
                        <a:spcBef>
                          <a:spcPts val="0"/>
                        </a:spcBef>
                        <a:spcAft>
                          <a:spcPts val="0"/>
                        </a:spcAft>
                        <a:buNone/>
                      </a:pPr>
                      <a:r>
                        <a:rPr lang="en-US" sz="2400" dirty="0"/>
                        <a:t>Logistic Regression</a:t>
                      </a:r>
                      <a:endParaRPr sz="2400" dirty="0"/>
                    </a:p>
                  </a:txBody>
                  <a:tcPr marL="121900" marR="121900" marT="121900" marB="121900"/>
                </a:tc>
                <a:tc>
                  <a:txBody>
                    <a:bodyPr/>
                    <a:lstStyle/>
                    <a:p>
                      <a:pPr marL="0" lvl="0" indent="0" algn="l" rtl="0">
                        <a:spcBef>
                          <a:spcPts val="0"/>
                        </a:spcBef>
                        <a:spcAft>
                          <a:spcPts val="0"/>
                        </a:spcAft>
                        <a:buNone/>
                      </a:pPr>
                      <a:r>
                        <a:rPr lang="en" sz="2400" dirty="0"/>
                        <a:t>92.1%</a:t>
                      </a:r>
                      <a:endParaRPr sz="2400" dirty="0"/>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252463" y="32909"/>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sz="4800" dirty="0">
                <a:latin typeface="EB Garamond Regular"/>
                <a:ea typeface="EB Garamond Regular"/>
                <a:cs typeface="EB Garamond Regular"/>
                <a:sym typeface="EB Garamond Regular"/>
              </a:rPr>
              <a:t>Confusion Matrix:</a:t>
            </a:r>
            <a:endParaRPr dirty="0"/>
          </a:p>
        </p:txBody>
      </p:sp>
      <p:sp>
        <p:nvSpPr>
          <p:cNvPr id="245" name="Google Shape;245;p30"/>
          <p:cNvSpPr txBox="1"/>
          <p:nvPr/>
        </p:nvSpPr>
        <p:spPr>
          <a:xfrm>
            <a:off x="252463" y="1064896"/>
            <a:ext cx="2714800" cy="271600"/>
          </a:xfrm>
          <a:prstGeom prst="rect">
            <a:avLst/>
          </a:prstGeom>
          <a:noFill/>
          <a:ln>
            <a:noFill/>
          </a:ln>
        </p:spPr>
        <p:txBody>
          <a:bodyPr spcFirstLastPara="1" wrap="square" lIns="121900" tIns="121900" rIns="121900" bIns="121900" anchor="t" anchorCtr="0">
            <a:noAutofit/>
          </a:bodyPr>
          <a:lstStyle/>
          <a:p>
            <a:r>
              <a:rPr lang="en" sz="2400" b="1" dirty="0">
                <a:latin typeface="Roboto"/>
                <a:ea typeface="Roboto"/>
                <a:cs typeface="Roboto"/>
                <a:sym typeface="Roboto"/>
              </a:rPr>
              <a:t>Logistic Regression</a:t>
            </a:r>
          </a:p>
          <a:p>
            <a:endParaRPr lang="en" sz="2400" b="1" dirty="0">
              <a:latin typeface="Roboto"/>
              <a:ea typeface="Roboto"/>
              <a:cs typeface="Roboto"/>
              <a:sym typeface="Roboto"/>
            </a:endParaRPr>
          </a:p>
          <a:p>
            <a:endParaRPr sz="2400" b="1" dirty="0">
              <a:latin typeface="Roboto"/>
              <a:ea typeface="Roboto"/>
              <a:cs typeface="Roboto"/>
              <a:sym typeface="Roboto"/>
            </a:endParaRPr>
          </a:p>
        </p:txBody>
      </p:sp>
      <p:sp>
        <p:nvSpPr>
          <p:cNvPr id="247" name="Google Shape;247;p30"/>
          <p:cNvSpPr txBox="1"/>
          <p:nvPr/>
        </p:nvSpPr>
        <p:spPr>
          <a:xfrm>
            <a:off x="8045255" y="929096"/>
            <a:ext cx="2714800" cy="271600"/>
          </a:xfrm>
          <a:prstGeom prst="rect">
            <a:avLst/>
          </a:prstGeom>
          <a:noFill/>
          <a:ln>
            <a:noFill/>
          </a:ln>
        </p:spPr>
        <p:txBody>
          <a:bodyPr spcFirstLastPara="1" wrap="square" lIns="121900" tIns="121900" rIns="121900" bIns="121900" anchor="t" anchorCtr="0">
            <a:noAutofit/>
          </a:bodyPr>
          <a:lstStyle/>
          <a:p>
            <a:r>
              <a:rPr lang="en" sz="2400" b="1" dirty="0">
                <a:latin typeface="Roboto"/>
                <a:ea typeface="Roboto"/>
                <a:cs typeface="Roboto"/>
                <a:sym typeface="Roboto"/>
              </a:rPr>
              <a:t>Random Forest Classifier</a:t>
            </a:r>
            <a:endParaRPr sz="2400" b="1" dirty="0">
              <a:latin typeface="Roboto"/>
              <a:ea typeface="Roboto"/>
              <a:cs typeface="Roboto"/>
              <a:sym typeface="Roboto"/>
            </a:endParaRPr>
          </a:p>
        </p:txBody>
      </p:sp>
      <p:sp>
        <p:nvSpPr>
          <p:cNvPr id="248" name="Google Shape;248;p30"/>
          <p:cNvSpPr txBox="1"/>
          <p:nvPr/>
        </p:nvSpPr>
        <p:spPr>
          <a:xfrm>
            <a:off x="4575463" y="929096"/>
            <a:ext cx="2714800" cy="271600"/>
          </a:xfrm>
          <a:prstGeom prst="rect">
            <a:avLst/>
          </a:prstGeom>
          <a:noFill/>
          <a:ln>
            <a:noFill/>
          </a:ln>
        </p:spPr>
        <p:txBody>
          <a:bodyPr spcFirstLastPara="1" wrap="square" lIns="121900" tIns="121900" rIns="121900" bIns="121900" anchor="t" anchorCtr="0">
            <a:noAutofit/>
          </a:bodyPr>
          <a:lstStyle/>
          <a:p>
            <a:r>
              <a:rPr lang="en" sz="2400" b="1" dirty="0">
                <a:latin typeface="Roboto"/>
                <a:ea typeface="Roboto"/>
                <a:cs typeface="Roboto"/>
                <a:sym typeface="Roboto"/>
              </a:rPr>
              <a:t>Decision tree Classifier</a:t>
            </a:r>
            <a:endParaRPr sz="2400" b="1" dirty="0">
              <a:latin typeface="Roboto"/>
              <a:ea typeface="Roboto"/>
              <a:cs typeface="Roboto"/>
              <a:sym typeface="Roboto"/>
            </a:endParaRPr>
          </a:p>
        </p:txBody>
      </p:sp>
      <p:pic>
        <p:nvPicPr>
          <p:cNvPr id="5" name="Picture 4">
            <a:extLst>
              <a:ext uri="{FF2B5EF4-FFF2-40B4-BE49-F238E27FC236}">
                <a16:creationId xmlns:a16="http://schemas.microsoft.com/office/drawing/2014/main" id="{A3988888-20A6-4422-9D54-D4AF5F563798}"/>
              </a:ext>
            </a:extLst>
          </p:cNvPr>
          <p:cNvPicPr>
            <a:picLocks noChangeAspect="1"/>
          </p:cNvPicPr>
          <p:nvPr/>
        </p:nvPicPr>
        <p:blipFill>
          <a:blip r:embed="rId3"/>
          <a:stretch>
            <a:fillRect/>
          </a:stretch>
        </p:blipFill>
        <p:spPr>
          <a:xfrm>
            <a:off x="252464" y="2557669"/>
            <a:ext cx="3195876" cy="2859093"/>
          </a:xfrm>
          <a:prstGeom prst="rect">
            <a:avLst/>
          </a:prstGeom>
        </p:spPr>
      </p:pic>
      <p:pic>
        <p:nvPicPr>
          <p:cNvPr id="11" name="Picture 10">
            <a:extLst>
              <a:ext uri="{FF2B5EF4-FFF2-40B4-BE49-F238E27FC236}">
                <a16:creationId xmlns:a16="http://schemas.microsoft.com/office/drawing/2014/main" id="{CAA4B2DB-9FA5-4607-BE68-15B9C863F9EB}"/>
              </a:ext>
            </a:extLst>
          </p:cNvPr>
          <p:cNvPicPr>
            <a:picLocks noChangeAspect="1"/>
          </p:cNvPicPr>
          <p:nvPr/>
        </p:nvPicPr>
        <p:blipFill>
          <a:blip r:embed="rId4"/>
          <a:stretch>
            <a:fillRect/>
          </a:stretch>
        </p:blipFill>
        <p:spPr>
          <a:xfrm>
            <a:off x="4198838" y="2557669"/>
            <a:ext cx="3195876" cy="2859093"/>
          </a:xfrm>
          <a:prstGeom prst="rect">
            <a:avLst/>
          </a:prstGeom>
        </p:spPr>
      </p:pic>
      <p:pic>
        <p:nvPicPr>
          <p:cNvPr id="13" name="Picture 12">
            <a:extLst>
              <a:ext uri="{FF2B5EF4-FFF2-40B4-BE49-F238E27FC236}">
                <a16:creationId xmlns:a16="http://schemas.microsoft.com/office/drawing/2014/main" id="{6471A3D4-4246-46A9-866C-B2FD4C0DA5F4}"/>
              </a:ext>
            </a:extLst>
          </p:cNvPr>
          <p:cNvPicPr>
            <a:picLocks noChangeAspect="1"/>
          </p:cNvPicPr>
          <p:nvPr/>
        </p:nvPicPr>
        <p:blipFill>
          <a:blip r:embed="rId5"/>
          <a:stretch>
            <a:fillRect/>
          </a:stretch>
        </p:blipFill>
        <p:spPr>
          <a:xfrm>
            <a:off x="8045255" y="2557669"/>
            <a:ext cx="3364194" cy="28590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52C-F50F-4149-AB68-429C6E8B44FF}"/>
              </a:ext>
            </a:extLst>
          </p:cNvPr>
          <p:cNvSpPr>
            <a:spLocks noGrp="1"/>
          </p:cNvSpPr>
          <p:nvPr>
            <p:ph type="title"/>
          </p:nvPr>
        </p:nvSpPr>
        <p:spPr>
          <a:xfrm>
            <a:off x="0" y="125896"/>
            <a:ext cx="8596668" cy="1320800"/>
          </a:xfrm>
        </p:spPr>
        <p:txBody>
          <a:bodyPr/>
          <a:lstStyle/>
          <a:p>
            <a:r>
              <a:rPr lang="en" dirty="0">
                <a:latin typeface="EB Garamond Regular"/>
                <a:ea typeface="EB Garamond Regular"/>
                <a:cs typeface="EB Garamond Regular"/>
                <a:sym typeface="EB Garamond Regular"/>
              </a:rPr>
              <a:t>Conclusion </a:t>
            </a:r>
            <a:r>
              <a:rPr lang="en-IN" dirty="0">
                <a:latin typeface="EB Garamond Regular"/>
                <a:ea typeface="EB Garamond Regular"/>
                <a:cs typeface="EB Garamond Regular"/>
                <a:sym typeface="EB Garamond Regular"/>
              </a:rPr>
              <a:t>And Key Findings</a:t>
            </a:r>
            <a:r>
              <a:rPr lang="en" dirty="0">
                <a:latin typeface="EB Garamond Regular"/>
                <a:ea typeface="EB Garamond Regular"/>
                <a:cs typeface="EB Garamond Regular"/>
                <a:sym typeface="EB Garamond Regular"/>
              </a:rPr>
              <a:t>:</a:t>
            </a:r>
            <a:endParaRPr lang="en-IN" dirty="0"/>
          </a:p>
        </p:txBody>
      </p:sp>
      <p:sp>
        <p:nvSpPr>
          <p:cNvPr id="3" name="Content Placeholder 2">
            <a:extLst>
              <a:ext uri="{FF2B5EF4-FFF2-40B4-BE49-F238E27FC236}">
                <a16:creationId xmlns:a16="http://schemas.microsoft.com/office/drawing/2014/main" id="{E72E1545-DB8E-4DEB-9439-4C25734BDC69}"/>
              </a:ext>
            </a:extLst>
          </p:cNvPr>
          <p:cNvSpPr>
            <a:spLocks noGrp="1"/>
          </p:cNvSpPr>
          <p:nvPr>
            <p:ph idx="1"/>
          </p:nvPr>
        </p:nvSpPr>
        <p:spPr>
          <a:xfrm>
            <a:off x="0" y="1166191"/>
            <a:ext cx="10084904" cy="5565913"/>
          </a:xfrm>
        </p:spPr>
        <p:txBody>
          <a:bodyPr/>
          <a:lstStyle/>
          <a:p>
            <a:pPr marL="0" indent="0">
              <a:buNone/>
            </a:pPr>
            <a:r>
              <a:rPr lang="en-US" sz="2800" dirty="0">
                <a:solidFill>
                  <a:schemeClr val="accent5">
                    <a:lumMod val="60000"/>
                    <a:lumOff val="40000"/>
                  </a:schemeClr>
                </a:solidFill>
              </a:rPr>
              <a:t>Key Findings:</a:t>
            </a:r>
          </a:p>
          <a:p>
            <a:r>
              <a:rPr lang="en-US" sz="2800" dirty="0"/>
              <a:t>Find major factors that influence Accident Severity.</a:t>
            </a:r>
          </a:p>
          <a:p>
            <a:r>
              <a:rPr lang="en-US" sz="2800" dirty="0"/>
              <a:t>Road Accident severity can be predicted accurately even when we have only limited features.</a:t>
            </a:r>
          </a:p>
          <a:p>
            <a:r>
              <a:rPr lang="en-US" sz="2800" dirty="0"/>
              <a:t>After deep analyzing of data, Weather attributes like temperature, pressure , wind chill , humidity and Time also plays important role in prediction of severity.</a:t>
            </a:r>
          </a:p>
          <a:p>
            <a:r>
              <a:rPr lang="en-US" sz="2800" dirty="0">
                <a:solidFill>
                  <a:schemeClr val="accent4">
                    <a:lumMod val="60000"/>
                    <a:lumOff val="40000"/>
                  </a:schemeClr>
                </a:solidFill>
              </a:rPr>
              <a:t>Conclusion:</a:t>
            </a:r>
          </a:p>
          <a:p>
            <a:r>
              <a:rPr lang="en-US" sz="2800" dirty="0"/>
              <a:t>The maximum accuracy score that we got is for Decision trees which is 99.7%.</a:t>
            </a:r>
          </a:p>
          <a:p>
            <a:endParaRPr lang="en-US" sz="2800" dirty="0"/>
          </a:p>
          <a:p>
            <a:pPr marL="0" indent="0">
              <a:buNone/>
            </a:pPr>
            <a:endParaRPr lang="en-IN" dirty="0"/>
          </a:p>
        </p:txBody>
      </p:sp>
    </p:spTree>
    <p:extLst>
      <p:ext uri="{BB962C8B-B14F-4D97-AF65-F5344CB8AC3E}">
        <p14:creationId xmlns:p14="http://schemas.microsoft.com/office/powerpoint/2010/main" val="405371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33B3-325C-41CC-B8D6-FE5F2FA72221}"/>
              </a:ext>
            </a:extLst>
          </p:cNvPr>
          <p:cNvSpPr>
            <a:spLocks noGrp="1"/>
          </p:cNvSpPr>
          <p:nvPr>
            <p:ph type="title"/>
          </p:nvPr>
        </p:nvSpPr>
        <p:spPr>
          <a:xfrm>
            <a:off x="677334" y="609600"/>
            <a:ext cx="8596668" cy="768626"/>
          </a:xfrm>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1B52095F-2E04-40C3-A47A-DD3B30B107A1}"/>
              </a:ext>
            </a:extLst>
          </p:cNvPr>
          <p:cNvSpPr>
            <a:spLocks noGrp="1"/>
          </p:cNvSpPr>
          <p:nvPr>
            <p:ph idx="1"/>
          </p:nvPr>
        </p:nvSpPr>
        <p:spPr>
          <a:xfrm>
            <a:off x="677333" y="1378226"/>
            <a:ext cx="9182283" cy="5314121"/>
          </a:xfrm>
        </p:spPr>
        <p:txBody>
          <a:bodyPr>
            <a:normAutofit/>
          </a:bodyPr>
          <a:lstStyle/>
          <a:p>
            <a:r>
              <a:rPr lang="en-US" sz="2000" dirty="0">
                <a:latin typeface="+mj-lt"/>
                <a:cs typeface="Arial" panose="020B0604020202020204" pitchFamily="34" charset="0"/>
              </a:rPr>
              <a:t>Traffic and Road accidents are one the major issue in most of the countries.</a:t>
            </a:r>
          </a:p>
          <a:p>
            <a:r>
              <a:rPr lang="en-US" sz="2000" dirty="0">
                <a:latin typeface="+mj-lt"/>
                <a:cs typeface="Arial" panose="020B0604020202020204" pitchFamily="34" charset="0"/>
              </a:rPr>
              <a:t>Around 1.35 million lives are lost per year because of accidents. The latest report on road safety given by ’ World Health Organization (WHO) ’ says 65 percent of deaths due to accidents are from high-income nations like the USA. This costs nearly 3 percent of GDP in most of the countries. </a:t>
            </a:r>
          </a:p>
          <a:p>
            <a:r>
              <a:rPr lang="en-US" sz="2000" dirty="0"/>
              <a:t>The motto of the project is to examine and study data of 50 states in the US and to study about trends and possible causes of traffic accidents and what could be done to reduce them.</a:t>
            </a:r>
            <a:endParaRPr lang="en-US" sz="2000" dirty="0">
              <a:latin typeface="+mj-lt"/>
              <a:cs typeface="Arial" panose="020B0604020202020204" pitchFamily="34" charset="0"/>
            </a:endParaRPr>
          </a:p>
          <a:p>
            <a:r>
              <a:rPr lang="en-US" sz="2000" dirty="0">
                <a:latin typeface="+mj-lt"/>
                <a:cs typeface="Arial" panose="020B0604020202020204" pitchFamily="34" charset="0"/>
              </a:rPr>
              <a:t>Thousands of pedestrians, children, animals, and travelers are losing their lives which includes not only physical damage and property damage but also emotional damage.</a:t>
            </a:r>
          </a:p>
          <a:p>
            <a:r>
              <a:rPr lang="en-US" sz="2000" dirty="0">
                <a:latin typeface="+mj-lt"/>
                <a:cs typeface="Arial" panose="020B0604020202020204" pitchFamily="34" charset="0"/>
              </a:rPr>
              <a:t>Reducing traffic accidents is one of the most crucial public safety challenges, so analysis and prediction of severity of road accidents have been a trending topic of research in most recent years.</a:t>
            </a:r>
          </a:p>
          <a:p>
            <a:endParaRPr lang="en-US" dirty="0"/>
          </a:p>
          <a:p>
            <a:endParaRPr lang="en-IN" dirty="0"/>
          </a:p>
        </p:txBody>
      </p:sp>
    </p:spTree>
    <p:extLst>
      <p:ext uri="{BB962C8B-B14F-4D97-AF65-F5344CB8AC3E}">
        <p14:creationId xmlns:p14="http://schemas.microsoft.com/office/powerpoint/2010/main" val="1657790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BEA4-E368-4EBA-9456-9F643E16DA9F}"/>
              </a:ext>
            </a:extLst>
          </p:cNvPr>
          <p:cNvSpPr>
            <a:spLocks noGrp="1"/>
          </p:cNvSpPr>
          <p:nvPr>
            <p:ph type="title"/>
          </p:nvPr>
        </p:nvSpPr>
        <p:spPr>
          <a:xfrm>
            <a:off x="107490" y="156238"/>
            <a:ext cx="8596668" cy="1320800"/>
          </a:xfrm>
        </p:spPr>
        <p:txBody>
          <a:bodyPr/>
          <a:lstStyle/>
          <a:p>
            <a:r>
              <a:rPr lang="en" dirty="0">
                <a:latin typeface="EB Garamond Regular"/>
                <a:ea typeface="EB Garamond Regular"/>
                <a:cs typeface="EB Garamond Regular"/>
                <a:sym typeface="EB Garamond Regular"/>
              </a:rPr>
              <a:t>Individual Contributions:</a:t>
            </a:r>
            <a:endParaRPr lang="en-IN" dirty="0"/>
          </a:p>
        </p:txBody>
      </p:sp>
      <p:graphicFrame>
        <p:nvGraphicFramePr>
          <p:cNvPr id="5" name="Content Placeholder 4">
            <a:extLst>
              <a:ext uri="{FF2B5EF4-FFF2-40B4-BE49-F238E27FC236}">
                <a16:creationId xmlns:a16="http://schemas.microsoft.com/office/drawing/2014/main" id="{8612BDF9-D2F6-49B5-9DE4-EAB6545429D2}"/>
              </a:ext>
            </a:extLst>
          </p:cNvPr>
          <p:cNvGraphicFramePr>
            <a:graphicFrameLocks noGrp="1"/>
          </p:cNvGraphicFramePr>
          <p:nvPr>
            <p:ph idx="1"/>
            <p:extLst>
              <p:ext uri="{D42A27DB-BD31-4B8C-83A1-F6EECF244321}">
                <p14:modId xmlns:p14="http://schemas.microsoft.com/office/powerpoint/2010/main" val="3283508298"/>
              </p:ext>
            </p:extLst>
          </p:nvPr>
        </p:nvGraphicFramePr>
        <p:xfrm>
          <a:off x="717550" y="1477038"/>
          <a:ext cx="10971214" cy="4869927"/>
        </p:xfrm>
        <a:graphic>
          <a:graphicData uri="http://schemas.openxmlformats.org/drawingml/2006/table">
            <a:tbl>
              <a:tblPr firstRow="1" bandRow="1">
                <a:tableStyleId>{5C22544A-7EE6-4342-B048-85BDC9FD1C3A}</a:tableStyleId>
              </a:tblPr>
              <a:tblGrid>
                <a:gridCol w="3536398">
                  <a:extLst>
                    <a:ext uri="{9D8B030D-6E8A-4147-A177-3AD203B41FA5}">
                      <a16:colId xmlns:a16="http://schemas.microsoft.com/office/drawing/2014/main" val="1620749608"/>
                    </a:ext>
                  </a:extLst>
                </a:gridCol>
                <a:gridCol w="7434816">
                  <a:extLst>
                    <a:ext uri="{9D8B030D-6E8A-4147-A177-3AD203B41FA5}">
                      <a16:colId xmlns:a16="http://schemas.microsoft.com/office/drawing/2014/main" val="1327083357"/>
                    </a:ext>
                  </a:extLst>
                </a:gridCol>
              </a:tblGrid>
              <a:tr h="7294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800" dirty="0">
                          <a:solidFill>
                            <a:schemeClr val="lt1"/>
                          </a:solidFill>
                          <a:latin typeface="+mj-lt"/>
                          <a:ea typeface="EB Garamond Regular"/>
                          <a:cs typeface="EB Garamond Regular"/>
                          <a:sym typeface="EB Garamond Regular"/>
                        </a:rPr>
                        <a:t>Name</a:t>
                      </a:r>
                    </a:p>
                    <a:p>
                      <a:endParaRPr lang="en-IN"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400" dirty="0">
                          <a:solidFill>
                            <a:schemeClr val="lt1"/>
                          </a:solidFill>
                          <a:latin typeface="+mj-lt"/>
                          <a:ea typeface="EB Garamond Regular"/>
                          <a:cs typeface="EB Garamond Regular"/>
                          <a:sym typeface="EB Garamond Regular"/>
                        </a:rPr>
                        <a:t>Contr</a:t>
                      </a:r>
                      <a:r>
                        <a:rPr lang="en-IN" sz="2800" dirty="0">
                          <a:solidFill>
                            <a:schemeClr val="lt1"/>
                          </a:solidFill>
                          <a:latin typeface="+mj-lt"/>
                          <a:ea typeface="EB Garamond Regular"/>
                          <a:cs typeface="EB Garamond Regular"/>
                          <a:sym typeface="EB Garamond Regular"/>
                        </a:rPr>
                        <a:t>ibut</a:t>
                      </a:r>
                      <a:r>
                        <a:rPr lang="en-IN" sz="2400" dirty="0">
                          <a:solidFill>
                            <a:schemeClr val="lt1"/>
                          </a:solidFill>
                          <a:latin typeface="+mj-lt"/>
                          <a:ea typeface="EB Garamond Regular"/>
                          <a:cs typeface="EB Garamond Regular"/>
                          <a:sym typeface="EB Garamond Regular"/>
                        </a:rPr>
                        <a:t>ion</a:t>
                      </a:r>
                    </a:p>
                    <a:p>
                      <a:endParaRPr lang="en-IN" sz="2400" dirty="0">
                        <a:latin typeface="+mj-lt"/>
                      </a:endParaRPr>
                    </a:p>
                  </a:txBody>
                  <a:tcPr/>
                </a:tc>
                <a:extLst>
                  <a:ext uri="{0D108BD9-81ED-4DB2-BD59-A6C34878D82A}">
                    <a16:rowId xmlns:a16="http://schemas.microsoft.com/office/drawing/2014/main" val="3978699601"/>
                  </a:ext>
                </a:extLst>
              </a:tr>
              <a:tr h="1328669">
                <a:tc>
                  <a:txBody>
                    <a:bodyPr/>
                    <a:lstStyle/>
                    <a:p>
                      <a:r>
                        <a:rPr lang="en-US" dirty="0"/>
                        <a:t>Harshapriya C R - 1774 </a:t>
                      </a:r>
                      <a:endParaRPr lang="en-IN" dirty="0">
                        <a:latin typeface="+mj-lt"/>
                      </a:endParaRPr>
                    </a:p>
                  </a:txBody>
                  <a:tcPr/>
                </a:tc>
                <a:tc>
                  <a:txBody>
                    <a:bodyPr/>
                    <a:lstStyle/>
                    <a:p>
                      <a:r>
                        <a:rPr lang="en-US" dirty="0"/>
                        <a:t>Literature survey on a paper about Accident Risk Prediction based on Heterogeneous Sparse data. Worked on logistic regression model, pre-processing of data is handled and took part in preparing IEEE format paper. </a:t>
                      </a:r>
                      <a:endParaRPr lang="en-IN" dirty="0">
                        <a:latin typeface="+mj-lt"/>
                      </a:endParaRPr>
                    </a:p>
                  </a:txBody>
                  <a:tcPr/>
                </a:tc>
                <a:extLst>
                  <a:ext uri="{0D108BD9-81ED-4DB2-BD59-A6C34878D82A}">
                    <a16:rowId xmlns:a16="http://schemas.microsoft.com/office/drawing/2014/main" val="3030583353"/>
                  </a:ext>
                </a:extLst>
              </a:tr>
              <a:tr h="1328669">
                <a:tc>
                  <a:txBody>
                    <a:bodyPr/>
                    <a:lstStyle/>
                    <a:p>
                      <a:r>
                        <a:rPr lang="en-US" dirty="0"/>
                        <a:t>N. Meghana Reddy - 1272 </a:t>
                      </a:r>
                      <a:endParaRPr lang="en-IN" dirty="0">
                        <a:latin typeface="+mj-lt"/>
                      </a:endParaRPr>
                    </a:p>
                  </a:txBody>
                  <a:tcPr/>
                </a:tc>
                <a:tc>
                  <a:txBody>
                    <a:bodyPr/>
                    <a:lstStyle/>
                    <a:p>
                      <a:r>
                        <a:rPr lang="en-US" dirty="0"/>
                        <a:t>Literature survey on a paper about Analysis of US accidents and solutions. Worked on Random Forest model , Exploratory data Analysis is handled and took part in preparing IEEE format paper.</a:t>
                      </a:r>
                      <a:endParaRPr lang="en-IN" dirty="0">
                        <a:latin typeface="+mj-lt"/>
                      </a:endParaRPr>
                    </a:p>
                  </a:txBody>
                  <a:tcPr/>
                </a:tc>
                <a:extLst>
                  <a:ext uri="{0D108BD9-81ED-4DB2-BD59-A6C34878D82A}">
                    <a16:rowId xmlns:a16="http://schemas.microsoft.com/office/drawing/2014/main" val="173038473"/>
                  </a:ext>
                </a:extLst>
              </a:tr>
              <a:tr h="1328669">
                <a:tc>
                  <a:txBody>
                    <a:bodyPr/>
                    <a:lstStyle/>
                    <a:p>
                      <a:r>
                        <a:rPr lang="en-US" dirty="0"/>
                        <a:t>Priyanka G - 1797</a:t>
                      </a:r>
                      <a:endParaRPr lang="en-IN" dirty="0">
                        <a:latin typeface="+mj-lt"/>
                      </a:endParaRPr>
                    </a:p>
                  </a:txBody>
                  <a:tcPr/>
                </a:tc>
                <a:tc>
                  <a:txBody>
                    <a:bodyPr/>
                    <a:lstStyle/>
                    <a:p>
                      <a:r>
                        <a:rPr lang="en-US" dirty="0"/>
                        <a:t>Literature survey on a paper about Catastrophic factors involved in road accidents: Underlying causes and descriptive analysis. Worked on Decision Tree model , Exploratory data Analysis is handled and took part in preparing IEEE format paper.</a:t>
                      </a:r>
                      <a:endParaRPr lang="en-IN" dirty="0">
                        <a:latin typeface="+mj-lt"/>
                      </a:endParaRPr>
                    </a:p>
                  </a:txBody>
                  <a:tcPr/>
                </a:tc>
                <a:extLst>
                  <a:ext uri="{0D108BD9-81ED-4DB2-BD59-A6C34878D82A}">
                    <a16:rowId xmlns:a16="http://schemas.microsoft.com/office/drawing/2014/main" val="3586519243"/>
                  </a:ext>
                </a:extLst>
              </a:tr>
            </a:tbl>
          </a:graphicData>
        </a:graphic>
      </p:graphicFrame>
    </p:spTree>
    <p:extLst>
      <p:ext uri="{BB962C8B-B14F-4D97-AF65-F5344CB8AC3E}">
        <p14:creationId xmlns:p14="http://schemas.microsoft.com/office/powerpoint/2010/main" val="286792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47C9-4394-4C19-A9FB-80C86CFB4ED8}"/>
              </a:ext>
            </a:extLst>
          </p:cNvPr>
          <p:cNvSpPr>
            <a:spLocks noGrp="1"/>
          </p:cNvSpPr>
          <p:nvPr>
            <p:ph type="title"/>
          </p:nvPr>
        </p:nvSpPr>
        <p:spPr/>
        <p:txBody>
          <a:bodyPr/>
          <a:lstStyle/>
          <a:p>
            <a:r>
              <a:rPr lang="en" dirty="0">
                <a:latin typeface="EB Garamond Regular"/>
                <a:ea typeface="EB Garamond Regular"/>
                <a:cs typeface="EB Garamond Regular"/>
                <a:sym typeface="EB Garamond Regular"/>
              </a:rPr>
              <a:t>References:</a:t>
            </a:r>
            <a:endParaRPr lang="en-IN" dirty="0"/>
          </a:p>
        </p:txBody>
      </p:sp>
      <p:sp>
        <p:nvSpPr>
          <p:cNvPr id="3" name="Content Placeholder 2">
            <a:extLst>
              <a:ext uri="{FF2B5EF4-FFF2-40B4-BE49-F238E27FC236}">
                <a16:creationId xmlns:a16="http://schemas.microsoft.com/office/drawing/2014/main" id="{CF0DD558-52D2-418A-AF51-617E8955A8D9}"/>
              </a:ext>
            </a:extLst>
          </p:cNvPr>
          <p:cNvSpPr>
            <a:spLocks noGrp="1"/>
          </p:cNvSpPr>
          <p:nvPr>
            <p:ph idx="1"/>
          </p:nvPr>
        </p:nvSpPr>
        <p:spPr>
          <a:xfrm>
            <a:off x="425542" y="1475361"/>
            <a:ext cx="9778631" cy="5230239"/>
          </a:xfrm>
        </p:spPr>
        <p:txBody>
          <a:bodyPr>
            <a:normAutofit/>
          </a:bodyPr>
          <a:lstStyle/>
          <a:p>
            <a:r>
              <a:rPr lang="en-IN" sz="2400" dirty="0" err="1">
                <a:solidFill>
                  <a:srgbClr val="000000"/>
                </a:solidFill>
                <a:latin typeface="+mj-lt"/>
                <a:ea typeface="EB Garamond Regular"/>
                <a:cs typeface="EB Garamond Regular"/>
                <a:sym typeface="EB Garamond Regular"/>
              </a:rPr>
              <a:t>Moosavi</a:t>
            </a:r>
            <a:r>
              <a:rPr lang="en-IN" sz="2400" dirty="0">
                <a:solidFill>
                  <a:srgbClr val="000000"/>
                </a:solidFill>
                <a:latin typeface="+mj-lt"/>
                <a:ea typeface="EB Garamond Regular"/>
                <a:cs typeface="EB Garamond Regular"/>
                <a:sym typeface="EB Garamond Regular"/>
              </a:rPr>
              <a:t>, </a:t>
            </a:r>
            <a:r>
              <a:rPr lang="en-IN" sz="2400" dirty="0" err="1">
                <a:solidFill>
                  <a:srgbClr val="000000"/>
                </a:solidFill>
                <a:latin typeface="+mj-lt"/>
                <a:ea typeface="EB Garamond Regular"/>
                <a:cs typeface="EB Garamond Regular"/>
                <a:sym typeface="EB Garamond Regular"/>
              </a:rPr>
              <a:t>Sobhan</a:t>
            </a:r>
            <a:r>
              <a:rPr lang="en-IN" sz="2400" dirty="0">
                <a:solidFill>
                  <a:srgbClr val="000000"/>
                </a:solidFill>
                <a:latin typeface="+mj-lt"/>
                <a:ea typeface="EB Garamond Regular"/>
                <a:cs typeface="EB Garamond Regular"/>
                <a:sym typeface="EB Garamond Regular"/>
              </a:rPr>
              <a:t>, Mohammad Hossein </a:t>
            </a:r>
            <a:r>
              <a:rPr lang="en-IN" sz="2400" dirty="0" err="1">
                <a:solidFill>
                  <a:srgbClr val="000000"/>
                </a:solidFill>
                <a:latin typeface="+mj-lt"/>
                <a:ea typeface="EB Garamond Regular"/>
                <a:cs typeface="EB Garamond Regular"/>
                <a:sym typeface="EB Garamond Regular"/>
              </a:rPr>
              <a:t>Samavatian</a:t>
            </a:r>
            <a:r>
              <a:rPr lang="en-IN" sz="2400" dirty="0">
                <a:solidFill>
                  <a:srgbClr val="000000"/>
                </a:solidFill>
                <a:latin typeface="+mj-lt"/>
                <a:ea typeface="EB Garamond Regular"/>
                <a:cs typeface="EB Garamond Regular"/>
                <a:sym typeface="EB Garamond Regular"/>
              </a:rPr>
              <a:t>, Srinivasan Parthasarathy, Radu Teodorescu, and Rajiv Ramnath. "Accident Risk Prediction based on Heterogeneous Sparse Data: New Dataset and Insights." </a:t>
            </a:r>
            <a:r>
              <a:rPr lang="en-IN" sz="2400" dirty="0" err="1">
                <a:solidFill>
                  <a:srgbClr val="000000"/>
                </a:solidFill>
                <a:latin typeface="+mj-lt"/>
                <a:ea typeface="EB Garamond Regular"/>
                <a:cs typeface="EB Garamond Regular"/>
                <a:sym typeface="EB Garamond Regular"/>
              </a:rPr>
              <a:t>arXiv</a:t>
            </a:r>
            <a:r>
              <a:rPr lang="en-IN" sz="2400" dirty="0">
                <a:solidFill>
                  <a:srgbClr val="000000"/>
                </a:solidFill>
                <a:latin typeface="+mj-lt"/>
                <a:ea typeface="EB Garamond Regular"/>
                <a:cs typeface="EB Garamond Regular"/>
                <a:sym typeface="EB Garamond Regular"/>
              </a:rPr>
              <a:t> preprint arXiv:1909.09638 (2019).</a:t>
            </a:r>
          </a:p>
          <a:p>
            <a:pPr marL="0" indent="0">
              <a:buNone/>
            </a:pPr>
            <a:endParaRPr lang="en-IN" sz="2400" dirty="0">
              <a:solidFill>
                <a:srgbClr val="000000"/>
              </a:solidFill>
              <a:latin typeface="+mj-lt"/>
              <a:ea typeface="EB Garamond Regular"/>
              <a:cs typeface="EB Garamond Regular"/>
              <a:sym typeface="EB Garamond Regular"/>
            </a:endParaRPr>
          </a:p>
          <a:p>
            <a:r>
              <a:rPr lang="en-IN" sz="2400" dirty="0">
                <a:solidFill>
                  <a:srgbClr val="000000"/>
                </a:solidFill>
                <a:latin typeface="+mj-lt"/>
                <a:ea typeface="EB Garamond Regular"/>
                <a:cs typeface="EB Garamond Regular"/>
                <a:sym typeface="EB Garamond Regular"/>
              </a:rPr>
              <a:t>Imran Ashraf, </a:t>
            </a:r>
            <a:r>
              <a:rPr lang="en-IN" sz="2400" dirty="0" err="1">
                <a:solidFill>
                  <a:srgbClr val="000000"/>
                </a:solidFill>
                <a:latin typeface="+mj-lt"/>
                <a:ea typeface="EB Garamond Regular"/>
                <a:cs typeface="EB Garamond Regular"/>
                <a:sym typeface="EB Garamond Regular"/>
              </a:rPr>
              <a:t>Soojung</a:t>
            </a:r>
            <a:r>
              <a:rPr lang="en-IN" sz="2400" dirty="0">
                <a:solidFill>
                  <a:srgbClr val="000000"/>
                </a:solidFill>
                <a:latin typeface="+mj-lt"/>
                <a:ea typeface="EB Garamond Regular"/>
                <a:cs typeface="EB Garamond Regular"/>
                <a:sym typeface="EB Garamond Regular"/>
              </a:rPr>
              <a:t> </a:t>
            </a:r>
            <a:r>
              <a:rPr lang="en-IN" sz="2400" dirty="0" err="1">
                <a:solidFill>
                  <a:srgbClr val="000000"/>
                </a:solidFill>
                <a:latin typeface="+mj-lt"/>
                <a:ea typeface="EB Garamond Regular"/>
                <a:cs typeface="EB Garamond Regular"/>
                <a:sym typeface="EB Garamond Regular"/>
              </a:rPr>
              <a:t>Hur</a:t>
            </a:r>
            <a:r>
              <a:rPr lang="en-IN" sz="2400" dirty="0">
                <a:solidFill>
                  <a:srgbClr val="000000"/>
                </a:solidFill>
                <a:latin typeface="+mj-lt"/>
                <a:ea typeface="EB Garamond Regular"/>
                <a:cs typeface="EB Garamond Regular"/>
                <a:sym typeface="EB Garamond Regular"/>
              </a:rPr>
              <a:t>, Muhammad Shafiq and </a:t>
            </a:r>
            <a:r>
              <a:rPr lang="en-IN" sz="2400" dirty="0" err="1">
                <a:solidFill>
                  <a:srgbClr val="000000"/>
                </a:solidFill>
                <a:latin typeface="+mj-lt"/>
                <a:ea typeface="EB Garamond Regular"/>
                <a:cs typeface="EB Garamond Regular"/>
                <a:sym typeface="EB Garamond Regular"/>
              </a:rPr>
              <a:t>Yongwan</a:t>
            </a:r>
            <a:r>
              <a:rPr lang="en-IN" sz="2400" dirty="0">
                <a:solidFill>
                  <a:srgbClr val="000000"/>
                </a:solidFill>
                <a:latin typeface="+mj-lt"/>
                <a:ea typeface="EB Garamond Regular"/>
                <a:cs typeface="EB Garamond Regular"/>
                <a:sym typeface="EB Garamond Regular"/>
              </a:rPr>
              <a:t> Park, “Catastrophic factors involved in road accidents: Underlying causes and descriptive analysis,”, October 9 </a:t>
            </a:r>
            <a:r>
              <a:rPr lang="en-IN" sz="2400">
                <a:solidFill>
                  <a:srgbClr val="000000"/>
                </a:solidFill>
                <a:latin typeface="+mj-lt"/>
                <a:ea typeface="EB Garamond Regular"/>
                <a:cs typeface="EB Garamond Regular"/>
                <a:sym typeface="EB Garamond Regular"/>
              </a:rPr>
              <a:t>2019.</a:t>
            </a:r>
          </a:p>
          <a:p>
            <a:pPr marL="0" indent="0">
              <a:buNone/>
            </a:pPr>
            <a:endParaRPr lang="en-IN" sz="2400" dirty="0">
              <a:solidFill>
                <a:srgbClr val="000000"/>
              </a:solidFill>
              <a:latin typeface="+mj-lt"/>
              <a:ea typeface="EB Garamond Regular"/>
              <a:cs typeface="EB Garamond Regular"/>
              <a:sym typeface="EB Garamond Regular"/>
            </a:endParaRPr>
          </a:p>
          <a:p>
            <a:r>
              <a:rPr lang="en-IN" sz="2400" dirty="0">
                <a:solidFill>
                  <a:srgbClr val="000000"/>
                </a:solidFill>
                <a:latin typeface="+mj-lt"/>
                <a:ea typeface="EB Garamond Regular"/>
                <a:cs typeface="EB Garamond Regular"/>
                <a:sym typeface="EB Garamond Regular"/>
              </a:rPr>
              <a:t>Swapnil </a:t>
            </a:r>
            <a:r>
              <a:rPr lang="en-IN" sz="2400" dirty="0" err="1">
                <a:solidFill>
                  <a:srgbClr val="000000"/>
                </a:solidFill>
                <a:latin typeface="+mj-lt"/>
                <a:ea typeface="EB Garamond Regular"/>
                <a:cs typeface="EB Garamond Regular"/>
                <a:sym typeface="EB Garamond Regular"/>
              </a:rPr>
              <a:t>Kisan</a:t>
            </a:r>
            <a:r>
              <a:rPr lang="en-IN" sz="2400" dirty="0">
                <a:solidFill>
                  <a:srgbClr val="000000"/>
                </a:solidFill>
                <a:latin typeface="+mj-lt"/>
                <a:ea typeface="EB Garamond Regular"/>
                <a:cs typeface="EB Garamond Regular"/>
                <a:sym typeface="EB Garamond Regular"/>
              </a:rPr>
              <a:t> </a:t>
            </a:r>
            <a:r>
              <a:rPr lang="en-IN" sz="2400" dirty="0" err="1">
                <a:solidFill>
                  <a:srgbClr val="000000"/>
                </a:solidFill>
                <a:latin typeface="+mj-lt"/>
                <a:ea typeface="EB Garamond Regular"/>
                <a:cs typeface="EB Garamond Regular"/>
                <a:sym typeface="EB Garamond Regular"/>
              </a:rPr>
              <a:t>Nikam</a:t>
            </a:r>
            <a:r>
              <a:rPr lang="en-IN" sz="2400" dirty="0">
                <a:solidFill>
                  <a:srgbClr val="000000"/>
                </a:solidFill>
                <a:latin typeface="+mj-lt"/>
                <a:ea typeface="EB Garamond Regular"/>
                <a:cs typeface="EB Garamond Regular"/>
                <a:sym typeface="EB Garamond Regular"/>
              </a:rPr>
              <a:t> , “Analysis of US Accidents and solutions,” 3-2020.</a:t>
            </a:r>
          </a:p>
          <a:p>
            <a:endParaRPr lang="en-IN" dirty="0">
              <a:solidFill>
                <a:srgbClr val="000000"/>
              </a:solidFill>
              <a:latin typeface="EB Garamond Regular"/>
              <a:ea typeface="EB Garamond Regular"/>
              <a:cs typeface="EB Garamond Regular"/>
              <a:sym typeface="EB Garamond Regular"/>
            </a:endParaRPr>
          </a:p>
          <a:p>
            <a:endParaRPr lang="en-IN" dirty="0"/>
          </a:p>
        </p:txBody>
      </p:sp>
    </p:spTree>
    <p:extLst>
      <p:ext uri="{BB962C8B-B14F-4D97-AF65-F5344CB8AC3E}">
        <p14:creationId xmlns:p14="http://schemas.microsoft.com/office/powerpoint/2010/main" val="128991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5637"/>
            <a:ext cx="8596668" cy="5625726"/>
          </a:xfrm>
        </p:spPr>
        <p:txBody>
          <a:bodyPr>
            <a:normAutofit/>
          </a:bodyPr>
          <a:lstStyle/>
          <a:p>
            <a:pPr algn="ctr"/>
            <a:endParaRPr lang="en-US" sz="4400" dirty="0">
              <a:solidFill>
                <a:schemeClr val="tx1">
                  <a:lumMod val="95000"/>
                  <a:lumOff val="5000"/>
                </a:schemeClr>
              </a:solidFill>
            </a:endParaRPr>
          </a:p>
          <a:p>
            <a:pPr algn="ctr"/>
            <a:endParaRPr lang="en-US" sz="4400" dirty="0">
              <a:solidFill>
                <a:schemeClr val="tx1">
                  <a:lumMod val="95000"/>
                  <a:lumOff val="5000"/>
                </a:schemeClr>
              </a:solidFill>
            </a:endParaRPr>
          </a:p>
          <a:p>
            <a:pPr marL="0" indent="0" algn="ctr">
              <a:buNone/>
            </a:pPr>
            <a:r>
              <a:rPr lang="en-US" sz="8000" dirty="0">
                <a:solidFill>
                  <a:schemeClr val="accent1"/>
                </a:solidFill>
              </a:rPr>
              <a:t>THANK YOU!!!</a:t>
            </a:r>
          </a:p>
        </p:txBody>
      </p:sp>
    </p:spTree>
    <p:extLst>
      <p:ext uri="{BB962C8B-B14F-4D97-AF65-F5344CB8AC3E}">
        <p14:creationId xmlns:p14="http://schemas.microsoft.com/office/powerpoint/2010/main" val="78480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3273"/>
            <a:ext cx="8596668" cy="5718089"/>
          </a:xfrm>
        </p:spPr>
        <p:txBody>
          <a:bodyPr>
            <a:normAutofit/>
          </a:bodyPr>
          <a:lstStyle/>
          <a:p>
            <a:r>
              <a:rPr lang="en-US" sz="2400" dirty="0"/>
              <a:t>The problem that we have selected is “Prediction And Analysis Of Accidents Severity”</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dataset that we have used is US Traffic Accidents Dataset.</a:t>
            </a:r>
          </a:p>
          <a:p>
            <a:pPr marL="0" indent="0">
              <a:buNone/>
            </a:pPr>
            <a:r>
              <a:rPr lang="en-US" sz="2400" dirty="0"/>
              <a:t>		Url: </a:t>
            </a:r>
            <a:r>
              <a:rPr lang="en-US" dirty="0">
                <a:solidFill>
                  <a:schemeClr val="tx1">
                    <a:lumMod val="95000"/>
                    <a:lumOff val="5000"/>
                  </a:schemeClr>
                </a:solidFill>
                <a:hlinkClick r:id="rId2"/>
              </a:rPr>
              <a:t>https://www.kaggle.com/sobhanmoosavi/us-accidents</a:t>
            </a:r>
            <a:endParaRPr lang="en-US" dirty="0">
              <a:solidFill>
                <a:schemeClr val="tx1">
                  <a:lumMod val="95000"/>
                  <a:lumOff val="5000"/>
                </a:schemeClr>
              </a:solidFill>
            </a:endParaRPr>
          </a:p>
          <a:p>
            <a:pPr marL="0" indent="0">
              <a:buNone/>
            </a:pPr>
            <a:endParaRPr lang="en-US" sz="2400" dirty="0">
              <a:solidFill>
                <a:schemeClr val="tx1">
                  <a:lumMod val="95000"/>
                  <a:lumOff val="5000"/>
                </a:schemeClr>
              </a:solidFill>
            </a:endParaRPr>
          </a:p>
          <a:p>
            <a:endParaRPr lang="en-US" sz="2400" dirty="0"/>
          </a:p>
          <a:p>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00" y="1773238"/>
            <a:ext cx="4541838" cy="2327708"/>
          </a:xfrm>
          <a:prstGeom prst="rect">
            <a:avLst/>
          </a:prstGeom>
        </p:spPr>
      </p:pic>
    </p:spTree>
    <p:extLst>
      <p:ext uri="{BB962C8B-B14F-4D97-AF65-F5344CB8AC3E}">
        <p14:creationId xmlns:p14="http://schemas.microsoft.com/office/powerpoint/2010/main" val="426126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sz="4800" dirty="0">
                <a:latin typeface="EB Garamond Regular"/>
                <a:ea typeface="EB Garamond Regular"/>
                <a:cs typeface="EB Garamond Regular"/>
                <a:sym typeface="EB Garamond Regular"/>
              </a:rPr>
              <a:t>Project Scope</a:t>
            </a:r>
            <a:endParaRPr sz="4800" dirty="0">
              <a:latin typeface="EB Garamond Regular"/>
              <a:ea typeface="EB Garamond Regular"/>
              <a:cs typeface="EB Garamond Regular"/>
              <a:sym typeface="EB Garamond Regular"/>
            </a:endParaRPr>
          </a:p>
        </p:txBody>
      </p:sp>
      <p:grpSp>
        <p:nvGrpSpPr>
          <p:cNvPr id="98" name="Google Shape;98;p15"/>
          <p:cNvGrpSpPr/>
          <p:nvPr/>
        </p:nvGrpSpPr>
        <p:grpSpPr>
          <a:xfrm>
            <a:off x="233067" y="1739833"/>
            <a:ext cx="3505233" cy="45552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100" name="Google Shape;100;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1" name="Google Shape;101;p15"/>
          <p:cNvSpPr txBox="1">
            <a:spLocks noGrp="1"/>
          </p:cNvSpPr>
          <p:nvPr>
            <p:ph type="body" idx="4294967295"/>
          </p:nvPr>
        </p:nvSpPr>
        <p:spPr>
          <a:xfrm>
            <a:off x="228267" y="1730379"/>
            <a:ext cx="3505200" cy="615200"/>
          </a:xfrm>
          <a:prstGeom prst="rect">
            <a:avLst/>
          </a:prstGeom>
          <a:solidFill>
            <a:srgbClr val="92D050"/>
          </a:solidFill>
        </p:spPr>
        <p:txBody>
          <a:bodyPr spcFirstLastPara="1" vert="horz" wrap="square" lIns="121900" tIns="121900" rIns="121900" bIns="121900" rtlCol="0" anchor="t" anchorCtr="0">
            <a:noAutofit/>
          </a:bodyPr>
          <a:lstStyle/>
          <a:p>
            <a:pPr marL="0" indent="0">
              <a:spcBef>
                <a:spcPts val="0"/>
              </a:spcBef>
              <a:buNone/>
            </a:pPr>
            <a:r>
              <a:rPr lang="en" dirty="0">
                <a:solidFill>
                  <a:schemeClr val="lt1"/>
                </a:solidFill>
              </a:rPr>
              <a:t>Problem statement</a:t>
            </a:r>
            <a:endParaRPr dirty="0">
              <a:solidFill>
                <a:schemeClr val="lt1"/>
              </a:solidFill>
            </a:endParaRPr>
          </a:p>
        </p:txBody>
      </p:sp>
      <p:sp>
        <p:nvSpPr>
          <p:cNvPr id="102" name="Google Shape;102;p15"/>
          <p:cNvSpPr txBox="1">
            <a:spLocks noGrp="1"/>
          </p:cNvSpPr>
          <p:nvPr>
            <p:ph type="body" idx="4294967295"/>
          </p:nvPr>
        </p:nvSpPr>
        <p:spPr>
          <a:xfrm>
            <a:off x="228300" y="2467067"/>
            <a:ext cx="3509967" cy="3827966"/>
          </a:xfrm>
          <a:prstGeom prst="rect">
            <a:avLst/>
          </a:prstGeom>
        </p:spPr>
        <p:txBody>
          <a:bodyPr spcFirstLastPara="1" vert="horz" wrap="square" lIns="121900" tIns="121900" rIns="121900" bIns="121900" rtlCol="0" anchor="t" anchorCtr="0">
            <a:noAutofit/>
          </a:bodyPr>
          <a:lstStyle/>
          <a:p>
            <a:pPr marL="609585" indent="-440256">
              <a:spcBef>
                <a:spcPts val="0"/>
              </a:spcBef>
              <a:buSzPts val="1600"/>
              <a:buChar char="-"/>
            </a:pPr>
            <a:endParaRPr lang="en" sz="2133" dirty="0"/>
          </a:p>
          <a:p>
            <a:pPr marL="609585" indent="-440256">
              <a:spcBef>
                <a:spcPts val="0"/>
              </a:spcBef>
              <a:buSzPts val="1600"/>
              <a:buChar char="-"/>
            </a:pPr>
            <a:r>
              <a:rPr lang="en-US" sz="2000" dirty="0"/>
              <a:t>Prediction And Analysis Of Accidents Severity </a:t>
            </a:r>
          </a:p>
          <a:p>
            <a:pPr marL="609585" indent="-440256">
              <a:spcBef>
                <a:spcPts val="0"/>
              </a:spcBef>
              <a:buSzPts val="1600"/>
              <a:buChar char="-"/>
            </a:pPr>
            <a:r>
              <a:rPr lang="en" sz="2133" dirty="0"/>
              <a:t>Public safety</a:t>
            </a:r>
            <a:endParaRPr sz="2133" dirty="0"/>
          </a:p>
          <a:p>
            <a:pPr marL="609585" indent="-440256">
              <a:spcBef>
                <a:spcPts val="0"/>
              </a:spcBef>
              <a:buSzPts val="1600"/>
              <a:buChar char="-"/>
            </a:pPr>
            <a:r>
              <a:rPr lang="en" sz="2133" dirty="0"/>
              <a:t>Analyse the factors increasing the accidents</a:t>
            </a:r>
            <a:endParaRPr sz="2133" dirty="0"/>
          </a:p>
          <a:p>
            <a:pPr marL="609585" indent="-440256">
              <a:spcBef>
                <a:spcPts val="0"/>
              </a:spcBef>
              <a:buSzPts val="1600"/>
              <a:buChar char="-"/>
            </a:pPr>
            <a:r>
              <a:rPr lang="en" sz="2133" dirty="0"/>
              <a:t>Accident severity prediction</a:t>
            </a:r>
            <a:endParaRPr sz="2133" dirty="0"/>
          </a:p>
        </p:txBody>
      </p:sp>
      <p:grpSp>
        <p:nvGrpSpPr>
          <p:cNvPr id="103" name="Google Shape;103;p15"/>
          <p:cNvGrpSpPr/>
          <p:nvPr/>
        </p:nvGrpSpPr>
        <p:grpSpPr>
          <a:xfrm>
            <a:off x="4505903" y="1739833"/>
            <a:ext cx="3510000" cy="4555200"/>
            <a:chOff x="3320450" y="1304875"/>
            <a:chExt cx="2632500" cy="3416400"/>
          </a:xfrm>
        </p:grpSpPr>
        <p:sp>
          <p:nvSpPr>
            <p:cNvPr id="104" name="Google Shape;104;p15"/>
            <p:cNvSpPr txBox="1"/>
            <p:nvPr/>
          </p:nvSpPr>
          <p:spPr>
            <a:xfrm>
              <a:off x="3324050" y="1304875"/>
              <a:ext cx="2628900" cy="464100"/>
            </a:xfrm>
            <a:prstGeom prst="rect">
              <a:avLst/>
            </a:prstGeom>
            <a:solidFill>
              <a:srgbClr val="92D050"/>
            </a:solidFill>
            <a:ln>
              <a:noFill/>
            </a:ln>
          </p:spPr>
          <p:txBody>
            <a:bodyPr spcFirstLastPara="1" wrap="square" lIns="121900" tIns="121900" rIns="121900" bIns="121900" anchor="ctr" anchorCtr="0">
              <a:noAutofit/>
            </a:bodyPr>
            <a:lstStyle/>
            <a:p>
              <a:endParaRPr sz="2400"/>
            </a:p>
          </p:txBody>
        </p:sp>
        <p:sp>
          <p:nvSpPr>
            <p:cNvPr id="105" name="Google Shape;105;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6" name="Google Shape;106;p15"/>
          <p:cNvSpPr txBox="1">
            <a:spLocks noGrp="1"/>
          </p:cNvSpPr>
          <p:nvPr>
            <p:ph type="body" idx="4294967295"/>
          </p:nvPr>
        </p:nvSpPr>
        <p:spPr>
          <a:xfrm>
            <a:off x="4501070" y="1621945"/>
            <a:ext cx="3326000" cy="6152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dirty="0">
                <a:solidFill>
                  <a:schemeClr val="lt1"/>
                </a:solidFill>
              </a:rPr>
              <a:t>Dataset</a:t>
            </a:r>
            <a:endParaRPr dirty="0">
              <a:solidFill>
                <a:schemeClr val="lt1"/>
              </a:solidFill>
            </a:endParaRPr>
          </a:p>
        </p:txBody>
      </p:sp>
      <p:sp>
        <p:nvSpPr>
          <p:cNvPr id="107" name="Google Shape;107;p15"/>
          <p:cNvSpPr txBox="1">
            <a:spLocks noGrp="1"/>
          </p:cNvSpPr>
          <p:nvPr>
            <p:ph type="body" idx="4294967295"/>
          </p:nvPr>
        </p:nvSpPr>
        <p:spPr>
          <a:xfrm>
            <a:off x="4529033" y="2467067"/>
            <a:ext cx="3304800" cy="3726400"/>
          </a:xfrm>
          <a:prstGeom prst="rect">
            <a:avLst/>
          </a:prstGeom>
        </p:spPr>
        <p:txBody>
          <a:bodyPr spcFirstLastPara="1" vert="horz" wrap="square" lIns="121900" tIns="121900" rIns="121900" bIns="121900" rtlCol="0" anchor="t" anchorCtr="0">
            <a:noAutofit/>
          </a:bodyPr>
          <a:lstStyle/>
          <a:p>
            <a:pPr marL="609585" indent="-440256">
              <a:spcBef>
                <a:spcPts val="0"/>
              </a:spcBef>
              <a:buSzPts val="1600"/>
              <a:buChar char="-"/>
            </a:pPr>
            <a:r>
              <a:rPr lang="en" sz="2133" dirty="0"/>
              <a:t>The dataset consists of 3.5 million records and 49 columns</a:t>
            </a:r>
            <a:endParaRPr sz="2133" dirty="0"/>
          </a:p>
          <a:p>
            <a:pPr marL="609585" indent="-440256">
              <a:spcBef>
                <a:spcPts val="0"/>
              </a:spcBef>
              <a:buSzPts val="1600"/>
              <a:buChar char="-"/>
            </a:pPr>
            <a:r>
              <a:rPr lang="en" sz="2133" dirty="0"/>
              <a:t>Contains labels as the severity of the accident ranging from 0 to 4.</a:t>
            </a:r>
            <a:endParaRPr sz="2133" dirty="0"/>
          </a:p>
        </p:txBody>
      </p:sp>
      <p:grpSp>
        <p:nvGrpSpPr>
          <p:cNvPr id="108" name="Google Shape;108;p15"/>
          <p:cNvGrpSpPr/>
          <p:nvPr/>
        </p:nvGrpSpPr>
        <p:grpSpPr>
          <a:xfrm>
            <a:off x="8283400" y="1739833"/>
            <a:ext cx="3510000" cy="4555200"/>
            <a:chOff x="6212550" y="1304875"/>
            <a:chExt cx="2632500" cy="3416400"/>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txBox="1"/>
            <p:nvPr/>
          </p:nvSpPr>
          <p:spPr>
            <a:xfrm>
              <a:off x="6212550" y="1304875"/>
              <a:ext cx="2632500" cy="4641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11" name="Google Shape;111;p15"/>
          <p:cNvSpPr txBox="1">
            <a:spLocks noGrp="1"/>
          </p:cNvSpPr>
          <p:nvPr>
            <p:ph type="body" idx="4294967295"/>
          </p:nvPr>
        </p:nvSpPr>
        <p:spPr>
          <a:xfrm>
            <a:off x="8286200" y="1739833"/>
            <a:ext cx="3505200" cy="615200"/>
          </a:xfrm>
          <a:prstGeom prst="rect">
            <a:avLst/>
          </a:prstGeom>
          <a:solidFill>
            <a:srgbClr val="92D050"/>
          </a:solidFill>
        </p:spPr>
        <p:txBody>
          <a:bodyPr spcFirstLastPara="1" vert="horz" wrap="square" lIns="121900" tIns="121900" rIns="121900" bIns="121900" rtlCol="0" anchor="t" anchorCtr="0">
            <a:noAutofit/>
          </a:bodyPr>
          <a:lstStyle/>
          <a:p>
            <a:pPr marL="0" indent="0">
              <a:spcBef>
                <a:spcPts val="0"/>
              </a:spcBef>
              <a:buNone/>
            </a:pPr>
            <a:r>
              <a:rPr lang="en" dirty="0">
                <a:solidFill>
                  <a:schemeClr val="lt1"/>
                </a:solidFill>
              </a:rPr>
              <a:t>Challenges</a:t>
            </a:r>
            <a:endParaRPr dirty="0">
              <a:solidFill>
                <a:schemeClr val="lt1"/>
              </a:solidFill>
            </a:endParaRPr>
          </a:p>
        </p:txBody>
      </p:sp>
      <p:sp>
        <p:nvSpPr>
          <p:cNvPr id="112" name="Google Shape;112;p15"/>
          <p:cNvSpPr txBox="1">
            <a:spLocks noGrp="1"/>
          </p:cNvSpPr>
          <p:nvPr>
            <p:ph type="body" idx="4294967295"/>
          </p:nvPr>
        </p:nvSpPr>
        <p:spPr>
          <a:xfrm>
            <a:off x="8282400" y="2467067"/>
            <a:ext cx="3404267" cy="3726400"/>
          </a:xfrm>
          <a:prstGeom prst="rect">
            <a:avLst/>
          </a:prstGeom>
        </p:spPr>
        <p:txBody>
          <a:bodyPr spcFirstLastPara="1" vert="horz" wrap="square" lIns="121900" tIns="121900" rIns="121900" bIns="121900" rtlCol="0" anchor="t" anchorCtr="0">
            <a:noAutofit/>
          </a:bodyPr>
          <a:lstStyle/>
          <a:p>
            <a:pPr marL="609585" indent="-440256">
              <a:spcBef>
                <a:spcPts val="0"/>
              </a:spcBef>
              <a:buSzPts val="1600"/>
              <a:buChar char="-"/>
            </a:pPr>
            <a:r>
              <a:rPr lang="en" sz="2133" dirty="0"/>
              <a:t>Employing the huge dataset.</a:t>
            </a:r>
            <a:endParaRPr sz="2133" dirty="0"/>
          </a:p>
          <a:p>
            <a:pPr marL="609585" indent="-440256">
              <a:spcBef>
                <a:spcPts val="0"/>
              </a:spcBef>
              <a:buSzPts val="1600"/>
              <a:buChar char="-"/>
            </a:pPr>
            <a:r>
              <a:rPr lang="en" sz="2133" dirty="0"/>
              <a:t>The labels of this dataset are skewed</a:t>
            </a:r>
            <a:endParaRPr sz="2133" dirty="0"/>
          </a:p>
          <a:p>
            <a:pPr marL="609585" indent="-440256">
              <a:spcBef>
                <a:spcPts val="0"/>
              </a:spcBef>
              <a:buSzPts val="1600"/>
              <a:buChar char="-"/>
            </a:pPr>
            <a:r>
              <a:rPr lang="en" sz="2133" dirty="0"/>
              <a:t>Lots of categorical variables.</a:t>
            </a:r>
            <a:endParaRPr sz="2133" dirty="0"/>
          </a:p>
          <a:p>
            <a:pPr marL="609585" indent="-440256">
              <a:spcBef>
                <a:spcPts val="0"/>
              </a:spcBef>
              <a:buSzPts val="1600"/>
              <a:buChar char="-"/>
            </a:pPr>
            <a:r>
              <a:rPr lang="en" sz="2133" dirty="0"/>
              <a:t>Determining the actual </a:t>
            </a:r>
            <a:r>
              <a:rPr lang="en-IN" sz="2133" dirty="0"/>
              <a:t>features that</a:t>
            </a:r>
            <a:r>
              <a:rPr lang="en" sz="2133" dirty="0"/>
              <a:t> lead to accidents.</a:t>
            </a:r>
            <a:endParaRPr sz="213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0145"/>
            <a:ext cx="8596668" cy="5801217"/>
          </a:xfrm>
        </p:spPr>
        <p:txBody>
          <a:bodyPr>
            <a:normAutofit/>
          </a:bodyPr>
          <a:lstStyle/>
          <a:p>
            <a:r>
              <a:rPr lang="en-US" sz="2400" dirty="0"/>
              <a:t>The dataset that we have selected has about 3.5 million records of accident cases registered officially in US with 49 features.</a:t>
            </a:r>
          </a:p>
          <a:p>
            <a:r>
              <a:rPr lang="en-US" sz="2400" dirty="0"/>
              <a:t>This helped us to predict the severity of accidents that has been taking place in United States and to find major factors that influence accident severity.</a:t>
            </a:r>
          </a:p>
          <a:p>
            <a:pPr marL="0" indent="0">
              <a:buNone/>
            </a:pP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323" y="3521765"/>
            <a:ext cx="5458690" cy="2758210"/>
          </a:xfrm>
          <a:prstGeom prst="rect">
            <a:avLst/>
          </a:prstGeom>
        </p:spPr>
      </p:pic>
    </p:spTree>
    <p:extLst>
      <p:ext uri="{BB962C8B-B14F-4D97-AF65-F5344CB8AC3E}">
        <p14:creationId xmlns:p14="http://schemas.microsoft.com/office/powerpoint/2010/main" val="304912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descr="Background pointer shape in timeline graphic"/>
          <p:cNvSpPr/>
          <p:nvPr/>
        </p:nvSpPr>
        <p:spPr>
          <a:xfrm>
            <a:off x="454579" y="2932000"/>
            <a:ext cx="2496400" cy="994000"/>
          </a:xfrm>
          <a:prstGeom prst="homePlate">
            <a:avLst>
              <a:gd name="adj" fmla="val 50000"/>
            </a:avLst>
          </a:prstGeom>
          <a:solidFill>
            <a:schemeClr val="accent5">
              <a:lumMod val="75000"/>
            </a:schemeClr>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118" name="Google Shape;118;p16"/>
          <p:cNvSpPr txBox="1">
            <a:spLocks noGrp="1"/>
          </p:cNvSpPr>
          <p:nvPr>
            <p:ph type="body" idx="4294967295"/>
          </p:nvPr>
        </p:nvSpPr>
        <p:spPr>
          <a:xfrm>
            <a:off x="454564" y="3115400"/>
            <a:ext cx="2166779" cy="6272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133" dirty="0">
                <a:solidFill>
                  <a:schemeClr val="lt1"/>
                </a:solidFill>
              </a:rPr>
              <a:t>Preprocessing</a:t>
            </a:r>
            <a:endParaRPr sz="2133" dirty="0">
              <a:solidFill>
                <a:schemeClr val="lt1"/>
              </a:solidFill>
            </a:endParaRPr>
          </a:p>
        </p:txBody>
      </p:sp>
      <p:grpSp>
        <p:nvGrpSpPr>
          <p:cNvPr id="119" name="Google Shape;119;p16"/>
          <p:cNvGrpSpPr/>
          <p:nvPr/>
        </p:nvGrpSpPr>
        <p:grpSpPr>
          <a:xfrm>
            <a:off x="1292360" y="2146954"/>
            <a:ext cx="265200" cy="791541"/>
            <a:chOff x="777447" y="1610215"/>
            <a:chExt cx="198900" cy="593656"/>
          </a:xfrm>
        </p:grpSpPr>
        <p:cxnSp>
          <p:nvCxnSpPr>
            <p:cNvPr id="120" name="Google Shape;120;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1" name="Google Shape;121;p16"/>
            <p:cNvSpPr/>
            <p:nvPr/>
          </p:nvSpPr>
          <p:spPr>
            <a:xfrm>
              <a:off x="777447"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22" name="Google Shape;122;p16"/>
          <p:cNvSpPr txBox="1">
            <a:spLocks noGrp="1"/>
          </p:cNvSpPr>
          <p:nvPr>
            <p:ph type="body" idx="4294967295"/>
          </p:nvPr>
        </p:nvSpPr>
        <p:spPr>
          <a:xfrm>
            <a:off x="367116" y="687272"/>
            <a:ext cx="2990400" cy="1208400"/>
          </a:xfrm>
          <a:prstGeom prst="rect">
            <a:avLst/>
          </a:prstGeom>
        </p:spPr>
        <p:txBody>
          <a:bodyPr spcFirstLastPara="1" vert="horz" wrap="square" lIns="121900" tIns="121900" rIns="121900" bIns="121900" rtlCol="0" anchor="t" anchorCtr="0">
            <a:noAutofit/>
          </a:bodyPr>
          <a:lstStyle/>
          <a:p>
            <a:pPr marL="0" indent="0">
              <a:buNone/>
            </a:pPr>
            <a:r>
              <a:rPr lang="en-US" sz="1867" dirty="0">
                <a:solidFill>
                  <a:srgbClr val="000000"/>
                </a:solidFill>
                <a:latin typeface="EB Garamond Regular"/>
                <a:ea typeface="EB Garamond Regular"/>
                <a:cs typeface="EB Garamond Regular"/>
                <a:sym typeface="EB Garamond Regular"/>
              </a:rPr>
              <a:t>Data cleaning, data transformation, dimensionality reduction, scaling and normalization</a:t>
            </a:r>
          </a:p>
          <a:p>
            <a:pPr marL="0" indent="0">
              <a:spcBef>
                <a:spcPts val="0"/>
              </a:spcBef>
              <a:buNone/>
            </a:pPr>
            <a:endParaRPr sz="1867" dirty="0">
              <a:solidFill>
                <a:srgbClr val="000000"/>
              </a:solidFill>
              <a:latin typeface="EB Garamond Regular"/>
              <a:ea typeface="EB Garamond Regular"/>
              <a:cs typeface="EB Garamond Regular"/>
              <a:sym typeface="EB Garamond Regular"/>
            </a:endParaRPr>
          </a:p>
        </p:txBody>
      </p:sp>
      <p:sp>
        <p:nvSpPr>
          <p:cNvPr id="123" name="Google Shape;123;p16" descr="Background pointer shape in timeline graphic"/>
          <p:cNvSpPr/>
          <p:nvPr/>
        </p:nvSpPr>
        <p:spPr>
          <a:xfrm>
            <a:off x="2422739" y="2932000"/>
            <a:ext cx="2734800" cy="994000"/>
          </a:xfrm>
          <a:prstGeom prst="chevron">
            <a:avLst>
              <a:gd name="adj" fmla="val 50000"/>
            </a:avLst>
          </a:prstGeom>
          <a:solidFill>
            <a:srgbClr val="92D050"/>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124" name="Google Shape;124;p16"/>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133" dirty="0">
                <a:solidFill>
                  <a:schemeClr val="lt1"/>
                </a:solidFill>
              </a:rPr>
              <a:t>Feature Selection</a:t>
            </a:r>
            <a:endParaRPr sz="2133" dirty="0">
              <a:solidFill>
                <a:schemeClr val="lt1"/>
              </a:solidFill>
            </a:endParaRPr>
          </a:p>
        </p:txBody>
      </p:sp>
      <p:grpSp>
        <p:nvGrpSpPr>
          <p:cNvPr id="125" name="Google Shape;125;p16"/>
          <p:cNvGrpSpPr/>
          <p:nvPr/>
        </p:nvGrpSpPr>
        <p:grpSpPr>
          <a:xfrm>
            <a:off x="3579509" y="3918611"/>
            <a:ext cx="265200" cy="791541"/>
            <a:chOff x="2223534" y="2938958"/>
            <a:chExt cx="198900" cy="593656"/>
          </a:xfrm>
        </p:grpSpPr>
        <p:cxnSp>
          <p:nvCxnSpPr>
            <p:cNvPr id="126" name="Google Shape;126;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7" name="Google Shape;127;p16"/>
            <p:cNvSpPr/>
            <p:nvPr/>
          </p:nvSpPr>
          <p:spPr>
            <a:xfrm rot="10800000" flipH="1">
              <a:off x="2223534"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28" name="Google Shape;128;p16"/>
          <p:cNvSpPr txBox="1">
            <a:spLocks noGrp="1"/>
          </p:cNvSpPr>
          <p:nvPr>
            <p:ph type="body" idx="4294967295"/>
          </p:nvPr>
        </p:nvSpPr>
        <p:spPr>
          <a:xfrm>
            <a:off x="2216889" y="4807100"/>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1867" dirty="0">
                <a:solidFill>
                  <a:srgbClr val="000000"/>
                </a:solidFill>
                <a:latin typeface="EB Garamond Regular"/>
                <a:ea typeface="EB Garamond Regular"/>
                <a:cs typeface="EB Garamond Regular"/>
                <a:sym typeface="EB Garamond Regular"/>
              </a:rPr>
              <a:t>Selecting relevant features that contribute to the prediction of severity of accidents</a:t>
            </a:r>
            <a:endParaRPr sz="1867" dirty="0">
              <a:solidFill>
                <a:srgbClr val="000000"/>
              </a:solidFill>
              <a:latin typeface="EB Garamond Regular"/>
              <a:ea typeface="EB Garamond Regular"/>
              <a:cs typeface="EB Garamond Regular"/>
              <a:sym typeface="EB Garamond Regular"/>
            </a:endParaRPr>
          </a:p>
        </p:txBody>
      </p:sp>
      <p:sp>
        <p:nvSpPr>
          <p:cNvPr id="129" name="Google Shape;129;p16" descr="Background pointer shape in timeline graphic"/>
          <p:cNvSpPr/>
          <p:nvPr/>
        </p:nvSpPr>
        <p:spPr>
          <a:xfrm>
            <a:off x="4629297" y="2932000"/>
            <a:ext cx="2734800" cy="994000"/>
          </a:xfrm>
          <a:prstGeom prst="chevron">
            <a:avLst>
              <a:gd name="adj" fmla="val 50000"/>
            </a:avLst>
          </a:prstGeom>
          <a:solidFill>
            <a:schemeClr val="tx1">
              <a:lumMod val="60000"/>
              <a:lumOff val="40000"/>
            </a:schemeClr>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130" name="Google Shape;130;p16"/>
          <p:cNvSpPr txBox="1">
            <a:spLocks noGrp="1"/>
          </p:cNvSpPr>
          <p:nvPr>
            <p:ph type="body" idx="4294967295"/>
          </p:nvPr>
        </p:nvSpPr>
        <p:spPr>
          <a:xfrm>
            <a:off x="5023667" y="3115400"/>
            <a:ext cx="2132400" cy="627200"/>
          </a:xfrm>
          <a:prstGeom prst="rect">
            <a:avLst/>
          </a:prstGeom>
        </p:spPr>
        <p:txBody>
          <a:bodyPr spcFirstLastPara="1" vert="horz" wrap="square" lIns="121900" tIns="121900" rIns="121900" bIns="121900" rtlCol="0" anchor="ctr" anchorCtr="0">
            <a:noAutofit/>
          </a:bodyPr>
          <a:lstStyle/>
          <a:p>
            <a:pPr marL="0" indent="0" algn="ctr">
              <a:buNone/>
            </a:pPr>
            <a:endParaRPr lang="en" sz="2133" dirty="0">
              <a:solidFill>
                <a:schemeClr val="lt1"/>
              </a:solidFill>
            </a:endParaRPr>
          </a:p>
          <a:p>
            <a:pPr marL="0" indent="0" algn="ctr">
              <a:buNone/>
            </a:pPr>
            <a:r>
              <a:rPr lang="en" sz="2133" dirty="0">
                <a:solidFill>
                  <a:schemeClr val="lt1"/>
                </a:solidFill>
              </a:rPr>
              <a:t>Exploratory Data Analysis</a:t>
            </a:r>
          </a:p>
          <a:p>
            <a:pPr marL="0" indent="0" algn="ctr">
              <a:spcBef>
                <a:spcPts val="0"/>
              </a:spcBef>
              <a:buNone/>
            </a:pPr>
            <a:endParaRPr sz="2133" dirty="0">
              <a:solidFill>
                <a:schemeClr val="lt1"/>
              </a:solidFill>
            </a:endParaRPr>
          </a:p>
        </p:txBody>
      </p:sp>
      <p:grpSp>
        <p:nvGrpSpPr>
          <p:cNvPr id="131" name="Google Shape;131;p16"/>
          <p:cNvGrpSpPr/>
          <p:nvPr/>
        </p:nvGrpSpPr>
        <p:grpSpPr>
          <a:xfrm>
            <a:off x="5759393" y="2146954"/>
            <a:ext cx="265200" cy="791541"/>
            <a:chOff x="3918084" y="1610215"/>
            <a:chExt cx="198900" cy="593656"/>
          </a:xfrm>
        </p:grpSpPr>
        <p:cxnSp>
          <p:nvCxnSpPr>
            <p:cNvPr id="132" name="Google Shape;132;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3" name="Google Shape;133;p16"/>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34" name="Google Shape;134;p16"/>
          <p:cNvSpPr txBox="1">
            <a:spLocks noGrp="1"/>
          </p:cNvSpPr>
          <p:nvPr>
            <p:ph type="body" idx="4294967295"/>
          </p:nvPr>
        </p:nvSpPr>
        <p:spPr>
          <a:xfrm>
            <a:off x="4396792" y="717423"/>
            <a:ext cx="2990400" cy="12084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rgbClr val="000000"/>
                </a:solidFill>
                <a:latin typeface="EB Garamond Regular"/>
                <a:ea typeface="EB Garamond Regular"/>
                <a:cs typeface="EB Garamond Regular"/>
                <a:sym typeface="EB Garamond Regular"/>
              </a:rPr>
              <a:t>Data Visualization for understanding the data distribution and features</a:t>
            </a:r>
          </a:p>
          <a:p>
            <a:pPr marL="0" indent="0">
              <a:spcBef>
                <a:spcPts val="0"/>
              </a:spcBef>
              <a:buNone/>
            </a:pPr>
            <a:endParaRPr sz="1867" dirty="0">
              <a:solidFill>
                <a:srgbClr val="000000"/>
              </a:solidFill>
              <a:latin typeface="EB Garamond Regular"/>
              <a:ea typeface="EB Garamond Regular"/>
              <a:cs typeface="EB Garamond Regular"/>
              <a:sym typeface="EB Garamond Regular"/>
            </a:endParaRPr>
          </a:p>
        </p:txBody>
      </p:sp>
      <p:sp>
        <p:nvSpPr>
          <p:cNvPr id="135" name="Google Shape;135;p16" descr="Background pointer shape in timeline graphic"/>
          <p:cNvSpPr/>
          <p:nvPr/>
        </p:nvSpPr>
        <p:spPr>
          <a:xfrm>
            <a:off x="6835857" y="2932000"/>
            <a:ext cx="2734800" cy="994000"/>
          </a:xfrm>
          <a:prstGeom prst="chevron">
            <a:avLst>
              <a:gd name="adj" fmla="val 50000"/>
            </a:avLst>
          </a:prstGeom>
          <a:solidFill>
            <a:srgbClr val="FFC000"/>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136" name="Google Shape;136;p16"/>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133" dirty="0">
                <a:solidFill>
                  <a:schemeClr val="lt1"/>
                </a:solidFill>
              </a:rPr>
              <a:t>Model Selection</a:t>
            </a:r>
            <a:endParaRPr sz="2133" dirty="0">
              <a:solidFill>
                <a:schemeClr val="lt1"/>
              </a:solidFill>
            </a:endParaRPr>
          </a:p>
        </p:txBody>
      </p:sp>
      <p:grpSp>
        <p:nvGrpSpPr>
          <p:cNvPr id="137" name="Google Shape;137;p16"/>
          <p:cNvGrpSpPr/>
          <p:nvPr/>
        </p:nvGrpSpPr>
        <p:grpSpPr>
          <a:xfrm>
            <a:off x="7964093" y="3918611"/>
            <a:ext cx="265200" cy="791541"/>
            <a:chOff x="5958946" y="2938958"/>
            <a:chExt cx="198900" cy="593656"/>
          </a:xfrm>
        </p:grpSpPr>
        <p:cxnSp>
          <p:nvCxnSpPr>
            <p:cNvPr id="138" name="Google Shape;138;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9" name="Google Shape;139;p16"/>
            <p:cNvSpPr/>
            <p:nvPr/>
          </p:nvSpPr>
          <p:spPr>
            <a:xfrm rot="10800000" flipH="1">
              <a:off x="5958946"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40" name="Google Shape;140;p16"/>
          <p:cNvSpPr txBox="1">
            <a:spLocks noGrp="1"/>
          </p:cNvSpPr>
          <p:nvPr>
            <p:ph type="body" idx="4294967295"/>
          </p:nvPr>
        </p:nvSpPr>
        <p:spPr>
          <a:xfrm>
            <a:off x="6835869" y="4807100"/>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1867" dirty="0">
                <a:solidFill>
                  <a:srgbClr val="000000"/>
                </a:solidFill>
                <a:latin typeface="EB Garamond Regular"/>
                <a:ea typeface="EB Garamond Regular"/>
                <a:cs typeface="EB Garamond Regular"/>
                <a:sym typeface="EB Garamond Regular"/>
              </a:rPr>
              <a:t>Modeling and ensemble modeling</a:t>
            </a:r>
            <a:endParaRPr sz="1867" dirty="0">
              <a:solidFill>
                <a:srgbClr val="000000"/>
              </a:solidFill>
              <a:latin typeface="EB Garamond Regular"/>
              <a:ea typeface="EB Garamond Regular"/>
              <a:cs typeface="EB Garamond Regular"/>
              <a:sym typeface="EB Garamond Regular"/>
            </a:endParaRPr>
          </a:p>
        </p:txBody>
      </p:sp>
      <p:sp>
        <p:nvSpPr>
          <p:cNvPr id="141" name="Google Shape;141;p16" descr="Background pointer shape in timeline graphic"/>
          <p:cNvSpPr/>
          <p:nvPr/>
        </p:nvSpPr>
        <p:spPr>
          <a:xfrm>
            <a:off x="9042417" y="2932000"/>
            <a:ext cx="2734800" cy="994000"/>
          </a:xfrm>
          <a:prstGeom prst="chevron">
            <a:avLst>
              <a:gd name="adj" fmla="val 50000"/>
            </a:avLst>
          </a:prstGeom>
          <a:solidFill>
            <a:schemeClr val="accent4"/>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142" name="Google Shape;142;p16"/>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spcBef>
                <a:spcPts val="0"/>
              </a:spcBef>
              <a:buNone/>
            </a:pPr>
            <a:r>
              <a:rPr lang="en-US" sz="2133" dirty="0">
                <a:solidFill>
                  <a:schemeClr val="lt1"/>
                </a:solidFill>
              </a:rPr>
              <a:t>Evaluation</a:t>
            </a:r>
            <a:endParaRPr sz="2133" dirty="0">
              <a:solidFill>
                <a:schemeClr val="lt1"/>
              </a:solidFill>
            </a:endParaRPr>
          </a:p>
        </p:txBody>
      </p:sp>
      <p:grpSp>
        <p:nvGrpSpPr>
          <p:cNvPr id="143" name="Google Shape;143;p16"/>
          <p:cNvGrpSpPr/>
          <p:nvPr/>
        </p:nvGrpSpPr>
        <p:grpSpPr>
          <a:xfrm>
            <a:off x="10226409" y="2146954"/>
            <a:ext cx="265200" cy="791541"/>
            <a:chOff x="3918084" y="1610215"/>
            <a:chExt cx="198900" cy="593656"/>
          </a:xfrm>
        </p:grpSpPr>
        <p:cxnSp>
          <p:nvCxnSpPr>
            <p:cNvPr id="144" name="Google Shape;144;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5" name="Google Shape;145;p16"/>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146" name="Google Shape;146;p16"/>
          <p:cNvSpPr txBox="1">
            <a:spLocks noGrp="1"/>
          </p:cNvSpPr>
          <p:nvPr>
            <p:ph type="body" idx="4294967295"/>
          </p:nvPr>
        </p:nvSpPr>
        <p:spPr>
          <a:xfrm>
            <a:off x="8996409" y="1291472"/>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1867" dirty="0">
                <a:solidFill>
                  <a:srgbClr val="000000"/>
                </a:solidFill>
                <a:latin typeface="EB Garamond Regular"/>
                <a:ea typeface="EB Garamond Regular"/>
                <a:cs typeface="EB Garamond Regular"/>
                <a:sym typeface="EB Garamond Regular"/>
              </a:rPr>
              <a:t>Accuracy score, Confusion matrix</a:t>
            </a:r>
            <a:endParaRPr sz="213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6327"/>
            <a:ext cx="8596668" cy="5755035"/>
          </a:xfrm>
        </p:spPr>
        <p:txBody>
          <a:bodyPr>
            <a:normAutofit/>
          </a:bodyPr>
          <a:lstStyle/>
          <a:p>
            <a:r>
              <a:rPr lang="en-US" sz="3200" dirty="0"/>
              <a:t>As the dataset has huge amount of data, first we have to pre-process the dataset and then need do analysis based on different models and  predict severity. </a:t>
            </a:r>
          </a:p>
          <a:p>
            <a:endParaRPr lang="en-US" sz="3200" dirty="0"/>
          </a:p>
          <a:p>
            <a:pPr marL="0" indent="0">
              <a:buNone/>
            </a:pP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746" y="3278909"/>
            <a:ext cx="4424218" cy="2955636"/>
          </a:xfrm>
          <a:prstGeom prst="rect">
            <a:avLst/>
          </a:prstGeom>
        </p:spPr>
      </p:pic>
    </p:spTree>
    <p:extLst>
      <p:ext uri="{BB962C8B-B14F-4D97-AF65-F5344CB8AC3E}">
        <p14:creationId xmlns:p14="http://schemas.microsoft.com/office/powerpoint/2010/main" val="187352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sz="4800">
                <a:latin typeface="EB Garamond Regular"/>
                <a:ea typeface="EB Garamond Regular"/>
                <a:cs typeface="EB Garamond Regular"/>
                <a:sym typeface="EB Garamond Regular"/>
              </a:rPr>
              <a:t>Preprocessing</a:t>
            </a:r>
            <a:endParaRPr/>
          </a:p>
        </p:txBody>
      </p:sp>
      <p:sp>
        <p:nvSpPr>
          <p:cNvPr id="191" name="Google Shape;191;p23"/>
          <p:cNvSpPr/>
          <p:nvPr/>
        </p:nvSpPr>
        <p:spPr>
          <a:xfrm>
            <a:off x="678067" y="1739833"/>
            <a:ext cx="2525200" cy="810400"/>
          </a:xfrm>
          <a:prstGeom prst="homePlate">
            <a:avLst>
              <a:gd name="adj" fmla="val 50000"/>
            </a:avLst>
          </a:prstGeom>
          <a:solidFill>
            <a:schemeClr val="accent4">
              <a:lumMod val="75000"/>
            </a:schemeClr>
          </a:solidFill>
          <a:ln>
            <a:noFill/>
          </a:ln>
        </p:spPr>
        <p:txBody>
          <a:bodyPr spcFirstLastPara="1" wrap="square" lIns="162500" tIns="162500" rIns="162500" bIns="162500" anchor="ctr" anchorCtr="0">
            <a:noAutofit/>
          </a:bodyPr>
          <a:lstStyle/>
          <a:p>
            <a:endParaRPr sz="2400"/>
          </a:p>
        </p:txBody>
      </p:sp>
      <p:sp>
        <p:nvSpPr>
          <p:cNvPr id="192" name="Google Shape;192;p23"/>
          <p:cNvSpPr txBox="1">
            <a:spLocks noGrp="1"/>
          </p:cNvSpPr>
          <p:nvPr>
            <p:ph type="body" idx="4294967295"/>
          </p:nvPr>
        </p:nvSpPr>
        <p:spPr>
          <a:xfrm>
            <a:off x="678067" y="1935433"/>
            <a:ext cx="2323600" cy="4192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 sz="1867" dirty="0">
                <a:solidFill>
                  <a:schemeClr val="lt1"/>
                </a:solidFill>
                <a:latin typeface="EB Garamond Regular"/>
                <a:ea typeface="EB Garamond Regular"/>
                <a:cs typeface="EB Garamond Regular"/>
                <a:sym typeface="EB Garamond Regular"/>
              </a:rPr>
              <a:t>Handling null values</a:t>
            </a:r>
            <a:endParaRPr dirty="0">
              <a:solidFill>
                <a:schemeClr val="lt1"/>
              </a:solidFill>
            </a:endParaRPr>
          </a:p>
        </p:txBody>
      </p:sp>
      <p:sp>
        <p:nvSpPr>
          <p:cNvPr id="193" name="Google Shape;193;p23"/>
          <p:cNvSpPr txBox="1">
            <a:spLocks noGrp="1"/>
          </p:cNvSpPr>
          <p:nvPr>
            <p:ph type="body" idx="4294967295"/>
          </p:nvPr>
        </p:nvSpPr>
        <p:spPr>
          <a:xfrm>
            <a:off x="576467" y="2760767"/>
            <a:ext cx="2525200" cy="3534400"/>
          </a:xfrm>
          <a:prstGeom prst="rect">
            <a:avLst/>
          </a:prstGeom>
        </p:spPr>
        <p:txBody>
          <a:bodyPr spcFirstLastPara="1" vert="horz" wrap="square" lIns="121900" tIns="121900" rIns="121900" bIns="121900" rtlCol="0" anchor="t" anchorCtr="0">
            <a:noAutofit/>
          </a:bodyPr>
          <a:lstStyle/>
          <a:p>
            <a:pPr marL="380990" indent="-423323">
              <a:spcBef>
                <a:spcPts val="0"/>
              </a:spcBef>
              <a:buSzPts val="1400"/>
              <a:buFont typeface="EB Garamond Regular"/>
              <a:buChar char="●"/>
            </a:pPr>
            <a:r>
              <a:rPr lang="en" sz="1867" dirty="0">
                <a:latin typeface="EB Garamond Regular"/>
                <a:ea typeface="EB Garamond Regular"/>
                <a:cs typeface="EB Garamond Regular"/>
                <a:sym typeface="EB Garamond Regular"/>
              </a:rPr>
              <a:t>Removed missing values for certain columns and rows</a:t>
            </a:r>
          </a:p>
          <a:p>
            <a:pPr marL="380990" indent="-423323">
              <a:spcBef>
                <a:spcPts val="0"/>
              </a:spcBef>
              <a:buSzPts val="1400"/>
              <a:buFont typeface="EB Garamond Regular"/>
              <a:buChar char="●"/>
            </a:pPr>
            <a:r>
              <a:rPr lang="en-US" sz="1867" dirty="0">
                <a:latin typeface="EB Garamond Regular"/>
                <a:ea typeface="EB Garamond Regular"/>
                <a:cs typeface="EB Garamond Regular"/>
                <a:sym typeface="EB Garamond Regular"/>
              </a:rPr>
              <a:t>We removed some of the columns and combined them into one</a:t>
            </a:r>
          </a:p>
          <a:p>
            <a:pPr marL="380990" indent="-423323">
              <a:spcBef>
                <a:spcPts val="0"/>
              </a:spcBef>
              <a:buSzPts val="1400"/>
              <a:buFont typeface="EB Garamond Regular"/>
              <a:buChar char="●"/>
            </a:pPr>
            <a:r>
              <a:rPr lang="en-IN" sz="1867" dirty="0">
                <a:latin typeface="EB Garamond Regular"/>
                <a:ea typeface="EB Garamond Regular"/>
                <a:cs typeface="EB Garamond Regular"/>
                <a:sym typeface="EB Garamond Regular"/>
              </a:rPr>
              <a:t>Removal of useless features </a:t>
            </a:r>
            <a:endParaRPr sz="1867" dirty="0">
              <a:latin typeface="EB Garamond Regular"/>
              <a:ea typeface="EB Garamond Regular"/>
              <a:cs typeface="EB Garamond Regular"/>
              <a:sym typeface="EB Garamond Regular"/>
            </a:endParaRPr>
          </a:p>
        </p:txBody>
      </p:sp>
      <p:sp>
        <p:nvSpPr>
          <p:cNvPr id="194" name="Google Shape;194;p23"/>
          <p:cNvSpPr/>
          <p:nvPr/>
        </p:nvSpPr>
        <p:spPr>
          <a:xfrm>
            <a:off x="3348500" y="1739833"/>
            <a:ext cx="2855200" cy="810400"/>
          </a:xfrm>
          <a:prstGeom prst="chevron">
            <a:avLst>
              <a:gd name="adj" fmla="val 50000"/>
            </a:avLst>
          </a:prstGeom>
          <a:solidFill>
            <a:srgbClr val="C00000"/>
          </a:solidFill>
          <a:ln>
            <a:noFill/>
          </a:ln>
        </p:spPr>
        <p:txBody>
          <a:bodyPr spcFirstLastPara="1" wrap="square" lIns="162500" tIns="162500" rIns="162500" bIns="162500" anchor="ctr" anchorCtr="0">
            <a:noAutofit/>
          </a:bodyPr>
          <a:lstStyle/>
          <a:p>
            <a:endParaRPr sz="2400"/>
          </a:p>
        </p:txBody>
      </p:sp>
      <p:sp>
        <p:nvSpPr>
          <p:cNvPr id="195" name="Google Shape;195;p23"/>
          <p:cNvSpPr txBox="1">
            <a:spLocks noGrp="1"/>
          </p:cNvSpPr>
          <p:nvPr>
            <p:ph type="body" idx="4294967295"/>
          </p:nvPr>
        </p:nvSpPr>
        <p:spPr>
          <a:xfrm>
            <a:off x="3843633" y="1935433"/>
            <a:ext cx="2065200" cy="4192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 sz="1867">
                <a:solidFill>
                  <a:schemeClr val="lt1"/>
                </a:solidFill>
                <a:latin typeface="EB Garamond Regular"/>
                <a:ea typeface="EB Garamond Regular"/>
                <a:cs typeface="EB Garamond Regular"/>
                <a:sym typeface="EB Garamond Regular"/>
              </a:rPr>
              <a:t>Label Encoding</a:t>
            </a:r>
            <a:endParaRPr sz="1867">
              <a:solidFill>
                <a:schemeClr val="lt1"/>
              </a:solidFill>
              <a:latin typeface="EB Garamond Regular"/>
              <a:ea typeface="EB Garamond Regular"/>
              <a:cs typeface="EB Garamond Regular"/>
              <a:sym typeface="EB Garamond Regular"/>
            </a:endParaRPr>
          </a:p>
        </p:txBody>
      </p:sp>
      <p:sp>
        <p:nvSpPr>
          <p:cNvPr id="196" name="Google Shape;196;p23"/>
          <p:cNvSpPr txBox="1">
            <a:spLocks noGrp="1"/>
          </p:cNvSpPr>
          <p:nvPr>
            <p:ph type="body" idx="4294967295"/>
          </p:nvPr>
        </p:nvSpPr>
        <p:spPr>
          <a:xfrm>
            <a:off x="3330599" y="2760767"/>
            <a:ext cx="2768400" cy="3534400"/>
          </a:xfrm>
          <a:prstGeom prst="rect">
            <a:avLst/>
          </a:prstGeom>
        </p:spPr>
        <p:txBody>
          <a:bodyPr spcFirstLastPara="1" vert="horz" wrap="square" lIns="121900" tIns="121900" rIns="121900" bIns="121900" rtlCol="0" anchor="t" anchorCtr="0">
            <a:noAutofit/>
          </a:bodyPr>
          <a:lstStyle/>
          <a:p>
            <a:pPr marL="380990" indent="-423323">
              <a:spcBef>
                <a:spcPts val="0"/>
              </a:spcBef>
              <a:buSzPts val="1400"/>
              <a:buFont typeface="EB Garamond Regular"/>
              <a:buChar char="●"/>
            </a:pPr>
            <a:r>
              <a:rPr lang="en" sz="1867" dirty="0">
                <a:latin typeface="EB Garamond Regular"/>
                <a:ea typeface="EB Garamond Regular"/>
                <a:cs typeface="EB Garamond Regular"/>
                <a:sym typeface="EB Garamond Regular"/>
              </a:rPr>
              <a:t>Label encoding to change categorical columns to numerical</a:t>
            </a:r>
            <a:endParaRPr sz="1867" dirty="0">
              <a:latin typeface="EB Garamond Regular"/>
              <a:ea typeface="EB Garamond Regular"/>
              <a:cs typeface="EB Garamond Regular"/>
              <a:sym typeface="EB Garamond Regular"/>
            </a:endParaRPr>
          </a:p>
          <a:p>
            <a:pPr marL="380990" indent="-423323">
              <a:spcBef>
                <a:spcPts val="0"/>
              </a:spcBef>
              <a:buSzPts val="1400"/>
              <a:buFont typeface="EB Garamond Regular"/>
              <a:buChar char="●"/>
            </a:pPr>
            <a:r>
              <a:rPr lang="en" sz="1867" dirty="0">
                <a:latin typeface="EB Garamond Regular"/>
                <a:ea typeface="EB Garamond Regular"/>
                <a:cs typeface="EB Garamond Regular"/>
                <a:sym typeface="EB Garamond Regular"/>
              </a:rPr>
              <a:t>One hot encoding for certain columns</a:t>
            </a:r>
          </a:p>
          <a:p>
            <a:pPr marL="380990" indent="-423323">
              <a:spcBef>
                <a:spcPts val="0"/>
              </a:spcBef>
              <a:buSzPts val="1400"/>
              <a:buFont typeface="EB Garamond Regular"/>
              <a:buChar char="●"/>
            </a:pPr>
            <a:r>
              <a:rPr lang="en-IN" sz="1867" dirty="0">
                <a:latin typeface="EB Garamond Regular"/>
                <a:ea typeface="EB Garamond Regular"/>
                <a:cs typeface="EB Garamond Regular"/>
                <a:sym typeface="EB Garamond Regular"/>
              </a:rPr>
              <a:t>Frequency Encoding</a:t>
            </a:r>
            <a:endParaRPr sz="1867" dirty="0">
              <a:latin typeface="EB Garamond Regular"/>
              <a:ea typeface="EB Garamond Regular"/>
              <a:cs typeface="EB Garamond Regular"/>
              <a:sym typeface="EB Garamond Regular"/>
            </a:endParaRPr>
          </a:p>
        </p:txBody>
      </p:sp>
      <p:sp>
        <p:nvSpPr>
          <p:cNvPr id="200" name="Google Shape;200;p23"/>
          <p:cNvSpPr/>
          <p:nvPr/>
        </p:nvSpPr>
        <p:spPr>
          <a:xfrm>
            <a:off x="6698833" y="1739833"/>
            <a:ext cx="2768400" cy="810400"/>
          </a:xfrm>
          <a:prstGeom prst="chevron">
            <a:avLst>
              <a:gd name="adj" fmla="val 50000"/>
            </a:avLst>
          </a:prstGeom>
          <a:solidFill>
            <a:schemeClr val="accent5">
              <a:lumMod val="60000"/>
              <a:lumOff val="40000"/>
            </a:schemeClr>
          </a:solidFill>
          <a:ln>
            <a:noFill/>
          </a:ln>
        </p:spPr>
        <p:txBody>
          <a:bodyPr spcFirstLastPara="1" wrap="square" lIns="162500" tIns="162500" rIns="162500" bIns="162500" anchor="ctr" anchorCtr="0">
            <a:noAutofit/>
          </a:bodyPr>
          <a:lstStyle/>
          <a:p>
            <a:endParaRPr sz="2400"/>
          </a:p>
        </p:txBody>
      </p:sp>
      <p:sp>
        <p:nvSpPr>
          <p:cNvPr id="201" name="Google Shape;201;p23"/>
          <p:cNvSpPr txBox="1">
            <a:spLocks noGrp="1"/>
          </p:cNvSpPr>
          <p:nvPr>
            <p:ph type="body" idx="4294967295"/>
          </p:nvPr>
        </p:nvSpPr>
        <p:spPr>
          <a:xfrm>
            <a:off x="7144115" y="1935433"/>
            <a:ext cx="2198000" cy="419200"/>
          </a:xfrm>
          <a:prstGeom prst="rect">
            <a:avLst/>
          </a:prstGeom>
        </p:spPr>
        <p:txBody>
          <a:bodyPr spcFirstLastPara="1" vert="horz" wrap="square" lIns="121900" tIns="121900" rIns="121900" bIns="121900" rtlCol="0" anchor="ctr" anchorCtr="0">
            <a:noAutofit/>
          </a:bodyPr>
          <a:lstStyle/>
          <a:p>
            <a:pPr marL="0" indent="0">
              <a:spcBef>
                <a:spcPts val="0"/>
              </a:spcBef>
              <a:buNone/>
            </a:pPr>
            <a:r>
              <a:rPr lang="en" sz="1867" dirty="0">
                <a:solidFill>
                  <a:schemeClr val="lt1"/>
                </a:solidFill>
                <a:latin typeface="EB Garamond Regular"/>
                <a:ea typeface="EB Garamond Regular"/>
                <a:cs typeface="EB Garamond Regular"/>
                <a:sym typeface="EB Garamond Regular"/>
              </a:rPr>
              <a:t>Scaling &amp; Normalization</a:t>
            </a:r>
            <a:endParaRPr sz="1867" dirty="0">
              <a:solidFill>
                <a:schemeClr val="lt1"/>
              </a:solidFill>
              <a:latin typeface="EB Garamond Regular"/>
              <a:ea typeface="EB Garamond Regular"/>
              <a:cs typeface="EB Garamond Regular"/>
              <a:sym typeface="EB Garamond Regular"/>
            </a:endParaRPr>
          </a:p>
        </p:txBody>
      </p:sp>
      <p:sp>
        <p:nvSpPr>
          <p:cNvPr id="202" name="Google Shape;202;p23"/>
          <p:cNvSpPr txBox="1">
            <a:spLocks noGrp="1"/>
          </p:cNvSpPr>
          <p:nvPr>
            <p:ph type="body" idx="4294967295"/>
          </p:nvPr>
        </p:nvSpPr>
        <p:spPr>
          <a:xfrm>
            <a:off x="6698833" y="2579370"/>
            <a:ext cx="2768400" cy="3534400"/>
          </a:xfrm>
          <a:prstGeom prst="rect">
            <a:avLst/>
          </a:prstGeom>
        </p:spPr>
        <p:txBody>
          <a:bodyPr spcFirstLastPara="1" vert="horz" wrap="square" lIns="121900" tIns="121900" rIns="121900" bIns="121900" rtlCol="0" anchor="t" anchorCtr="0">
            <a:noAutofit/>
          </a:bodyPr>
          <a:lstStyle/>
          <a:p>
            <a:pPr marL="380990" indent="-423323">
              <a:spcBef>
                <a:spcPts val="0"/>
              </a:spcBef>
              <a:buSzPts val="1400"/>
              <a:buFont typeface="EB Garamond Regular"/>
              <a:buChar char="●"/>
            </a:pPr>
            <a:r>
              <a:rPr lang="en" sz="1867" dirty="0">
                <a:latin typeface="EB Garamond Regular"/>
                <a:ea typeface="EB Garamond Regular"/>
                <a:cs typeface="EB Garamond Regular"/>
                <a:sym typeface="EB Garamond Regular"/>
              </a:rPr>
              <a:t>Standard scaling</a:t>
            </a:r>
            <a:endParaRPr sz="1867" dirty="0">
              <a:latin typeface="EB Garamond Regular"/>
              <a:ea typeface="EB Garamond Regular"/>
              <a:cs typeface="EB Garamond Regular"/>
              <a:sym typeface="EB Garamond Regular"/>
            </a:endParaRPr>
          </a:p>
          <a:p>
            <a:pPr marL="380990" indent="-423323">
              <a:spcBef>
                <a:spcPts val="0"/>
              </a:spcBef>
              <a:buSzPts val="1400"/>
              <a:buFont typeface="EB Garamond Regular"/>
              <a:buChar char="●"/>
            </a:pPr>
            <a:r>
              <a:rPr lang="en" sz="1867" dirty="0">
                <a:latin typeface="EB Garamond Regular"/>
                <a:ea typeface="EB Garamond Regular"/>
                <a:cs typeface="EB Garamond Regular"/>
                <a:sym typeface="EB Garamond Regular"/>
              </a:rPr>
              <a:t>Normalization</a:t>
            </a:r>
            <a:endParaRPr sz="1867" dirty="0">
              <a:latin typeface="EB Garamond Regular"/>
              <a:ea typeface="EB Garamond Regular"/>
              <a:cs typeface="EB Garamond Regular"/>
              <a:sym typeface="EB Garamond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r>
              <a:rPr lang="en" sz="4800" dirty="0">
                <a:latin typeface="EB Garamond Regular"/>
                <a:ea typeface="EB Garamond Regular"/>
                <a:cs typeface="EB Garamond Regular"/>
                <a:sym typeface="EB Garamond Regular"/>
              </a:rPr>
              <a:t>Selected Features</a:t>
            </a:r>
            <a:endParaRPr sz="4800" dirty="0">
              <a:latin typeface="EB Garamond Regular"/>
              <a:ea typeface="EB Garamond Regular"/>
              <a:cs typeface="EB Garamond Regular"/>
              <a:sym typeface="EB Garamond Regular"/>
            </a:endParaRPr>
          </a:p>
        </p:txBody>
      </p:sp>
      <p:sp>
        <p:nvSpPr>
          <p:cNvPr id="208" name="Google Shape;208;p24"/>
          <p:cNvSpPr txBox="1">
            <a:spLocks noGrp="1"/>
          </p:cNvSpPr>
          <p:nvPr>
            <p:ph type="body" idx="1"/>
          </p:nvPr>
        </p:nvSpPr>
        <p:spPr>
          <a:xfrm>
            <a:off x="415600" y="1639833"/>
            <a:ext cx="9536783" cy="44520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sz="2800" dirty="0">
                <a:sym typeface="EB Garamond"/>
              </a:rPr>
              <a:t>Start_Lat, Start_Lng, Amenity, Bump, Crossing, Give_Way,</a:t>
            </a:r>
          </a:p>
          <a:p>
            <a:pPr marL="0" indent="0">
              <a:spcAft>
                <a:spcPts val="2133"/>
              </a:spcAft>
              <a:buNone/>
            </a:pPr>
            <a:r>
              <a:rPr lang="en" sz="2800" dirty="0">
                <a:sym typeface="EB Garamond"/>
              </a:rPr>
              <a:t>Junction, No_Exit, Railway, Roundabout, Station, Stop,</a:t>
            </a:r>
          </a:p>
          <a:p>
            <a:pPr marL="0" indent="0">
              <a:spcAft>
                <a:spcPts val="2133"/>
              </a:spcAft>
              <a:buNone/>
            </a:pPr>
            <a:r>
              <a:rPr lang="en-IN" sz="2800" dirty="0">
                <a:sym typeface="EB Garamond"/>
              </a:rPr>
              <a:t>Source, TMC, Severity, Start Time, End Time , </a:t>
            </a:r>
            <a:r>
              <a:rPr lang="en-IN" sz="2800" dirty="0" err="1">
                <a:sym typeface="EB Garamond"/>
              </a:rPr>
              <a:t>End_Lat</a:t>
            </a:r>
            <a:r>
              <a:rPr lang="en-IN" sz="2800" dirty="0">
                <a:sym typeface="EB Garamond"/>
              </a:rPr>
              <a:t>,</a:t>
            </a:r>
          </a:p>
          <a:p>
            <a:pPr marL="0" indent="0">
              <a:spcAft>
                <a:spcPts val="2133"/>
              </a:spcAft>
              <a:buNone/>
            </a:pPr>
            <a:r>
              <a:rPr lang="en-IN" sz="2800" dirty="0" err="1">
                <a:sym typeface="EB Garamond"/>
              </a:rPr>
              <a:t>End_Lng</a:t>
            </a:r>
            <a:r>
              <a:rPr lang="en-IN" sz="2800" dirty="0">
                <a:sym typeface="EB Garamond"/>
              </a:rPr>
              <a:t> ,Distance(mi), Description , Number , Street ,</a:t>
            </a:r>
          </a:p>
          <a:p>
            <a:pPr marL="0" indent="0">
              <a:spcAft>
                <a:spcPts val="2133"/>
              </a:spcAft>
              <a:buNone/>
            </a:pPr>
            <a:r>
              <a:rPr lang="en-IN" sz="2800" dirty="0">
                <a:sym typeface="EB Garamond"/>
              </a:rPr>
              <a:t>Side, City ,County, State,  </a:t>
            </a:r>
            <a:r>
              <a:rPr lang="en-IN" sz="2800" dirty="0" err="1">
                <a:sym typeface="EB Garamond"/>
              </a:rPr>
              <a:t>Zipcode</a:t>
            </a:r>
            <a:r>
              <a:rPr lang="en-IN" sz="2800" dirty="0">
                <a:sym typeface="EB Garamond"/>
              </a:rPr>
              <a:t>.</a:t>
            </a:r>
            <a:endParaRPr lang="en" sz="2800" dirty="0">
              <a:sym typeface="EB Garamond"/>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1027</Words>
  <Application>Microsoft Office PowerPoint</Application>
  <PresentationFormat>Widescreen</PresentationFormat>
  <Paragraphs>133</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EB Garamond</vt:lpstr>
      <vt:lpstr>EB Garamond Regular</vt:lpstr>
      <vt:lpstr>Roboto</vt:lpstr>
      <vt:lpstr>Trebuchet MS</vt:lpstr>
      <vt:lpstr>Wingdings 3</vt:lpstr>
      <vt:lpstr>Facet</vt:lpstr>
      <vt:lpstr>DATA  ANALYTICS PROJECT   “Prognosis And Analysis Of Accidents And Severity” </vt:lpstr>
      <vt:lpstr>INTRODUCTION :</vt:lpstr>
      <vt:lpstr>PowerPoint Presentation</vt:lpstr>
      <vt:lpstr>Project Scope</vt:lpstr>
      <vt:lpstr>PowerPoint Presentation</vt:lpstr>
      <vt:lpstr>PowerPoint Presentation</vt:lpstr>
      <vt:lpstr>PowerPoint Presentation</vt:lpstr>
      <vt:lpstr>Preprocessing</vt:lpstr>
      <vt:lpstr>Selected Features</vt:lpstr>
      <vt:lpstr>Exploratory Data Analysis </vt:lpstr>
      <vt:lpstr>Exploratory Data Analysis</vt:lpstr>
      <vt:lpstr>Exploratory Data Analysis:  Count of accidents by weekday</vt:lpstr>
      <vt:lpstr>Model:</vt:lpstr>
      <vt:lpstr>Model:</vt:lpstr>
      <vt:lpstr>Model:</vt:lpstr>
      <vt:lpstr>Evaluation: </vt:lpstr>
      <vt:lpstr>Experimental Results:</vt:lpstr>
      <vt:lpstr>Confusion Matrix:</vt:lpstr>
      <vt:lpstr>Conclusion And Key Findings:</vt:lpstr>
      <vt:lpstr>Individual Contributions: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Priyanka Gopi</dc:creator>
  <cp:lastModifiedBy>subha ramaiah</cp:lastModifiedBy>
  <cp:revision>26</cp:revision>
  <dcterms:created xsi:type="dcterms:W3CDTF">2020-11-30T07:33:17Z</dcterms:created>
  <dcterms:modified xsi:type="dcterms:W3CDTF">2020-11-30T14:17:16Z</dcterms:modified>
</cp:coreProperties>
</file>