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261" r:id="rId3"/>
    <p:sldId id="259" r:id="rId4"/>
    <p:sldId id="257" r:id="rId5"/>
    <p:sldId id="262" r:id="rId6"/>
    <p:sldId id="263" r:id="rId7"/>
    <p:sldId id="264" r:id="rId8"/>
    <p:sldId id="265" r:id="rId9"/>
    <p:sldId id="267" r:id="rId10"/>
    <p:sldId id="268" r:id="rId11"/>
    <p:sldId id="271" r:id="rId12"/>
    <p:sldId id="272" r:id="rId13"/>
    <p:sldId id="274" r:id="rId14"/>
    <p:sldId id="273" r:id="rId15"/>
    <p:sldId id="269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1CE"/>
    <a:srgbClr val="F8FDBB"/>
    <a:srgbClr val="F8F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AD057-33F7-4AF0-9D3D-C645F98205C7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FCA3DA-8523-4882-BD27-67BCAA8992E8}">
      <dgm:prSet phldrT="[Text]"/>
      <dgm:spPr/>
      <dgm:t>
        <a:bodyPr/>
        <a:lstStyle/>
        <a:p>
          <a:r>
            <a:rPr lang="en-US" err="1"/>
            <a:t>Thành</a:t>
          </a:r>
          <a:r>
            <a:rPr lang="en-US"/>
            <a:t> </a:t>
          </a:r>
          <a:r>
            <a:rPr lang="en-US" err="1"/>
            <a:t>viên</a:t>
          </a:r>
          <a:r>
            <a:rPr lang="en-US"/>
            <a:t> &amp; p</a:t>
          </a:r>
          <a:r>
            <a:rPr lang="en-US" b="0"/>
            <a:t>hân công công việc trong </a:t>
          </a:r>
          <a:r>
            <a:rPr lang="en-US"/>
            <a:t>nhóm</a:t>
          </a:r>
        </a:p>
      </dgm:t>
    </dgm:pt>
    <dgm:pt modelId="{9B72AF70-5BE6-4FF9-A9F2-CA3B747BE283}" type="parTrans" cxnId="{9F024D31-6425-4B4C-B3CD-14B129DC0AF5}">
      <dgm:prSet/>
      <dgm:spPr/>
      <dgm:t>
        <a:bodyPr/>
        <a:lstStyle/>
        <a:p>
          <a:endParaRPr lang="en-US"/>
        </a:p>
      </dgm:t>
    </dgm:pt>
    <dgm:pt modelId="{3DF20B27-4E71-4DB3-96DC-7327384DAA80}" type="sibTrans" cxnId="{9F024D31-6425-4B4C-B3CD-14B129DC0AF5}">
      <dgm:prSet/>
      <dgm:spPr/>
      <dgm:t>
        <a:bodyPr/>
        <a:lstStyle/>
        <a:p>
          <a:endParaRPr lang="en-US"/>
        </a:p>
      </dgm:t>
    </dgm:pt>
    <dgm:pt modelId="{5832EA72-16B1-4B88-BB30-1B5DDEEE3695}">
      <dgm:prSet phldrT="[Text]"/>
      <dgm:spPr/>
      <dgm:t>
        <a:bodyPr/>
        <a:lstStyle/>
        <a:p>
          <a:r>
            <a:rPr lang="en-US" b="0"/>
            <a:t>Bảng câu hỏi lấy yêu cầu khách hàng</a:t>
          </a:r>
        </a:p>
      </dgm:t>
    </dgm:pt>
    <dgm:pt modelId="{056513D0-2FB0-40C3-B75B-C0313147A168}" type="parTrans" cxnId="{4457C201-733B-4793-A446-473E3B98FFCC}">
      <dgm:prSet/>
      <dgm:spPr/>
      <dgm:t>
        <a:bodyPr/>
        <a:lstStyle/>
        <a:p>
          <a:endParaRPr lang="en-US"/>
        </a:p>
      </dgm:t>
    </dgm:pt>
    <dgm:pt modelId="{25D25F30-0C78-455F-908A-BC61C399278A}" type="sibTrans" cxnId="{4457C201-733B-4793-A446-473E3B98FFCC}">
      <dgm:prSet/>
      <dgm:spPr/>
      <dgm:t>
        <a:bodyPr/>
        <a:lstStyle/>
        <a:p>
          <a:endParaRPr lang="en-US"/>
        </a:p>
      </dgm:t>
    </dgm:pt>
    <dgm:pt modelId="{B91AF102-AD78-4494-BF12-27F78FC0F23F}">
      <dgm:prSet phldrT="[Text]"/>
      <dgm:spPr/>
      <dgm:t>
        <a:bodyPr/>
        <a:lstStyle/>
        <a:p>
          <a:r>
            <a:rPr lang="en-US" b="0"/>
            <a:t>Phân tích yêu cầu khách hàng</a:t>
          </a:r>
        </a:p>
      </dgm:t>
    </dgm:pt>
    <dgm:pt modelId="{5C1A0007-E758-4BE9-9680-E28A8D97E50D}" type="parTrans" cxnId="{6D6E4688-DB37-4BE2-A26A-0AA0D1B13B55}">
      <dgm:prSet/>
      <dgm:spPr/>
      <dgm:t>
        <a:bodyPr/>
        <a:lstStyle/>
        <a:p>
          <a:endParaRPr lang="en-US"/>
        </a:p>
      </dgm:t>
    </dgm:pt>
    <dgm:pt modelId="{D450D2BB-73A7-4857-84DD-B5493E0FD405}" type="sibTrans" cxnId="{6D6E4688-DB37-4BE2-A26A-0AA0D1B13B55}">
      <dgm:prSet/>
      <dgm:spPr/>
      <dgm:t>
        <a:bodyPr/>
        <a:lstStyle/>
        <a:p>
          <a:endParaRPr lang="en-US"/>
        </a:p>
      </dgm:t>
    </dgm:pt>
    <dgm:pt modelId="{D1746FB5-BDFB-4E32-9880-061F4AB55F25}">
      <dgm:prSet phldrT="[Text]"/>
      <dgm:spPr/>
      <dgm:t>
        <a:bodyPr/>
        <a:lstStyle/>
        <a:p>
          <a:r>
            <a:rPr lang="en-US" b="0"/>
            <a:t>Danh sách chức năng – Tiến độ - Tỉ lệ đáp ứng yêu cầu</a:t>
          </a:r>
        </a:p>
      </dgm:t>
    </dgm:pt>
    <dgm:pt modelId="{5AA298CC-9749-4BA6-B51A-F5034AA9C25E}" type="parTrans" cxnId="{E6CBA945-3DFF-4CFE-80F7-62D9B226C510}">
      <dgm:prSet/>
      <dgm:spPr/>
      <dgm:t>
        <a:bodyPr/>
        <a:lstStyle/>
        <a:p>
          <a:endParaRPr lang="en-US"/>
        </a:p>
      </dgm:t>
    </dgm:pt>
    <dgm:pt modelId="{21003DED-83C8-4E35-9E7E-F7364F07C873}" type="sibTrans" cxnId="{E6CBA945-3DFF-4CFE-80F7-62D9B226C510}">
      <dgm:prSet/>
      <dgm:spPr/>
      <dgm:t>
        <a:bodyPr/>
        <a:lstStyle/>
        <a:p>
          <a:endParaRPr lang="en-US"/>
        </a:p>
      </dgm:t>
    </dgm:pt>
    <dgm:pt modelId="{A238CB85-6329-4C40-8C18-F80E944D206B}">
      <dgm:prSet phldrT="[Text]"/>
      <dgm:spPr/>
      <dgm:t>
        <a:bodyPr/>
        <a:lstStyle/>
        <a:p>
          <a:r>
            <a:rPr lang="en-US" b="0" i="0"/>
            <a:t>Mô hình và chức năng phát triển trong tương lai</a:t>
          </a:r>
          <a:endParaRPr lang="en-US" b="0"/>
        </a:p>
      </dgm:t>
    </dgm:pt>
    <dgm:pt modelId="{BF619CF5-42B2-43DF-8DEA-50EB14281B2E}" type="parTrans" cxnId="{4BD69AB0-64CB-4E7C-ADB9-5BFD9D9EF6F3}">
      <dgm:prSet/>
      <dgm:spPr/>
      <dgm:t>
        <a:bodyPr/>
        <a:lstStyle/>
        <a:p>
          <a:endParaRPr lang="en-US"/>
        </a:p>
      </dgm:t>
    </dgm:pt>
    <dgm:pt modelId="{F440A6A7-A494-4A8B-BBDB-51ED25815EF0}" type="sibTrans" cxnId="{4BD69AB0-64CB-4E7C-ADB9-5BFD9D9EF6F3}">
      <dgm:prSet/>
      <dgm:spPr/>
      <dgm:t>
        <a:bodyPr/>
        <a:lstStyle/>
        <a:p>
          <a:endParaRPr lang="en-US"/>
        </a:p>
      </dgm:t>
    </dgm:pt>
    <dgm:pt modelId="{3C1CD280-8665-4848-A4DD-02A8AE6D27B9}" type="pres">
      <dgm:prSet presAssocID="{349AD057-33F7-4AF0-9D3D-C645F98205C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6002D15-3558-4DCD-93FE-C8EB093DAEE0}" type="pres">
      <dgm:prSet presAssocID="{349AD057-33F7-4AF0-9D3D-C645F98205C7}" presName="Name1" presStyleCnt="0"/>
      <dgm:spPr/>
    </dgm:pt>
    <dgm:pt modelId="{C78D43D7-8F3D-46E4-BD5B-F2FC4651A181}" type="pres">
      <dgm:prSet presAssocID="{349AD057-33F7-4AF0-9D3D-C645F98205C7}" presName="cycle" presStyleCnt="0"/>
      <dgm:spPr/>
    </dgm:pt>
    <dgm:pt modelId="{1A8E193C-AF96-47E9-91DF-EDE6E6C9AD2A}" type="pres">
      <dgm:prSet presAssocID="{349AD057-33F7-4AF0-9D3D-C645F98205C7}" presName="srcNode" presStyleLbl="node1" presStyleIdx="0" presStyleCnt="5"/>
      <dgm:spPr/>
    </dgm:pt>
    <dgm:pt modelId="{742BAD3F-E0ED-47BA-81EC-52BCE99453B1}" type="pres">
      <dgm:prSet presAssocID="{349AD057-33F7-4AF0-9D3D-C645F98205C7}" presName="conn" presStyleLbl="parChTrans1D2" presStyleIdx="0" presStyleCnt="1"/>
      <dgm:spPr/>
      <dgm:t>
        <a:bodyPr/>
        <a:lstStyle/>
        <a:p>
          <a:endParaRPr lang="en-US"/>
        </a:p>
      </dgm:t>
    </dgm:pt>
    <dgm:pt modelId="{3E675FDE-4E15-4FFA-9BC3-BD502ED23B37}" type="pres">
      <dgm:prSet presAssocID="{349AD057-33F7-4AF0-9D3D-C645F98205C7}" presName="extraNode" presStyleLbl="node1" presStyleIdx="0" presStyleCnt="5"/>
      <dgm:spPr/>
    </dgm:pt>
    <dgm:pt modelId="{C6FEE866-CC46-4F2F-AC98-E054794135D9}" type="pres">
      <dgm:prSet presAssocID="{349AD057-33F7-4AF0-9D3D-C645F98205C7}" presName="dstNode" presStyleLbl="node1" presStyleIdx="0" presStyleCnt="5"/>
      <dgm:spPr/>
    </dgm:pt>
    <dgm:pt modelId="{9DB9534D-520B-4E9C-9354-6ED98E3C32AE}" type="pres">
      <dgm:prSet presAssocID="{D1FCA3DA-8523-4882-BD27-67BCAA8992E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AA1AB-427B-4C7C-83EE-203EA5CC4930}" type="pres">
      <dgm:prSet presAssocID="{D1FCA3DA-8523-4882-BD27-67BCAA8992E8}" presName="accent_1" presStyleCnt="0"/>
      <dgm:spPr/>
    </dgm:pt>
    <dgm:pt modelId="{FC69D44A-B087-4BD0-A831-EBB74465EE4F}" type="pres">
      <dgm:prSet presAssocID="{D1FCA3DA-8523-4882-BD27-67BCAA8992E8}" presName="accentRepeatNode" presStyleLbl="solidFgAcc1" presStyleIdx="0" presStyleCnt="5"/>
      <dgm:spPr/>
    </dgm:pt>
    <dgm:pt modelId="{544BBB5C-EFCF-4067-A0F7-882A8AA5DB85}" type="pres">
      <dgm:prSet presAssocID="{5832EA72-16B1-4B88-BB30-1B5DDEEE369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85CF9-2C25-43D8-A51A-9F8878ED9B9A}" type="pres">
      <dgm:prSet presAssocID="{5832EA72-16B1-4B88-BB30-1B5DDEEE3695}" presName="accent_2" presStyleCnt="0"/>
      <dgm:spPr/>
    </dgm:pt>
    <dgm:pt modelId="{D8D4B251-94F1-4A92-9F84-C8C1735B6904}" type="pres">
      <dgm:prSet presAssocID="{5832EA72-16B1-4B88-BB30-1B5DDEEE3695}" presName="accentRepeatNode" presStyleLbl="solidFgAcc1" presStyleIdx="1" presStyleCnt="5"/>
      <dgm:spPr/>
    </dgm:pt>
    <dgm:pt modelId="{EA960E3E-DDA3-4429-8073-8332CD755891}" type="pres">
      <dgm:prSet presAssocID="{B91AF102-AD78-4494-BF12-27F78FC0F23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95F40-C265-4165-94B7-0DB389A0B398}" type="pres">
      <dgm:prSet presAssocID="{B91AF102-AD78-4494-BF12-27F78FC0F23F}" presName="accent_3" presStyleCnt="0"/>
      <dgm:spPr/>
    </dgm:pt>
    <dgm:pt modelId="{F0B566CA-D57F-4CAB-BCA1-3B86A40E023E}" type="pres">
      <dgm:prSet presAssocID="{B91AF102-AD78-4494-BF12-27F78FC0F23F}" presName="accentRepeatNode" presStyleLbl="solidFgAcc1" presStyleIdx="2" presStyleCnt="5"/>
      <dgm:spPr/>
    </dgm:pt>
    <dgm:pt modelId="{13871215-1010-4A86-83DF-02A9A4907B24}" type="pres">
      <dgm:prSet presAssocID="{D1746FB5-BDFB-4E32-9880-061F4AB55F2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7D906-6BE1-4BAE-BBC3-4770216743B3}" type="pres">
      <dgm:prSet presAssocID="{D1746FB5-BDFB-4E32-9880-061F4AB55F25}" presName="accent_4" presStyleCnt="0"/>
      <dgm:spPr/>
    </dgm:pt>
    <dgm:pt modelId="{8FAA6F0B-F696-40EA-AD21-EB5609C366D5}" type="pres">
      <dgm:prSet presAssocID="{D1746FB5-BDFB-4E32-9880-061F4AB55F25}" presName="accentRepeatNode" presStyleLbl="solidFgAcc1" presStyleIdx="3" presStyleCnt="5"/>
      <dgm:spPr/>
    </dgm:pt>
    <dgm:pt modelId="{B97A08C0-F994-4484-A95D-FEE82792FE32}" type="pres">
      <dgm:prSet presAssocID="{A238CB85-6329-4C40-8C18-F80E944D206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C0654-980E-49C9-8BEB-0D198D762FCE}" type="pres">
      <dgm:prSet presAssocID="{A238CB85-6329-4C40-8C18-F80E944D206B}" presName="accent_5" presStyleCnt="0"/>
      <dgm:spPr/>
    </dgm:pt>
    <dgm:pt modelId="{8D96B0BF-BA9D-46CF-A675-FE24704A1A17}" type="pres">
      <dgm:prSet presAssocID="{A238CB85-6329-4C40-8C18-F80E944D206B}" presName="accentRepeatNode" presStyleLbl="solidFgAcc1" presStyleIdx="4" presStyleCnt="5"/>
      <dgm:spPr/>
    </dgm:pt>
  </dgm:ptLst>
  <dgm:cxnLst>
    <dgm:cxn modelId="{9F024D31-6425-4B4C-B3CD-14B129DC0AF5}" srcId="{349AD057-33F7-4AF0-9D3D-C645F98205C7}" destId="{D1FCA3DA-8523-4882-BD27-67BCAA8992E8}" srcOrd="0" destOrd="0" parTransId="{9B72AF70-5BE6-4FF9-A9F2-CA3B747BE283}" sibTransId="{3DF20B27-4E71-4DB3-96DC-7327384DAA80}"/>
    <dgm:cxn modelId="{F11D3425-0398-42EA-8E78-FFAD4EE9312B}" type="presOf" srcId="{3DF20B27-4E71-4DB3-96DC-7327384DAA80}" destId="{742BAD3F-E0ED-47BA-81EC-52BCE99453B1}" srcOrd="0" destOrd="0" presId="urn:microsoft.com/office/officeart/2008/layout/VerticalCurvedList"/>
    <dgm:cxn modelId="{4457C201-733B-4793-A446-473E3B98FFCC}" srcId="{349AD057-33F7-4AF0-9D3D-C645F98205C7}" destId="{5832EA72-16B1-4B88-BB30-1B5DDEEE3695}" srcOrd="1" destOrd="0" parTransId="{056513D0-2FB0-40C3-B75B-C0313147A168}" sibTransId="{25D25F30-0C78-455F-908A-BC61C399278A}"/>
    <dgm:cxn modelId="{DD486E81-166A-4332-A39E-4CF17D83ACE9}" type="presOf" srcId="{5832EA72-16B1-4B88-BB30-1B5DDEEE3695}" destId="{544BBB5C-EFCF-4067-A0F7-882A8AA5DB85}" srcOrd="0" destOrd="0" presId="urn:microsoft.com/office/officeart/2008/layout/VerticalCurvedList"/>
    <dgm:cxn modelId="{8AD8B670-9944-471D-BFE4-9817FD1901E3}" type="presOf" srcId="{A238CB85-6329-4C40-8C18-F80E944D206B}" destId="{B97A08C0-F994-4484-A95D-FEE82792FE32}" srcOrd="0" destOrd="0" presId="urn:microsoft.com/office/officeart/2008/layout/VerticalCurvedList"/>
    <dgm:cxn modelId="{8AE77262-9C1E-472E-A05C-F3320877C959}" type="presOf" srcId="{B91AF102-AD78-4494-BF12-27F78FC0F23F}" destId="{EA960E3E-DDA3-4429-8073-8332CD755891}" srcOrd="0" destOrd="0" presId="urn:microsoft.com/office/officeart/2008/layout/VerticalCurvedList"/>
    <dgm:cxn modelId="{E6CBA945-3DFF-4CFE-80F7-62D9B226C510}" srcId="{349AD057-33F7-4AF0-9D3D-C645F98205C7}" destId="{D1746FB5-BDFB-4E32-9880-061F4AB55F25}" srcOrd="3" destOrd="0" parTransId="{5AA298CC-9749-4BA6-B51A-F5034AA9C25E}" sibTransId="{21003DED-83C8-4E35-9E7E-F7364F07C873}"/>
    <dgm:cxn modelId="{6D6E4688-DB37-4BE2-A26A-0AA0D1B13B55}" srcId="{349AD057-33F7-4AF0-9D3D-C645F98205C7}" destId="{B91AF102-AD78-4494-BF12-27F78FC0F23F}" srcOrd="2" destOrd="0" parTransId="{5C1A0007-E758-4BE9-9680-E28A8D97E50D}" sibTransId="{D450D2BB-73A7-4857-84DD-B5493E0FD405}"/>
    <dgm:cxn modelId="{970610B2-555E-4C7F-B462-FFE8B25F5BE0}" type="presOf" srcId="{D1746FB5-BDFB-4E32-9880-061F4AB55F25}" destId="{13871215-1010-4A86-83DF-02A9A4907B24}" srcOrd="0" destOrd="0" presId="urn:microsoft.com/office/officeart/2008/layout/VerticalCurvedList"/>
    <dgm:cxn modelId="{4BD69AB0-64CB-4E7C-ADB9-5BFD9D9EF6F3}" srcId="{349AD057-33F7-4AF0-9D3D-C645F98205C7}" destId="{A238CB85-6329-4C40-8C18-F80E944D206B}" srcOrd="4" destOrd="0" parTransId="{BF619CF5-42B2-43DF-8DEA-50EB14281B2E}" sibTransId="{F440A6A7-A494-4A8B-BBDB-51ED25815EF0}"/>
    <dgm:cxn modelId="{5B558589-EEF7-48E8-BFFE-41FBFE40F873}" type="presOf" srcId="{D1FCA3DA-8523-4882-BD27-67BCAA8992E8}" destId="{9DB9534D-520B-4E9C-9354-6ED98E3C32AE}" srcOrd="0" destOrd="0" presId="urn:microsoft.com/office/officeart/2008/layout/VerticalCurvedList"/>
    <dgm:cxn modelId="{B9325B55-1681-4473-907A-B4292E72F556}" type="presOf" srcId="{349AD057-33F7-4AF0-9D3D-C645F98205C7}" destId="{3C1CD280-8665-4848-A4DD-02A8AE6D27B9}" srcOrd="0" destOrd="0" presId="urn:microsoft.com/office/officeart/2008/layout/VerticalCurvedList"/>
    <dgm:cxn modelId="{96C97E1E-C203-43FB-8382-4CD807C999E8}" type="presParOf" srcId="{3C1CD280-8665-4848-A4DD-02A8AE6D27B9}" destId="{36002D15-3558-4DCD-93FE-C8EB093DAEE0}" srcOrd="0" destOrd="0" presId="urn:microsoft.com/office/officeart/2008/layout/VerticalCurvedList"/>
    <dgm:cxn modelId="{B65D26F4-0AD0-43A0-B3FF-1B7B5C9F1110}" type="presParOf" srcId="{36002D15-3558-4DCD-93FE-C8EB093DAEE0}" destId="{C78D43D7-8F3D-46E4-BD5B-F2FC4651A181}" srcOrd="0" destOrd="0" presId="urn:microsoft.com/office/officeart/2008/layout/VerticalCurvedList"/>
    <dgm:cxn modelId="{22F9C6CC-657E-4590-95C6-F3F05E030F31}" type="presParOf" srcId="{C78D43D7-8F3D-46E4-BD5B-F2FC4651A181}" destId="{1A8E193C-AF96-47E9-91DF-EDE6E6C9AD2A}" srcOrd="0" destOrd="0" presId="urn:microsoft.com/office/officeart/2008/layout/VerticalCurvedList"/>
    <dgm:cxn modelId="{D114E038-FBBD-436A-B1D1-8C4F9674DB6F}" type="presParOf" srcId="{C78D43D7-8F3D-46E4-BD5B-F2FC4651A181}" destId="{742BAD3F-E0ED-47BA-81EC-52BCE99453B1}" srcOrd="1" destOrd="0" presId="urn:microsoft.com/office/officeart/2008/layout/VerticalCurvedList"/>
    <dgm:cxn modelId="{75602B67-CFB6-4E5E-B4B3-7A3C14740999}" type="presParOf" srcId="{C78D43D7-8F3D-46E4-BD5B-F2FC4651A181}" destId="{3E675FDE-4E15-4FFA-9BC3-BD502ED23B37}" srcOrd="2" destOrd="0" presId="urn:microsoft.com/office/officeart/2008/layout/VerticalCurvedList"/>
    <dgm:cxn modelId="{B4C96637-3C31-409F-8AA9-769B1DD38AD7}" type="presParOf" srcId="{C78D43D7-8F3D-46E4-BD5B-F2FC4651A181}" destId="{C6FEE866-CC46-4F2F-AC98-E054794135D9}" srcOrd="3" destOrd="0" presId="urn:microsoft.com/office/officeart/2008/layout/VerticalCurvedList"/>
    <dgm:cxn modelId="{8241966D-1224-4E65-AC21-EB717AE597CA}" type="presParOf" srcId="{36002D15-3558-4DCD-93FE-C8EB093DAEE0}" destId="{9DB9534D-520B-4E9C-9354-6ED98E3C32AE}" srcOrd="1" destOrd="0" presId="urn:microsoft.com/office/officeart/2008/layout/VerticalCurvedList"/>
    <dgm:cxn modelId="{03282F2E-EF89-41E5-909A-D602AFD29523}" type="presParOf" srcId="{36002D15-3558-4DCD-93FE-C8EB093DAEE0}" destId="{8DCAA1AB-427B-4C7C-83EE-203EA5CC4930}" srcOrd="2" destOrd="0" presId="urn:microsoft.com/office/officeart/2008/layout/VerticalCurvedList"/>
    <dgm:cxn modelId="{24D05C24-AA80-4811-8123-BEA80586525A}" type="presParOf" srcId="{8DCAA1AB-427B-4C7C-83EE-203EA5CC4930}" destId="{FC69D44A-B087-4BD0-A831-EBB74465EE4F}" srcOrd="0" destOrd="0" presId="urn:microsoft.com/office/officeart/2008/layout/VerticalCurvedList"/>
    <dgm:cxn modelId="{DBC43750-69C1-4567-BEE2-56B8257E6F5E}" type="presParOf" srcId="{36002D15-3558-4DCD-93FE-C8EB093DAEE0}" destId="{544BBB5C-EFCF-4067-A0F7-882A8AA5DB85}" srcOrd="3" destOrd="0" presId="urn:microsoft.com/office/officeart/2008/layout/VerticalCurvedList"/>
    <dgm:cxn modelId="{3916D3BA-B63F-4DB6-A875-6CC4B0D3053C}" type="presParOf" srcId="{36002D15-3558-4DCD-93FE-C8EB093DAEE0}" destId="{E8485CF9-2C25-43D8-A51A-9F8878ED9B9A}" srcOrd="4" destOrd="0" presId="urn:microsoft.com/office/officeart/2008/layout/VerticalCurvedList"/>
    <dgm:cxn modelId="{B5A05940-AC47-40AD-9CD5-59C0B975AF94}" type="presParOf" srcId="{E8485CF9-2C25-43D8-A51A-9F8878ED9B9A}" destId="{D8D4B251-94F1-4A92-9F84-C8C1735B6904}" srcOrd="0" destOrd="0" presId="urn:microsoft.com/office/officeart/2008/layout/VerticalCurvedList"/>
    <dgm:cxn modelId="{E84961AE-01AD-4229-AAD9-CB3EFE2BD6AB}" type="presParOf" srcId="{36002D15-3558-4DCD-93FE-C8EB093DAEE0}" destId="{EA960E3E-DDA3-4429-8073-8332CD755891}" srcOrd="5" destOrd="0" presId="urn:microsoft.com/office/officeart/2008/layout/VerticalCurvedList"/>
    <dgm:cxn modelId="{66D97A6D-037A-4BA7-BFD5-AAE2CFB48E69}" type="presParOf" srcId="{36002D15-3558-4DCD-93FE-C8EB093DAEE0}" destId="{93F95F40-C265-4165-94B7-0DB389A0B398}" srcOrd="6" destOrd="0" presId="urn:microsoft.com/office/officeart/2008/layout/VerticalCurvedList"/>
    <dgm:cxn modelId="{3DAE14C2-6BDA-4062-8141-BD5925061AB8}" type="presParOf" srcId="{93F95F40-C265-4165-94B7-0DB389A0B398}" destId="{F0B566CA-D57F-4CAB-BCA1-3B86A40E023E}" srcOrd="0" destOrd="0" presId="urn:microsoft.com/office/officeart/2008/layout/VerticalCurvedList"/>
    <dgm:cxn modelId="{785E7FDD-0CD1-4850-9CFC-2218F5B4A1E1}" type="presParOf" srcId="{36002D15-3558-4DCD-93FE-C8EB093DAEE0}" destId="{13871215-1010-4A86-83DF-02A9A4907B24}" srcOrd="7" destOrd="0" presId="urn:microsoft.com/office/officeart/2008/layout/VerticalCurvedList"/>
    <dgm:cxn modelId="{0F896256-1DAE-42DF-8644-38006F6AC2A2}" type="presParOf" srcId="{36002D15-3558-4DCD-93FE-C8EB093DAEE0}" destId="{F317D906-6BE1-4BAE-BBC3-4770216743B3}" srcOrd="8" destOrd="0" presId="urn:microsoft.com/office/officeart/2008/layout/VerticalCurvedList"/>
    <dgm:cxn modelId="{D06E95A2-C9BB-4131-A0D0-0231D0AAA73D}" type="presParOf" srcId="{F317D906-6BE1-4BAE-BBC3-4770216743B3}" destId="{8FAA6F0B-F696-40EA-AD21-EB5609C366D5}" srcOrd="0" destOrd="0" presId="urn:microsoft.com/office/officeart/2008/layout/VerticalCurvedList"/>
    <dgm:cxn modelId="{08A62498-0CD3-4DE3-843F-5AAEE0567F99}" type="presParOf" srcId="{36002D15-3558-4DCD-93FE-C8EB093DAEE0}" destId="{B97A08C0-F994-4484-A95D-FEE82792FE32}" srcOrd="9" destOrd="0" presId="urn:microsoft.com/office/officeart/2008/layout/VerticalCurvedList"/>
    <dgm:cxn modelId="{6745744C-7CB1-4187-9162-810E86A8B091}" type="presParOf" srcId="{36002D15-3558-4DCD-93FE-C8EB093DAEE0}" destId="{DFAC0654-980E-49C9-8BEB-0D198D762FCE}" srcOrd="10" destOrd="0" presId="urn:microsoft.com/office/officeart/2008/layout/VerticalCurvedList"/>
    <dgm:cxn modelId="{BFD59496-24B0-4195-8AB7-52682D556635}" type="presParOf" srcId="{DFAC0654-980E-49C9-8BEB-0D198D762FCE}" destId="{8D96B0BF-BA9D-46CF-A675-FE24704A1A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3F336-4B1A-4EF0-AD6B-3C23A8CFDE3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B08CC-AF8B-4702-BE41-D895B8737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AED8-1234-4561-B776-32D5377FACCD}" type="datetime1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Train C - Đề tài: Quản lí cửa hàng laptop - Phạm Thị Ngọc Hà - Vũ Lâm Bảo Vân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BC67-2C88-48EA-86E7-5BFB866DE9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3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9E20-12B6-4E3A-96F5-2814A1A75C55}" type="datetime1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Train C - Đề tài: Quản lí cửa hàng laptop - Phạm Thị Ngọc Hà - Vũ Lâm Bảo Vân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BC67-2C88-48EA-86E7-5BFB866D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1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EC2-E025-4704-9C36-ADDE24825EC3}" type="datetime1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Train C - Đề tài: Quản lí cửa hàng laptop - Phạm Thị Ngọc Hà - Vũ Lâm Bảo Vân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BC67-2C88-48EA-86E7-5BFB866D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27C8-E7D6-4A45-942A-92D4DC5F25CC}" type="datetime1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Train C - Đề tài: Quản lí cửa hàng laptop - Phạm Thị Ngọc Hà - Vũ Lâm Bảo Vân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BC67-2C88-48EA-86E7-5BFB866D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9770-3B68-4BC3-84AC-32E09C0F6165}" type="datetime1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Train C - Đề tài: Quản lí cửa hàng laptop - Phạm Thị Ngọc Hà - Vũ Lâm Bảo Vân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BC67-2C88-48EA-86E7-5BFB866DE9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94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AA6C-5583-43C2-9DCE-A8E6B832027E}" type="datetime1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Train C - Đề tài: Quản lí cửa hàng laptop - Phạm Thị Ngọc Hà - Vũ Lâm Bảo Vân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BC67-2C88-48EA-86E7-5BFB866D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5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D3EB-73BE-478F-90E8-C3C090C7C7E9}" type="datetime1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Train C - Đề tài: Quản lí cửa hàng laptop - Phạm Thị Ngọc Hà - Vũ Lâm Bảo Vân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BC67-2C88-48EA-86E7-5BFB866D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6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6F23-F57B-4F84-AD37-E22EBECAC3BB}" type="datetime1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Train C - Đề tài: Quản lí cửa hàng laptop - Phạm Thị Ngọc Hà - Vũ Lâm Bảo Vân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BC67-2C88-48EA-86E7-5BFB866D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72A6-2CF2-4369-9C0A-62573AACEFC8}" type="datetime1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Project Train C - Đề tài: Quản lí cửa hàng laptop - Phạm Thị Ngọc Hà - Vũ Lâm Bảo Vân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BC67-2C88-48EA-86E7-5BFB866D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08218C-BB42-4CA8-A358-A522EEB6C3FF}" type="datetime1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Project Train C - Đề tài: Quản lí cửa hàng laptop - Phạm Thị Ngọc Hà - Vũ Lâm Bảo Vân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88BC67-2C88-48EA-86E7-5BFB866D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EA08-3BB0-486A-B371-6EE5D65E30BE}" type="datetime1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Train C - Đề tài: Quản lí cửa hàng laptop - Phạm Thị Ngọc Hà - Vũ Lâm Bảo Vân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BC67-2C88-48EA-86E7-5BFB866D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2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8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7CB3A1-D2F0-45D5-82C2-CF3C1F524602}" type="datetime1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Project Train C - Đề tài: Quản lí cửa hàng laptop - Phạm Thị Ngọc Hà - Vũ Lâm Bảo Vân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88BC67-2C88-48EA-86E7-5BFB866DE9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579720" y="1405336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8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F6C1E8-3B90-4DD2-895A-CDC5CEB78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4000" b="1" i="1"/>
              <a:t>Project Train C</a:t>
            </a:r>
            <a:r>
              <a:rPr lang="en-US" sz="7500"/>
              <a:t/>
            </a:r>
            <a:br>
              <a:rPr lang="en-US" sz="7500"/>
            </a:br>
            <a:r>
              <a:rPr lang="en-US" sz="7900" b="1"/>
              <a:t>“Cửa </a:t>
            </a:r>
            <a:r>
              <a:rPr lang="en-US" sz="7900" b="1" err="1"/>
              <a:t>hàng</a:t>
            </a:r>
            <a:r>
              <a:rPr lang="en-US" sz="7900" b="1"/>
              <a:t> Laptop Nhật Thi”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FCAC2D-17DB-4354-9BF0-17CB49F57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15729"/>
            <a:ext cx="10058400" cy="1082892"/>
          </a:xfrm>
        </p:spPr>
        <p:txBody>
          <a:bodyPr/>
          <a:lstStyle/>
          <a:p>
            <a:pPr algn="ctr"/>
            <a:r>
              <a:rPr lang="en-US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Phạm</a:t>
            </a:r>
            <a:r>
              <a:rPr lang="en-US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Ngọc</a:t>
            </a:r>
            <a:r>
              <a:rPr lang="en-US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Vũ</a:t>
            </a:r>
            <a:r>
              <a:rPr lang="en-US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Lâm</a:t>
            </a:r>
            <a:r>
              <a:rPr lang="en-US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Bảo</a:t>
            </a:r>
            <a:r>
              <a:rPr lang="en-US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Vân</a:t>
            </a:r>
            <a:endParaRPr lang="en-US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E81EBF6-F302-4FB1-9D0A-FA0DC8FC0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1565"/>
            <a:ext cx="2657861" cy="792482"/>
          </a:xfrm>
          <a:prstGeom prst="rect">
            <a:avLst/>
          </a:prstGeom>
        </p:spPr>
      </p:pic>
      <p:pic>
        <p:nvPicPr>
          <p:cNvPr id="5" name="Picture 2" descr="Không có văn bản thay thế tự động nào.">
            <a:extLst>
              <a:ext uri="{FF2B5EF4-FFF2-40B4-BE49-F238E27FC236}">
                <a16:creationId xmlns="" xmlns:a16="http://schemas.microsoft.com/office/drawing/2014/main" id="{CB952AF1-6D28-4E50-A383-3D7532C39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276071" y="391565"/>
            <a:ext cx="879609" cy="8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6757B9-23F3-47EB-BCFF-B2ACED8D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/>
              <a:t>Các chức năng của sản phẩm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786391F-DFB7-434B-AA6F-2B816F82D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163782"/>
              </p:ext>
            </p:extLst>
          </p:nvPr>
        </p:nvGraphicFramePr>
        <p:xfrm>
          <a:off x="599123" y="1535822"/>
          <a:ext cx="10993754" cy="4648905"/>
        </p:xfrm>
        <a:graphic>
          <a:graphicData uri="http://schemas.openxmlformats.org/drawingml/2006/table">
            <a:tbl>
              <a:tblPr firstRow="1" bandRow="1">
                <a:solidFill>
                  <a:srgbClr val="FFFFCC"/>
                </a:solidFill>
                <a:tableStyleId>{21E4AEA4-8DFA-4A89-87EB-49C32662AFE0}</a:tableStyleId>
              </a:tblPr>
              <a:tblGrid>
                <a:gridCol w="570755">
                  <a:extLst>
                    <a:ext uri="{9D8B030D-6E8A-4147-A177-3AD203B41FA5}">
                      <a16:colId xmlns="" xmlns:a16="http://schemas.microsoft.com/office/drawing/2014/main" val="2254363432"/>
                    </a:ext>
                  </a:extLst>
                </a:gridCol>
                <a:gridCol w="4585648">
                  <a:extLst>
                    <a:ext uri="{9D8B030D-6E8A-4147-A177-3AD203B41FA5}">
                      <a16:colId xmlns="" xmlns:a16="http://schemas.microsoft.com/office/drawing/2014/main" val="3443641244"/>
                    </a:ext>
                  </a:extLst>
                </a:gridCol>
                <a:gridCol w="2838736">
                  <a:extLst>
                    <a:ext uri="{9D8B030D-6E8A-4147-A177-3AD203B41FA5}">
                      <a16:colId xmlns="" xmlns:a16="http://schemas.microsoft.com/office/drawing/2014/main" val="2516130997"/>
                    </a:ext>
                  </a:extLst>
                </a:gridCol>
                <a:gridCol w="2998615">
                  <a:extLst>
                    <a:ext uri="{9D8B030D-6E8A-4147-A177-3AD203B41FA5}">
                      <a16:colId xmlns="" xmlns:a16="http://schemas.microsoft.com/office/drawing/2014/main" val="869241937"/>
                    </a:ext>
                  </a:extLst>
                </a:gridCol>
              </a:tblGrid>
              <a:tr h="8802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STT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Chức năng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Tiến độ hoàn thành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Tỉ lệ đáp ứng yêu cầu khách hàng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75600933"/>
                  </a:ext>
                </a:extLst>
              </a:tr>
              <a:tr h="491609">
                <a:tc gridSpan="4">
                  <a:txBody>
                    <a:bodyPr/>
                    <a:lstStyle/>
                    <a:p>
                      <a:pPr algn="ctr"/>
                      <a:r>
                        <a:rPr lang="en-US" sz="2600">
                          <a:solidFill>
                            <a:srgbClr val="FF0000"/>
                          </a:solidFill>
                        </a:rPr>
                        <a:t>Nhóm chức năng </a:t>
                      </a:r>
                      <a:r>
                        <a:rPr lang="en-US" sz="2600" b="1">
                          <a:solidFill>
                            <a:srgbClr val="FF0000"/>
                          </a:solidFill>
                        </a:rPr>
                        <a:t>SỬA</a:t>
                      </a:r>
                    </a:p>
                  </a:txBody>
                  <a:tcPr anchor="ctr">
                    <a:solidFill>
                      <a:srgbClr val="F8FD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8FD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3319752"/>
                  </a:ext>
                </a:extLst>
              </a:tr>
              <a:tr h="478302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53975" indent="0" algn="l"/>
                      <a:r>
                        <a:rPr lang="nn-NO" sz="2200"/>
                        <a:t>Admin sửa thông tin sản phẩm</a:t>
                      </a:r>
                      <a:endParaRPr 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1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44217753"/>
                  </a:ext>
                </a:extLst>
              </a:tr>
              <a:tr h="506437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2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Khách sửa thông tin đơn hàng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1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6067148"/>
                  </a:ext>
                </a:extLst>
              </a:tr>
              <a:tr h="5064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Nhóm chức năng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TÌM KIẾM</a:t>
                      </a:r>
                      <a:endParaRPr lang="en-US" sz="2200"/>
                    </a:p>
                  </a:txBody>
                  <a:tcPr anchor="ctr">
                    <a:solidFill>
                      <a:srgbClr val="F8FDB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200"/>
                    </a:p>
                  </a:txBody>
                  <a:tcPr anchor="ctr">
                    <a:solidFill>
                      <a:srgbClr val="F8FDB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5425" indent="-225425" algn="ctr">
                        <a:buFont typeface="Arial" panose="020B0604020202020204" pitchFamily="34" charset="0"/>
                        <a:buChar char="•"/>
                      </a:pPr>
                      <a:endParaRPr lang="en-US" sz="2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8FDB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8FD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4007980"/>
                  </a:ext>
                </a:extLst>
              </a:tr>
              <a:tr h="347003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2200"/>
                        <a:t>Admin tìm xem doanh thu t</a:t>
                      </a:r>
                      <a:r>
                        <a:rPr lang="en-US" sz="2200"/>
                        <a:t>ừng </a:t>
                      </a:r>
                      <a:r>
                        <a:rPr lang="nn-NO" sz="2200"/>
                        <a:t>sản phẩm cụ thể</a:t>
                      </a:r>
                      <a:endParaRPr lang="en-US" sz="2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8416090"/>
                  </a:ext>
                </a:extLst>
              </a:tr>
              <a:tr h="522481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13</a:t>
                      </a:r>
                    </a:p>
                  </a:txBody>
                  <a:tcPr anchor="ctr"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2200">
                          <a:solidFill>
                            <a:schemeClr val="tx1"/>
                          </a:solidFill>
                        </a:rPr>
                        <a:t>Admin tìm thông tin phiếu bảo hành</a:t>
                      </a:r>
                      <a:endParaRPr lang="en-US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solidFill>
                      <a:srgbClr val="D3E1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2673239"/>
                  </a:ext>
                </a:extLst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2200"/>
                        <a:t>Khách tìm đặt nhanh sản phẩm</a:t>
                      </a:r>
                      <a:endParaRPr lang="en-US" sz="2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90% (</a:t>
                      </a:r>
                      <a:r>
                        <a:rPr lang="en-US" sz="2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lang="en-US" sz="2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lỗi</a:t>
                      </a:r>
                      <a:r>
                        <a:rPr lang="en-US" sz="2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274765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8E4D30AA-A60B-4CB2-B679-8E560A6E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758" y="6459784"/>
            <a:ext cx="971203" cy="365125"/>
          </a:xfrm>
        </p:spPr>
        <p:txBody>
          <a:bodyPr/>
          <a:lstStyle/>
          <a:p>
            <a:r>
              <a:rPr lang="en-US" sz="1800"/>
              <a:t>Slide </a:t>
            </a:r>
            <a:fld id="{CD88BC67-2C88-48EA-86E7-5BFB866DE9B1}" type="slidenum">
              <a:rPr lang="en-US" sz="1800" smtClean="0"/>
              <a:t>10</a:t>
            </a:fld>
            <a:endParaRPr lang="en-US" sz="1800"/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3674578E-ED5E-4586-9470-E917D117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869" y="6459784"/>
            <a:ext cx="10254807" cy="365125"/>
          </a:xfrm>
        </p:spPr>
        <p:txBody>
          <a:bodyPr/>
          <a:lstStyle/>
          <a:p>
            <a:pPr algn="l"/>
            <a:r>
              <a:rPr lang="en-US" sz="1800"/>
              <a:t>F.code - Project Train C - </a:t>
            </a:r>
            <a:r>
              <a:rPr lang="en-US" sz="1800" i="1" u="sng" err="1"/>
              <a:t>Đề</a:t>
            </a:r>
            <a:r>
              <a:rPr lang="en-US" sz="1800" i="1" u="sng"/>
              <a:t> </a:t>
            </a:r>
            <a:r>
              <a:rPr lang="en-US" sz="1800" i="1" u="sng" err="1"/>
              <a:t>tài</a:t>
            </a:r>
            <a:r>
              <a:rPr lang="en-US" sz="1800" i="1"/>
              <a:t>: </a:t>
            </a:r>
            <a:r>
              <a:rPr lang="en-US" sz="1800"/>
              <a:t>“</a:t>
            </a:r>
            <a:r>
              <a:rPr lang="en-US" sz="1800" i="1"/>
              <a:t>Quản </a:t>
            </a:r>
            <a:r>
              <a:rPr lang="en-US" sz="1800" i="1" err="1"/>
              <a:t>lí</a:t>
            </a:r>
            <a:r>
              <a:rPr lang="en-US" sz="1800" i="1"/>
              <a:t> </a:t>
            </a:r>
            <a:r>
              <a:rPr lang="en-US" sz="1800" i="1" err="1"/>
              <a:t>cửa</a:t>
            </a:r>
            <a:r>
              <a:rPr lang="en-US" sz="1800" i="1"/>
              <a:t> </a:t>
            </a:r>
            <a:r>
              <a:rPr lang="en-US" sz="1800" i="1" err="1"/>
              <a:t>hàng</a:t>
            </a:r>
            <a:r>
              <a:rPr lang="en-US" sz="1800" i="1"/>
              <a:t> laptop</a:t>
            </a:r>
            <a:r>
              <a:rPr lang="en-US" sz="1800"/>
              <a:t>” - </a:t>
            </a:r>
            <a:r>
              <a:rPr lang="en-US" sz="1800" err="1"/>
              <a:t>Phạm</a:t>
            </a:r>
            <a:r>
              <a:rPr lang="en-US" sz="1800"/>
              <a:t> </a:t>
            </a:r>
            <a:r>
              <a:rPr lang="en-US" sz="1800" err="1"/>
              <a:t>Thị</a:t>
            </a:r>
            <a:r>
              <a:rPr lang="en-US" sz="1800"/>
              <a:t> </a:t>
            </a:r>
            <a:r>
              <a:rPr lang="en-US" sz="1800" err="1"/>
              <a:t>Ngọc</a:t>
            </a:r>
            <a:r>
              <a:rPr lang="en-US" sz="1800"/>
              <a:t> </a:t>
            </a:r>
            <a:r>
              <a:rPr lang="en-US" sz="1800" err="1"/>
              <a:t>Hà</a:t>
            </a:r>
            <a:r>
              <a:rPr lang="en-US" sz="1800"/>
              <a:t> - </a:t>
            </a:r>
            <a:r>
              <a:rPr lang="en-US" sz="1800" err="1"/>
              <a:t>Vũ</a:t>
            </a:r>
            <a:r>
              <a:rPr lang="en-US" sz="1800"/>
              <a:t> </a:t>
            </a:r>
            <a:r>
              <a:rPr lang="en-US" sz="1800" err="1"/>
              <a:t>Lâm</a:t>
            </a:r>
            <a:r>
              <a:rPr lang="en-US" sz="1800"/>
              <a:t> </a:t>
            </a:r>
            <a:r>
              <a:rPr lang="en-US" sz="1800" err="1"/>
              <a:t>Bảo</a:t>
            </a:r>
            <a:r>
              <a:rPr lang="en-US" sz="1800"/>
              <a:t> </a:t>
            </a:r>
            <a:r>
              <a:rPr lang="en-US" sz="1800" err="1"/>
              <a:t>Vân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1023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951EA9-DD3D-44C7-A6E6-AABF6CFC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>
            <a:normAutofit/>
          </a:bodyPr>
          <a:lstStyle/>
          <a:p>
            <a:pPr algn="ctr"/>
            <a:r>
              <a:rPr lang="en-US" sz="5000" b="1">
                <a:solidFill>
                  <a:schemeClr val="tx1"/>
                </a:solidFill>
              </a:rPr>
              <a:t>Giao diện chương trình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="" xmlns:a16="http://schemas.microsoft.com/office/drawing/2014/main" id="{D4299170-9219-4895-A8DD-DEEE8416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758" y="6459784"/>
            <a:ext cx="971203" cy="365125"/>
          </a:xfrm>
        </p:spPr>
        <p:txBody>
          <a:bodyPr/>
          <a:lstStyle/>
          <a:p>
            <a:r>
              <a:rPr lang="en-US" sz="1800"/>
              <a:t>Slide </a:t>
            </a:r>
            <a:fld id="{CD88BC67-2C88-48EA-86E7-5BFB866DE9B1}" type="slidenum">
              <a:rPr lang="en-US" sz="1800" smtClean="0"/>
              <a:t>11</a:t>
            </a:fld>
            <a:endParaRPr lang="en-US" sz="1800"/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B5EE8C0C-1AF0-45FA-8E72-8AA17F6C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869" y="6459784"/>
            <a:ext cx="10254807" cy="365125"/>
          </a:xfrm>
        </p:spPr>
        <p:txBody>
          <a:bodyPr/>
          <a:lstStyle/>
          <a:p>
            <a:pPr algn="l"/>
            <a:r>
              <a:rPr lang="en-US" sz="1800"/>
              <a:t>F.code - Project Train C - </a:t>
            </a:r>
            <a:r>
              <a:rPr lang="en-US" sz="1800" i="1" u="sng" err="1"/>
              <a:t>Đề</a:t>
            </a:r>
            <a:r>
              <a:rPr lang="en-US" sz="1800" i="1" u="sng"/>
              <a:t> </a:t>
            </a:r>
            <a:r>
              <a:rPr lang="en-US" sz="1800" i="1" u="sng" err="1"/>
              <a:t>tài</a:t>
            </a:r>
            <a:r>
              <a:rPr lang="en-US" sz="1800" i="1"/>
              <a:t>: </a:t>
            </a:r>
            <a:r>
              <a:rPr lang="en-US" sz="1800"/>
              <a:t>“</a:t>
            </a:r>
            <a:r>
              <a:rPr lang="en-US" sz="1800" i="1"/>
              <a:t>Quản </a:t>
            </a:r>
            <a:r>
              <a:rPr lang="en-US" sz="1800" i="1" err="1"/>
              <a:t>lí</a:t>
            </a:r>
            <a:r>
              <a:rPr lang="en-US" sz="1800" i="1"/>
              <a:t> </a:t>
            </a:r>
            <a:r>
              <a:rPr lang="en-US" sz="1800" i="1" err="1"/>
              <a:t>cửa</a:t>
            </a:r>
            <a:r>
              <a:rPr lang="en-US" sz="1800" i="1"/>
              <a:t> </a:t>
            </a:r>
            <a:r>
              <a:rPr lang="en-US" sz="1800" i="1" err="1"/>
              <a:t>hàng</a:t>
            </a:r>
            <a:r>
              <a:rPr lang="en-US" sz="1800" i="1"/>
              <a:t> laptop</a:t>
            </a:r>
            <a:r>
              <a:rPr lang="en-US" sz="1800"/>
              <a:t>” - </a:t>
            </a:r>
            <a:r>
              <a:rPr lang="en-US" sz="1800" err="1"/>
              <a:t>Phạm</a:t>
            </a:r>
            <a:r>
              <a:rPr lang="en-US" sz="1800"/>
              <a:t> </a:t>
            </a:r>
            <a:r>
              <a:rPr lang="en-US" sz="1800" err="1"/>
              <a:t>Thị</a:t>
            </a:r>
            <a:r>
              <a:rPr lang="en-US" sz="1800"/>
              <a:t> </a:t>
            </a:r>
            <a:r>
              <a:rPr lang="en-US" sz="1800" err="1"/>
              <a:t>Ngọc</a:t>
            </a:r>
            <a:r>
              <a:rPr lang="en-US" sz="1800"/>
              <a:t> </a:t>
            </a:r>
            <a:r>
              <a:rPr lang="en-US" sz="1800" err="1"/>
              <a:t>Hà</a:t>
            </a:r>
            <a:r>
              <a:rPr lang="en-US" sz="1800"/>
              <a:t> - </a:t>
            </a:r>
            <a:r>
              <a:rPr lang="en-US" sz="1800" err="1"/>
              <a:t>Vũ</a:t>
            </a:r>
            <a:r>
              <a:rPr lang="en-US" sz="1800"/>
              <a:t> </a:t>
            </a:r>
            <a:r>
              <a:rPr lang="en-US" sz="1800" err="1"/>
              <a:t>Lâm</a:t>
            </a:r>
            <a:r>
              <a:rPr lang="en-US" sz="1800"/>
              <a:t> </a:t>
            </a:r>
            <a:r>
              <a:rPr lang="en-US" sz="1800" err="1"/>
              <a:t>Bảo</a:t>
            </a:r>
            <a:r>
              <a:rPr lang="en-US" sz="1800"/>
              <a:t> </a:t>
            </a:r>
            <a:r>
              <a:rPr lang="en-US" sz="1800" err="1"/>
              <a:t>Vân</a:t>
            </a:r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533" t="3069" r="34969" b="64888"/>
          <a:stretch/>
        </p:blipFill>
        <p:spPr>
          <a:xfrm>
            <a:off x="2943783" y="1669775"/>
            <a:ext cx="6365394" cy="3760055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3F6C5F99-8EBE-4E07-9218-4725C9697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1276" y="5540771"/>
            <a:ext cx="3090407" cy="434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>
                <a:solidFill>
                  <a:schemeClr val="tx1"/>
                </a:solidFill>
              </a:rPr>
              <a:t>Trang </a:t>
            </a:r>
            <a:r>
              <a:rPr lang="en-US" i="1" dirty="0" err="1" smtClean="0">
                <a:solidFill>
                  <a:schemeClr val="tx1"/>
                </a:solidFill>
              </a:rPr>
              <a:t>chủ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951EA9-DD3D-44C7-A6E6-AABF6CFC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err="1" smtClean="0">
                <a:solidFill>
                  <a:schemeClr val="tx1"/>
                </a:solidFill>
              </a:rPr>
              <a:t>Thông</a:t>
            </a:r>
            <a:r>
              <a:rPr lang="en-US" sz="5000" b="1" dirty="0" smtClean="0">
                <a:solidFill>
                  <a:schemeClr val="tx1"/>
                </a:solidFill>
              </a:rPr>
              <a:t> tin </a:t>
            </a:r>
            <a:r>
              <a:rPr lang="en-US" sz="5000" b="1" dirty="0" err="1" smtClean="0">
                <a:solidFill>
                  <a:schemeClr val="tx1"/>
                </a:solidFill>
              </a:rPr>
              <a:t>đăng</a:t>
            </a:r>
            <a:r>
              <a:rPr lang="en-US" sz="5000" b="1" dirty="0" smtClean="0">
                <a:solidFill>
                  <a:schemeClr val="tx1"/>
                </a:solidFill>
              </a:rPr>
              <a:t> </a:t>
            </a:r>
            <a:r>
              <a:rPr lang="en-US" sz="5000" b="1" dirty="0" err="1" smtClean="0">
                <a:solidFill>
                  <a:schemeClr val="tx1"/>
                </a:solidFill>
              </a:rPr>
              <a:t>nhập</a:t>
            </a:r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F6C5F99-8EBE-4E07-9218-4725C9697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marL="463550" indent="-407988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1"/>
                </a:solidFill>
              </a:rPr>
              <a:t>Thông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đăng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688975" indent="-225425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khoản</a:t>
            </a:r>
            <a:r>
              <a:rPr lang="en-US" dirty="0">
                <a:solidFill>
                  <a:schemeClr val="tx1"/>
                </a:solidFill>
              </a:rPr>
              <a:t>: admin</a:t>
            </a:r>
          </a:p>
          <a:p>
            <a:pPr marL="688975" indent="-225425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khẩu</a:t>
            </a:r>
            <a:r>
              <a:rPr lang="en-US" dirty="0">
                <a:solidFill>
                  <a:schemeClr val="tx1"/>
                </a:solidFill>
              </a:rPr>
              <a:t>: admin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0C36A61B-8374-4F31-A71C-9A31B727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58596"/>
            <a:ext cx="4937760" cy="623738"/>
          </a:xfrm>
        </p:spPr>
        <p:txBody>
          <a:bodyPr>
            <a:normAutofit/>
          </a:bodyPr>
          <a:lstStyle/>
          <a:p>
            <a:r>
              <a:rPr lang="en-US" sz="2500" b="1">
                <a:solidFill>
                  <a:schemeClr val="accent2"/>
                </a:solidFill>
              </a:rPr>
              <a:t>Giao diện admin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="" xmlns:a16="http://schemas.microsoft.com/office/drawing/2014/main" id="{D4299170-9219-4895-A8DD-DEEE8416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758" y="6459784"/>
            <a:ext cx="971203" cy="365125"/>
          </a:xfrm>
        </p:spPr>
        <p:txBody>
          <a:bodyPr/>
          <a:lstStyle/>
          <a:p>
            <a:r>
              <a:rPr lang="en-US" sz="1800"/>
              <a:t>Slide </a:t>
            </a:r>
            <a:fld id="{CD88BC67-2C88-48EA-86E7-5BFB866DE9B1}" type="slidenum">
              <a:rPr lang="en-US" sz="1800" smtClean="0"/>
              <a:t>12</a:t>
            </a:fld>
            <a:endParaRPr lang="en-US" sz="1800"/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B5EE8C0C-1AF0-45FA-8E72-8AA17F6C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869" y="6459784"/>
            <a:ext cx="10254807" cy="365125"/>
          </a:xfrm>
        </p:spPr>
        <p:txBody>
          <a:bodyPr/>
          <a:lstStyle/>
          <a:p>
            <a:pPr algn="l"/>
            <a:r>
              <a:rPr lang="en-US" sz="1800"/>
              <a:t>F.code - Project Train C - </a:t>
            </a:r>
            <a:r>
              <a:rPr lang="en-US" sz="1800" i="1" u="sng" err="1"/>
              <a:t>Đề</a:t>
            </a:r>
            <a:r>
              <a:rPr lang="en-US" sz="1800" i="1" u="sng"/>
              <a:t> </a:t>
            </a:r>
            <a:r>
              <a:rPr lang="en-US" sz="1800" i="1" u="sng" err="1"/>
              <a:t>tài</a:t>
            </a:r>
            <a:r>
              <a:rPr lang="en-US" sz="1800" i="1"/>
              <a:t>: </a:t>
            </a:r>
            <a:r>
              <a:rPr lang="en-US" sz="1800"/>
              <a:t>“</a:t>
            </a:r>
            <a:r>
              <a:rPr lang="en-US" sz="1800" i="1"/>
              <a:t>Quản </a:t>
            </a:r>
            <a:r>
              <a:rPr lang="en-US" sz="1800" i="1" err="1"/>
              <a:t>lí</a:t>
            </a:r>
            <a:r>
              <a:rPr lang="en-US" sz="1800" i="1"/>
              <a:t> </a:t>
            </a:r>
            <a:r>
              <a:rPr lang="en-US" sz="1800" i="1" err="1"/>
              <a:t>cửa</a:t>
            </a:r>
            <a:r>
              <a:rPr lang="en-US" sz="1800" i="1"/>
              <a:t> </a:t>
            </a:r>
            <a:r>
              <a:rPr lang="en-US" sz="1800" i="1" err="1"/>
              <a:t>hàng</a:t>
            </a:r>
            <a:r>
              <a:rPr lang="en-US" sz="1800" i="1"/>
              <a:t> laptop</a:t>
            </a:r>
            <a:r>
              <a:rPr lang="en-US" sz="1800"/>
              <a:t>” - </a:t>
            </a:r>
            <a:r>
              <a:rPr lang="en-US" sz="1800" err="1"/>
              <a:t>Phạm</a:t>
            </a:r>
            <a:r>
              <a:rPr lang="en-US" sz="1800"/>
              <a:t> </a:t>
            </a:r>
            <a:r>
              <a:rPr lang="en-US" sz="1800" err="1"/>
              <a:t>Thị</a:t>
            </a:r>
            <a:r>
              <a:rPr lang="en-US" sz="1800"/>
              <a:t> </a:t>
            </a:r>
            <a:r>
              <a:rPr lang="en-US" sz="1800" err="1"/>
              <a:t>Ngọc</a:t>
            </a:r>
            <a:r>
              <a:rPr lang="en-US" sz="1800"/>
              <a:t> </a:t>
            </a:r>
            <a:r>
              <a:rPr lang="en-US" sz="1800" err="1"/>
              <a:t>Hà</a:t>
            </a:r>
            <a:r>
              <a:rPr lang="en-US" sz="1800"/>
              <a:t> - </a:t>
            </a:r>
            <a:r>
              <a:rPr lang="en-US" sz="1800" err="1"/>
              <a:t>Vũ</a:t>
            </a:r>
            <a:r>
              <a:rPr lang="en-US" sz="1800"/>
              <a:t> </a:t>
            </a:r>
            <a:r>
              <a:rPr lang="en-US" sz="1800" err="1"/>
              <a:t>Lâm</a:t>
            </a:r>
            <a:r>
              <a:rPr lang="en-US" sz="1800"/>
              <a:t> </a:t>
            </a:r>
            <a:r>
              <a:rPr lang="en-US" sz="1800" err="1"/>
              <a:t>Bảo</a:t>
            </a:r>
            <a:r>
              <a:rPr lang="en-US" sz="1800"/>
              <a:t> </a:t>
            </a:r>
            <a:r>
              <a:rPr lang="en-US" sz="1800" err="1"/>
              <a:t>Vân</a:t>
            </a:r>
            <a:endParaRPr lang="en-US" sz="1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282" t="30135" r="61739" b="30232"/>
          <a:stretch/>
        </p:blipFill>
        <p:spPr>
          <a:xfrm>
            <a:off x="5027209" y="1800436"/>
            <a:ext cx="5783549" cy="41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7A6E5E-C915-4916-8FD5-462930BE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>
                <a:solidFill>
                  <a:schemeClr val="tx1"/>
                </a:solidFill>
              </a:rPr>
              <a:t>Chức năng sẽ phát triển trong tương lai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F9ADC1FE-1E94-4521-BB95-7A9685F4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99961"/>
            <a:ext cx="10058400" cy="4316527"/>
          </a:xfrm>
        </p:spPr>
        <p:txBody>
          <a:bodyPr>
            <a:normAutofit/>
          </a:bodyPr>
          <a:lstStyle/>
          <a:p>
            <a:pPr marL="338138" indent="-3381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1"/>
                </a:solidFill>
              </a:rPr>
              <a:t>Chức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kiếm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phẩm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admin)</a:t>
            </a:r>
          </a:p>
          <a:p>
            <a:pPr marL="338138" indent="-3381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Admin </a:t>
            </a:r>
            <a:r>
              <a:rPr lang="en-US" dirty="0" err="1">
                <a:solidFill>
                  <a:schemeClr val="tx1"/>
                </a:solidFill>
              </a:rPr>
              <a:t>thêm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xoá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phẩm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nn-NO" dirty="0">
                <a:solidFill>
                  <a:schemeClr val="tx1"/>
                </a:solidFill>
              </a:rPr>
              <a:t>sửa thông tin sản phẩm</a:t>
            </a:r>
            <a:endParaRPr lang="en-US" dirty="0">
              <a:solidFill>
                <a:schemeClr val="tx1"/>
              </a:solidFill>
            </a:endParaRPr>
          </a:p>
          <a:p>
            <a:pPr marL="338138" indent="-3381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Admin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khoản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mới</a:t>
            </a:r>
            <a:endParaRPr lang="en-US" dirty="0">
              <a:solidFill>
                <a:schemeClr val="tx1"/>
              </a:solidFill>
            </a:endParaRPr>
          </a:p>
          <a:p>
            <a:pPr marL="338138" indent="-3381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n-NO" dirty="0" smtClean="0">
                <a:solidFill>
                  <a:schemeClr val="tx1"/>
                </a:solidFill>
              </a:rPr>
              <a:t>Admin đổi mật khẩu đăng nhập</a:t>
            </a:r>
            <a:endParaRPr lang="nn-NO" dirty="0">
              <a:solidFill>
                <a:schemeClr val="tx1"/>
              </a:solidFill>
            </a:endParaRPr>
          </a:p>
          <a:p>
            <a:pPr marL="338138" indent="-3381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n-NO" dirty="0">
                <a:solidFill>
                  <a:schemeClr val="tx1"/>
                </a:solidFill>
              </a:rPr>
              <a:t>Admin xem danh sách </a:t>
            </a:r>
            <a:r>
              <a:rPr lang="nn-NO" dirty="0" smtClean="0">
                <a:solidFill>
                  <a:schemeClr val="tx1"/>
                </a:solidFill>
              </a:rPr>
              <a:t>phiếu </a:t>
            </a:r>
            <a:r>
              <a:rPr lang="nn-NO" dirty="0">
                <a:solidFill>
                  <a:schemeClr val="tx1"/>
                </a:solidFill>
              </a:rPr>
              <a:t>bảo </a:t>
            </a:r>
            <a:r>
              <a:rPr lang="nn-NO" dirty="0" smtClean="0">
                <a:solidFill>
                  <a:schemeClr val="tx1"/>
                </a:solidFill>
              </a:rPr>
              <a:t>hành trong 1 năm</a:t>
            </a:r>
          </a:p>
          <a:p>
            <a:pPr marL="338138" indent="-3381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n-NO" dirty="0" smtClean="0">
                <a:solidFill>
                  <a:schemeClr val="tx1"/>
                </a:solidFill>
              </a:rPr>
              <a:t>Admin nhập số điện thoại khách hàng để kiểm </a:t>
            </a:r>
            <a:r>
              <a:rPr lang="nn-NO" dirty="0">
                <a:solidFill>
                  <a:schemeClr val="tx1"/>
                </a:solidFill>
              </a:rPr>
              <a:t>tra thông tin phiếu bảo </a:t>
            </a:r>
            <a:r>
              <a:rPr lang="nn-NO" dirty="0" smtClean="0">
                <a:solidFill>
                  <a:schemeClr val="tx1"/>
                </a:solidFill>
              </a:rPr>
              <a:t>hành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B61ABE26-BB8E-4B5F-88FE-D622A0C9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758" y="6459784"/>
            <a:ext cx="971203" cy="365125"/>
          </a:xfrm>
        </p:spPr>
        <p:txBody>
          <a:bodyPr/>
          <a:lstStyle/>
          <a:p>
            <a:r>
              <a:rPr lang="en-US" sz="1800"/>
              <a:t>Slide </a:t>
            </a:r>
            <a:fld id="{CD88BC67-2C88-48EA-86E7-5BFB866DE9B1}" type="slidenum">
              <a:rPr lang="en-US" sz="1800" smtClean="0"/>
              <a:t>13</a:t>
            </a:fld>
            <a:endParaRPr lang="en-US" sz="1800"/>
          </a:p>
        </p:txBody>
      </p:sp>
      <p:sp>
        <p:nvSpPr>
          <p:cNvPr id="23" name="Footer Placeholder 3">
            <a:extLst>
              <a:ext uri="{FF2B5EF4-FFF2-40B4-BE49-F238E27FC236}">
                <a16:creationId xmlns="" xmlns:a16="http://schemas.microsoft.com/office/drawing/2014/main" id="{6D894258-819B-4D45-954B-1F497317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869" y="6459784"/>
            <a:ext cx="10254807" cy="365125"/>
          </a:xfrm>
        </p:spPr>
        <p:txBody>
          <a:bodyPr/>
          <a:lstStyle/>
          <a:p>
            <a:pPr algn="l"/>
            <a:r>
              <a:rPr lang="en-US" sz="1800"/>
              <a:t>F.code - Project Train C - </a:t>
            </a:r>
            <a:r>
              <a:rPr lang="en-US" sz="1800" i="1" u="sng" err="1"/>
              <a:t>Đề</a:t>
            </a:r>
            <a:r>
              <a:rPr lang="en-US" sz="1800" i="1" u="sng"/>
              <a:t> </a:t>
            </a:r>
            <a:r>
              <a:rPr lang="en-US" sz="1800" i="1" u="sng" err="1"/>
              <a:t>tài</a:t>
            </a:r>
            <a:r>
              <a:rPr lang="en-US" sz="1800" i="1"/>
              <a:t>: </a:t>
            </a:r>
            <a:r>
              <a:rPr lang="en-US" sz="1800"/>
              <a:t>“</a:t>
            </a:r>
            <a:r>
              <a:rPr lang="en-US" sz="1800" i="1"/>
              <a:t>Quản </a:t>
            </a:r>
            <a:r>
              <a:rPr lang="en-US" sz="1800" i="1" err="1"/>
              <a:t>lí</a:t>
            </a:r>
            <a:r>
              <a:rPr lang="en-US" sz="1800" i="1"/>
              <a:t> </a:t>
            </a:r>
            <a:r>
              <a:rPr lang="en-US" sz="1800" i="1" err="1"/>
              <a:t>cửa</a:t>
            </a:r>
            <a:r>
              <a:rPr lang="en-US" sz="1800" i="1"/>
              <a:t> </a:t>
            </a:r>
            <a:r>
              <a:rPr lang="en-US" sz="1800" i="1" err="1"/>
              <a:t>hàng</a:t>
            </a:r>
            <a:r>
              <a:rPr lang="en-US" sz="1800" i="1"/>
              <a:t> laptop</a:t>
            </a:r>
            <a:r>
              <a:rPr lang="en-US" sz="1800"/>
              <a:t>” - </a:t>
            </a:r>
            <a:r>
              <a:rPr lang="en-US" sz="1800" err="1"/>
              <a:t>Phạm</a:t>
            </a:r>
            <a:r>
              <a:rPr lang="en-US" sz="1800"/>
              <a:t> </a:t>
            </a:r>
            <a:r>
              <a:rPr lang="en-US" sz="1800" err="1"/>
              <a:t>Thị</a:t>
            </a:r>
            <a:r>
              <a:rPr lang="en-US" sz="1800"/>
              <a:t> </a:t>
            </a:r>
            <a:r>
              <a:rPr lang="en-US" sz="1800" err="1"/>
              <a:t>Ngọc</a:t>
            </a:r>
            <a:r>
              <a:rPr lang="en-US" sz="1800"/>
              <a:t> </a:t>
            </a:r>
            <a:r>
              <a:rPr lang="en-US" sz="1800" err="1"/>
              <a:t>Hà</a:t>
            </a:r>
            <a:r>
              <a:rPr lang="en-US" sz="1800"/>
              <a:t> - </a:t>
            </a:r>
            <a:r>
              <a:rPr lang="en-US" sz="1800" err="1"/>
              <a:t>Vũ</a:t>
            </a:r>
            <a:r>
              <a:rPr lang="en-US" sz="1800"/>
              <a:t> </a:t>
            </a:r>
            <a:r>
              <a:rPr lang="en-US" sz="1800" err="1"/>
              <a:t>Lâm</a:t>
            </a:r>
            <a:r>
              <a:rPr lang="en-US" sz="1800"/>
              <a:t> </a:t>
            </a:r>
            <a:r>
              <a:rPr lang="en-US" sz="1800" err="1"/>
              <a:t>Bảo</a:t>
            </a:r>
            <a:r>
              <a:rPr lang="en-US" sz="1800"/>
              <a:t> </a:t>
            </a:r>
            <a:r>
              <a:rPr lang="en-US" sz="1800" err="1"/>
              <a:t>Vân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115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7A6E5E-C915-4916-8FD5-462930BE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42876"/>
            <a:ext cx="10058400" cy="1060197"/>
          </a:xfrm>
        </p:spPr>
        <p:txBody>
          <a:bodyPr>
            <a:normAutofit/>
          </a:bodyPr>
          <a:lstStyle/>
          <a:p>
            <a:pPr algn="ctr"/>
            <a:r>
              <a:rPr lang="en-US" sz="5000" b="1">
                <a:solidFill>
                  <a:schemeClr val="tx1"/>
                </a:solidFill>
              </a:rPr>
              <a:t>Mô hình sẽ phát triển trong tương lai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BA1A5D4F-CE65-4A1F-9B9D-5F2E85B7F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58596"/>
            <a:ext cx="4937760" cy="736282"/>
          </a:xfrm>
        </p:spPr>
        <p:txBody>
          <a:bodyPr>
            <a:normAutofit/>
          </a:bodyPr>
          <a:lstStyle/>
          <a:p>
            <a:r>
              <a:rPr lang="en-US" sz="2500" b="1" u="sng">
                <a:solidFill>
                  <a:schemeClr val="tx1"/>
                </a:solidFill>
              </a:rPr>
              <a:t>Giai đoạn 1</a:t>
            </a:r>
            <a:r>
              <a:rPr lang="en-US" sz="2500" b="1">
                <a:solidFill>
                  <a:schemeClr val="tx1"/>
                </a:solidFill>
              </a:rPr>
              <a:t>: </a:t>
            </a:r>
            <a:r>
              <a:rPr lang="en-US" sz="2500" b="1">
                <a:solidFill>
                  <a:schemeClr val="accent2"/>
                </a:solidFill>
              </a:rPr>
              <a:t>ứng dụng Web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676CF959-35A8-4D33-BE99-61FD38BD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94878"/>
            <a:ext cx="4937760" cy="2698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</a:rPr>
              <a:t>Lý do chọn: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 Dễ thao tác hơn cho người dùng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 Không cần Download, giải nén, cài</a:t>
            </a:r>
          </a:p>
          <a:p>
            <a:pPr marL="280988" indent="0">
              <a:lnSpc>
                <a:spcPct val="120000"/>
              </a:lnSpc>
              <a:buNone/>
            </a:pPr>
            <a:r>
              <a:rPr lang="en-US">
                <a:solidFill>
                  <a:schemeClr val="tx1"/>
                </a:solidFill>
              </a:rPr>
              <a:t>đặt,… như đối với ứng dụng Desktop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4BEDFE7-2EBF-4A2E-98F6-AE4C4D1B2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958596"/>
            <a:ext cx="4937760" cy="736282"/>
          </a:xfrm>
        </p:spPr>
        <p:txBody>
          <a:bodyPr>
            <a:normAutofit/>
          </a:bodyPr>
          <a:lstStyle/>
          <a:p>
            <a:r>
              <a:rPr lang="en-US" sz="2500" b="1" u="sng">
                <a:solidFill>
                  <a:schemeClr val="tx1"/>
                </a:solidFill>
              </a:rPr>
              <a:t>Giai đoạn 2</a:t>
            </a:r>
            <a:r>
              <a:rPr lang="en-US" sz="2500" b="1">
                <a:solidFill>
                  <a:schemeClr val="tx1"/>
                </a:solidFill>
              </a:rPr>
              <a:t>: </a:t>
            </a:r>
            <a:r>
              <a:rPr lang="en-US" sz="2500" b="1">
                <a:solidFill>
                  <a:schemeClr val="accent2"/>
                </a:solidFill>
              </a:rPr>
              <a:t>ứng dụng di động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F1D88314-F7BD-456E-A154-F6FAA403F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694878"/>
            <a:ext cx="4937760" cy="2698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</a:rPr>
              <a:t>Lý do chọn: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 T</a:t>
            </a:r>
            <a:r>
              <a:rPr lang="vi-V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ải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nhanh, cài đặt dễ dàng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 Các thao tác đặt hàng nhanh và tiện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 Gọn nhẹ 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="" xmlns:a16="http://schemas.microsoft.com/office/drawing/2014/main" id="{C05EDEBA-1177-40DC-A307-8F8EAE96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758" y="6459784"/>
            <a:ext cx="971203" cy="365125"/>
          </a:xfrm>
        </p:spPr>
        <p:txBody>
          <a:bodyPr/>
          <a:lstStyle/>
          <a:p>
            <a:r>
              <a:rPr lang="en-US" sz="1800"/>
              <a:t>Slide </a:t>
            </a:r>
            <a:fld id="{CD88BC67-2C88-48EA-86E7-5BFB866DE9B1}" type="slidenum">
              <a:rPr lang="en-US" sz="1800" smtClean="0"/>
              <a:t>14</a:t>
            </a:fld>
            <a:endParaRPr lang="en-US" sz="1800"/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645C1CFE-5FF9-4C60-829F-42B98DEA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869" y="6459784"/>
            <a:ext cx="10254807" cy="365125"/>
          </a:xfrm>
        </p:spPr>
        <p:txBody>
          <a:bodyPr/>
          <a:lstStyle/>
          <a:p>
            <a:pPr algn="l"/>
            <a:r>
              <a:rPr lang="en-US" sz="1800"/>
              <a:t>F.code - Project Train C - </a:t>
            </a:r>
            <a:r>
              <a:rPr lang="en-US" sz="1800" i="1" u="sng" err="1"/>
              <a:t>Đề</a:t>
            </a:r>
            <a:r>
              <a:rPr lang="en-US" sz="1800" i="1" u="sng"/>
              <a:t> </a:t>
            </a:r>
            <a:r>
              <a:rPr lang="en-US" sz="1800" i="1" u="sng" err="1"/>
              <a:t>tài</a:t>
            </a:r>
            <a:r>
              <a:rPr lang="en-US" sz="1800" i="1"/>
              <a:t>: </a:t>
            </a:r>
            <a:r>
              <a:rPr lang="en-US" sz="1800"/>
              <a:t>“</a:t>
            </a:r>
            <a:r>
              <a:rPr lang="en-US" sz="1800" i="1"/>
              <a:t>Quản </a:t>
            </a:r>
            <a:r>
              <a:rPr lang="en-US" sz="1800" i="1" err="1"/>
              <a:t>lí</a:t>
            </a:r>
            <a:r>
              <a:rPr lang="en-US" sz="1800" i="1"/>
              <a:t> </a:t>
            </a:r>
            <a:r>
              <a:rPr lang="en-US" sz="1800" i="1" err="1"/>
              <a:t>cửa</a:t>
            </a:r>
            <a:r>
              <a:rPr lang="en-US" sz="1800" i="1"/>
              <a:t> </a:t>
            </a:r>
            <a:r>
              <a:rPr lang="en-US" sz="1800" i="1" err="1"/>
              <a:t>hàng</a:t>
            </a:r>
            <a:r>
              <a:rPr lang="en-US" sz="1800" i="1"/>
              <a:t> laptop</a:t>
            </a:r>
            <a:r>
              <a:rPr lang="en-US" sz="1800"/>
              <a:t>” - </a:t>
            </a:r>
            <a:r>
              <a:rPr lang="en-US" sz="1800" err="1"/>
              <a:t>Phạm</a:t>
            </a:r>
            <a:r>
              <a:rPr lang="en-US" sz="1800"/>
              <a:t> </a:t>
            </a:r>
            <a:r>
              <a:rPr lang="en-US" sz="1800" err="1"/>
              <a:t>Thị</a:t>
            </a:r>
            <a:r>
              <a:rPr lang="en-US" sz="1800"/>
              <a:t> </a:t>
            </a:r>
            <a:r>
              <a:rPr lang="en-US" sz="1800" err="1"/>
              <a:t>Ngọc</a:t>
            </a:r>
            <a:r>
              <a:rPr lang="en-US" sz="1800"/>
              <a:t> </a:t>
            </a:r>
            <a:r>
              <a:rPr lang="en-US" sz="1800" err="1"/>
              <a:t>Hà</a:t>
            </a:r>
            <a:r>
              <a:rPr lang="en-US" sz="1800"/>
              <a:t> - </a:t>
            </a:r>
            <a:r>
              <a:rPr lang="en-US" sz="1800" err="1"/>
              <a:t>Vũ</a:t>
            </a:r>
            <a:r>
              <a:rPr lang="en-US" sz="1800"/>
              <a:t> </a:t>
            </a:r>
            <a:r>
              <a:rPr lang="en-US" sz="1800" err="1"/>
              <a:t>Lâm</a:t>
            </a:r>
            <a:r>
              <a:rPr lang="en-US" sz="1800"/>
              <a:t> </a:t>
            </a:r>
            <a:r>
              <a:rPr lang="en-US" sz="1800" err="1"/>
              <a:t>Bảo</a:t>
            </a:r>
            <a:r>
              <a:rPr lang="en-US" sz="1800"/>
              <a:t> </a:t>
            </a:r>
            <a:r>
              <a:rPr lang="en-US" sz="1800" err="1"/>
              <a:t>Vân</a:t>
            </a:r>
            <a:endParaRPr lang="en-US" sz="1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09ABA0F4-2580-4349-8CF7-CA356836DD50}"/>
              </a:ext>
            </a:extLst>
          </p:cNvPr>
          <p:cNvCxnSpPr/>
          <p:nvPr/>
        </p:nvCxnSpPr>
        <p:spPr>
          <a:xfrm>
            <a:off x="6053798" y="2028936"/>
            <a:ext cx="0" cy="31089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1EE72C1-68AD-444C-8248-1AB675AFEE7C}"/>
              </a:ext>
            </a:extLst>
          </p:cNvPr>
          <p:cNvCxnSpPr>
            <a:cxnSpLocks/>
          </p:cNvCxnSpPr>
          <p:nvPr/>
        </p:nvCxnSpPr>
        <p:spPr>
          <a:xfrm rot="16200000">
            <a:off x="6175484" y="-2346479"/>
            <a:ext cx="0" cy="99852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6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thank you">
            <a:extLst>
              <a:ext uri="{FF2B5EF4-FFF2-40B4-BE49-F238E27FC236}">
                <a16:creationId xmlns="" xmlns:a16="http://schemas.microsoft.com/office/drawing/2014/main" id="{B2FA59BB-8394-4708-B5A2-CBF9A455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62125"/>
            <a:ext cx="762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5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Train C - Đề tài: Quản lí cửa hàng laptop - Phạm Thị Ngọc Hà - Vũ Lâm Bảo Vân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BC67-2C88-48EA-86E7-5BFB866DE9B1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2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Train C - Đề tài: Quản lí cửa hàng laptop - Phạm Thị Ngọc Hà - Vũ Lâm Bảo Vân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BC67-2C88-48EA-86E7-5BFB866DE9B1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9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Train C - Đề tài: Quản lí cửa hàng laptop - Phạm Thị Ngọc Hà - Vũ Lâm Bảo Vân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BC67-2C88-48EA-86E7-5BFB866DE9B1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EDB89707-299C-473F-BC4E-F31287EF4B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418857"/>
              </p:ext>
            </p:extLst>
          </p:nvPr>
        </p:nvGraphicFramePr>
        <p:xfrm>
          <a:off x="2031999" y="466449"/>
          <a:ext cx="950921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8">
            <a:extLst>
              <a:ext uri="{FF2B5EF4-FFF2-40B4-BE49-F238E27FC236}">
                <a16:creationId xmlns="" xmlns:a16="http://schemas.microsoft.com/office/drawing/2014/main" id="{C7D38EA1-9594-4E61-9292-BBB584AE7A8D}"/>
              </a:ext>
            </a:extLst>
          </p:cNvPr>
          <p:cNvSpPr txBox="1">
            <a:spLocks/>
          </p:cNvSpPr>
          <p:nvPr/>
        </p:nvSpPr>
        <p:spPr>
          <a:xfrm>
            <a:off x="424129" y="2855503"/>
            <a:ext cx="2206010" cy="668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egoe UI Black" panose="020B0A02040204020203" pitchFamily="34" charset="0"/>
                <a:cs typeface="Segoe UI Black" panose="020B0A02040204020203" pitchFamily="34" charset="0"/>
              </a:rPr>
              <a:t>Mục lục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81EA1F-B440-4434-95B2-BEA67D41CF92}"/>
              </a:ext>
            </a:extLst>
          </p:cNvPr>
          <p:cNvSpPr txBox="1"/>
          <p:nvPr/>
        </p:nvSpPr>
        <p:spPr>
          <a:xfrm>
            <a:off x="2368648" y="876146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A67B707-AEDF-4CB8-B933-06724CAC95B5}"/>
              </a:ext>
            </a:extLst>
          </p:cNvPr>
          <p:cNvSpPr txBox="1"/>
          <p:nvPr/>
        </p:nvSpPr>
        <p:spPr>
          <a:xfrm>
            <a:off x="2848708" y="1889606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413F2B8-761E-4B15-85D4-43723EE81974}"/>
              </a:ext>
            </a:extLst>
          </p:cNvPr>
          <p:cNvSpPr txBox="1"/>
          <p:nvPr/>
        </p:nvSpPr>
        <p:spPr>
          <a:xfrm>
            <a:off x="3008728" y="2913400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295A444-D1A5-4B10-8D90-BE8DDD8CC8F1}"/>
              </a:ext>
            </a:extLst>
          </p:cNvPr>
          <p:cNvSpPr txBox="1"/>
          <p:nvPr/>
        </p:nvSpPr>
        <p:spPr>
          <a:xfrm>
            <a:off x="2848708" y="3921955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01DFA-537A-4638-BCC1-8BC609E0A8D9}"/>
              </a:ext>
            </a:extLst>
          </p:cNvPr>
          <p:cNvSpPr txBox="1"/>
          <p:nvPr/>
        </p:nvSpPr>
        <p:spPr>
          <a:xfrm>
            <a:off x="2284243" y="4944146"/>
            <a:ext cx="64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11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="" xmlns:a16="http://schemas.microsoft.com/office/drawing/2014/main" id="{1FEE746E-7286-4486-9C09-02E2FA9E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758" y="6459784"/>
            <a:ext cx="971203" cy="365125"/>
          </a:xfrm>
        </p:spPr>
        <p:txBody>
          <a:bodyPr/>
          <a:lstStyle/>
          <a:p>
            <a:r>
              <a:rPr lang="en-US" sz="1800"/>
              <a:t>Slide </a:t>
            </a:r>
            <a:fld id="{CD88BC67-2C88-48EA-86E7-5BFB866DE9B1}" type="slidenum">
              <a:rPr lang="en-US" sz="1800" smtClean="0"/>
              <a:t>2</a:t>
            </a:fld>
            <a:endParaRPr lang="en-US" sz="1800"/>
          </a:p>
        </p:txBody>
      </p: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BCB55021-0041-4007-971C-6B3FF22A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869" y="6459784"/>
            <a:ext cx="10254807" cy="365125"/>
          </a:xfrm>
        </p:spPr>
        <p:txBody>
          <a:bodyPr/>
          <a:lstStyle/>
          <a:p>
            <a:pPr algn="l"/>
            <a:r>
              <a:rPr lang="en-US" sz="1800"/>
              <a:t>F.code - Project Train C - </a:t>
            </a:r>
            <a:r>
              <a:rPr lang="en-US" sz="1800" i="1" u="sng" err="1"/>
              <a:t>Đề</a:t>
            </a:r>
            <a:r>
              <a:rPr lang="en-US" sz="1800" i="1" u="sng"/>
              <a:t> </a:t>
            </a:r>
            <a:r>
              <a:rPr lang="en-US" sz="1800" i="1" u="sng" err="1"/>
              <a:t>tài</a:t>
            </a:r>
            <a:r>
              <a:rPr lang="en-US" sz="1800" i="1"/>
              <a:t>: </a:t>
            </a:r>
            <a:r>
              <a:rPr lang="en-US" sz="1800"/>
              <a:t>“</a:t>
            </a:r>
            <a:r>
              <a:rPr lang="en-US" sz="1800" i="1"/>
              <a:t>Quản </a:t>
            </a:r>
            <a:r>
              <a:rPr lang="en-US" sz="1800" i="1" err="1"/>
              <a:t>lí</a:t>
            </a:r>
            <a:r>
              <a:rPr lang="en-US" sz="1800" i="1"/>
              <a:t> </a:t>
            </a:r>
            <a:r>
              <a:rPr lang="en-US" sz="1800" i="1" err="1"/>
              <a:t>cửa</a:t>
            </a:r>
            <a:r>
              <a:rPr lang="en-US" sz="1800" i="1"/>
              <a:t> </a:t>
            </a:r>
            <a:r>
              <a:rPr lang="en-US" sz="1800" i="1" err="1"/>
              <a:t>hàng</a:t>
            </a:r>
            <a:r>
              <a:rPr lang="en-US" sz="1800" i="1"/>
              <a:t> laptop</a:t>
            </a:r>
            <a:r>
              <a:rPr lang="en-US" sz="1800"/>
              <a:t>” - </a:t>
            </a:r>
            <a:r>
              <a:rPr lang="en-US" sz="1800" err="1"/>
              <a:t>Phạm</a:t>
            </a:r>
            <a:r>
              <a:rPr lang="en-US" sz="1800"/>
              <a:t> </a:t>
            </a:r>
            <a:r>
              <a:rPr lang="en-US" sz="1800" err="1"/>
              <a:t>Thị</a:t>
            </a:r>
            <a:r>
              <a:rPr lang="en-US" sz="1800"/>
              <a:t> </a:t>
            </a:r>
            <a:r>
              <a:rPr lang="en-US" sz="1800" err="1"/>
              <a:t>Ngọc</a:t>
            </a:r>
            <a:r>
              <a:rPr lang="en-US" sz="1800"/>
              <a:t> </a:t>
            </a:r>
            <a:r>
              <a:rPr lang="en-US" sz="1800" err="1"/>
              <a:t>Hà</a:t>
            </a:r>
            <a:r>
              <a:rPr lang="en-US" sz="1800"/>
              <a:t> - </a:t>
            </a:r>
            <a:r>
              <a:rPr lang="en-US" sz="1800" err="1"/>
              <a:t>Vũ</a:t>
            </a:r>
            <a:r>
              <a:rPr lang="en-US" sz="1800"/>
              <a:t> </a:t>
            </a:r>
            <a:r>
              <a:rPr lang="en-US" sz="1800" err="1"/>
              <a:t>Lâm</a:t>
            </a:r>
            <a:r>
              <a:rPr lang="en-US" sz="1800"/>
              <a:t> </a:t>
            </a:r>
            <a:r>
              <a:rPr lang="en-US" sz="1800" err="1"/>
              <a:t>Bảo</a:t>
            </a:r>
            <a:r>
              <a:rPr lang="en-US" sz="1800"/>
              <a:t> </a:t>
            </a:r>
            <a:r>
              <a:rPr lang="en-US" sz="1800" err="1"/>
              <a:t>Vân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6569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63ABFC-9D09-46F6-848F-A88AFA2B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92030"/>
          </a:xfrm>
        </p:spPr>
        <p:txBody>
          <a:bodyPr>
            <a:normAutofit/>
          </a:bodyPr>
          <a:lstStyle/>
          <a:p>
            <a:pPr algn="ctr"/>
            <a:r>
              <a:rPr lang="en-US" sz="5000" b="1"/>
              <a:t>Phân công công việc trong nhóm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47CBF1-C688-490C-BE4E-8224B18B0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5756" y="1846052"/>
            <a:ext cx="4876801" cy="736282"/>
          </a:xfrm>
        </p:spPr>
        <p:txBody>
          <a:bodyPr>
            <a:normAutofit/>
          </a:bodyPr>
          <a:lstStyle/>
          <a:p>
            <a:r>
              <a:rPr lang="en-US" sz="2700" b="1" err="1">
                <a:solidFill>
                  <a:schemeClr val="accent2"/>
                </a:solidFill>
              </a:rPr>
              <a:t>Phạm</a:t>
            </a:r>
            <a:r>
              <a:rPr lang="en-US" sz="2700" b="1">
                <a:solidFill>
                  <a:schemeClr val="accent2"/>
                </a:solidFill>
              </a:rPr>
              <a:t> </a:t>
            </a:r>
            <a:r>
              <a:rPr lang="en-US" sz="2700" b="1" err="1">
                <a:solidFill>
                  <a:schemeClr val="accent2"/>
                </a:solidFill>
              </a:rPr>
              <a:t>thị</a:t>
            </a:r>
            <a:r>
              <a:rPr lang="en-US" sz="2700" b="1">
                <a:solidFill>
                  <a:schemeClr val="accent2"/>
                </a:solidFill>
              </a:rPr>
              <a:t> </a:t>
            </a:r>
            <a:r>
              <a:rPr lang="en-US" sz="2700" b="1" err="1">
                <a:solidFill>
                  <a:schemeClr val="accent2"/>
                </a:solidFill>
              </a:rPr>
              <a:t>Ngọc</a:t>
            </a:r>
            <a:r>
              <a:rPr lang="en-US" sz="2700" b="1">
                <a:solidFill>
                  <a:schemeClr val="accent2"/>
                </a:solidFill>
              </a:rPr>
              <a:t> </a:t>
            </a:r>
            <a:r>
              <a:rPr lang="en-US" sz="2700" b="1" err="1">
                <a:solidFill>
                  <a:schemeClr val="accent2"/>
                </a:solidFill>
              </a:rPr>
              <a:t>hà</a:t>
            </a:r>
            <a:r>
              <a:rPr lang="en-US" sz="2700" b="1">
                <a:solidFill>
                  <a:schemeClr val="accent2"/>
                </a:solidFill>
              </a:rPr>
              <a:t> – se130460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10DD2C8-6F5F-485D-9BDF-788C88990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4911" y="2793351"/>
            <a:ext cx="4557924" cy="2323441"/>
          </a:xfrm>
        </p:spPr>
        <p:txBody>
          <a:bodyPr>
            <a:normAutofit/>
          </a:bodyPr>
          <a:lstStyle/>
          <a:p>
            <a:pPr marL="338138" indent="-33813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</a:rPr>
              <a:t>Lấy</a:t>
            </a:r>
            <a:r>
              <a:rPr lang="en-US" sz="2400" dirty="0">
                <a:solidFill>
                  <a:schemeClr val="tx1"/>
                </a:solidFill>
              </a:rPr>
              <a:t> ý </a:t>
            </a:r>
            <a:r>
              <a:rPr lang="en-US" sz="2400" dirty="0" err="1">
                <a:solidFill>
                  <a:schemeClr val="tx1"/>
                </a:solidFill>
              </a:rPr>
              <a:t>kiến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hàng</a:t>
            </a:r>
            <a:endParaRPr lang="en-US" sz="2400" dirty="0">
              <a:solidFill>
                <a:schemeClr val="tx1"/>
              </a:solidFill>
            </a:endParaRPr>
          </a:p>
          <a:p>
            <a:pPr marL="338138" indent="-33813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Code </a:t>
            </a:r>
            <a:r>
              <a:rPr lang="en-US" sz="2400" dirty="0" err="1">
                <a:solidFill>
                  <a:schemeClr val="tx1"/>
                </a:solidFill>
              </a:rPr>
              <a:t>chức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năng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Customer</a:t>
            </a:r>
          </a:p>
          <a:p>
            <a:pPr marL="338138" indent="-33813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</a:rPr>
              <a:t>Làm</a:t>
            </a:r>
            <a:r>
              <a:rPr lang="en-US" sz="2400" dirty="0">
                <a:solidFill>
                  <a:schemeClr val="tx1"/>
                </a:solidFill>
              </a:rPr>
              <a:t> PowerPoint</a:t>
            </a:r>
          </a:p>
          <a:p>
            <a:pPr marL="338138" indent="-33813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</a:rPr>
              <a:t>Thuyết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trình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E0D2C8-4C20-4E8C-A11E-9899C61C3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7580" y="1846052"/>
            <a:ext cx="4937760" cy="736282"/>
          </a:xfrm>
        </p:spPr>
        <p:txBody>
          <a:bodyPr>
            <a:normAutofit/>
          </a:bodyPr>
          <a:lstStyle/>
          <a:p>
            <a:pPr algn="ctr"/>
            <a:r>
              <a:rPr lang="en-US" sz="2700" b="1" err="1">
                <a:solidFill>
                  <a:schemeClr val="accent2"/>
                </a:solidFill>
              </a:rPr>
              <a:t>Vũ</a:t>
            </a:r>
            <a:r>
              <a:rPr lang="en-US" sz="2700" b="1">
                <a:solidFill>
                  <a:schemeClr val="accent2"/>
                </a:solidFill>
              </a:rPr>
              <a:t> </a:t>
            </a:r>
            <a:r>
              <a:rPr lang="en-US" sz="2700" b="1" err="1">
                <a:solidFill>
                  <a:schemeClr val="accent2"/>
                </a:solidFill>
              </a:rPr>
              <a:t>Lâm</a:t>
            </a:r>
            <a:r>
              <a:rPr lang="en-US" sz="2700" b="1">
                <a:solidFill>
                  <a:schemeClr val="accent2"/>
                </a:solidFill>
              </a:rPr>
              <a:t> </a:t>
            </a:r>
            <a:r>
              <a:rPr lang="en-US" sz="2700" b="1" err="1">
                <a:solidFill>
                  <a:schemeClr val="accent2"/>
                </a:solidFill>
              </a:rPr>
              <a:t>Bảo</a:t>
            </a:r>
            <a:r>
              <a:rPr lang="en-US" sz="2700" b="1">
                <a:solidFill>
                  <a:schemeClr val="accent2"/>
                </a:solidFill>
              </a:rPr>
              <a:t> </a:t>
            </a:r>
            <a:r>
              <a:rPr lang="en-US" sz="2700" b="1" err="1">
                <a:solidFill>
                  <a:schemeClr val="accent2"/>
                </a:solidFill>
              </a:rPr>
              <a:t>Vân</a:t>
            </a:r>
            <a:r>
              <a:rPr lang="en-US" sz="2700" b="1">
                <a:solidFill>
                  <a:schemeClr val="accent2"/>
                </a:solidFill>
              </a:rPr>
              <a:t> – se130253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FB888BB-8CF0-4E1B-8714-B6A92303A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9272" y="2793352"/>
            <a:ext cx="4586068" cy="2323440"/>
          </a:xfrm>
        </p:spPr>
        <p:txBody>
          <a:bodyPr>
            <a:normAutofit/>
          </a:bodyPr>
          <a:lstStyle/>
          <a:p>
            <a:pPr marL="338138" indent="-33813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err="1">
                <a:solidFill>
                  <a:schemeClr val="tx1"/>
                </a:solidFill>
              </a:rPr>
              <a:t>Lấy</a:t>
            </a:r>
            <a:r>
              <a:rPr lang="en-US" sz="2400">
                <a:solidFill>
                  <a:schemeClr val="tx1"/>
                </a:solidFill>
              </a:rPr>
              <a:t> ý </a:t>
            </a:r>
            <a:r>
              <a:rPr lang="en-US" sz="2400" err="1">
                <a:solidFill>
                  <a:schemeClr val="tx1"/>
                </a:solidFill>
              </a:rPr>
              <a:t>kiến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khách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hàng</a:t>
            </a:r>
            <a:endParaRPr lang="en-US" sz="2400">
              <a:solidFill>
                <a:schemeClr val="tx1"/>
              </a:solidFill>
            </a:endParaRPr>
          </a:p>
          <a:p>
            <a:pPr marL="338138" indent="-33813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</a:rPr>
              <a:t>Code </a:t>
            </a:r>
            <a:r>
              <a:rPr lang="en-US" sz="2400" err="1">
                <a:solidFill>
                  <a:schemeClr val="tx1"/>
                </a:solidFill>
              </a:rPr>
              <a:t>chức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năng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của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i="1">
                <a:solidFill>
                  <a:schemeClr val="tx1"/>
                </a:solidFill>
              </a:rPr>
              <a:t>Admin</a:t>
            </a:r>
          </a:p>
          <a:p>
            <a:pPr marL="338138" indent="-33813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err="1">
                <a:solidFill>
                  <a:schemeClr val="tx1"/>
                </a:solidFill>
              </a:rPr>
              <a:t>Hiệu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chỉnh</a:t>
            </a:r>
            <a:r>
              <a:rPr lang="en-US" sz="2400">
                <a:solidFill>
                  <a:schemeClr val="tx1"/>
                </a:solidFill>
              </a:rPr>
              <a:t> PowerPoint</a:t>
            </a:r>
          </a:p>
          <a:p>
            <a:pPr marL="338138" indent="-33813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</a:rPr>
              <a:t>Thuyết </a:t>
            </a:r>
            <a:r>
              <a:rPr lang="en-US" sz="2400" err="1">
                <a:solidFill>
                  <a:schemeClr val="tx1"/>
                </a:solidFill>
              </a:rPr>
              <a:t>trình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9DBAD076-1F49-4C38-8950-6B647621C061}"/>
              </a:ext>
            </a:extLst>
          </p:cNvPr>
          <p:cNvCxnSpPr/>
          <p:nvPr/>
        </p:nvCxnSpPr>
        <p:spPr>
          <a:xfrm>
            <a:off x="6194476" y="1902324"/>
            <a:ext cx="0" cy="32461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7F0296EC-16F2-4084-850E-FA68ABEAF39B}"/>
              </a:ext>
            </a:extLst>
          </p:cNvPr>
          <p:cNvCxnSpPr>
            <a:cxnSpLocks/>
          </p:cNvCxnSpPr>
          <p:nvPr/>
        </p:nvCxnSpPr>
        <p:spPr>
          <a:xfrm rot="16200000">
            <a:off x="6105144" y="-2360547"/>
            <a:ext cx="0" cy="99852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="" xmlns:a16="http://schemas.microsoft.com/office/drawing/2014/main" id="{A4B65725-C36B-4958-8C39-4FF54D77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758" y="6459784"/>
            <a:ext cx="971203" cy="365125"/>
          </a:xfrm>
        </p:spPr>
        <p:txBody>
          <a:bodyPr/>
          <a:lstStyle/>
          <a:p>
            <a:r>
              <a:rPr lang="en-US" sz="1800"/>
              <a:t>Slide </a:t>
            </a:r>
            <a:fld id="{CD88BC67-2C88-48EA-86E7-5BFB866DE9B1}" type="slidenum">
              <a:rPr lang="en-US" sz="1800" smtClean="0"/>
              <a:t>3</a:t>
            </a:fld>
            <a:endParaRPr lang="en-US" sz="1800"/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511D6065-1E35-40F6-816D-E4DF7434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869" y="6459784"/>
            <a:ext cx="10254807" cy="365125"/>
          </a:xfrm>
        </p:spPr>
        <p:txBody>
          <a:bodyPr/>
          <a:lstStyle/>
          <a:p>
            <a:pPr algn="l"/>
            <a:r>
              <a:rPr lang="en-US" sz="1800"/>
              <a:t>F.code - Project Train C - </a:t>
            </a:r>
            <a:r>
              <a:rPr lang="en-US" sz="1800" i="1" u="sng" err="1"/>
              <a:t>Đề</a:t>
            </a:r>
            <a:r>
              <a:rPr lang="en-US" sz="1800" i="1" u="sng"/>
              <a:t> </a:t>
            </a:r>
            <a:r>
              <a:rPr lang="en-US" sz="1800" i="1" u="sng" err="1"/>
              <a:t>tài</a:t>
            </a:r>
            <a:r>
              <a:rPr lang="en-US" sz="1800" i="1"/>
              <a:t>: </a:t>
            </a:r>
            <a:r>
              <a:rPr lang="en-US" sz="1800"/>
              <a:t>“</a:t>
            </a:r>
            <a:r>
              <a:rPr lang="en-US" sz="1800" i="1"/>
              <a:t>Quản </a:t>
            </a:r>
            <a:r>
              <a:rPr lang="en-US" sz="1800" i="1" err="1"/>
              <a:t>lí</a:t>
            </a:r>
            <a:r>
              <a:rPr lang="en-US" sz="1800" i="1"/>
              <a:t> </a:t>
            </a:r>
            <a:r>
              <a:rPr lang="en-US" sz="1800" i="1" err="1"/>
              <a:t>cửa</a:t>
            </a:r>
            <a:r>
              <a:rPr lang="en-US" sz="1800" i="1"/>
              <a:t> </a:t>
            </a:r>
            <a:r>
              <a:rPr lang="en-US" sz="1800" i="1" err="1"/>
              <a:t>hàng</a:t>
            </a:r>
            <a:r>
              <a:rPr lang="en-US" sz="1800" i="1"/>
              <a:t> laptop</a:t>
            </a:r>
            <a:r>
              <a:rPr lang="en-US" sz="1800"/>
              <a:t>” - </a:t>
            </a:r>
            <a:r>
              <a:rPr lang="en-US" sz="1800" err="1"/>
              <a:t>Phạm</a:t>
            </a:r>
            <a:r>
              <a:rPr lang="en-US" sz="1800"/>
              <a:t> </a:t>
            </a:r>
            <a:r>
              <a:rPr lang="en-US" sz="1800" err="1"/>
              <a:t>Thị</a:t>
            </a:r>
            <a:r>
              <a:rPr lang="en-US" sz="1800"/>
              <a:t> </a:t>
            </a:r>
            <a:r>
              <a:rPr lang="en-US" sz="1800" err="1"/>
              <a:t>Ngọc</a:t>
            </a:r>
            <a:r>
              <a:rPr lang="en-US" sz="1800"/>
              <a:t> </a:t>
            </a:r>
            <a:r>
              <a:rPr lang="en-US" sz="1800" err="1"/>
              <a:t>Hà</a:t>
            </a:r>
            <a:r>
              <a:rPr lang="en-US" sz="1800"/>
              <a:t> - </a:t>
            </a:r>
            <a:r>
              <a:rPr lang="en-US" sz="1800" err="1"/>
              <a:t>Vũ</a:t>
            </a:r>
            <a:r>
              <a:rPr lang="en-US" sz="1800"/>
              <a:t> </a:t>
            </a:r>
            <a:r>
              <a:rPr lang="en-US" sz="1800" err="1"/>
              <a:t>Lâm</a:t>
            </a:r>
            <a:r>
              <a:rPr lang="en-US" sz="1800"/>
              <a:t> </a:t>
            </a:r>
            <a:r>
              <a:rPr lang="en-US" sz="1800" err="1"/>
              <a:t>Bảo</a:t>
            </a:r>
            <a:r>
              <a:rPr lang="en-US" sz="1800"/>
              <a:t> </a:t>
            </a:r>
            <a:r>
              <a:rPr lang="en-US" sz="1800" err="1"/>
              <a:t>Vân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990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6757B9-23F3-47EB-BCFF-B2ACED8D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/>
              <a:t>Bảng câu hỏi lấy yêu cầu khách hàng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786391F-DFB7-434B-AA6F-2B816F82D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097447"/>
              </p:ext>
            </p:extLst>
          </p:nvPr>
        </p:nvGraphicFramePr>
        <p:xfrm>
          <a:off x="588884" y="1582345"/>
          <a:ext cx="10986095" cy="4565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785">
                  <a:extLst>
                    <a:ext uri="{9D8B030D-6E8A-4147-A177-3AD203B41FA5}">
                      <a16:colId xmlns="" xmlns:a16="http://schemas.microsoft.com/office/drawing/2014/main" val="2254363432"/>
                    </a:ext>
                  </a:extLst>
                </a:gridCol>
                <a:gridCol w="6277615">
                  <a:extLst>
                    <a:ext uri="{9D8B030D-6E8A-4147-A177-3AD203B41FA5}">
                      <a16:colId xmlns="" xmlns:a16="http://schemas.microsoft.com/office/drawing/2014/main" val="873979473"/>
                    </a:ext>
                  </a:extLst>
                </a:gridCol>
                <a:gridCol w="4020695">
                  <a:extLst>
                    <a:ext uri="{9D8B030D-6E8A-4147-A177-3AD203B41FA5}">
                      <a16:colId xmlns="" xmlns:a16="http://schemas.microsoft.com/office/drawing/2014/main" val="3674149792"/>
                    </a:ext>
                  </a:extLst>
                </a:gridCol>
              </a:tblGrid>
              <a:tr h="559312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/>
                        <a:t>STT</a:t>
                      </a:r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Câu hỏi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Câu trả lời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75600933"/>
                  </a:ext>
                </a:extLst>
              </a:tr>
              <a:tr h="813974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5425" indent="0">
                        <a:buFont typeface="Arial" panose="020B0604020202020204" pitchFamily="34" charset="0"/>
                        <a:buNone/>
                      </a:pPr>
                      <a:r>
                        <a:rPr lang="en-US" sz="2200" b="0"/>
                        <a:t>Tên cửa hàng?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Nhật Thi (nhóm tự đặt)</a:t>
                      </a:r>
                    </a:p>
                    <a:p>
                      <a:pPr algn="ctr"/>
                      <a:r>
                        <a:rPr lang="en-US" sz="2200"/>
                        <a:t>(Khách không trả lời)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44217753"/>
                  </a:ext>
                </a:extLst>
              </a:tr>
              <a:tr h="1138067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5425" indent="-225425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/>
                        <a:t>Là 1 cửa hàng hay chuỗi cửa hàng?</a:t>
                      </a:r>
                    </a:p>
                    <a:p>
                      <a:pPr marL="225425" indent="-225425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/>
                        <a:t>Nếu là chuỗi cửa hàng thì có bao nhiêu chi nhánh? </a:t>
                      </a:r>
                    </a:p>
                    <a:p>
                      <a:pPr marL="225425" indent="-225425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/>
                        <a:t>Phạm vi cả nước hay chỉ Tp.HCM?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0988" indent="-225425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cửa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0988" indent="-225425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 smtClean="0"/>
                        <a:t>Tại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/>
                        <a:t>Tp.HCM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6067148"/>
                  </a:ext>
                </a:extLst>
              </a:tr>
              <a:tr h="872197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5425" indent="0"/>
                      <a:r>
                        <a:rPr lang="en-US" sz="2200" b="0"/>
                        <a:t>Khách muốn tạo phần mềm theo hướng </a:t>
                      </a:r>
                      <a:r>
                        <a:rPr lang="en-US" sz="2200" b="0" i="1"/>
                        <a:t>quản lí nhân viên</a:t>
                      </a:r>
                      <a:r>
                        <a:rPr lang="en-US" sz="2200" b="0"/>
                        <a:t>, </a:t>
                      </a:r>
                      <a:r>
                        <a:rPr lang="en-US" sz="2200" b="0" i="1"/>
                        <a:t>quản lí kho hàng </a:t>
                      </a:r>
                      <a:r>
                        <a:rPr lang="en-US" sz="2200" b="0"/>
                        <a:t>hay </a:t>
                      </a:r>
                      <a:r>
                        <a:rPr lang="en-US" sz="2200" b="0" i="1"/>
                        <a:t>quản lí doanh thu</a:t>
                      </a:r>
                      <a:r>
                        <a:rPr lang="en-US" sz="2200" b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0"/>
                        <a:t>Qu</a:t>
                      </a:r>
                      <a:r>
                        <a:rPr lang="en-US" sz="2200" b="0" i="0"/>
                        <a:t>ản lí doanh thu</a:t>
                      </a:r>
                      <a:endParaRPr lang="en-US" sz="2200" i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34794280"/>
                  </a:ext>
                </a:extLst>
              </a:tr>
              <a:tr h="1181687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5425" indent="-225425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/>
                        <a:t>Cửa hàng bán tất cả bao nhiêu hãng máy?</a:t>
                      </a:r>
                    </a:p>
                    <a:p>
                      <a:pPr marL="225425" indent="-225425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/>
                        <a:t>Mỗi hãng bao nhiêu dòng?</a:t>
                      </a:r>
                    </a:p>
                    <a:p>
                      <a:pPr marL="225425" indent="-225425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/>
                        <a:t>Giá của từng loại?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0988" indent="-225425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1 </a:t>
                      </a:r>
                      <a:r>
                        <a:rPr lang="en-US" sz="2200" dirty="0" err="1"/>
                        <a:t>hãng</a:t>
                      </a:r>
                      <a:r>
                        <a:rPr lang="en-US" sz="2200" dirty="0"/>
                        <a:t> Dell </a:t>
                      </a:r>
                      <a:r>
                        <a:rPr lang="en-US" sz="2200" dirty="0" err="1"/>
                        <a:t>duy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nhất</a:t>
                      </a:r>
                      <a:endParaRPr lang="en-US" sz="2200" dirty="0"/>
                    </a:p>
                    <a:p>
                      <a:pPr marL="280988" indent="-225425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Ít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nhất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là</a:t>
                      </a:r>
                      <a:r>
                        <a:rPr lang="en-US" sz="2200" dirty="0"/>
                        <a:t> 4 </a:t>
                      </a:r>
                      <a:r>
                        <a:rPr lang="en-US" sz="2200" dirty="0" err="1"/>
                        <a:t>đến</a:t>
                      </a:r>
                      <a:r>
                        <a:rPr lang="en-US" sz="2200" dirty="0"/>
                        <a:t> 5 </a:t>
                      </a:r>
                      <a:r>
                        <a:rPr lang="en-US" sz="2200" dirty="0" err="1"/>
                        <a:t>dòng</a:t>
                      </a:r>
                      <a:endParaRPr lang="en-US" sz="2200" dirty="0"/>
                    </a:p>
                    <a:p>
                      <a:pPr marL="280988" indent="-225425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Giá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tự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cho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hoặc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lấy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giá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thực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tế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4007980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5617ADD7-6C8C-4DDF-9F76-77146A07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758" y="6459784"/>
            <a:ext cx="971203" cy="365125"/>
          </a:xfrm>
        </p:spPr>
        <p:txBody>
          <a:bodyPr/>
          <a:lstStyle/>
          <a:p>
            <a:r>
              <a:rPr lang="en-US" sz="1800"/>
              <a:t>Slide </a:t>
            </a:r>
            <a:fld id="{CD88BC67-2C88-48EA-86E7-5BFB866DE9B1}" type="slidenum">
              <a:rPr lang="en-US" sz="1800" smtClean="0"/>
              <a:t>4</a:t>
            </a:fld>
            <a:endParaRPr lang="en-US" sz="1800"/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C57F86BA-FBEE-4C71-8167-5082B1C9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869" y="6459784"/>
            <a:ext cx="10254807" cy="365125"/>
          </a:xfrm>
        </p:spPr>
        <p:txBody>
          <a:bodyPr/>
          <a:lstStyle/>
          <a:p>
            <a:pPr algn="l"/>
            <a:r>
              <a:rPr lang="en-US" sz="1800"/>
              <a:t>F.code - Project Train C - </a:t>
            </a:r>
            <a:r>
              <a:rPr lang="en-US" sz="1800" i="1" u="sng" err="1"/>
              <a:t>Đề</a:t>
            </a:r>
            <a:r>
              <a:rPr lang="en-US" sz="1800" i="1" u="sng"/>
              <a:t> </a:t>
            </a:r>
            <a:r>
              <a:rPr lang="en-US" sz="1800" i="1" u="sng" err="1"/>
              <a:t>tài</a:t>
            </a:r>
            <a:r>
              <a:rPr lang="en-US" sz="1800" i="1"/>
              <a:t>: </a:t>
            </a:r>
            <a:r>
              <a:rPr lang="en-US" sz="1800"/>
              <a:t>“</a:t>
            </a:r>
            <a:r>
              <a:rPr lang="en-US" sz="1800" i="1"/>
              <a:t>Quản </a:t>
            </a:r>
            <a:r>
              <a:rPr lang="en-US" sz="1800" i="1" err="1"/>
              <a:t>lí</a:t>
            </a:r>
            <a:r>
              <a:rPr lang="en-US" sz="1800" i="1"/>
              <a:t> </a:t>
            </a:r>
            <a:r>
              <a:rPr lang="en-US" sz="1800" i="1" err="1"/>
              <a:t>cửa</a:t>
            </a:r>
            <a:r>
              <a:rPr lang="en-US" sz="1800" i="1"/>
              <a:t> </a:t>
            </a:r>
            <a:r>
              <a:rPr lang="en-US" sz="1800" i="1" err="1"/>
              <a:t>hàng</a:t>
            </a:r>
            <a:r>
              <a:rPr lang="en-US" sz="1800" i="1"/>
              <a:t> laptop</a:t>
            </a:r>
            <a:r>
              <a:rPr lang="en-US" sz="1800"/>
              <a:t>” - </a:t>
            </a:r>
            <a:r>
              <a:rPr lang="en-US" sz="1800" err="1"/>
              <a:t>Phạm</a:t>
            </a:r>
            <a:r>
              <a:rPr lang="en-US" sz="1800"/>
              <a:t> </a:t>
            </a:r>
            <a:r>
              <a:rPr lang="en-US" sz="1800" err="1"/>
              <a:t>Thị</a:t>
            </a:r>
            <a:r>
              <a:rPr lang="en-US" sz="1800"/>
              <a:t> </a:t>
            </a:r>
            <a:r>
              <a:rPr lang="en-US" sz="1800" err="1"/>
              <a:t>Ngọc</a:t>
            </a:r>
            <a:r>
              <a:rPr lang="en-US" sz="1800"/>
              <a:t> </a:t>
            </a:r>
            <a:r>
              <a:rPr lang="en-US" sz="1800" err="1"/>
              <a:t>Hà</a:t>
            </a:r>
            <a:r>
              <a:rPr lang="en-US" sz="1800"/>
              <a:t> - </a:t>
            </a:r>
            <a:r>
              <a:rPr lang="en-US" sz="1800" err="1"/>
              <a:t>Vũ</a:t>
            </a:r>
            <a:r>
              <a:rPr lang="en-US" sz="1800"/>
              <a:t> </a:t>
            </a:r>
            <a:r>
              <a:rPr lang="en-US" sz="1800" err="1"/>
              <a:t>Lâm</a:t>
            </a:r>
            <a:r>
              <a:rPr lang="en-US" sz="1800"/>
              <a:t> </a:t>
            </a:r>
            <a:r>
              <a:rPr lang="en-US" sz="1800" err="1"/>
              <a:t>Bảo</a:t>
            </a:r>
            <a:r>
              <a:rPr lang="en-US" sz="1800"/>
              <a:t> </a:t>
            </a:r>
            <a:r>
              <a:rPr lang="en-US" sz="1800" err="1"/>
              <a:t>Vân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3757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6757B9-23F3-47EB-BCFF-B2ACED8D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510980"/>
            <a:ext cx="10058400" cy="898899"/>
          </a:xfrm>
        </p:spPr>
        <p:txBody>
          <a:bodyPr>
            <a:normAutofit/>
          </a:bodyPr>
          <a:lstStyle/>
          <a:p>
            <a:pPr algn="ctr"/>
            <a:r>
              <a:rPr lang="en-US" sz="5000" b="1"/>
              <a:t>Bảng câu hỏi lấy yêu cầu khách hàng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786391F-DFB7-434B-AA6F-2B816F82D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549575"/>
              </p:ext>
            </p:extLst>
          </p:nvPr>
        </p:nvGraphicFramePr>
        <p:xfrm>
          <a:off x="602952" y="1508352"/>
          <a:ext cx="10986095" cy="47189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785">
                  <a:extLst>
                    <a:ext uri="{9D8B030D-6E8A-4147-A177-3AD203B41FA5}">
                      <a16:colId xmlns="" xmlns:a16="http://schemas.microsoft.com/office/drawing/2014/main" val="2254363432"/>
                    </a:ext>
                  </a:extLst>
                </a:gridCol>
                <a:gridCol w="6277615">
                  <a:extLst>
                    <a:ext uri="{9D8B030D-6E8A-4147-A177-3AD203B41FA5}">
                      <a16:colId xmlns="" xmlns:a16="http://schemas.microsoft.com/office/drawing/2014/main" val="873979473"/>
                    </a:ext>
                  </a:extLst>
                </a:gridCol>
                <a:gridCol w="4020695">
                  <a:extLst>
                    <a:ext uri="{9D8B030D-6E8A-4147-A177-3AD203B41FA5}">
                      <a16:colId xmlns="" xmlns:a16="http://schemas.microsoft.com/office/drawing/2014/main" val="3674149792"/>
                    </a:ext>
                  </a:extLst>
                </a:gridCol>
              </a:tblGrid>
              <a:tr h="559312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Câu hỏi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Câu trả lời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75600933"/>
                  </a:ext>
                </a:extLst>
              </a:tr>
              <a:tr h="813974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>
                        <a:buFont typeface="Arial" panose="020B0604020202020204" pitchFamily="34" charset="0"/>
                        <a:buNone/>
                      </a:pPr>
                      <a:r>
                        <a:rPr lang="en-US" sz="2200" b="0"/>
                        <a:t>Cửa hàng có bán phụ kiện (chuột, bàn phím, tản nhiệt, loa, tai nghe, USB, ổ cứng di động,…) không?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Tuỳ nhóm viết app</a:t>
                      </a:r>
                    </a:p>
                    <a:p>
                      <a:pPr algn="ctr"/>
                      <a:r>
                        <a:rPr lang="en-US" sz="2200"/>
                        <a:t>(Nhóm không làm phần này)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44217753"/>
                  </a:ext>
                </a:extLst>
              </a:tr>
              <a:tr h="804096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/>
                      <a:r>
                        <a:rPr lang="en-US" sz="2200" b="0"/>
                        <a:t>Nếu một sản phẩm hết hàng thì hệ thống có thông báo khi nào hàng về lại không?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0"/>
                        <a:t>Chỉ báo là hết hàng, không cần báo ngày có hàng lại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34794280"/>
                  </a:ext>
                </a:extLst>
              </a:tr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>
                        <a:buFont typeface="Arial" panose="020B0604020202020204" pitchFamily="34" charset="0"/>
                        <a:buNone/>
                      </a:pPr>
                      <a:r>
                        <a:rPr lang="en-US" sz="2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Khách có muốn liệt kê danh sách sản phẩm bán chạy không?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/>
                        <a:t>Có: Danh sách best-seller trong từng tuần và trong cả tháng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4007980"/>
                  </a:ext>
                </a:extLst>
              </a:tr>
              <a:tr h="157782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>
                        <a:buFont typeface="Arial" panose="020B0604020202020204" pitchFamily="34" charset="0"/>
                        <a:buNone/>
                      </a:pPr>
                      <a:r>
                        <a:rPr lang="en-US" sz="2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Doanh thu tổng kết theo </a:t>
                      </a:r>
                      <a:r>
                        <a:rPr lang="en-US" sz="2200"/>
                        <a:t>tuần hay theo tháng?</a:t>
                      </a:r>
                    </a:p>
                    <a:p>
                      <a:pPr marL="112713" indent="0">
                        <a:buFont typeface="Arial" panose="020B0604020202020204" pitchFamily="34" charset="0"/>
                        <a:buNone/>
                      </a:pPr>
                      <a:r>
                        <a:rPr lang="en-US" sz="2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Trên đó có những thông tin gì?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5425" indent="-225425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/>
                        <a:t>Doanh thu theo tháng.</a:t>
                      </a:r>
                    </a:p>
                    <a:p>
                      <a:pPr marL="225425" indent="-225425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/>
                        <a:t>Chỉ rõ: + Sản phẩm nào?</a:t>
                      </a:r>
                    </a:p>
                    <a:p>
                      <a:pPr marL="1027113" indent="0" algn="l">
                        <a:buFont typeface="Arial" panose="020B0604020202020204" pitchFamily="34" charset="0"/>
                        <a:buNone/>
                      </a:pPr>
                      <a:r>
                        <a:rPr lang="en-US" sz="2200"/>
                        <a:t>+ Số lần mua trong tuần, trong tháng?</a:t>
                      </a:r>
                    </a:p>
                    <a:p>
                      <a:pPr marL="1027113" indent="0" algn="l">
                        <a:buFont typeface="Arial" panose="020B0604020202020204" pitchFamily="34" charset="0"/>
                        <a:buNone/>
                      </a:pPr>
                      <a:r>
                        <a:rPr lang="en-US" sz="2200"/>
                        <a:t>+ Lợi nhuận bao nhiêu?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07385650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4D7BEFA8-0D0B-4CA5-AB73-5B6E5B56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758" y="6459784"/>
            <a:ext cx="971203" cy="365125"/>
          </a:xfrm>
        </p:spPr>
        <p:txBody>
          <a:bodyPr/>
          <a:lstStyle/>
          <a:p>
            <a:r>
              <a:rPr lang="en-US" sz="1800"/>
              <a:t>Slide </a:t>
            </a:r>
            <a:fld id="{CD88BC67-2C88-48EA-86E7-5BFB866DE9B1}" type="slidenum">
              <a:rPr lang="en-US" sz="1800" smtClean="0"/>
              <a:t>5</a:t>
            </a:fld>
            <a:endParaRPr lang="en-US" sz="1800"/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26D77F8D-BC42-493C-8BDD-BEC9DC3B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869" y="6459784"/>
            <a:ext cx="10254807" cy="365125"/>
          </a:xfrm>
        </p:spPr>
        <p:txBody>
          <a:bodyPr/>
          <a:lstStyle/>
          <a:p>
            <a:pPr algn="l"/>
            <a:r>
              <a:rPr lang="en-US" sz="1800"/>
              <a:t>F.code - Project Train C - </a:t>
            </a:r>
            <a:r>
              <a:rPr lang="en-US" sz="1800" i="1" u="sng" err="1"/>
              <a:t>Đề</a:t>
            </a:r>
            <a:r>
              <a:rPr lang="en-US" sz="1800" i="1" u="sng"/>
              <a:t> </a:t>
            </a:r>
            <a:r>
              <a:rPr lang="en-US" sz="1800" i="1" u="sng" err="1"/>
              <a:t>tài</a:t>
            </a:r>
            <a:r>
              <a:rPr lang="en-US" sz="1800" i="1"/>
              <a:t>: </a:t>
            </a:r>
            <a:r>
              <a:rPr lang="en-US" sz="1800"/>
              <a:t>“</a:t>
            </a:r>
            <a:r>
              <a:rPr lang="en-US" sz="1800" i="1"/>
              <a:t>Quản </a:t>
            </a:r>
            <a:r>
              <a:rPr lang="en-US" sz="1800" i="1" err="1"/>
              <a:t>lí</a:t>
            </a:r>
            <a:r>
              <a:rPr lang="en-US" sz="1800" i="1"/>
              <a:t> </a:t>
            </a:r>
            <a:r>
              <a:rPr lang="en-US" sz="1800" i="1" err="1"/>
              <a:t>cửa</a:t>
            </a:r>
            <a:r>
              <a:rPr lang="en-US" sz="1800" i="1"/>
              <a:t> </a:t>
            </a:r>
            <a:r>
              <a:rPr lang="en-US" sz="1800" i="1" err="1"/>
              <a:t>hàng</a:t>
            </a:r>
            <a:r>
              <a:rPr lang="en-US" sz="1800" i="1"/>
              <a:t> laptop</a:t>
            </a:r>
            <a:r>
              <a:rPr lang="en-US" sz="1800"/>
              <a:t>” - </a:t>
            </a:r>
            <a:r>
              <a:rPr lang="en-US" sz="1800" err="1"/>
              <a:t>Phạm</a:t>
            </a:r>
            <a:r>
              <a:rPr lang="en-US" sz="1800"/>
              <a:t> </a:t>
            </a:r>
            <a:r>
              <a:rPr lang="en-US" sz="1800" err="1"/>
              <a:t>Thị</a:t>
            </a:r>
            <a:r>
              <a:rPr lang="en-US" sz="1800"/>
              <a:t> </a:t>
            </a:r>
            <a:r>
              <a:rPr lang="en-US" sz="1800" err="1"/>
              <a:t>Ngọc</a:t>
            </a:r>
            <a:r>
              <a:rPr lang="en-US" sz="1800"/>
              <a:t> </a:t>
            </a:r>
            <a:r>
              <a:rPr lang="en-US" sz="1800" err="1"/>
              <a:t>Hà</a:t>
            </a:r>
            <a:r>
              <a:rPr lang="en-US" sz="1800"/>
              <a:t> - </a:t>
            </a:r>
            <a:r>
              <a:rPr lang="en-US" sz="1800" err="1"/>
              <a:t>Vũ</a:t>
            </a:r>
            <a:r>
              <a:rPr lang="en-US" sz="1800"/>
              <a:t> </a:t>
            </a:r>
            <a:r>
              <a:rPr lang="en-US" sz="1800" err="1"/>
              <a:t>Lâm</a:t>
            </a:r>
            <a:r>
              <a:rPr lang="en-US" sz="1800"/>
              <a:t> </a:t>
            </a:r>
            <a:r>
              <a:rPr lang="en-US" sz="1800" err="1"/>
              <a:t>Bảo</a:t>
            </a:r>
            <a:r>
              <a:rPr lang="en-US" sz="1800"/>
              <a:t> </a:t>
            </a:r>
            <a:r>
              <a:rPr lang="en-US" sz="1800" err="1"/>
              <a:t>Vân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021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6757B9-23F3-47EB-BCFF-B2ACED8D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/>
              <a:t>Bảng câu hỏi lấy yêu cầu khách hàng</a:t>
            </a:r>
            <a:endParaRPr lang="en-US" sz="50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786391F-DFB7-434B-AA6F-2B816F82D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73729"/>
              </p:ext>
            </p:extLst>
          </p:nvPr>
        </p:nvGraphicFramePr>
        <p:xfrm>
          <a:off x="602952" y="1596413"/>
          <a:ext cx="10986095" cy="44386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785">
                  <a:extLst>
                    <a:ext uri="{9D8B030D-6E8A-4147-A177-3AD203B41FA5}">
                      <a16:colId xmlns="" xmlns:a16="http://schemas.microsoft.com/office/drawing/2014/main" val="2254363432"/>
                    </a:ext>
                  </a:extLst>
                </a:gridCol>
                <a:gridCol w="6277615">
                  <a:extLst>
                    <a:ext uri="{9D8B030D-6E8A-4147-A177-3AD203B41FA5}">
                      <a16:colId xmlns="" xmlns:a16="http://schemas.microsoft.com/office/drawing/2014/main" val="873979473"/>
                    </a:ext>
                  </a:extLst>
                </a:gridCol>
                <a:gridCol w="4020695">
                  <a:extLst>
                    <a:ext uri="{9D8B030D-6E8A-4147-A177-3AD203B41FA5}">
                      <a16:colId xmlns="" xmlns:a16="http://schemas.microsoft.com/office/drawing/2014/main" val="3674149792"/>
                    </a:ext>
                  </a:extLst>
                </a:gridCol>
              </a:tblGrid>
              <a:tr h="559312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/>
                        <a:t>STT</a:t>
                      </a:r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Câu hỏi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Câu trả lời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75600933"/>
                  </a:ext>
                </a:extLst>
              </a:tr>
              <a:tr h="1530011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>
                        <a:buFont typeface="Arial" panose="020B0604020202020204" pitchFamily="34" charset="0"/>
                        <a:buNone/>
                      </a:pPr>
                      <a:r>
                        <a:rPr lang="en-US" sz="2200" b="0" dirty="0" err="1"/>
                        <a:t>Cửa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hàng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cần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lưu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lại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những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thông</a:t>
                      </a:r>
                      <a:r>
                        <a:rPr lang="en-US" sz="2200" b="0" dirty="0"/>
                        <a:t> tin </a:t>
                      </a:r>
                      <a:r>
                        <a:rPr lang="en-US" sz="2200" b="0" dirty="0" err="1"/>
                        <a:t>gì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của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khách</a:t>
                      </a:r>
                      <a:r>
                        <a:rPr lang="en-US" sz="2200" b="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5425" indent="-225425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Không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cần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ghi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lại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thông</a:t>
                      </a:r>
                      <a:r>
                        <a:rPr lang="en-US" sz="2200" dirty="0"/>
                        <a:t> tin </a:t>
                      </a:r>
                      <a:r>
                        <a:rPr lang="en-US" sz="2200" dirty="0" err="1"/>
                        <a:t>khách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hàng</a:t>
                      </a:r>
                      <a:r>
                        <a:rPr lang="en-US" sz="2200" dirty="0"/>
                        <a:t>. </a:t>
                      </a:r>
                    </a:p>
                    <a:p>
                      <a:pPr marL="225425" indent="-225425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Chỉ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xuất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hoá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đơn</a:t>
                      </a:r>
                      <a:r>
                        <a:rPr lang="en-US" sz="2200" dirty="0"/>
                        <a:t> (</a:t>
                      </a:r>
                      <a:r>
                        <a:rPr lang="en-US" sz="2200" dirty="0" err="1"/>
                        <a:t>có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ngày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mua</a:t>
                      </a:r>
                      <a:r>
                        <a:rPr lang="en-US" sz="2200" dirty="0"/>
                        <a:t>) </a:t>
                      </a:r>
                      <a:r>
                        <a:rPr lang="en-US" sz="2200" dirty="0" err="1"/>
                        <a:t>và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phiếu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bảo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hành</a:t>
                      </a:r>
                      <a:r>
                        <a:rPr lang="en-US" sz="2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44217753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>
                        <a:buFont typeface="Arial" panose="020B0604020202020204" pitchFamily="34" charset="0"/>
                        <a:buNone/>
                      </a:pPr>
                      <a:r>
                        <a:rPr lang="en-US" sz="2200" b="0"/>
                        <a:t>Cửa hàng có các dịch vụ hậu mãi không?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Có: Bảo hành 1 năm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82182615"/>
                  </a:ext>
                </a:extLst>
              </a:tr>
              <a:tr h="633047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>
                        <a:buFont typeface="Arial" panose="020B0604020202020204" pitchFamily="34" charset="0"/>
                        <a:buNone/>
                      </a:pPr>
                      <a:r>
                        <a:rPr lang="en-US" sz="2200" b="0"/>
                        <a:t>Cửa hàng có voucher hay có ưu đãi gì không?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Không có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6546170"/>
                  </a:ext>
                </a:extLst>
              </a:tr>
              <a:tr h="115355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/>
                      <a:r>
                        <a:rPr lang="en-US" sz="2200" b="0"/>
                        <a:t>Người sử dụng phần mềm là khách đặt mua hay nhân viên cửa hàng hay người quản lí cửa hàng hay đối tượng nào khác?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0"/>
                        <a:t>Tuỳ nhóm tự bàn với mentor và bàn với nhau, khách không bắt buộc.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33354483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4ADEB6A7-4110-4F25-9828-E160CCD7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758" y="6459784"/>
            <a:ext cx="971203" cy="365125"/>
          </a:xfrm>
        </p:spPr>
        <p:txBody>
          <a:bodyPr/>
          <a:lstStyle/>
          <a:p>
            <a:r>
              <a:rPr lang="en-US" sz="1800"/>
              <a:t>Slide </a:t>
            </a:r>
            <a:fld id="{CD88BC67-2C88-48EA-86E7-5BFB866DE9B1}" type="slidenum">
              <a:rPr lang="en-US" sz="1800" smtClean="0"/>
              <a:t>6</a:t>
            </a:fld>
            <a:endParaRPr lang="en-US" sz="1800"/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25234384-FC48-436D-AA95-0649CBE7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869" y="6459784"/>
            <a:ext cx="10254807" cy="365125"/>
          </a:xfrm>
        </p:spPr>
        <p:txBody>
          <a:bodyPr/>
          <a:lstStyle/>
          <a:p>
            <a:pPr algn="l"/>
            <a:r>
              <a:rPr lang="en-US" sz="1800"/>
              <a:t>F.code - Project Train C - </a:t>
            </a:r>
            <a:r>
              <a:rPr lang="en-US" sz="1800" i="1" u="sng" err="1"/>
              <a:t>Đề</a:t>
            </a:r>
            <a:r>
              <a:rPr lang="en-US" sz="1800" i="1" u="sng"/>
              <a:t> </a:t>
            </a:r>
            <a:r>
              <a:rPr lang="en-US" sz="1800" i="1" u="sng" err="1"/>
              <a:t>tài</a:t>
            </a:r>
            <a:r>
              <a:rPr lang="en-US" sz="1800" i="1"/>
              <a:t>: </a:t>
            </a:r>
            <a:r>
              <a:rPr lang="en-US" sz="1800"/>
              <a:t>“</a:t>
            </a:r>
            <a:r>
              <a:rPr lang="en-US" sz="1800" i="1"/>
              <a:t>Quản </a:t>
            </a:r>
            <a:r>
              <a:rPr lang="en-US" sz="1800" i="1" err="1"/>
              <a:t>lí</a:t>
            </a:r>
            <a:r>
              <a:rPr lang="en-US" sz="1800" i="1"/>
              <a:t> </a:t>
            </a:r>
            <a:r>
              <a:rPr lang="en-US" sz="1800" i="1" err="1"/>
              <a:t>cửa</a:t>
            </a:r>
            <a:r>
              <a:rPr lang="en-US" sz="1800" i="1"/>
              <a:t> </a:t>
            </a:r>
            <a:r>
              <a:rPr lang="en-US" sz="1800" i="1" err="1"/>
              <a:t>hàng</a:t>
            </a:r>
            <a:r>
              <a:rPr lang="en-US" sz="1800" i="1"/>
              <a:t> laptop</a:t>
            </a:r>
            <a:r>
              <a:rPr lang="en-US" sz="1800"/>
              <a:t>” - </a:t>
            </a:r>
            <a:r>
              <a:rPr lang="en-US" sz="1800" err="1"/>
              <a:t>Phạm</a:t>
            </a:r>
            <a:r>
              <a:rPr lang="en-US" sz="1800"/>
              <a:t> </a:t>
            </a:r>
            <a:r>
              <a:rPr lang="en-US" sz="1800" err="1"/>
              <a:t>Thị</a:t>
            </a:r>
            <a:r>
              <a:rPr lang="en-US" sz="1800"/>
              <a:t> </a:t>
            </a:r>
            <a:r>
              <a:rPr lang="en-US" sz="1800" err="1"/>
              <a:t>Ngọc</a:t>
            </a:r>
            <a:r>
              <a:rPr lang="en-US" sz="1800"/>
              <a:t> </a:t>
            </a:r>
            <a:r>
              <a:rPr lang="en-US" sz="1800" err="1"/>
              <a:t>Hà</a:t>
            </a:r>
            <a:r>
              <a:rPr lang="en-US" sz="1800"/>
              <a:t> - </a:t>
            </a:r>
            <a:r>
              <a:rPr lang="en-US" sz="1800" err="1"/>
              <a:t>Vũ</a:t>
            </a:r>
            <a:r>
              <a:rPr lang="en-US" sz="1800"/>
              <a:t> </a:t>
            </a:r>
            <a:r>
              <a:rPr lang="en-US" sz="1800" err="1"/>
              <a:t>Lâm</a:t>
            </a:r>
            <a:r>
              <a:rPr lang="en-US" sz="1800"/>
              <a:t> </a:t>
            </a:r>
            <a:r>
              <a:rPr lang="en-US" sz="1800" err="1"/>
              <a:t>Bảo</a:t>
            </a:r>
            <a:r>
              <a:rPr lang="en-US" sz="1800"/>
              <a:t> </a:t>
            </a:r>
            <a:r>
              <a:rPr lang="en-US" sz="1800" err="1"/>
              <a:t>Vân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2981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6757B9-23F3-47EB-BCFF-B2ACED8D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/>
              <a:t>Phân tích yêu cầu khách hàng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BF7AF7C-850A-4211-83B9-E2E2FCC4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27" y="1702191"/>
            <a:ext cx="10578905" cy="4487594"/>
          </a:xfrm>
        </p:spPr>
        <p:txBody>
          <a:bodyPr>
            <a:normAutofit/>
          </a:bodyPr>
          <a:lstStyle/>
          <a:p>
            <a:pPr marL="112713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Cửa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hàng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Laptop </a:t>
            </a:r>
            <a:r>
              <a:rPr lang="en-US" sz="2800" b="1" dirty="0" err="1">
                <a:solidFill>
                  <a:srgbClr val="FF0000"/>
                </a:solidFill>
              </a:rPr>
              <a:t>Nhật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Thi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đặt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hàng</a:t>
            </a:r>
            <a:r>
              <a:rPr lang="en-US" sz="2800" dirty="0">
                <a:solidFill>
                  <a:schemeClr val="tx1"/>
                </a:solidFill>
              </a:rPr>
              <a:t> F-Code </a:t>
            </a:r>
            <a:r>
              <a:rPr lang="en-US" sz="2800" dirty="0" err="1">
                <a:solidFill>
                  <a:schemeClr val="tx1"/>
                </a:solidFill>
              </a:rPr>
              <a:t>viết</a:t>
            </a:r>
            <a:r>
              <a:rPr lang="en-US" sz="2800" dirty="0">
                <a:solidFill>
                  <a:schemeClr val="tx1"/>
                </a:solidFill>
              </a:rPr>
              <a:t> 1 </a:t>
            </a:r>
            <a:r>
              <a:rPr lang="en-US" sz="2800" dirty="0" err="1">
                <a:solidFill>
                  <a:schemeClr val="tx1"/>
                </a:solidFill>
              </a:rPr>
              <a:t>phần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mềm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marL="576263" indent="-342900">
              <a:buFont typeface="Wingdings" panose="05000000000000000000" pitchFamily="2" charset="2"/>
              <a:buChar char="ü"/>
            </a:pPr>
            <a:r>
              <a:rPr lang="en-US" b="1" u="sng" dirty="0" err="1">
                <a:solidFill>
                  <a:schemeClr val="tx1"/>
                </a:solidFill>
              </a:rPr>
              <a:t>Mục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đích</a:t>
            </a:r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tháng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6263" indent="-342900">
              <a:buFont typeface="Wingdings" panose="05000000000000000000" pitchFamily="2" charset="2"/>
              <a:buChar char="ü"/>
            </a:pPr>
            <a:r>
              <a:rPr lang="en-US" b="1" u="sng" dirty="0" err="1">
                <a:solidFill>
                  <a:schemeClr val="tx1"/>
                </a:solidFill>
              </a:rPr>
              <a:t>Đối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tượng</a:t>
            </a:r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Khách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</a:t>
            </a:r>
            <a:r>
              <a:rPr lang="en-US" dirty="0">
                <a:solidFill>
                  <a:schemeClr val="tx1"/>
                </a:solidFill>
              </a:rPr>
              <a:t>			    (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tháng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 marL="576263" indent="-342900">
              <a:buFont typeface="Wingdings" panose="05000000000000000000" pitchFamily="2" charset="2"/>
              <a:buChar char="ü"/>
            </a:pPr>
            <a:r>
              <a:rPr lang="en-US" b="1" u="sng" dirty="0" err="1">
                <a:solidFill>
                  <a:schemeClr val="tx1"/>
                </a:solidFill>
              </a:rPr>
              <a:t>Mô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tả</a:t>
            </a:r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cửa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Laptop </a:t>
            </a:r>
            <a:r>
              <a:rPr lang="en-US" dirty="0" err="1">
                <a:solidFill>
                  <a:schemeClr val="tx1"/>
                </a:solidFill>
              </a:rPr>
              <a:t>hãng</a:t>
            </a:r>
            <a:r>
              <a:rPr lang="en-US" dirty="0">
                <a:solidFill>
                  <a:schemeClr val="tx1"/>
                </a:solidFill>
              </a:rPr>
              <a:t> Dell,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nhất</a:t>
            </a:r>
            <a:r>
              <a:rPr lang="en-US" dirty="0">
                <a:solidFill>
                  <a:schemeClr val="tx1"/>
                </a:solidFill>
              </a:rPr>
              <a:t> 4–5 </a:t>
            </a:r>
            <a:r>
              <a:rPr lang="en-US" dirty="0" err="1">
                <a:solidFill>
                  <a:schemeClr val="tx1"/>
                </a:solidFill>
              </a:rPr>
              <a:t>dòng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máy</a:t>
            </a:r>
            <a:r>
              <a:rPr lang="en-US" dirty="0">
                <a:solidFill>
                  <a:schemeClr val="tx1"/>
                </a:solidFill>
              </a:rPr>
              <a:t>, 	   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bán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trường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kèm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kiện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6263" indent="-342900">
              <a:buFont typeface="Wingdings" panose="05000000000000000000" pitchFamily="2" charset="2"/>
              <a:buChar char="ü"/>
            </a:pPr>
            <a:r>
              <a:rPr lang="en-US" b="1" u="sng" dirty="0" err="1">
                <a:solidFill>
                  <a:schemeClr val="tx1"/>
                </a:solidFill>
              </a:rPr>
              <a:t>Chính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sách</a:t>
            </a:r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dịch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hành</a:t>
            </a:r>
            <a:r>
              <a:rPr lang="en-US" dirty="0">
                <a:solidFill>
                  <a:schemeClr val="tx1"/>
                </a:solidFill>
              </a:rPr>
              <a:t> (12 </a:t>
            </a:r>
            <a:r>
              <a:rPr lang="en-US" dirty="0" err="1">
                <a:solidFill>
                  <a:schemeClr val="tx1"/>
                </a:solidFill>
              </a:rPr>
              <a:t>tháng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voucher hay </a:t>
            </a:r>
            <a:r>
              <a:rPr lang="en-US" dirty="0" err="1">
                <a:solidFill>
                  <a:schemeClr val="tx1"/>
                </a:solidFill>
              </a:rPr>
              <a:t>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6263" indent="-342900">
              <a:buFont typeface="Wingdings" panose="05000000000000000000" pitchFamily="2" charset="2"/>
              <a:buChar char="ü"/>
            </a:pPr>
            <a:r>
              <a:rPr lang="en-US" b="1" u="sng" dirty="0" err="1">
                <a:solidFill>
                  <a:schemeClr val="tx1"/>
                </a:solidFill>
              </a:rPr>
              <a:t>Yêu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cầu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về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tính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năng</a:t>
            </a:r>
            <a:r>
              <a:rPr lang="en-US" b="1" u="sng" dirty="0">
                <a:solidFill>
                  <a:schemeClr val="tx1"/>
                </a:solidFill>
              </a:rPr>
              <a:t>:</a:t>
            </a:r>
          </a:p>
          <a:p>
            <a:pPr marL="868871" lvl="1" indent="-342900"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</a:rPr>
              <a:t>Thông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báo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lên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màn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hình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khi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dòng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máy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khách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muốn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đặt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hết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hàng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marL="868871" lvl="1" indent="-342900"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</a:rPr>
              <a:t>Doanh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thống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kê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theo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tháng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danh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sách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bán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chạy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thống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kê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theo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tuần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và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tháng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DE72285B-4F63-46AD-ABE8-788CB1CD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758" y="6459784"/>
            <a:ext cx="971203" cy="365125"/>
          </a:xfrm>
        </p:spPr>
        <p:txBody>
          <a:bodyPr/>
          <a:lstStyle/>
          <a:p>
            <a:r>
              <a:rPr lang="en-US" sz="1800"/>
              <a:t>Slide </a:t>
            </a:r>
            <a:fld id="{CD88BC67-2C88-48EA-86E7-5BFB866DE9B1}" type="slidenum">
              <a:rPr lang="en-US" sz="1800" smtClean="0"/>
              <a:t>7</a:t>
            </a:fld>
            <a:endParaRPr lang="en-US" sz="1800"/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52A8DB42-E2F3-4F3F-BCDC-D547F44C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869" y="6459784"/>
            <a:ext cx="10254807" cy="365125"/>
          </a:xfrm>
        </p:spPr>
        <p:txBody>
          <a:bodyPr/>
          <a:lstStyle/>
          <a:p>
            <a:pPr algn="l"/>
            <a:r>
              <a:rPr lang="en-US" sz="1800"/>
              <a:t>F.code - Project Train C - </a:t>
            </a:r>
            <a:r>
              <a:rPr lang="en-US" sz="1800" i="1" u="sng" err="1"/>
              <a:t>Đề</a:t>
            </a:r>
            <a:r>
              <a:rPr lang="en-US" sz="1800" i="1" u="sng"/>
              <a:t> </a:t>
            </a:r>
            <a:r>
              <a:rPr lang="en-US" sz="1800" i="1" u="sng" err="1"/>
              <a:t>tài</a:t>
            </a:r>
            <a:r>
              <a:rPr lang="en-US" sz="1800" i="1"/>
              <a:t>: </a:t>
            </a:r>
            <a:r>
              <a:rPr lang="en-US" sz="1800"/>
              <a:t>“</a:t>
            </a:r>
            <a:r>
              <a:rPr lang="en-US" sz="1800" i="1"/>
              <a:t>Quản </a:t>
            </a:r>
            <a:r>
              <a:rPr lang="en-US" sz="1800" i="1" err="1"/>
              <a:t>lí</a:t>
            </a:r>
            <a:r>
              <a:rPr lang="en-US" sz="1800" i="1"/>
              <a:t> </a:t>
            </a:r>
            <a:r>
              <a:rPr lang="en-US" sz="1800" i="1" err="1"/>
              <a:t>cửa</a:t>
            </a:r>
            <a:r>
              <a:rPr lang="en-US" sz="1800" i="1"/>
              <a:t> </a:t>
            </a:r>
            <a:r>
              <a:rPr lang="en-US" sz="1800" i="1" err="1"/>
              <a:t>hàng</a:t>
            </a:r>
            <a:r>
              <a:rPr lang="en-US" sz="1800" i="1"/>
              <a:t> laptop</a:t>
            </a:r>
            <a:r>
              <a:rPr lang="en-US" sz="1800"/>
              <a:t>” - </a:t>
            </a:r>
            <a:r>
              <a:rPr lang="en-US" sz="1800" err="1"/>
              <a:t>Phạm</a:t>
            </a:r>
            <a:r>
              <a:rPr lang="en-US" sz="1800"/>
              <a:t> </a:t>
            </a:r>
            <a:r>
              <a:rPr lang="en-US" sz="1800" err="1"/>
              <a:t>Thị</a:t>
            </a:r>
            <a:r>
              <a:rPr lang="en-US" sz="1800"/>
              <a:t> </a:t>
            </a:r>
            <a:r>
              <a:rPr lang="en-US" sz="1800" err="1"/>
              <a:t>Ngọc</a:t>
            </a:r>
            <a:r>
              <a:rPr lang="en-US" sz="1800"/>
              <a:t> </a:t>
            </a:r>
            <a:r>
              <a:rPr lang="en-US" sz="1800" err="1"/>
              <a:t>Hà</a:t>
            </a:r>
            <a:r>
              <a:rPr lang="en-US" sz="1800"/>
              <a:t> - </a:t>
            </a:r>
            <a:r>
              <a:rPr lang="en-US" sz="1800" err="1"/>
              <a:t>Vũ</a:t>
            </a:r>
            <a:r>
              <a:rPr lang="en-US" sz="1800"/>
              <a:t> </a:t>
            </a:r>
            <a:r>
              <a:rPr lang="en-US" sz="1800" err="1"/>
              <a:t>Lâm</a:t>
            </a:r>
            <a:r>
              <a:rPr lang="en-US" sz="1800"/>
              <a:t> </a:t>
            </a:r>
            <a:r>
              <a:rPr lang="en-US" sz="1800" err="1"/>
              <a:t>Bảo</a:t>
            </a:r>
            <a:r>
              <a:rPr lang="en-US" sz="1800"/>
              <a:t> </a:t>
            </a:r>
            <a:r>
              <a:rPr lang="en-US" sz="1800" err="1"/>
              <a:t>Vân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3549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6757B9-23F3-47EB-BCFF-B2ACED8D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/>
              <a:t>Các chức năng của sản phẩm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786391F-DFB7-434B-AA6F-2B816F82D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938331"/>
              </p:ext>
            </p:extLst>
          </p:nvPr>
        </p:nvGraphicFramePr>
        <p:xfrm>
          <a:off x="602952" y="1679561"/>
          <a:ext cx="10993754" cy="4416930"/>
        </p:xfrm>
        <a:graphic>
          <a:graphicData uri="http://schemas.openxmlformats.org/drawingml/2006/table">
            <a:tbl>
              <a:tblPr firstRow="1" bandRow="1">
                <a:solidFill>
                  <a:srgbClr val="FFFFCC"/>
                </a:solidFill>
                <a:tableStyleId>{21E4AEA4-8DFA-4A89-87EB-49C32662AFE0}</a:tableStyleId>
              </a:tblPr>
              <a:tblGrid>
                <a:gridCol w="570755">
                  <a:extLst>
                    <a:ext uri="{9D8B030D-6E8A-4147-A177-3AD203B41FA5}">
                      <a16:colId xmlns="" xmlns:a16="http://schemas.microsoft.com/office/drawing/2014/main" val="2254363432"/>
                    </a:ext>
                  </a:extLst>
                </a:gridCol>
                <a:gridCol w="4585648">
                  <a:extLst>
                    <a:ext uri="{9D8B030D-6E8A-4147-A177-3AD203B41FA5}">
                      <a16:colId xmlns="" xmlns:a16="http://schemas.microsoft.com/office/drawing/2014/main" val="3443641244"/>
                    </a:ext>
                  </a:extLst>
                </a:gridCol>
                <a:gridCol w="2838736">
                  <a:extLst>
                    <a:ext uri="{9D8B030D-6E8A-4147-A177-3AD203B41FA5}">
                      <a16:colId xmlns="" xmlns:a16="http://schemas.microsoft.com/office/drawing/2014/main" val="2516130997"/>
                    </a:ext>
                  </a:extLst>
                </a:gridCol>
                <a:gridCol w="2998615">
                  <a:extLst>
                    <a:ext uri="{9D8B030D-6E8A-4147-A177-3AD203B41FA5}">
                      <a16:colId xmlns="" xmlns:a16="http://schemas.microsoft.com/office/drawing/2014/main" val="869241937"/>
                    </a:ext>
                  </a:extLst>
                </a:gridCol>
              </a:tblGrid>
              <a:tr h="8802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STT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Chức năng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Tiến độ hoàn thành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Tỉ lệ đáp ứng yêu cầu khách hàng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75600933"/>
                  </a:ext>
                </a:extLst>
              </a:tr>
              <a:tr h="59449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>
                          <a:solidFill>
                            <a:srgbClr val="FF0000"/>
                          </a:solidFill>
                        </a:rPr>
                        <a:t>Nhóm chức năng </a:t>
                      </a:r>
                      <a:r>
                        <a:rPr lang="en-US" sz="2600" b="1">
                          <a:solidFill>
                            <a:srgbClr val="FF0000"/>
                          </a:solidFill>
                        </a:rPr>
                        <a:t>CƠ BẢN</a:t>
                      </a:r>
                    </a:p>
                  </a:txBody>
                  <a:tcPr anchor="ctr">
                    <a:solidFill>
                      <a:srgbClr val="F8FD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4721939"/>
                  </a:ext>
                </a:extLst>
              </a:tr>
              <a:tr h="489219"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Admin đăng nhập vào hệ thống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100%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/>
                        <a:t>100%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5435997"/>
                  </a:ext>
                </a:extLst>
              </a:tr>
              <a:tr h="545911"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Admin xem doanh thu</a:t>
                      </a:r>
                    </a:p>
                  </a:txBody>
                  <a:tcPr anchor="ctr"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200" dirty="0" smtClean="0"/>
                        <a:t>20%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chưa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xuất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được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smtClean="0"/>
                        <a:t>      </a:t>
                      </a:r>
                      <a:r>
                        <a:rPr lang="en-US" sz="1800" dirty="0" err="1" smtClean="0"/>
                        <a:t>dữ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/>
                        <a:t>liệu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 anchor="ctr">
                    <a:solidFill>
                      <a:srgbClr val="D3E1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178148"/>
                  </a:ext>
                </a:extLst>
              </a:tr>
              <a:tr h="532262"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Khách mua hàng (tuần tự các bước)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100%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53727127"/>
                  </a:ext>
                </a:extLst>
              </a:tr>
              <a:tr h="518615"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In ra màn hình danh sách sản phẩm</a:t>
                      </a:r>
                    </a:p>
                  </a:txBody>
                  <a:tcPr anchor="ctr"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100%</a:t>
                      </a:r>
                    </a:p>
                  </a:txBody>
                  <a:tcPr anchor="ctr"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>
                    <a:solidFill>
                      <a:srgbClr val="D3E1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8730722"/>
                  </a:ext>
                </a:extLst>
              </a:tr>
              <a:tr h="491320"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Xuất hoá đơn và phiếu bảo hành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  <a:r>
                        <a:rPr lang="en-US" sz="2200" dirty="0" smtClean="0"/>
                        <a:t>0</a:t>
                      </a:r>
                      <a:r>
                        <a:rPr lang="en-US" sz="2200" dirty="0"/>
                        <a:t>%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chưa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tên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sản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phẩm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ngày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mua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96992435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54DE0ED2-C70E-4CA2-BC16-B5D841A9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758" y="6459784"/>
            <a:ext cx="971203" cy="365125"/>
          </a:xfrm>
        </p:spPr>
        <p:txBody>
          <a:bodyPr/>
          <a:lstStyle/>
          <a:p>
            <a:r>
              <a:rPr lang="en-US" sz="1800"/>
              <a:t>Slide </a:t>
            </a:r>
            <a:fld id="{CD88BC67-2C88-48EA-86E7-5BFB866DE9B1}" type="slidenum">
              <a:rPr lang="en-US" sz="1800" smtClean="0"/>
              <a:t>8</a:t>
            </a:fld>
            <a:endParaRPr lang="en-US" sz="1800"/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12086098-E6D4-475C-B416-2DD12E72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869" y="6459784"/>
            <a:ext cx="10254807" cy="365125"/>
          </a:xfrm>
        </p:spPr>
        <p:txBody>
          <a:bodyPr/>
          <a:lstStyle/>
          <a:p>
            <a:pPr algn="l"/>
            <a:r>
              <a:rPr lang="en-US" sz="1800"/>
              <a:t>F.code - Project Train C - </a:t>
            </a:r>
            <a:r>
              <a:rPr lang="en-US" sz="1800" i="1" u="sng" err="1"/>
              <a:t>Đề</a:t>
            </a:r>
            <a:r>
              <a:rPr lang="en-US" sz="1800" i="1" u="sng"/>
              <a:t> </a:t>
            </a:r>
            <a:r>
              <a:rPr lang="en-US" sz="1800" i="1" u="sng" err="1"/>
              <a:t>tài</a:t>
            </a:r>
            <a:r>
              <a:rPr lang="en-US" sz="1800" i="1"/>
              <a:t>: </a:t>
            </a:r>
            <a:r>
              <a:rPr lang="en-US" sz="1800"/>
              <a:t>“</a:t>
            </a:r>
            <a:r>
              <a:rPr lang="en-US" sz="1800" i="1"/>
              <a:t>Quản </a:t>
            </a:r>
            <a:r>
              <a:rPr lang="en-US" sz="1800" i="1" err="1"/>
              <a:t>lí</a:t>
            </a:r>
            <a:r>
              <a:rPr lang="en-US" sz="1800" i="1"/>
              <a:t> </a:t>
            </a:r>
            <a:r>
              <a:rPr lang="en-US" sz="1800" i="1" err="1"/>
              <a:t>cửa</a:t>
            </a:r>
            <a:r>
              <a:rPr lang="en-US" sz="1800" i="1"/>
              <a:t> </a:t>
            </a:r>
            <a:r>
              <a:rPr lang="en-US" sz="1800" i="1" err="1"/>
              <a:t>hàng</a:t>
            </a:r>
            <a:r>
              <a:rPr lang="en-US" sz="1800" i="1"/>
              <a:t> laptop</a:t>
            </a:r>
            <a:r>
              <a:rPr lang="en-US" sz="1800"/>
              <a:t>” - </a:t>
            </a:r>
            <a:r>
              <a:rPr lang="en-US" sz="1800" err="1"/>
              <a:t>Phạm</a:t>
            </a:r>
            <a:r>
              <a:rPr lang="en-US" sz="1800"/>
              <a:t> </a:t>
            </a:r>
            <a:r>
              <a:rPr lang="en-US" sz="1800" err="1"/>
              <a:t>Thị</a:t>
            </a:r>
            <a:r>
              <a:rPr lang="en-US" sz="1800"/>
              <a:t> </a:t>
            </a:r>
            <a:r>
              <a:rPr lang="en-US" sz="1800" err="1"/>
              <a:t>Ngọc</a:t>
            </a:r>
            <a:r>
              <a:rPr lang="en-US" sz="1800"/>
              <a:t> </a:t>
            </a:r>
            <a:r>
              <a:rPr lang="en-US" sz="1800" err="1"/>
              <a:t>Hà</a:t>
            </a:r>
            <a:r>
              <a:rPr lang="en-US" sz="1800"/>
              <a:t> - </a:t>
            </a:r>
            <a:r>
              <a:rPr lang="en-US" sz="1800" err="1"/>
              <a:t>Vũ</a:t>
            </a:r>
            <a:r>
              <a:rPr lang="en-US" sz="1800"/>
              <a:t> </a:t>
            </a:r>
            <a:r>
              <a:rPr lang="en-US" sz="1800" err="1"/>
              <a:t>Lâm</a:t>
            </a:r>
            <a:r>
              <a:rPr lang="en-US" sz="1800"/>
              <a:t> </a:t>
            </a:r>
            <a:r>
              <a:rPr lang="en-US" sz="1800" err="1"/>
              <a:t>Bảo</a:t>
            </a:r>
            <a:r>
              <a:rPr lang="en-US" sz="1800"/>
              <a:t> </a:t>
            </a:r>
            <a:r>
              <a:rPr lang="en-US" sz="1800" err="1"/>
              <a:t>Vân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41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6757B9-23F3-47EB-BCFF-B2ACED8D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/>
              <a:t>Các chức năng của sản phẩm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786391F-DFB7-434B-AA6F-2B816F82D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72141"/>
              </p:ext>
            </p:extLst>
          </p:nvPr>
        </p:nvGraphicFramePr>
        <p:xfrm>
          <a:off x="589700" y="1583977"/>
          <a:ext cx="10993754" cy="4602750"/>
        </p:xfrm>
        <a:graphic>
          <a:graphicData uri="http://schemas.openxmlformats.org/drawingml/2006/table">
            <a:tbl>
              <a:tblPr firstRow="1" bandRow="1">
                <a:solidFill>
                  <a:srgbClr val="FFFFCC"/>
                </a:solidFill>
                <a:tableStyleId>{21E4AEA4-8DFA-4A89-87EB-49C32662AFE0}</a:tableStyleId>
              </a:tblPr>
              <a:tblGrid>
                <a:gridCol w="570755">
                  <a:extLst>
                    <a:ext uri="{9D8B030D-6E8A-4147-A177-3AD203B41FA5}">
                      <a16:colId xmlns="" xmlns:a16="http://schemas.microsoft.com/office/drawing/2014/main" val="2254363432"/>
                    </a:ext>
                  </a:extLst>
                </a:gridCol>
                <a:gridCol w="4585648">
                  <a:extLst>
                    <a:ext uri="{9D8B030D-6E8A-4147-A177-3AD203B41FA5}">
                      <a16:colId xmlns="" xmlns:a16="http://schemas.microsoft.com/office/drawing/2014/main" val="3443641244"/>
                    </a:ext>
                  </a:extLst>
                </a:gridCol>
                <a:gridCol w="2838736">
                  <a:extLst>
                    <a:ext uri="{9D8B030D-6E8A-4147-A177-3AD203B41FA5}">
                      <a16:colId xmlns="" xmlns:a16="http://schemas.microsoft.com/office/drawing/2014/main" val="2516130997"/>
                    </a:ext>
                  </a:extLst>
                </a:gridCol>
                <a:gridCol w="2998615">
                  <a:extLst>
                    <a:ext uri="{9D8B030D-6E8A-4147-A177-3AD203B41FA5}">
                      <a16:colId xmlns="" xmlns:a16="http://schemas.microsoft.com/office/drawing/2014/main" val="869241937"/>
                    </a:ext>
                  </a:extLst>
                </a:gridCol>
              </a:tblGrid>
              <a:tr h="8802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STT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Chức năng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Tiến độ hoàn thành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Tỉ lệ đáp ứng yêu cầu khách hàng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75600933"/>
                  </a:ext>
                </a:extLst>
              </a:tr>
              <a:tr h="57601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600">
                          <a:solidFill>
                            <a:srgbClr val="FF0000"/>
                          </a:solidFill>
                        </a:rPr>
                        <a:t>Nhóm chức năng </a:t>
                      </a:r>
                      <a:r>
                        <a:rPr lang="en-US" sz="2600" b="1">
                          <a:solidFill>
                            <a:srgbClr val="FF0000"/>
                          </a:solidFill>
                        </a:rPr>
                        <a:t>THÊM</a:t>
                      </a:r>
                    </a:p>
                  </a:txBody>
                  <a:tcPr anchor="ctr">
                    <a:solidFill>
                      <a:srgbClr val="F8FD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8FD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3319752"/>
                  </a:ext>
                </a:extLst>
              </a:tr>
              <a:tr h="590843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53975" indent="0" algn="l"/>
                      <a:r>
                        <a:rPr lang="en-US" sz="2200"/>
                        <a:t>Admin thêm sản phẩm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0" dirty="0" smtClean="0"/>
                        <a:t>50% </a:t>
                      </a:r>
                      <a:r>
                        <a:rPr lang="en-US" sz="1800" b="0" dirty="0" smtClean="0"/>
                        <a:t>(</a:t>
                      </a:r>
                      <a:r>
                        <a:rPr lang="en-US" sz="1800" b="0" dirty="0" err="1" smtClean="0"/>
                        <a:t>mới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chỉ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ghi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được</a:t>
                      </a:r>
                      <a:r>
                        <a:rPr lang="en-US" sz="1800" b="0" baseline="0" dirty="0" smtClean="0"/>
                        <a:t> file)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44217753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2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Admin tạo tài khoản cho admin mới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50% </a:t>
                      </a:r>
                      <a:r>
                        <a:rPr lang="en-US" sz="1800" b="0" dirty="0" smtClean="0"/>
                        <a:t>(</a:t>
                      </a:r>
                      <a:r>
                        <a:rPr lang="en-US" sz="1800" b="0" dirty="0" err="1" smtClean="0"/>
                        <a:t>mới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chỉ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ghi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được</a:t>
                      </a:r>
                      <a:r>
                        <a:rPr lang="en-US" sz="1800" b="0" baseline="0" dirty="0" smtClean="0"/>
                        <a:t> file)</a:t>
                      </a:r>
                      <a:endParaRPr lang="en-US" sz="1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1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6067148"/>
                  </a:ext>
                </a:extLst>
              </a:tr>
              <a:tr h="590843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Khách mua thêm sản phẩm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ctr"/>
                      <a:r>
                        <a:rPr lang="en-US" sz="2200" b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ctr"/>
                      <a:r>
                        <a:rPr lang="en-US" sz="2200" b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34794280"/>
                  </a:ext>
                </a:extLst>
              </a:tr>
              <a:tr h="5486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Nhóm chức năng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XOÁ</a:t>
                      </a:r>
                      <a:endParaRPr lang="en-US" sz="2200"/>
                    </a:p>
                  </a:txBody>
                  <a:tcPr anchor="ctr">
                    <a:solidFill>
                      <a:srgbClr val="F8FDB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200"/>
                    </a:p>
                  </a:txBody>
                  <a:tcPr anchor="ctr">
                    <a:solidFill>
                      <a:srgbClr val="F8FDB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5425" indent="-225425" algn="ctr">
                        <a:buFont typeface="Arial" panose="020B0604020202020204" pitchFamily="34" charset="0"/>
                        <a:buChar char="•"/>
                      </a:pPr>
                      <a:endParaRPr lang="en-US" sz="22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8FDB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2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8FDB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4007980"/>
                  </a:ext>
                </a:extLst>
              </a:tr>
              <a:tr h="60491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Admin xoá sản phẩm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462618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06C0071E-3901-46B5-AA9F-44217757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758" y="6459784"/>
            <a:ext cx="971203" cy="365125"/>
          </a:xfrm>
        </p:spPr>
        <p:txBody>
          <a:bodyPr/>
          <a:lstStyle/>
          <a:p>
            <a:r>
              <a:rPr lang="en-US" sz="1800"/>
              <a:t>Slide </a:t>
            </a:r>
            <a:fld id="{CD88BC67-2C88-48EA-86E7-5BFB866DE9B1}" type="slidenum">
              <a:rPr lang="en-US" sz="1800" smtClean="0"/>
              <a:t>9</a:t>
            </a:fld>
            <a:endParaRPr lang="en-US" sz="1800"/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C5704EC3-4401-4173-8C13-5D051026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869" y="6459784"/>
            <a:ext cx="10254807" cy="365125"/>
          </a:xfrm>
        </p:spPr>
        <p:txBody>
          <a:bodyPr/>
          <a:lstStyle/>
          <a:p>
            <a:pPr algn="l"/>
            <a:r>
              <a:rPr lang="en-US" sz="1800"/>
              <a:t>F.code - Project Train C - </a:t>
            </a:r>
            <a:r>
              <a:rPr lang="en-US" sz="1800" i="1" u="sng" err="1"/>
              <a:t>Đề</a:t>
            </a:r>
            <a:r>
              <a:rPr lang="en-US" sz="1800" i="1" u="sng"/>
              <a:t> </a:t>
            </a:r>
            <a:r>
              <a:rPr lang="en-US" sz="1800" i="1" u="sng" err="1"/>
              <a:t>tài</a:t>
            </a:r>
            <a:r>
              <a:rPr lang="en-US" sz="1800" i="1"/>
              <a:t>: </a:t>
            </a:r>
            <a:r>
              <a:rPr lang="en-US" sz="1800"/>
              <a:t>“</a:t>
            </a:r>
            <a:r>
              <a:rPr lang="en-US" sz="1800" i="1"/>
              <a:t>Quản </a:t>
            </a:r>
            <a:r>
              <a:rPr lang="en-US" sz="1800" i="1" err="1"/>
              <a:t>lí</a:t>
            </a:r>
            <a:r>
              <a:rPr lang="en-US" sz="1800" i="1"/>
              <a:t> </a:t>
            </a:r>
            <a:r>
              <a:rPr lang="en-US" sz="1800" i="1" err="1"/>
              <a:t>cửa</a:t>
            </a:r>
            <a:r>
              <a:rPr lang="en-US" sz="1800" i="1"/>
              <a:t> </a:t>
            </a:r>
            <a:r>
              <a:rPr lang="en-US" sz="1800" i="1" err="1"/>
              <a:t>hàng</a:t>
            </a:r>
            <a:r>
              <a:rPr lang="en-US" sz="1800" i="1"/>
              <a:t> laptop</a:t>
            </a:r>
            <a:r>
              <a:rPr lang="en-US" sz="1800"/>
              <a:t>” - </a:t>
            </a:r>
            <a:r>
              <a:rPr lang="en-US" sz="1800" err="1"/>
              <a:t>Phạm</a:t>
            </a:r>
            <a:r>
              <a:rPr lang="en-US" sz="1800"/>
              <a:t> </a:t>
            </a:r>
            <a:r>
              <a:rPr lang="en-US" sz="1800" err="1"/>
              <a:t>Thị</a:t>
            </a:r>
            <a:r>
              <a:rPr lang="en-US" sz="1800"/>
              <a:t> </a:t>
            </a:r>
            <a:r>
              <a:rPr lang="en-US" sz="1800" err="1"/>
              <a:t>Ngọc</a:t>
            </a:r>
            <a:r>
              <a:rPr lang="en-US" sz="1800"/>
              <a:t> </a:t>
            </a:r>
            <a:r>
              <a:rPr lang="en-US" sz="1800" err="1"/>
              <a:t>Hà</a:t>
            </a:r>
            <a:r>
              <a:rPr lang="en-US" sz="1800"/>
              <a:t> - </a:t>
            </a:r>
            <a:r>
              <a:rPr lang="en-US" sz="1800" err="1"/>
              <a:t>Vũ</a:t>
            </a:r>
            <a:r>
              <a:rPr lang="en-US" sz="1800"/>
              <a:t> </a:t>
            </a:r>
            <a:r>
              <a:rPr lang="en-US" sz="1800" err="1"/>
              <a:t>Lâm</a:t>
            </a:r>
            <a:r>
              <a:rPr lang="en-US" sz="1800"/>
              <a:t> </a:t>
            </a:r>
            <a:r>
              <a:rPr lang="en-US" sz="1800" err="1"/>
              <a:t>Bảo</a:t>
            </a:r>
            <a:r>
              <a:rPr lang="en-US" sz="1800"/>
              <a:t> </a:t>
            </a:r>
            <a:r>
              <a:rPr lang="en-US" sz="1800" err="1"/>
              <a:t>Vân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537398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1857</TotalTime>
  <Words>1466</Words>
  <Application>Microsoft Office PowerPoint</Application>
  <PresentationFormat>Widescreen</PresentationFormat>
  <Paragraphs>228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 Black</vt:lpstr>
      <vt:lpstr>Wingdings</vt:lpstr>
      <vt:lpstr>Retrospect</vt:lpstr>
      <vt:lpstr>Project Train C “Cửa hàng Laptop Nhật Thi”</vt:lpstr>
      <vt:lpstr>PowerPoint Presentation</vt:lpstr>
      <vt:lpstr>Phân công công việc trong nhóm</vt:lpstr>
      <vt:lpstr>Bảng câu hỏi lấy yêu cầu khách hàng</vt:lpstr>
      <vt:lpstr>Bảng câu hỏi lấy yêu cầu khách hàng</vt:lpstr>
      <vt:lpstr>Bảng câu hỏi lấy yêu cầu khách hàng</vt:lpstr>
      <vt:lpstr>Phân tích yêu cầu khách hàng</vt:lpstr>
      <vt:lpstr>Các chức năng của sản phẩm</vt:lpstr>
      <vt:lpstr>Các chức năng của sản phẩm</vt:lpstr>
      <vt:lpstr>Các chức năng của sản phẩm</vt:lpstr>
      <vt:lpstr>Giao diện chương trình</vt:lpstr>
      <vt:lpstr>Thông tin đăng nhập</vt:lpstr>
      <vt:lpstr>Chức năng sẽ phát triển trong tương lai</vt:lpstr>
      <vt:lpstr>Mô hình sẽ phát triển trong tương lai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SE130460</dc:creator>
  <cp:lastModifiedBy>Windows User</cp:lastModifiedBy>
  <cp:revision>71</cp:revision>
  <dcterms:created xsi:type="dcterms:W3CDTF">2018-02-08T16:13:59Z</dcterms:created>
  <dcterms:modified xsi:type="dcterms:W3CDTF">2018-03-04T09:49:58Z</dcterms:modified>
</cp:coreProperties>
</file>