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09" r:id="rId5"/>
  </p:sldMasterIdLst>
  <p:notesMasterIdLst>
    <p:notesMasterId r:id="rId32"/>
  </p:notesMasterIdLst>
  <p:handoutMasterIdLst>
    <p:handoutMasterId r:id="rId33"/>
  </p:handoutMasterIdLst>
  <p:sldIdLst>
    <p:sldId id="265" r:id="rId6"/>
    <p:sldId id="266" r:id="rId7"/>
    <p:sldId id="304" r:id="rId8"/>
    <p:sldId id="289" r:id="rId9"/>
    <p:sldId id="305" r:id="rId10"/>
    <p:sldId id="297" r:id="rId11"/>
    <p:sldId id="299" r:id="rId12"/>
    <p:sldId id="300" r:id="rId13"/>
    <p:sldId id="301" r:id="rId14"/>
    <p:sldId id="302" r:id="rId15"/>
    <p:sldId id="306" r:id="rId16"/>
    <p:sldId id="307" r:id="rId17"/>
    <p:sldId id="308" r:id="rId18"/>
    <p:sldId id="309" r:id="rId19"/>
    <p:sldId id="310" r:id="rId20"/>
    <p:sldId id="311" r:id="rId21"/>
    <p:sldId id="314" r:id="rId22"/>
    <p:sldId id="315" r:id="rId23"/>
    <p:sldId id="316" r:id="rId24"/>
    <p:sldId id="312" r:id="rId25"/>
    <p:sldId id="317" r:id="rId26"/>
    <p:sldId id="318" r:id="rId27"/>
    <p:sldId id="319" r:id="rId28"/>
    <p:sldId id="313" r:id="rId29"/>
    <p:sldId id="320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743" autoAdjust="0"/>
  </p:normalViewPr>
  <p:slideViewPr>
    <p:cSldViewPr snapToGrid="0" showGuides="1">
      <p:cViewPr>
        <p:scale>
          <a:sx n="75" d="100"/>
          <a:sy n="75" d="100"/>
        </p:scale>
        <p:origin x="1694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关系图"/>
          <p:cNvPicPr preferRelativeResize="0"/>
          <p:nvPr/>
        </p:nvPicPr>
        <p:blipFill rotWithShape="1">
          <a:blip r:embed="rId2">
            <a:alphaModFix/>
          </a:blip>
          <a:srcRect r="2527" b="10909"/>
          <a:stretch/>
        </p:blipFill>
        <p:spPr>
          <a:xfrm>
            <a:off x="179389" y="692150"/>
            <a:ext cx="8913812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588" y="549275"/>
            <a:ext cx="9144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908176" y="2492377"/>
            <a:ext cx="5545138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5650" y="6207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关系图"/>
          <p:cNvPicPr preferRelativeResize="0"/>
          <p:nvPr/>
        </p:nvPicPr>
        <p:blipFill rotWithShape="1">
          <a:blip r:embed="rId2">
            <a:alphaModFix/>
          </a:blip>
          <a:srcRect r="2524" b="10905"/>
          <a:stretch/>
        </p:blipFill>
        <p:spPr>
          <a:xfrm>
            <a:off x="179389" y="692152"/>
            <a:ext cx="8913812" cy="61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588" y="549275"/>
            <a:ext cx="9144000" cy="151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908175" y="2492375"/>
            <a:ext cx="55452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88" y="333375"/>
            <a:ext cx="9144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 descr="关系图"/>
          <p:cNvPicPr preferRelativeResize="0"/>
          <p:nvPr/>
        </p:nvPicPr>
        <p:blipFill rotWithShape="1">
          <a:blip r:embed="rId14">
            <a:alphaModFix/>
          </a:blip>
          <a:srcRect t="1094" r="8122" b="13317"/>
          <a:stretch/>
        </p:blipFill>
        <p:spPr>
          <a:xfrm>
            <a:off x="5797551" y="4438652"/>
            <a:ext cx="3340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8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88" y="333375"/>
            <a:ext cx="9144000" cy="1009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 descr="关系图"/>
          <p:cNvPicPr preferRelativeResize="0"/>
          <p:nvPr/>
        </p:nvPicPr>
        <p:blipFill rotWithShape="1">
          <a:blip r:embed="rId14">
            <a:alphaModFix/>
          </a:blip>
          <a:srcRect t="1095" r="8122" b="13317"/>
          <a:stretch/>
        </p:blipFill>
        <p:spPr>
          <a:xfrm>
            <a:off x="5797550" y="4438650"/>
            <a:ext cx="3340101" cy="23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16" y="4371521"/>
            <a:ext cx="3888337" cy="2102265"/>
          </a:xfrm>
        </p:spPr>
        <p:txBody>
          <a:bodyPr>
            <a:normAutofit lnSpcReduction="10000"/>
          </a:bodyPr>
          <a:lstStyle/>
          <a:p>
            <a:pPr marL="19050" indent="0" algn="l"/>
            <a:r>
              <a:rPr lang="en-US" b="1" u="sng" dirty="0"/>
              <a:t>Team members: 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MY" sz="1700" b="1" dirty="0" err="1"/>
              <a:t>Ngô</a:t>
            </a:r>
            <a:r>
              <a:rPr lang="vi-VN" sz="1700" b="1" dirty="0"/>
              <a:t> Thục Thiên Bình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US" sz="1700" b="1" dirty="0"/>
              <a:t>Mohammad </a:t>
            </a:r>
            <a:r>
              <a:rPr lang="en-US" sz="1700" b="1" dirty="0" err="1"/>
              <a:t>Firdaus</a:t>
            </a:r>
            <a:r>
              <a:rPr lang="en-US" sz="1700" b="1" dirty="0"/>
              <a:t> bin Haji </a:t>
            </a:r>
            <a:r>
              <a:rPr lang="en-US" sz="1700" b="1" dirty="0" err="1"/>
              <a:t>Jais</a:t>
            </a:r>
            <a:endParaRPr lang="vi-VN" sz="1700" b="1" dirty="0"/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Phạm Thị Xuân Hạ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Muhd. Wafi Nur Arif bin Shamdi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Hoàng Nhựt Vũ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47766"/>
            <a:ext cx="9144000" cy="2922581"/>
          </a:xfrm>
        </p:spPr>
        <p:txBody>
          <a:bodyPr>
            <a:normAutofit fontScale="90000"/>
          </a:bodyPr>
          <a:lstStyle/>
          <a:p>
            <a:pPr lvl="0"/>
            <a:r>
              <a:rPr lang="en-US" sz="8000" b="1" dirty="0"/>
              <a:t>DY Emergency </a:t>
            </a:r>
            <a:r>
              <a:rPr lang="en-US" sz="8000" b="1" dirty="0" smtClean="0"/>
              <a:t>Response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MY" sz="4400" dirty="0" smtClean="0"/>
              <a:t>Report </a:t>
            </a:r>
            <a:r>
              <a:rPr lang="en-MY" sz="4400" dirty="0"/>
              <a:t>2</a:t>
            </a:r>
            <a:r>
              <a:rPr lang="en-MY" sz="4400" dirty="0" smtClean="0"/>
              <a:t> </a:t>
            </a:r>
            <a:r>
              <a:rPr lang="en-MY" sz="4400" dirty="0"/>
              <a:t>- </a:t>
            </a:r>
            <a:r>
              <a:rPr lang="en-US" sz="4000" dirty="0"/>
              <a:t>Software Project Management Plan</a:t>
            </a:r>
            <a:endParaRPr lang="vi-VN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9309" y="128187"/>
            <a:ext cx="3463237" cy="61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l"/>
            <a:r>
              <a:rPr lang="en-MY" sz="2000" b="1" u="sng" dirty="0"/>
              <a:t>Supervisor</a:t>
            </a:r>
            <a:r>
              <a:rPr lang="en-US" sz="2000" b="1" u="sng" kern="0" dirty="0" smtClean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2000" dirty="0" err="1"/>
              <a:t>Ngô</a:t>
            </a:r>
            <a:r>
              <a:rPr lang="en-MY" sz="2000" dirty="0"/>
              <a:t> </a:t>
            </a:r>
            <a:r>
              <a:rPr lang="en-MY" sz="2000" dirty="0" err="1"/>
              <a:t>Đăng</a:t>
            </a:r>
            <a:r>
              <a:rPr lang="en-MY" sz="2000" dirty="0"/>
              <a:t> </a:t>
            </a:r>
            <a:r>
              <a:rPr lang="en-MY" sz="2000" dirty="0" err="1"/>
              <a:t>Hà</a:t>
            </a:r>
            <a:r>
              <a:rPr lang="en-MY" sz="2000" dirty="0"/>
              <a:t> An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Administrator :</a:t>
            </a:r>
            <a:endParaRPr lang="vi-VN" sz="1800" dirty="0"/>
          </a:p>
          <a:p>
            <a:pPr lvl="0"/>
            <a:r>
              <a:rPr lang="en-MY" sz="1800" dirty="0"/>
              <a:t>Log in to website.</a:t>
            </a:r>
            <a:endParaRPr lang="vi-VN" sz="1800" dirty="0"/>
          </a:p>
          <a:p>
            <a:pPr lvl="0"/>
            <a:r>
              <a:rPr lang="en-MY" sz="1800" dirty="0"/>
              <a:t>Manage accounts of other administrators, coordinators and students.</a:t>
            </a:r>
            <a:endParaRPr lang="vi-VN" sz="1800" dirty="0"/>
          </a:p>
          <a:p>
            <a:pPr lvl="0"/>
            <a:r>
              <a:rPr lang="en-MY" sz="1800" dirty="0"/>
              <a:t>Manage every aspect of information in user-friendly database.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</a:t>
            </a:r>
            <a:endParaRPr lang="vi-VN" sz="1800" dirty="0"/>
          </a:p>
          <a:p>
            <a:pPr lvl="0"/>
            <a:r>
              <a:rPr lang="en-MY" sz="1800" dirty="0"/>
              <a:t>Generate report.</a:t>
            </a:r>
            <a:endParaRPr lang="vi-V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548213"/>
            <a:ext cx="3033756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lvl="2" fontAlgn="base"/>
            <a:r>
              <a:rPr lang="en-US" sz="3600" b="1" dirty="0"/>
              <a:t>Boundaries of the System</a:t>
            </a:r>
            <a:endParaRPr lang="vi-V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1304537"/>
            <a:ext cx="8663623" cy="934461"/>
          </a:xfrm>
        </p:spPr>
        <p:txBody>
          <a:bodyPr/>
          <a:lstStyle/>
          <a:p>
            <a:pPr marL="19050" indent="0">
              <a:buNone/>
            </a:pPr>
            <a:r>
              <a:rPr lang="en-US" sz="1800" b="1" dirty="0"/>
              <a:t>The system works under the assumption that the user’s device has an active internet connection.</a:t>
            </a:r>
            <a:endParaRPr lang="vi-VN" sz="180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258186" y="2238998"/>
            <a:ext cx="4399272" cy="4486542"/>
          </a:xfrm>
        </p:spPr>
        <p:txBody>
          <a:bodyPr/>
          <a:lstStyle/>
          <a:p>
            <a:pPr marL="19050" indent="0">
              <a:buNone/>
            </a:pPr>
            <a:r>
              <a:rPr lang="en-US" sz="1800" b="1" dirty="0"/>
              <a:t>The system </a:t>
            </a:r>
            <a:r>
              <a:rPr lang="en-US" sz="1800" b="1" dirty="0" smtClean="0"/>
              <a:t>can:</a:t>
            </a:r>
          </a:p>
          <a:p>
            <a:pPr lvl="0" fontAlgn="base"/>
            <a:r>
              <a:rPr lang="en-US" sz="1800" dirty="0"/>
              <a:t>Allow DYC know list of their faculty’s students and the country they go abroad.</a:t>
            </a:r>
            <a:endParaRPr lang="vi-VN" sz="1800" dirty="0"/>
          </a:p>
          <a:p>
            <a:pPr lvl="0" fontAlgn="base"/>
            <a:r>
              <a:rPr lang="en-US" sz="1800" dirty="0"/>
              <a:t>Allow Admin and DYC to send the notification to student’s device.</a:t>
            </a:r>
            <a:endParaRPr lang="vi-VN" sz="1800" dirty="0"/>
          </a:p>
          <a:p>
            <a:pPr lvl="0" fontAlgn="base"/>
            <a:r>
              <a:rPr lang="en-US" sz="1800" dirty="0"/>
              <a:t>Allow Admin to manage DYC’s staff and student abroad and host organization.</a:t>
            </a:r>
            <a:endParaRPr lang="vi-VN" sz="1800" dirty="0"/>
          </a:p>
          <a:p>
            <a:pPr lvl="0" fontAlgn="base"/>
            <a:r>
              <a:rPr lang="en-US" sz="1800" dirty="0"/>
              <a:t>Allow DYC quickly know about their student’s status in case emergency.</a:t>
            </a:r>
            <a:endParaRPr lang="vi-VN" sz="1800" dirty="0"/>
          </a:p>
          <a:p>
            <a:pPr lvl="0" fontAlgn="base"/>
            <a:r>
              <a:rPr lang="en-US" sz="1800" dirty="0"/>
              <a:t>Allow Admin to see the report from DYC.</a:t>
            </a:r>
            <a:endParaRPr lang="vi-VN" sz="18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965106" y="2238998"/>
            <a:ext cx="4178893" cy="4486542"/>
          </a:xfrm>
        </p:spPr>
        <p:txBody>
          <a:bodyPr/>
          <a:lstStyle/>
          <a:p>
            <a:pPr marL="19050" indent="0">
              <a:buNone/>
            </a:pPr>
            <a:r>
              <a:rPr lang="en-US" sz="1800" b="1" dirty="0"/>
              <a:t>The system cannot</a:t>
            </a:r>
            <a:r>
              <a:rPr lang="en-US" sz="1800" b="1" dirty="0" smtClean="0"/>
              <a:t>:</a:t>
            </a:r>
          </a:p>
          <a:p>
            <a:pPr lvl="0" fontAlgn="base"/>
            <a:r>
              <a:rPr lang="en-US" sz="1800" dirty="0"/>
              <a:t>Run without internet connection and database.</a:t>
            </a:r>
            <a:endParaRPr lang="vi-VN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3639" y="2238997"/>
            <a:ext cx="7640" cy="435835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6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lvl="2" fontAlgn="base"/>
            <a:r>
              <a:rPr lang="en-US" sz="3600" b="1" dirty="0"/>
              <a:t>Future Plan</a:t>
            </a:r>
            <a:endParaRPr lang="vi-V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8"/>
            <a:ext cx="8723444" cy="669542"/>
          </a:xfrm>
        </p:spPr>
        <p:txBody>
          <a:bodyPr/>
          <a:lstStyle/>
          <a:p>
            <a:pPr fontAlgn="base"/>
            <a:r>
              <a:rPr lang="en-US" sz="1800" dirty="0"/>
              <a:t>In the future, we want to upgrade and develop the system with following features:</a:t>
            </a:r>
            <a:endParaRPr lang="vi-V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2" y="1974079"/>
            <a:ext cx="3069939" cy="2153539"/>
          </a:xfrm>
          <a:prstGeom prst="rect">
            <a:avLst/>
          </a:prstGeom>
        </p:spPr>
      </p:pic>
      <p:pic>
        <p:nvPicPr>
          <p:cNvPr id="1026" name="Picture 2" descr="Káº¿t quáº£ hÃ¬nh áº£nh cho location google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49" y="2153541"/>
            <a:ext cx="2449991" cy="16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505" y="2153540"/>
            <a:ext cx="2143125" cy="163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73" y="4127618"/>
            <a:ext cx="2156568" cy="17935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2490" y="5939325"/>
            <a:ext cx="2278751" cy="530875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more tha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1000 students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517" y="4127618"/>
            <a:ext cx="2030090" cy="25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0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 fontAlgn="base"/>
            <a:r>
              <a:rPr lang="en-US" sz="3600" b="1" dirty="0"/>
              <a:t>Development </a:t>
            </a:r>
            <a:r>
              <a:rPr lang="en-US" sz="3600" b="1" dirty="0" smtClean="0"/>
              <a:t>Environment</a:t>
            </a:r>
            <a:br>
              <a:rPr lang="en-US" sz="3600" b="1" dirty="0" smtClean="0"/>
            </a:br>
            <a:r>
              <a:rPr lang="en-US" sz="2800" b="1" dirty="0"/>
              <a:t>Hardware Requirements</a:t>
            </a:r>
            <a:r>
              <a:rPr lang="vi-VN" sz="2800" b="1" i="1" dirty="0"/>
              <a:t/>
            </a:r>
            <a:br>
              <a:rPr lang="vi-VN" sz="2800" b="1" i="1" dirty="0"/>
            </a:br>
            <a:endParaRPr lang="vi-VN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3913"/>
              </p:ext>
            </p:extLst>
          </p:nvPr>
        </p:nvGraphicFramePr>
        <p:xfrm>
          <a:off x="1092046" y="2512473"/>
          <a:ext cx="6915363" cy="21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9556"/>
                <a:gridCol w="2420581"/>
                <a:gridCol w="2535226"/>
              </a:tblGrid>
              <a:tr h="30520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Server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Minimum Requirements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Recommended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</a:tr>
              <a:tr h="61041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Internet Connection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Cable (4 Mbps)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Cable (8 Mbps)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</a:tr>
              <a:tr h="305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Window Server 2008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Window Server 2008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</a:tr>
              <a:tr h="61041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Computer Processor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Intel® Xeon ® 1.4GHz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Intel® Xeon ® Quad Core (12M Cache, 2.50 GHz)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</a:tr>
              <a:tr h="305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Computer Memory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4GB RAM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8GB or more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 fontAlgn="base"/>
            <a:r>
              <a:rPr lang="en-US" sz="3600" b="1" dirty="0"/>
              <a:t>Development </a:t>
            </a:r>
            <a:r>
              <a:rPr lang="en-US" sz="3600" b="1" dirty="0" smtClean="0"/>
              <a:t>Environment</a:t>
            </a:r>
            <a:br>
              <a:rPr lang="en-US" sz="3600" b="1" dirty="0" smtClean="0"/>
            </a:br>
            <a:r>
              <a:rPr lang="en-US" sz="2800" b="1" dirty="0"/>
              <a:t>Hardware Requirements</a:t>
            </a:r>
            <a:r>
              <a:rPr lang="vi-VN" sz="2800" b="1" i="1" dirty="0"/>
              <a:t/>
            </a:r>
            <a:br>
              <a:rPr lang="vi-VN" sz="2800" b="1" i="1" dirty="0"/>
            </a:br>
            <a:endParaRPr lang="vi-V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9002"/>
              </p:ext>
            </p:extLst>
          </p:nvPr>
        </p:nvGraphicFramePr>
        <p:xfrm>
          <a:off x="1401510" y="2153539"/>
          <a:ext cx="6341799" cy="2224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7030"/>
                <a:gridCol w="2219816"/>
                <a:gridCol w="2324953"/>
              </a:tblGrid>
              <a:tr h="24452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PC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Minimum Requirements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 dirty="0">
                          <a:effectLst/>
                        </a:rPr>
                        <a:t>Recommended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35575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Internet Connection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Cable, Wi-Fi (4 Mbps)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Cable, Wi-Fi (8 Mbps)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95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Window 7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 dirty="0">
                          <a:effectLst/>
                        </a:rPr>
                        <a:t>Window 7 or more.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90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Computer Processor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Intel® Core i3 1.4GHz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Intel® Core i5 2.50GHz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7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Computer Memory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1GB RAM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2GB RAM or more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90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 Browser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Firefox (v52 or higher), Chromes (v28 or higher)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Chrome latest stable version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30973"/>
              </p:ext>
            </p:extLst>
          </p:nvPr>
        </p:nvGraphicFramePr>
        <p:xfrm>
          <a:off x="1392965" y="4631821"/>
          <a:ext cx="6332434" cy="1939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4376"/>
                <a:gridCol w="2216539"/>
                <a:gridCol w="2321519"/>
              </a:tblGrid>
              <a:tr h="38057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Mobile Phone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 dirty="0">
                          <a:effectLst/>
                        </a:rPr>
                        <a:t>Minimum Requirements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 dirty="0">
                          <a:effectLst/>
                        </a:rPr>
                        <a:t>Recommended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55369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Internet Connection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Wi-Fi (4 Mbps)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 dirty="0">
                          <a:effectLst/>
                        </a:rPr>
                        <a:t>Wi-Fi (8 Mbps)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311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Operating System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Android, IOS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"/>
                      <a:r>
                        <a:rPr lang="en-US" sz="1200">
                          <a:effectLst/>
                        </a:rPr>
                        <a:t>Android, IOS lates verison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2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 Memory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1GB RAM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2GB RAM or more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 fontAlgn="base"/>
            <a:r>
              <a:rPr lang="en-US" sz="3600" b="1" dirty="0"/>
              <a:t>Development </a:t>
            </a:r>
            <a:r>
              <a:rPr lang="en-US" sz="3600" b="1" dirty="0" smtClean="0"/>
              <a:t>Environment</a:t>
            </a:r>
            <a:br>
              <a:rPr lang="en-US" sz="3600" b="1" dirty="0" smtClean="0"/>
            </a:br>
            <a:r>
              <a:rPr lang="en-US" sz="2800" b="1" dirty="0"/>
              <a:t>Software </a:t>
            </a:r>
            <a:r>
              <a:rPr lang="en-US" sz="2800" b="1" dirty="0" smtClean="0"/>
              <a:t>Requirements</a:t>
            </a:r>
            <a:r>
              <a:rPr lang="vi-VN" sz="2800" b="1" i="1" dirty="0"/>
              <a:t/>
            </a:r>
            <a:br>
              <a:rPr lang="vi-VN" sz="2800" b="1" i="1" dirty="0"/>
            </a:br>
            <a:endParaRPr lang="vi-V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05064"/>
              </p:ext>
            </p:extLst>
          </p:nvPr>
        </p:nvGraphicFramePr>
        <p:xfrm>
          <a:off x="1204956" y="2144991"/>
          <a:ext cx="6981915" cy="4563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289"/>
                <a:gridCol w="1832328"/>
                <a:gridCol w="3321298"/>
              </a:tblGrid>
              <a:tr h="217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Software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Name/ Version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Windows 8 or above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system and platform for development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Studio 2017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implementing website and phone mobile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Model Tool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StarUML v2.5.1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creating model and diagram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217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UI Tool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Adobe XD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create UI prototype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DBMS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 Server 2014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creating &amp; managing database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 storage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 Drive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storing documents 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6519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 and manage source code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Github with Source Tree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storing source code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Facebook, Whatsapp, Email, 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for exchanging information, online meeting, communication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browser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Chrome 28 or higher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browser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3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Phone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Iphone SE, Sony Phone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mobile application 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0" fontAlgn="base"/>
            <a:r>
              <a:rPr lang="en-US" sz="6000" b="1" dirty="0"/>
              <a:t>Project Organization </a:t>
            </a:r>
            <a:endParaRPr lang="vi-VN" sz="6000" dirty="0"/>
          </a:p>
        </p:txBody>
      </p:sp>
      <p:sp>
        <p:nvSpPr>
          <p:cNvPr id="5" name="Text Placeholder 2"/>
          <p:cNvSpPr txBox="1">
            <a:spLocks noChangeArrowheads="1"/>
          </p:cNvSpPr>
          <p:nvPr/>
        </p:nvSpPr>
        <p:spPr bwMode="auto">
          <a:xfrm>
            <a:off x="102189" y="2544388"/>
            <a:ext cx="76317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3200"/>
              <a:buFont typeface="Calibri"/>
              <a:buNone/>
              <a:tabLst>
                <a:tab pos="5730875" algn="r"/>
              </a:tabLst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800"/>
              <a:buFont typeface="Calibri"/>
              <a:buChar char="–"/>
              <a:tabLst>
                <a:tab pos="5730875" algn="r"/>
              </a:tabLst>
              <a:defRPr sz="2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400"/>
              <a:buFont typeface="Calibri"/>
              <a:buChar char="•"/>
              <a:tabLst>
                <a:tab pos="5730875" algn="r"/>
              </a:tabLst>
              <a:def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–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»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6pPr>
            <a:lvl7pPr marL="3200400" marR="0" lvl="6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7pPr>
            <a:lvl8pPr marL="3657600" marR="0" lvl="7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8pPr>
            <a:lvl9pPr marL="4114800" marR="0" lvl="8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400" b="1" kern="0" dirty="0" smtClean="0"/>
              <a:t>Software </a:t>
            </a:r>
            <a:r>
              <a:rPr lang="en-US" sz="2400" b="1" kern="0" dirty="0"/>
              <a:t>Process </a:t>
            </a:r>
            <a:r>
              <a:rPr lang="en-US" sz="2400" b="1" kern="0" dirty="0" smtClean="0"/>
              <a:t>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kern="0" dirty="0" smtClean="0"/>
              <a:t>Roles </a:t>
            </a:r>
            <a:r>
              <a:rPr lang="en-US" sz="2400" b="1" kern="0" dirty="0"/>
              <a:t>and </a:t>
            </a:r>
            <a:r>
              <a:rPr lang="en-US" sz="2400" b="1" kern="0" dirty="0" smtClean="0"/>
              <a:t>Responsibilities</a:t>
            </a:r>
            <a:endParaRPr lang="en-US" sz="2400" b="1" kern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kern="0" dirty="0" smtClean="0"/>
              <a:t>Tools </a:t>
            </a:r>
            <a:r>
              <a:rPr lang="en-US" sz="2400" b="1" kern="0" dirty="0"/>
              <a:t>and Techniques.</a:t>
            </a:r>
            <a:endParaRPr lang="en-US" sz="2400" b="1" kern="0" dirty="0" smtClean="0"/>
          </a:p>
          <a:p>
            <a:endParaRPr lang="vi-VN" sz="1800" b="1" kern="0" dirty="0"/>
          </a:p>
        </p:txBody>
      </p:sp>
    </p:spTree>
    <p:extLst>
      <p:ext uri="{BB962C8B-B14F-4D97-AF65-F5344CB8AC3E}">
        <p14:creationId xmlns:p14="http://schemas.microsoft.com/office/powerpoint/2010/main" val="718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/>
            <a:r>
              <a:rPr lang="en-US" sz="3600" b="1" dirty="0"/>
              <a:t>Roles and Responsibilities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60739"/>
              </p:ext>
            </p:extLst>
          </p:nvPr>
        </p:nvGraphicFramePr>
        <p:xfrm>
          <a:off x="373380" y="1704183"/>
          <a:ext cx="8564880" cy="4848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021"/>
                <a:gridCol w="2013188"/>
                <a:gridCol w="2860847"/>
                <a:gridCol w="2913824"/>
              </a:tblGrid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 name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 in Group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Responsibilities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</a:tr>
              <a:tr h="88635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1.</a:t>
                      </a:r>
                      <a:endParaRPr lang="vi-V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</a:t>
                      </a:r>
                      <a:r>
                        <a:rPr lang="en-US" sz="1200" dirty="0">
                          <a:effectLst/>
                        </a:rPr>
                        <a:t> An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Supervisor,</a:t>
                      </a:r>
                      <a:endParaRPr lang="vi-VN" sz="12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owner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Specify user requirements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Control the development process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Support in technique and business logic.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  <a:tr h="194155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Ngô</a:t>
                      </a:r>
                      <a:r>
                        <a:rPr lang="vi-VN" sz="1200" dirty="0">
                          <a:effectLst/>
                        </a:rPr>
                        <a:t> Thục Thiên Bình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Team Leader,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Manage process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Plan Scrum implementations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Clarify requirements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database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Code on Web Application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Write document and report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Contact with client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Research technology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GUI Website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Provide API for Mobile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  <a:tr h="152115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</a:t>
                      </a:r>
                      <a:endParaRPr lang="vi-V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Mohammad Firdaus bin Haji Jais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Team member,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Clarify requirements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Design database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Code Web Application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Write document and report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Test  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Contact with client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Research technology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Design GUI Website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Provide API for Mobile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/>
            <a:r>
              <a:rPr lang="en-US" sz="3600" b="1" dirty="0"/>
              <a:t>Roles and Responsibilities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72051"/>
              </p:ext>
            </p:extLst>
          </p:nvPr>
        </p:nvGraphicFramePr>
        <p:xfrm>
          <a:off x="619003" y="1948450"/>
          <a:ext cx="8127048" cy="4495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485"/>
                <a:gridCol w="1974079"/>
                <a:gridCol w="1794617"/>
                <a:gridCol w="3520867"/>
              </a:tblGrid>
              <a:tr h="254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 name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 in Group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Responsibilities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 anchor="ctr"/>
                </a:tc>
              </a:tr>
              <a:tr h="1484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4.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Phạm Thị Xuân Hạ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member,</a:t>
                      </a:r>
                      <a:endParaRPr lang="vi-VN" sz="12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Developer,</a:t>
                      </a:r>
                      <a:endParaRPr lang="vi-VN" sz="12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GUI</a:t>
                      </a:r>
                      <a:r>
                        <a:rPr lang="vi-VN" sz="1200">
                          <a:effectLst/>
                        </a:rPr>
                        <a:t> Mobile</a:t>
                      </a: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Clarify requirements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database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Code on Mobile Application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Create test plan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Write document and report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Research technology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  <a:tr h="13783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5.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Muhd. Wafi Nur Arif bin Shamdi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Team member,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GUI </a:t>
                      </a:r>
                      <a:r>
                        <a:rPr lang="vi-VN" sz="1200">
                          <a:effectLst/>
                        </a:rPr>
                        <a:t>Mobile</a:t>
                      </a: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Clarify requirements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Design database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Code on Mobile Application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Write document and report</a:t>
                      </a:r>
                      <a:endParaRPr lang="vi-VN" sz="120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Research technology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  <a:tr h="13783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6.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42" marR="3042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Hoàng Nhựt Vũ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Team member,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Developer,</a:t>
                      </a:r>
                      <a:endParaRPr lang="vi-VN" sz="12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Tester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Design GUI </a:t>
                      </a:r>
                      <a:r>
                        <a:rPr lang="vi-VN" sz="1200" dirty="0">
                          <a:effectLst/>
                        </a:rPr>
                        <a:t>Mobile</a:t>
                      </a: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Clarify requirements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Design database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Code on Mobile Application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Test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Write document and report</a:t>
                      </a:r>
                      <a:endParaRPr lang="vi-VN" sz="12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Research technology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33" marR="30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pPr lvl="1"/>
            <a:r>
              <a:rPr lang="en-US" sz="3600" b="1" dirty="0"/>
              <a:t>Tools and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54169"/>
              </p:ext>
            </p:extLst>
          </p:nvPr>
        </p:nvGraphicFramePr>
        <p:xfrm>
          <a:off x="965676" y="2170631"/>
          <a:ext cx="7601122" cy="3785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767"/>
                <a:gridCol w="5686355"/>
              </a:tblGrid>
              <a:tr h="619316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Tool/Technique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Name/Version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Front-end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HTML5, CSS3, Bootstrap, Javascript/jQuery, AdminLTE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Back-end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C#, .NET Framework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9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Managing Database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</a:t>
                      </a:r>
                      <a:r>
                        <a:rPr lang="en-US" sz="700" baseline="30000">
                          <a:effectLst/>
                        </a:rPr>
                        <a:t>®</a:t>
                      </a:r>
                      <a:r>
                        <a:rPr lang="en-US" sz="1200">
                          <a:effectLst/>
                        </a:rPr>
                        <a:t> SQL Server</a:t>
                      </a:r>
                      <a:r>
                        <a:rPr lang="en-US" sz="700" baseline="30000">
                          <a:effectLst/>
                        </a:rPr>
                        <a:t>®</a:t>
                      </a:r>
                      <a:r>
                        <a:rPr lang="en-US" sz="1200">
                          <a:effectLst/>
                        </a:rPr>
                        <a:t> 2014 Management Studio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Control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Sourcetree (server github.com) 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Modeling Tool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StarUML v2.8.1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Browser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 Chrome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9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Application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Xamarin Cross-Platform/ lates version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Phone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Iphone</a:t>
                      </a:r>
                      <a:r>
                        <a:rPr lang="en-US" sz="1200" dirty="0">
                          <a:effectLst/>
                        </a:rPr>
                        <a:t>, Android phone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921" y="1271855"/>
            <a:ext cx="690828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b="1" dirty="0"/>
              <a:t>Problem </a:t>
            </a:r>
            <a:r>
              <a:rPr lang="en-US" sz="2000" b="1" dirty="0" smtClean="0"/>
              <a:t>Definition</a:t>
            </a:r>
          </a:p>
          <a:p>
            <a:pPr lvl="1"/>
            <a:r>
              <a:rPr lang="en-US" sz="1600" b="1" dirty="0"/>
              <a:t>Name of this Capstone Project</a:t>
            </a:r>
          </a:p>
          <a:p>
            <a:pPr lvl="1"/>
            <a:r>
              <a:rPr lang="en-US" sz="1600" b="1" dirty="0"/>
              <a:t>Problem Abstract</a:t>
            </a:r>
            <a:endParaRPr lang="vi-VN" sz="1600" dirty="0"/>
          </a:p>
          <a:p>
            <a:pPr lvl="1"/>
            <a:r>
              <a:rPr lang="en-US" sz="1600" b="1" dirty="0"/>
              <a:t>Project Overview</a:t>
            </a:r>
          </a:p>
          <a:p>
            <a:pPr lvl="4"/>
            <a:r>
              <a:rPr lang="en-US" sz="1400" b="1" dirty="0"/>
              <a:t>Current Situation</a:t>
            </a:r>
          </a:p>
          <a:p>
            <a:pPr lvl="4"/>
            <a:r>
              <a:rPr lang="en-US" sz="1400" b="1" dirty="0"/>
              <a:t>The Proposed System</a:t>
            </a:r>
            <a:endParaRPr lang="vi-VN" sz="1400" dirty="0"/>
          </a:p>
          <a:p>
            <a:pPr lvl="4"/>
            <a:r>
              <a:rPr lang="en-US" sz="1400" b="1" dirty="0"/>
              <a:t>Boundaries of the System</a:t>
            </a:r>
            <a:endParaRPr lang="vi-VN" sz="1400" dirty="0"/>
          </a:p>
          <a:p>
            <a:pPr lvl="4"/>
            <a:r>
              <a:rPr lang="en-US" sz="1400" b="1" dirty="0"/>
              <a:t>Future Plan</a:t>
            </a:r>
          </a:p>
          <a:p>
            <a:pPr lvl="1"/>
            <a:r>
              <a:rPr lang="en-US" sz="1800" b="1" dirty="0"/>
              <a:t>Development </a:t>
            </a:r>
            <a:r>
              <a:rPr lang="en-US" sz="1800" b="1" dirty="0" smtClean="0"/>
              <a:t>Environment</a:t>
            </a:r>
          </a:p>
          <a:p>
            <a:pPr lvl="1"/>
            <a:endParaRPr lang="en-US" b="1" dirty="0" smtClean="0"/>
          </a:p>
          <a:p>
            <a:r>
              <a:rPr lang="en-US" sz="2000" b="1" dirty="0"/>
              <a:t>Project Organization </a:t>
            </a:r>
            <a:endParaRPr lang="en-US" sz="2000" b="1" dirty="0" smtClean="0"/>
          </a:p>
          <a:p>
            <a:pPr lvl="1"/>
            <a:r>
              <a:rPr lang="en-US" sz="1600" b="1" dirty="0"/>
              <a:t>Software Process Model </a:t>
            </a:r>
            <a:endParaRPr lang="vi-VN" sz="1600" dirty="0"/>
          </a:p>
          <a:p>
            <a:pPr lvl="1"/>
            <a:r>
              <a:rPr lang="en-US" sz="1600" b="1" dirty="0"/>
              <a:t>Roles and Responsibilities.</a:t>
            </a:r>
            <a:endParaRPr lang="vi-VN" sz="1600" dirty="0"/>
          </a:p>
          <a:p>
            <a:pPr lvl="1"/>
            <a:r>
              <a:rPr lang="en-US" sz="1600" b="1" dirty="0"/>
              <a:t>Tools and Techniques</a:t>
            </a:r>
            <a:r>
              <a:rPr lang="en-US" sz="1600" b="1" dirty="0" smtClean="0"/>
              <a:t>.</a:t>
            </a:r>
          </a:p>
          <a:p>
            <a:pPr marL="381000" lvl="1" indent="0">
              <a:buNone/>
            </a:pPr>
            <a:endParaRPr lang="en-US" sz="1800" b="1" dirty="0" smtClean="0"/>
          </a:p>
          <a:p>
            <a:pPr lvl="0"/>
            <a:r>
              <a:rPr lang="en-US" sz="2000" b="1" dirty="0"/>
              <a:t>Project Management </a:t>
            </a:r>
            <a:r>
              <a:rPr lang="en-US" sz="2000" b="1" dirty="0" smtClean="0"/>
              <a:t>Plan</a:t>
            </a:r>
          </a:p>
          <a:p>
            <a:pPr lvl="1"/>
            <a:r>
              <a:rPr lang="en-US" sz="1600" b="1" dirty="0"/>
              <a:t>Product Backlog</a:t>
            </a:r>
            <a:endParaRPr lang="vi-VN" sz="1600" dirty="0"/>
          </a:p>
          <a:p>
            <a:pPr lvl="1"/>
            <a:r>
              <a:rPr lang="en-US" sz="1600" b="1" dirty="0"/>
              <a:t>Deliverables</a:t>
            </a:r>
            <a:endParaRPr lang="vi-VN" sz="1600" dirty="0"/>
          </a:p>
          <a:p>
            <a:pPr lvl="0"/>
            <a:endParaRPr lang="en-US" sz="1800" b="1" dirty="0" smtClean="0"/>
          </a:p>
          <a:p>
            <a:r>
              <a:rPr lang="en-US" sz="2000" b="1" dirty="0"/>
              <a:t>Coding</a:t>
            </a:r>
            <a:r>
              <a:rPr lang="vi-VN" sz="2000" b="1" dirty="0"/>
              <a:t> </a:t>
            </a:r>
            <a:r>
              <a:rPr lang="vi-VN" sz="2000" b="1" dirty="0" smtClean="0"/>
              <a:t>Convention</a:t>
            </a:r>
            <a:endParaRPr lang="vi-VN" sz="2000" dirty="0"/>
          </a:p>
          <a:p>
            <a:pPr lvl="0"/>
            <a:endParaRPr lang="vi-VN" sz="1800" b="1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89" y="845931"/>
            <a:ext cx="8956353" cy="1102519"/>
          </a:xfrm>
        </p:spPr>
        <p:txBody>
          <a:bodyPr/>
          <a:lstStyle/>
          <a:p>
            <a:pPr lvl="0"/>
            <a:r>
              <a:rPr lang="en-US" sz="6000" b="1" dirty="0"/>
              <a:t>Project Management Plan</a:t>
            </a:r>
            <a:endParaRPr lang="vi-VN" sz="6000" b="1" dirty="0"/>
          </a:p>
        </p:txBody>
      </p:sp>
      <p:sp>
        <p:nvSpPr>
          <p:cNvPr id="5" name="Text Placeholder 2"/>
          <p:cNvSpPr txBox="1">
            <a:spLocks noChangeArrowheads="1"/>
          </p:cNvSpPr>
          <p:nvPr/>
        </p:nvSpPr>
        <p:spPr bwMode="auto">
          <a:xfrm>
            <a:off x="102189" y="2525723"/>
            <a:ext cx="76317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3200"/>
              <a:buFont typeface="Calibri"/>
              <a:buNone/>
              <a:tabLst>
                <a:tab pos="5730875" algn="r"/>
              </a:tabLst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800"/>
              <a:buFont typeface="Calibri"/>
              <a:buChar char="–"/>
              <a:tabLst>
                <a:tab pos="5730875" algn="r"/>
              </a:tabLst>
              <a:defRPr sz="2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400"/>
              <a:buFont typeface="Calibri"/>
              <a:buChar char="•"/>
              <a:tabLst>
                <a:tab pos="5730875" algn="r"/>
              </a:tabLst>
              <a:def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–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»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6pPr>
            <a:lvl7pPr marL="3200400" marR="0" lvl="6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7pPr>
            <a:lvl8pPr marL="3657600" marR="0" lvl="7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8pPr>
            <a:lvl9pPr marL="4114800" marR="0" lvl="8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400" b="1" kern="0" dirty="0" smtClean="0"/>
              <a:t>Product Backlog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kern="0" dirty="0"/>
              <a:t>Deliverables</a:t>
            </a:r>
            <a:endParaRPr lang="vi-VN" sz="2400" b="1" kern="0" dirty="0"/>
          </a:p>
        </p:txBody>
      </p:sp>
    </p:spTree>
    <p:extLst>
      <p:ext uri="{BB962C8B-B14F-4D97-AF65-F5344CB8AC3E}">
        <p14:creationId xmlns:p14="http://schemas.microsoft.com/office/powerpoint/2010/main" val="2220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52" y="760473"/>
            <a:ext cx="7772400" cy="1102519"/>
          </a:xfrm>
        </p:spPr>
        <p:txBody>
          <a:bodyPr/>
          <a:lstStyle/>
          <a:p>
            <a:pPr lvl="1"/>
            <a:r>
              <a:rPr lang="en-US" sz="3600" b="1" dirty="0" smtClean="0"/>
              <a:t>Product </a:t>
            </a:r>
            <a:r>
              <a:rPr lang="en-US" sz="3600" b="1" dirty="0"/>
              <a:t>Backlog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20089"/>
              </p:ext>
            </p:extLst>
          </p:nvPr>
        </p:nvGraphicFramePr>
        <p:xfrm>
          <a:off x="1162934" y="1943879"/>
          <a:ext cx="7018235" cy="4914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830"/>
                <a:gridCol w="1672079"/>
                <a:gridCol w="1929606"/>
                <a:gridCol w="1929606"/>
                <a:gridCol w="540114"/>
              </a:tblGrid>
              <a:tr h="373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Story</a:t>
                      </a:r>
                      <a:endParaRPr lang="vi-V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</a:t>
                      </a:r>
                      <a:endParaRPr lang="vi-V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 description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373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Product Backlog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product backlog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37379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2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Create Introduction document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introduction document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37379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Review introduction document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37379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99" marR="20299" marT="20299" marB="20299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Xamarin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99" marR="20299" marT="20299" marB="2029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Xamarin Cross-Platform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55255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MVC API, Entity Framework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99" marR="20299" marT="20299" marB="2029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MVC API, Entity Framework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55255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Firebase Push Notification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99" marR="20299" marT="20299" marB="2029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Firebase Technology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7003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8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UI mockups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Search for suitable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021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Mobile UI 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021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Mobile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021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DYC Mobile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700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 Mobile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021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Website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700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Website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021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DYC Website UI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52" y="760473"/>
            <a:ext cx="7772400" cy="1102519"/>
          </a:xfrm>
        </p:spPr>
        <p:txBody>
          <a:bodyPr/>
          <a:lstStyle/>
          <a:p>
            <a:pPr lvl="1"/>
            <a:r>
              <a:rPr lang="en-US" sz="3600" b="1" dirty="0" smtClean="0"/>
              <a:t>Product </a:t>
            </a:r>
            <a:r>
              <a:rPr lang="en-US" sz="3600" b="1" dirty="0"/>
              <a:t>Backlog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218"/>
              </p:ext>
            </p:extLst>
          </p:nvPr>
        </p:nvGraphicFramePr>
        <p:xfrm>
          <a:off x="1310640" y="1753344"/>
          <a:ext cx="6380479" cy="4982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62"/>
                <a:gridCol w="1190462"/>
                <a:gridCol w="1754261"/>
                <a:gridCol w="1754261"/>
                <a:gridCol w="491033"/>
              </a:tblGrid>
              <a:tr h="211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Story</a:t>
                      </a:r>
                      <a:endParaRPr lang="vi-VN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Features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  <a:endParaRPr lang="vi-VN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 description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Sprint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4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Software Project Management Plan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Problem definition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organization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532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management plan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5.4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Coding convention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532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5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Software Requirement Specifications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requirement specification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532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External interface requirement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 case diagram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6.4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system attributes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6.5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Database diagram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28053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8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Software Design Description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 overview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532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architectural design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diagram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24532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7.4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Detailed description of components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7.5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Sequence diagram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7.6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interface design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2805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7.7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Database design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7.8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Coding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3 </a:t>
                      </a:r>
                      <a:r>
                        <a:rPr lang="en-US" sz="1000">
                          <a:effectLst/>
                        </a:rPr>
                        <a:t>to </a:t>
                      </a:r>
                      <a:r>
                        <a:rPr lang="vi-VN" sz="1000">
                          <a:effectLst/>
                        </a:rPr>
                        <a:t>6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2805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3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Software Test Documentation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Plan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5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2805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Cases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5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132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8.3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Checklists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6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758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 rowSpan="2"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User’s Manual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9.1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Installation Guide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6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  <a:tr h="13319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9.2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User’s Guide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dirty="0">
                          <a:effectLst/>
                        </a:rPr>
                        <a:t>6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0" marR="16240" marT="16240" marB="16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52" y="760473"/>
            <a:ext cx="7772400" cy="1102519"/>
          </a:xfrm>
        </p:spPr>
        <p:txBody>
          <a:bodyPr/>
          <a:lstStyle/>
          <a:p>
            <a:pPr lvl="1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9400"/>
              </p:ext>
            </p:extLst>
          </p:nvPr>
        </p:nvGraphicFramePr>
        <p:xfrm>
          <a:off x="1431289" y="2001520"/>
          <a:ext cx="6391910" cy="4145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878"/>
                <a:gridCol w="2535062"/>
                <a:gridCol w="1240950"/>
                <a:gridCol w="1135352"/>
                <a:gridCol w="1032668"/>
              </a:tblGrid>
              <a:tr h="562889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6350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Deliverable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6350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Delivery date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Delivery location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6350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Note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</a:tr>
              <a:tr h="56051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Introduction Document, Task list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1200">
                          <a:effectLst/>
                        </a:rPr>
                        <a:t>13</a:t>
                      </a:r>
                      <a:r>
                        <a:rPr lang="en-US" sz="1200">
                          <a:effectLst/>
                        </a:rPr>
                        <a:t>/10/2018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Report No.1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  <a:tr h="56051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Software Project Management Plan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vi-VN" sz="12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/10/2018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Report No.2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  <a:tr h="56051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Software Requirements Specification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1200">
                          <a:effectLst/>
                        </a:rPr>
                        <a:t>20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vi-VN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Report No.3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  <a:tr h="56051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Software Design Description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vi-VN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vi-V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0/2018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Report No.4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  <a:tr h="77984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Software Test Documentation Guide Implementation (Coding)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10/</a:t>
                      </a:r>
                      <a:r>
                        <a:rPr lang="vi-VN" sz="1200">
                          <a:effectLst/>
                        </a:rPr>
                        <a:t>11</a:t>
                      </a:r>
                      <a:r>
                        <a:rPr lang="en-US" sz="1200">
                          <a:effectLst/>
                        </a:rPr>
                        <a:t>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Report No.5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  <a:tr h="56051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Software User’s Manual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0/</a:t>
                      </a:r>
                      <a:r>
                        <a:rPr lang="vi-VN" sz="1200">
                          <a:effectLst/>
                        </a:rPr>
                        <a:t>11</a:t>
                      </a:r>
                      <a:r>
                        <a:rPr lang="en-US" sz="1200">
                          <a:effectLst/>
                        </a:rPr>
                        <a:t>/2018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4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Supervisor’s office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Report No.6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249"/>
            <a:ext cx="8956353" cy="1102519"/>
          </a:xfrm>
        </p:spPr>
        <p:txBody>
          <a:bodyPr/>
          <a:lstStyle/>
          <a:p>
            <a:pPr lvl="0"/>
            <a:r>
              <a:rPr lang="en-US" sz="6000" b="1" dirty="0"/>
              <a:t>Coding</a:t>
            </a:r>
            <a:r>
              <a:rPr lang="vi-VN" sz="6000" b="1" dirty="0"/>
              <a:t> Convention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58186" y="1308369"/>
            <a:ext cx="4525379" cy="51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l"/>
            <a:r>
              <a:rPr lang="en-US" sz="1800" b="1" dirty="0"/>
              <a:t>Naming conventions</a:t>
            </a:r>
            <a:r>
              <a:rPr lang="en-MY" sz="1800" b="1" kern="0" dirty="0" smtClean="0"/>
              <a:t> :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Log in to website.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Manage accounts of other administrators, coordinators and students.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Manage every aspect of information in user-friendly database.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Create notification</a:t>
            </a:r>
            <a:r>
              <a:rPr lang="vi-VN" sz="1800" kern="0" dirty="0" smtClean="0"/>
              <a:t> to </a:t>
            </a:r>
            <a:r>
              <a:rPr lang="en-US" sz="1800" kern="0" dirty="0" smtClean="0"/>
              <a:t>one or more students at a time.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View students’ responses to their notifications.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View number of students who have or have not responded to their notifications as well as the information pertaining to those students</a:t>
            </a:r>
            <a:endParaRPr lang="vi-VN" sz="1800" kern="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800" kern="0" dirty="0" smtClean="0"/>
              <a:t>Generate report.</a:t>
            </a:r>
            <a:endParaRPr lang="vi-VN" sz="1800" kern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95918" y="1206768"/>
            <a:ext cx="4360435" cy="382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sz="1800" b="1" dirty="0"/>
              <a:t>Layout conventions: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Tabs must be set exactly 4 spaces.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Avoid lines longer than 80 characters.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Vertically align curly brackets.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 only one statement per line.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 only one declaration per line.</a:t>
            </a: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Add one blank line between method definitions and property definitions.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9738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249"/>
            <a:ext cx="8956353" cy="1102519"/>
          </a:xfrm>
        </p:spPr>
        <p:txBody>
          <a:bodyPr/>
          <a:lstStyle/>
          <a:p>
            <a:pPr lvl="0"/>
            <a:r>
              <a:rPr lang="en-US" sz="6000" b="1" dirty="0"/>
              <a:t>Coding</a:t>
            </a:r>
            <a:r>
              <a:rPr lang="vi-VN" sz="6000" b="1" dirty="0"/>
              <a:t> Convention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46426" y="1206768"/>
            <a:ext cx="4525379" cy="351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b="1" dirty="0"/>
              <a:t>Declaration:</a:t>
            </a:r>
            <a:endParaRPr lang="vi-V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implicit type ‘</a:t>
            </a:r>
            <a:r>
              <a:rPr lang="en-US" sz="2400" dirty="0" err="1"/>
              <a:t>var</a:t>
            </a:r>
            <a:r>
              <a:rPr lang="en-US" sz="2400" dirty="0"/>
              <a:t>’ for local variable declarations. Except: primitive types (</a:t>
            </a:r>
            <a:r>
              <a:rPr lang="en-US" sz="2400" dirty="0" err="1"/>
              <a:t>int</a:t>
            </a:r>
            <a:r>
              <a:rPr lang="en-US" sz="2400" dirty="0"/>
              <a:t>, string, double, etc.) use predefined names.</a:t>
            </a:r>
            <a:endParaRPr lang="vi-VN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Organize namespaces with a clearly defined structure.</a:t>
            </a:r>
            <a:endParaRPr lang="vi-VN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95918" y="1206768"/>
            <a:ext cx="4360435" cy="400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1" dirty="0"/>
              <a:t>Commenting conventions:</a:t>
            </a:r>
            <a:endParaRPr lang="vi-V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Place comment on a separate line.</a:t>
            </a:r>
            <a:endParaRPr lang="vi-VN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Begin comment text with an uppercase letter and end with a period.</a:t>
            </a:r>
            <a:endParaRPr lang="vi-VN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Add one space between comment delimiter (//) and comment text.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36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1939896"/>
            <a:ext cx="7620000" cy="226063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THANKS FOR WATCHING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518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98" y="845931"/>
            <a:ext cx="7772400" cy="1102519"/>
          </a:xfrm>
        </p:spPr>
        <p:txBody>
          <a:bodyPr/>
          <a:lstStyle/>
          <a:p>
            <a:r>
              <a:rPr lang="en-US" sz="6000" b="1" dirty="0"/>
              <a:t>Problem Definition</a:t>
            </a:r>
          </a:p>
        </p:txBody>
      </p:sp>
      <p:sp>
        <p:nvSpPr>
          <p:cNvPr id="5" name="Text Placeholder 2"/>
          <p:cNvSpPr txBox="1">
            <a:spLocks noChangeArrowheads="1"/>
          </p:cNvSpPr>
          <p:nvPr/>
        </p:nvSpPr>
        <p:spPr bwMode="auto">
          <a:xfrm>
            <a:off x="794398" y="2324465"/>
            <a:ext cx="7631755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3200"/>
              <a:buFont typeface="Calibri"/>
              <a:buNone/>
              <a:tabLst>
                <a:tab pos="5730875" algn="r"/>
              </a:tabLst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800"/>
              <a:buFont typeface="Calibri"/>
              <a:buChar char="–"/>
              <a:tabLst>
                <a:tab pos="5730875" algn="r"/>
              </a:tabLst>
              <a:defRPr sz="2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400"/>
              <a:buFont typeface="Calibri"/>
              <a:buChar char="•"/>
              <a:tabLst>
                <a:tab pos="5730875" algn="r"/>
              </a:tabLst>
              <a:def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–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C3F71"/>
              </a:buClr>
              <a:buSzPts val="2000"/>
              <a:buFont typeface="Calibri"/>
              <a:buChar char="»"/>
              <a:tabLst>
                <a:tab pos="5730875" algn="r"/>
              </a:tabLst>
              <a:defRPr sz="15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6pPr>
            <a:lvl7pPr marL="3200400" marR="0" lvl="6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7pPr>
            <a:lvl8pPr marL="3657600" marR="0" lvl="7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8pPr>
            <a:lvl9pPr marL="4114800" marR="0" lvl="8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tabLst>
                <a:tab pos="5730875" algn="r"/>
              </a:tabLst>
              <a:defRPr sz="135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000" b="1" kern="0" dirty="0" smtClean="0"/>
              <a:t>Name of this Capstone Project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kern="0" dirty="0" smtClean="0"/>
              <a:t>Problem Abstract</a:t>
            </a:r>
            <a:endParaRPr lang="vi-VN" sz="2000" kern="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kern="0" dirty="0" smtClean="0"/>
              <a:t>Project Overview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kern="0" dirty="0" smtClean="0"/>
              <a:t>Current Situation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kern="0" dirty="0" smtClean="0"/>
              <a:t>The Proposed System</a:t>
            </a:r>
            <a:endParaRPr lang="vi-VN" sz="1600" kern="0" dirty="0" smtClean="0"/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kern="0" dirty="0" smtClean="0"/>
              <a:t>Boundaries of the System</a:t>
            </a:r>
            <a:endParaRPr lang="vi-VN" sz="1600" kern="0" dirty="0" smtClean="0"/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kern="0" dirty="0" smtClean="0"/>
              <a:t>Future Plan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kern="0" dirty="0" smtClean="0"/>
              <a:t>Development Environment</a:t>
            </a:r>
          </a:p>
          <a:p>
            <a:pPr lvl="1"/>
            <a:endParaRPr lang="en-US" b="1" kern="0" dirty="0" smtClean="0"/>
          </a:p>
          <a:p>
            <a:endParaRPr lang="vi-VN" sz="1800" b="1" kern="0" dirty="0"/>
          </a:p>
        </p:txBody>
      </p:sp>
    </p:spTree>
    <p:extLst>
      <p:ext uri="{BB962C8B-B14F-4D97-AF65-F5344CB8AC3E}">
        <p14:creationId xmlns:p14="http://schemas.microsoft.com/office/powerpoint/2010/main" val="1688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46" y="422719"/>
            <a:ext cx="7997190" cy="994172"/>
          </a:xfrm>
        </p:spPr>
        <p:txBody>
          <a:bodyPr/>
          <a:lstStyle/>
          <a:p>
            <a:pPr lvl="1" fontAlgn="base"/>
            <a:r>
              <a:rPr lang="en-US" sz="2400" b="1" dirty="0"/>
              <a:t>Name of this Capstone Project</a:t>
            </a:r>
            <a:endParaRPr lang="vi-VN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530714" y="1536532"/>
            <a:ext cx="8075022" cy="2442924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Official </a:t>
            </a:r>
            <a:r>
              <a:rPr lang="en-US" dirty="0"/>
              <a:t>name: </a:t>
            </a:r>
            <a:r>
              <a:rPr lang="en-US" b="1" dirty="0"/>
              <a:t>Discovery Year (DY) Emergency Response.</a:t>
            </a:r>
            <a:endParaRPr lang="vi-VN" dirty="0"/>
          </a:p>
          <a:p>
            <a:pPr lvl="0" fontAlgn="base"/>
            <a:r>
              <a:rPr lang="en-US" dirty="0"/>
              <a:t>Vietnamese name: </a:t>
            </a:r>
            <a:r>
              <a:rPr lang="en-US" dirty="0" err="1"/>
              <a:t>hệ</a:t>
            </a:r>
            <a:r>
              <a:rPr lang="vi-VN" dirty="0"/>
              <a:t> thống thông báo khẩn cấp.</a:t>
            </a:r>
          </a:p>
          <a:p>
            <a:pPr lvl="0" fontAlgn="base"/>
            <a:r>
              <a:rPr lang="en-US" dirty="0"/>
              <a:t>Abbreviation: DYER.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5" y="3979456"/>
            <a:ext cx="4755712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incr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6" y="1617424"/>
            <a:ext cx="2262701" cy="23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46" y="422719"/>
            <a:ext cx="7997190" cy="994172"/>
          </a:xfrm>
        </p:spPr>
        <p:txBody>
          <a:bodyPr/>
          <a:lstStyle/>
          <a:p>
            <a:pPr lvl="1"/>
            <a:r>
              <a:rPr lang="en-US" sz="2400" b="1" dirty="0"/>
              <a:t>Problem Abstract</a:t>
            </a:r>
            <a:endParaRPr lang="vi-V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" y="1364281"/>
            <a:ext cx="1951911" cy="1474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" y="4537817"/>
            <a:ext cx="2874530" cy="2153541"/>
          </a:xfrm>
          <a:prstGeom prst="rect">
            <a:avLst/>
          </a:prstGeom>
        </p:spPr>
      </p:pic>
      <p:pic>
        <p:nvPicPr>
          <p:cNvPr id="1026" name="Picture 2" descr="Káº¿t quáº£ hÃ¬nh áº£nh cho ubd ad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13" y="2917792"/>
            <a:ext cx="2146187" cy="21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40380" y="2522220"/>
            <a:ext cx="1004774" cy="7295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68380" y="4537817"/>
            <a:ext cx="876774" cy="895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0598" y="3990886"/>
            <a:ext cx="1880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154" y="3257927"/>
            <a:ext cx="1947410" cy="1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1623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Current situation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58426" y="1640550"/>
            <a:ext cx="5003562" cy="2083376"/>
          </a:xfrm>
        </p:spPr>
        <p:txBody>
          <a:bodyPr/>
          <a:lstStyle/>
          <a:p>
            <a:r>
              <a:rPr lang="en-MY" dirty="0"/>
              <a:t>Currently, Discovery Years (DY) </a:t>
            </a:r>
            <a:r>
              <a:rPr lang="en-MY" dirty="0" smtClean="0"/>
              <a:t>is </a:t>
            </a:r>
            <a:r>
              <a:rPr lang="en-MY" dirty="0"/>
              <a:t>80% of their student will go out of country, and there is no program or system can help teacher of UBD can quickly know their student’s status.</a:t>
            </a:r>
            <a:endParaRPr lang="en-US" dirty="0"/>
          </a:p>
        </p:txBody>
      </p:sp>
      <p:pic>
        <p:nvPicPr>
          <p:cNvPr id="2050" name="Picture 2" descr="Káº¿t quáº£ hÃ¬nh áº£nh cho discovery years u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1640550"/>
            <a:ext cx="3129534" cy="2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86234" y="4058681"/>
            <a:ext cx="5003562" cy="2083376"/>
          </a:xfrm>
        </p:spPr>
        <p:txBody>
          <a:bodyPr/>
          <a:lstStyle/>
          <a:p>
            <a:r>
              <a:rPr lang="en-MY" dirty="0"/>
              <a:t>T</a:t>
            </a:r>
            <a:r>
              <a:rPr lang="en-MY" dirty="0" smtClean="0"/>
              <a:t>hey </a:t>
            </a:r>
            <a:r>
              <a:rPr lang="en-MY" dirty="0"/>
              <a:t>need an application can help them easy to make a notification and receive student’ answer status automatically </a:t>
            </a:r>
            <a:r>
              <a:rPr lang="en-US" dirty="0"/>
              <a:t>not manually like now.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05" y="3688320"/>
            <a:ext cx="3768695" cy="31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3298676"/>
            <a:ext cx="8603803" cy="342686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Feature Functions</a:t>
            </a:r>
            <a:endParaRPr lang="vi-VN" sz="1800" b="1" dirty="0"/>
          </a:p>
          <a:p>
            <a:pPr lvl="0"/>
            <a:r>
              <a:rPr lang="en-MY" sz="1800" dirty="0"/>
              <a:t>Coordinators can only see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Coordinators can only send notifications to their own students.</a:t>
            </a:r>
            <a:endParaRPr lang="vi-VN" sz="1800" dirty="0"/>
          </a:p>
          <a:p>
            <a:pPr lvl="0"/>
            <a:r>
              <a:rPr lang="en-MY" sz="1800" dirty="0"/>
              <a:t>Coordinators are able to view responses to their notifications.</a:t>
            </a:r>
            <a:endParaRPr lang="vi-VN" sz="1800" dirty="0"/>
          </a:p>
          <a:p>
            <a:pPr lvl="0"/>
            <a:r>
              <a:rPr lang="en-MY" sz="1800" dirty="0"/>
              <a:t>Student can view information about themselves and their host organisation and country.</a:t>
            </a:r>
            <a:endParaRPr lang="vi-VN" sz="1800" dirty="0"/>
          </a:p>
          <a:p>
            <a:pPr lvl="0"/>
            <a:r>
              <a:rPr lang="en-MY" sz="1800" dirty="0"/>
              <a:t>Student can respond to notifications from their coordinators.</a:t>
            </a:r>
            <a:endParaRPr lang="vi-VN" sz="1800" dirty="0"/>
          </a:p>
          <a:p>
            <a:pPr lvl="0"/>
            <a:r>
              <a:rPr lang="en-MY" sz="1800" dirty="0"/>
              <a:t>Website administrator are able to view all information of the students.</a:t>
            </a:r>
            <a:endParaRPr lang="vi-VN" sz="1800" dirty="0"/>
          </a:p>
          <a:p>
            <a:pPr lvl="0"/>
            <a:r>
              <a:rPr lang="en-MY" sz="1800" dirty="0"/>
              <a:t>Website administrator are able to create notifications for all students.</a:t>
            </a:r>
            <a:endParaRPr lang="vi-VN" sz="1800" dirty="0"/>
          </a:p>
          <a:p>
            <a:pPr lvl="0"/>
            <a:r>
              <a:rPr lang="en-MY" sz="1800" dirty="0"/>
              <a:t>Website administrator can generate a report from the website.</a:t>
            </a:r>
            <a:endParaRPr lang="vi-V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4" y="1304536"/>
            <a:ext cx="1354449" cy="153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17" y="1373216"/>
            <a:ext cx="1464178" cy="146417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89238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DYC App</a:t>
            </a:r>
            <a:endParaRPr lang="en-US" sz="1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307950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Student App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35" y="1304536"/>
            <a:ext cx="2567536" cy="144423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>
          <a:xfrm>
            <a:off x="705187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Web Admin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5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1304537"/>
            <a:ext cx="6390443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 smtClean="0"/>
              <a:t>Student </a:t>
            </a:r>
            <a:r>
              <a:rPr lang="en-MY" sz="1800" b="1" dirty="0"/>
              <a:t>:</a:t>
            </a:r>
            <a:endParaRPr lang="vi-VN" sz="1800" dirty="0"/>
          </a:p>
          <a:p>
            <a:pPr lvl="0"/>
            <a:r>
              <a:rPr lang="en-MY" sz="1800" dirty="0"/>
              <a:t>Students that are going abroad for their Discovery Year are able to log into this mobile application.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The account expire at the end of their Discovery Year.</a:t>
            </a:r>
            <a:endParaRPr lang="vi-VN" sz="1800" dirty="0"/>
          </a:p>
          <a:p>
            <a:pPr lvl="0"/>
            <a:r>
              <a:rPr lang="en-MY" sz="1800" dirty="0"/>
              <a:t>See basic information of the organisation they are attached to.</a:t>
            </a:r>
            <a:endParaRPr lang="vi-VN" sz="1800" dirty="0"/>
          </a:p>
          <a:p>
            <a:pPr lvl="0"/>
            <a:r>
              <a:rPr lang="en-MY" sz="1800" dirty="0"/>
              <a:t>Give report to their Discovery Year coordinators in cases of emergency.</a:t>
            </a:r>
            <a:endParaRPr lang="vi-VN" sz="1800" dirty="0"/>
          </a:p>
          <a:p>
            <a:pPr lvl="0"/>
            <a:r>
              <a:rPr lang="en-MY" sz="1800" dirty="0"/>
              <a:t>Receive notification from their Coordinators or Administrators.</a:t>
            </a:r>
            <a:endParaRPr lang="vi-VN" sz="1800" dirty="0"/>
          </a:p>
          <a:p>
            <a:pPr lvl="0"/>
            <a:r>
              <a:rPr lang="en-MY" sz="1800" dirty="0"/>
              <a:t>Respond to notifications.</a:t>
            </a:r>
            <a:endParaRPr lang="vi-VN" sz="1800" dirty="0"/>
          </a:p>
          <a:p>
            <a:pPr lvl="0"/>
            <a:r>
              <a:rPr lang="en-MY" sz="1800" dirty="0"/>
              <a:t>Ability to update their new phone number while in host country.</a:t>
            </a:r>
            <a:endParaRPr lang="vi-V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28" y="1518180"/>
            <a:ext cx="2337473" cy="2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 smtClean="0"/>
              <a:t>Coordinator </a:t>
            </a:r>
            <a:r>
              <a:rPr lang="en-MY" sz="1800" b="1" dirty="0"/>
              <a:t>: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Able to view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Able to view list of their students by country.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students.</a:t>
            </a:r>
            <a:endParaRPr lang="vi-VN" sz="1800" dirty="0"/>
          </a:p>
          <a:p>
            <a:pPr lvl="0"/>
            <a:r>
              <a:rPr lang="en-MY" sz="1800" dirty="0"/>
              <a:t>Receive notification from Administrator.</a:t>
            </a:r>
            <a:endParaRPr lang="vi-V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8" y="1620730"/>
            <a:ext cx="2334813" cy="26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A09453-FD89-48E9-8570-0EE336286D58}" vid="{7B267B8B-87B7-479A-A78E-37120D77D4DD}"/>
    </a:ext>
  </a:extLst>
</a:theme>
</file>

<file path=ppt/theme/theme2.xml><?xml version="1.0" encoding="utf-8"?>
<a:theme xmlns:a="http://schemas.openxmlformats.org/drawingml/2006/main" name="Business Cooperat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2363</TotalTime>
  <Words>1778</Words>
  <Application>Microsoft Office PowerPoint</Application>
  <PresentationFormat>On-screen Show (4:3)</PresentationFormat>
  <Paragraphs>500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Times New Roman</vt:lpstr>
      <vt:lpstr>Wingdings</vt:lpstr>
      <vt:lpstr>Theme1</vt:lpstr>
      <vt:lpstr>Business Cooperate</vt:lpstr>
      <vt:lpstr>DY Emergency Response Report 2 - Software Project Management Plan</vt:lpstr>
      <vt:lpstr>AGENDA</vt:lpstr>
      <vt:lpstr>Problem Definition</vt:lpstr>
      <vt:lpstr>Name of this Capstone Project</vt:lpstr>
      <vt:lpstr>Problem Abstract</vt:lpstr>
      <vt:lpstr>Current situation</vt:lpstr>
      <vt:lpstr>Proposed solution</vt:lpstr>
      <vt:lpstr>Proposed solution</vt:lpstr>
      <vt:lpstr>Proposed solution</vt:lpstr>
      <vt:lpstr>Proposed solution</vt:lpstr>
      <vt:lpstr>Boundaries of the System</vt:lpstr>
      <vt:lpstr>Future Plan</vt:lpstr>
      <vt:lpstr>Development Environment Hardware Requirements </vt:lpstr>
      <vt:lpstr>Development Environment Hardware Requirements </vt:lpstr>
      <vt:lpstr>Development Environment Software Requirements </vt:lpstr>
      <vt:lpstr>Project Organization </vt:lpstr>
      <vt:lpstr>Roles and Responsibilities</vt:lpstr>
      <vt:lpstr>Roles and Responsibilities</vt:lpstr>
      <vt:lpstr>Tools and Techniques</vt:lpstr>
      <vt:lpstr>Project Management Plan</vt:lpstr>
      <vt:lpstr>Product Backlog</vt:lpstr>
      <vt:lpstr>Product Backlog</vt:lpstr>
      <vt:lpstr>Deliverables</vt:lpstr>
      <vt:lpstr>Coding Convention</vt:lpstr>
      <vt:lpstr>Coding Convention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Images</dc:title>
  <dc:creator>VU</dc:creator>
  <cp:lastModifiedBy>VuHN</cp:lastModifiedBy>
  <cp:revision>737</cp:revision>
  <dcterms:created xsi:type="dcterms:W3CDTF">2018-09-05T02:13:28Z</dcterms:created>
  <dcterms:modified xsi:type="dcterms:W3CDTF">2018-10-15T16:00:42Z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