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  <p:sldMasterId id="2147483709" r:id="rId5"/>
  </p:sldMasterIdLst>
  <p:notesMasterIdLst>
    <p:notesMasterId r:id="rId18"/>
  </p:notesMasterIdLst>
  <p:handoutMasterIdLst>
    <p:handoutMasterId r:id="rId19"/>
  </p:handoutMasterIdLst>
  <p:sldIdLst>
    <p:sldId id="265" r:id="rId6"/>
    <p:sldId id="266" r:id="rId7"/>
    <p:sldId id="289" r:id="rId8"/>
    <p:sldId id="291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8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86743" autoAdjust="0"/>
  </p:normalViewPr>
  <p:slideViewPr>
    <p:cSldViewPr snapToGrid="0" showGuides="1">
      <p:cViewPr varScale="1">
        <p:scale>
          <a:sx n="96" d="100"/>
          <a:sy n="96" d="100"/>
        </p:scale>
        <p:origin x="157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 descr="关系图"/>
          <p:cNvPicPr preferRelativeResize="0"/>
          <p:nvPr/>
        </p:nvPicPr>
        <p:blipFill rotWithShape="1">
          <a:blip r:embed="rId2">
            <a:alphaModFix/>
          </a:blip>
          <a:srcRect r="2527" b="10909"/>
          <a:stretch/>
        </p:blipFill>
        <p:spPr>
          <a:xfrm>
            <a:off x="179389" y="692150"/>
            <a:ext cx="8913812" cy="611028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1588" y="549275"/>
            <a:ext cx="9144000" cy="1511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ECFF">
                  <a:alpha val="53333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908176" y="2492377"/>
            <a:ext cx="5545138" cy="122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None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55650" y="62071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8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3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 rot="5400000">
            <a:off x="4732338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 rot="5400000">
            <a:off x="541339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96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1575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259178" y="987426"/>
            <a:ext cx="4258818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575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 descr="关系图"/>
          <p:cNvPicPr preferRelativeResize="0"/>
          <p:nvPr/>
        </p:nvPicPr>
        <p:blipFill rotWithShape="1">
          <a:blip r:embed="rId2">
            <a:alphaModFix/>
          </a:blip>
          <a:srcRect r="2524" b="10905"/>
          <a:stretch/>
        </p:blipFill>
        <p:spPr>
          <a:xfrm>
            <a:off x="179389" y="692152"/>
            <a:ext cx="8913812" cy="611028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1588" y="549275"/>
            <a:ext cx="9144000" cy="1511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ECFF">
                  <a:alpha val="5372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1908175" y="2492375"/>
            <a:ext cx="5545200" cy="1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None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755650" y="620713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3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11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>
  <p:cSld name="Custom Layou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97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1714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None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270"/>
              </a:spcBef>
              <a:spcAft>
                <a:spcPts val="0"/>
              </a:spcAft>
              <a:buClr>
                <a:srgbClr val="2C3F71"/>
              </a:buClr>
              <a:buSzPts val="1800"/>
              <a:buFont typeface="Calibri"/>
              <a:buNone/>
              <a:defRPr sz="13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06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73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8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342900" marR="0" lvl="0" indent="-1714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None/>
              <a:defRPr sz="18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270"/>
              </a:spcBef>
              <a:spcAft>
                <a:spcPts val="0"/>
              </a:spcAft>
              <a:buClr>
                <a:srgbClr val="2C3F71"/>
              </a:buClr>
              <a:buSzPts val="1800"/>
              <a:buFont typeface="Calibri"/>
              <a:buNone/>
              <a:defRPr sz="135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8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342900" marR="0" lvl="0" indent="-1714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None/>
              <a:defRPr sz="18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270"/>
              </a:spcBef>
              <a:spcAft>
                <a:spcPts val="0"/>
              </a:spcAft>
              <a:buClr>
                <a:srgbClr val="2C3F71"/>
              </a:buClr>
              <a:buSzPts val="1800"/>
              <a:buFont typeface="Calibri"/>
              <a:buNone/>
              <a:defRPr sz="135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Google Shape;135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1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4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00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6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171450" algn="l" rtl="0"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210"/>
              </a:spcBef>
              <a:spcAft>
                <a:spcPts val="0"/>
              </a:spcAft>
              <a:buClr>
                <a:srgbClr val="2C3F71"/>
              </a:buClr>
              <a:buSzPts val="1400"/>
              <a:buFont typeface="Calibri"/>
              <a:buNone/>
              <a:defRPr sz="10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180"/>
              </a:spcBef>
              <a:spcAft>
                <a:spcPts val="0"/>
              </a:spcAft>
              <a:buClr>
                <a:srgbClr val="2C3F71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150"/>
              </a:spcBef>
              <a:spcAft>
                <a:spcPts val="0"/>
              </a:spcAft>
              <a:buClr>
                <a:srgbClr val="2C3F71"/>
              </a:buClr>
              <a:buSzPts val="1000"/>
              <a:buFont typeface="Calibri"/>
              <a:buNone/>
              <a:defRPr sz="7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150"/>
              </a:spcBef>
              <a:spcAft>
                <a:spcPts val="0"/>
              </a:spcAft>
              <a:buClr>
                <a:srgbClr val="2C3F71"/>
              </a:buClr>
              <a:buSzPts val="1000"/>
              <a:buFont typeface="Calibri"/>
              <a:buNone/>
              <a:defRPr sz="7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1" name="Google Shape;151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11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6" name="Google Shape;156;p24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None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None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None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171450" algn="l" rtl="0"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210"/>
              </a:spcBef>
              <a:spcAft>
                <a:spcPts val="0"/>
              </a:spcAft>
              <a:buClr>
                <a:srgbClr val="2C3F71"/>
              </a:buClr>
              <a:buSzPts val="1400"/>
              <a:buFont typeface="Calibri"/>
              <a:buNone/>
              <a:defRPr sz="10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180"/>
              </a:spcBef>
              <a:spcAft>
                <a:spcPts val="0"/>
              </a:spcAft>
              <a:buClr>
                <a:srgbClr val="2C3F71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150"/>
              </a:spcBef>
              <a:spcAft>
                <a:spcPts val="0"/>
              </a:spcAft>
              <a:buClr>
                <a:srgbClr val="2C3F71"/>
              </a:buClr>
              <a:buSzPts val="1000"/>
              <a:buFont typeface="Calibri"/>
              <a:buNone/>
              <a:defRPr sz="7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150"/>
              </a:spcBef>
              <a:spcAft>
                <a:spcPts val="0"/>
              </a:spcAft>
              <a:buClr>
                <a:srgbClr val="2C3F71"/>
              </a:buClr>
              <a:buSzPts val="1000"/>
              <a:buFont typeface="Calibri"/>
              <a:buNone/>
              <a:defRPr sz="7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8" name="Google Shape;158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963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4" name="Google Shape;164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087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0" name="Google Shape;170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7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None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C3F71"/>
              </a:buClr>
              <a:buSzPts val="1800"/>
              <a:buFont typeface="Calibri"/>
              <a:buNone/>
              <a:defRPr sz="13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342900" marR="0" lvl="0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None/>
              <a:defRPr sz="18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C3F71"/>
              </a:buClr>
              <a:buSzPts val="1800"/>
              <a:buFont typeface="Calibri"/>
              <a:buNone/>
              <a:defRPr sz="135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630239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342900" marR="0" lvl="0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None/>
              <a:defRPr sz="18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C3F71"/>
              </a:buClr>
              <a:buSzPts val="1800"/>
              <a:buFont typeface="Calibri"/>
              <a:buNone/>
              <a:defRPr sz="135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0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5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887788" y="987427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630239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1714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2C3F71"/>
              </a:buClr>
              <a:buSzPts val="1400"/>
              <a:buFont typeface="Calibri"/>
              <a:buNone/>
              <a:defRPr sz="10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3F71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2C3F71"/>
              </a:buClr>
              <a:buSzPts val="1000"/>
              <a:buFont typeface="Calibri"/>
              <a:buNone/>
              <a:defRPr sz="7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2C3F71"/>
              </a:buClr>
              <a:buSzPts val="1000"/>
              <a:buFont typeface="Calibri"/>
              <a:buNone/>
              <a:defRPr sz="7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3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11"/>
          <p:cNvSpPr>
            <a:spLocks noGrp="1"/>
          </p:cNvSpPr>
          <p:nvPr>
            <p:ph type="pic" idx="2"/>
          </p:nvPr>
        </p:nvSpPr>
        <p:spPr>
          <a:xfrm>
            <a:off x="3887788" y="987427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None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None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None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630239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1714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2C3F71"/>
              </a:buClr>
              <a:buSzPts val="1400"/>
              <a:buFont typeface="Calibri"/>
              <a:buNone/>
              <a:defRPr sz="10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3F71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2C3F71"/>
              </a:buClr>
              <a:buSzPts val="1000"/>
              <a:buFont typeface="Calibri"/>
              <a:buNone/>
              <a:defRPr sz="7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2C3F71"/>
              </a:buClr>
              <a:buSzPts val="1000"/>
              <a:buFont typeface="Calibri"/>
              <a:buNone/>
              <a:defRPr sz="7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88" y="333375"/>
            <a:ext cx="9144000" cy="10096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ECFF">
                  <a:alpha val="53333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1" descr="关系图"/>
          <p:cNvPicPr preferRelativeResize="0"/>
          <p:nvPr/>
        </p:nvPicPr>
        <p:blipFill rotWithShape="1">
          <a:blip r:embed="rId14">
            <a:alphaModFix/>
          </a:blip>
          <a:srcRect t="1094" r="8122" b="13317"/>
          <a:stretch/>
        </p:blipFill>
        <p:spPr>
          <a:xfrm>
            <a:off x="5797551" y="4438652"/>
            <a:ext cx="33401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pPr/>
              <a:t>10/16/18</a:t>
            </a:fld>
            <a:endParaRPr lang="en-US"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187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8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098" userDrawn="1">
          <p15:clr>
            <a:srgbClr val="F26B43"/>
          </p15:clr>
        </p15:guide>
        <p15:guide id="4" pos="5364" userDrawn="1">
          <p15:clr>
            <a:srgbClr val="F26B43"/>
          </p15:clr>
        </p15:guide>
        <p15:guide id="5" pos="738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1588" y="333375"/>
            <a:ext cx="9144000" cy="1009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ECFF">
                  <a:alpha val="5372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4" descr="关系图"/>
          <p:cNvPicPr preferRelativeResize="0"/>
          <p:nvPr/>
        </p:nvPicPr>
        <p:blipFill rotWithShape="1">
          <a:blip r:embed="rId14">
            <a:alphaModFix/>
          </a:blip>
          <a:srcRect t="1095" r="8122" b="13317"/>
          <a:stretch/>
        </p:blipFill>
        <p:spPr>
          <a:xfrm>
            <a:off x="5797550" y="4438650"/>
            <a:ext cx="3340101" cy="233362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579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16" y="4371521"/>
            <a:ext cx="3888337" cy="2102265"/>
          </a:xfrm>
        </p:spPr>
        <p:txBody>
          <a:bodyPr>
            <a:normAutofit lnSpcReduction="10000"/>
          </a:bodyPr>
          <a:lstStyle/>
          <a:p>
            <a:pPr marL="19050" indent="0" algn="l"/>
            <a:r>
              <a:rPr lang="en-US" b="1" u="sng" dirty="0"/>
              <a:t>Team members: </a:t>
            </a:r>
          </a:p>
          <a:p>
            <a:pPr marL="368300" indent="-342900" algn="l">
              <a:buFont typeface="Courier New" panose="02070309020205020404" pitchFamily="49" charset="0"/>
              <a:buChar char="o"/>
            </a:pPr>
            <a:r>
              <a:rPr lang="en-MY" sz="1700" b="1" dirty="0" err="1"/>
              <a:t>Ngô</a:t>
            </a:r>
            <a:r>
              <a:rPr lang="vi-VN" sz="1700" b="1" dirty="0"/>
              <a:t> Thục Thiên Bình</a:t>
            </a:r>
          </a:p>
          <a:p>
            <a:pPr marL="368300" indent="-342900" algn="l">
              <a:buFont typeface="Courier New" panose="02070309020205020404" pitchFamily="49" charset="0"/>
              <a:buChar char="o"/>
            </a:pPr>
            <a:r>
              <a:rPr lang="en-US" sz="1700" b="1" dirty="0"/>
              <a:t>Mohammad </a:t>
            </a:r>
            <a:r>
              <a:rPr lang="en-US" sz="1700" b="1" dirty="0" err="1"/>
              <a:t>Firdaus</a:t>
            </a:r>
            <a:r>
              <a:rPr lang="en-US" sz="1700" b="1" dirty="0"/>
              <a:t> bin Haji </a:t>
            </a:r>
            <a:r>
              <a:rPr lang="en-US" sz="1700" b="1" dirty="0" err="1"/>
              <a:t>Jais</a:t>
            </a:r>
            <a:endParaRPr lang="vi-VN" sz="1700" b="1" dirty="0"/>
          </a:p>
          <a:p>
            <a:pPr marL="368300" indent="-342900" algn="l">
              <a:buFont typeface="Courier New" panose="02070309020205020404" pitchFamily="49" charset="0"/>
              <a:buChar char="o"/>
            </a:pPr>
            <a:r>
              <a:rPr lang="vi-VN" sz="1700" b="1" dirty="0"/>
              <a:t>Phạm Thị Xuân Hạ</a:t>
            </a:r>
          </a:p>
          <a:p>
            <a:pPr marL="368300" indent="-342900" algn="l">
              <a:buFont typeface="Courier New" panose="02070309020205020404" pitchFamily="49" charset="0"/>
              <a:buChar char="o"/>
            </a:pPr>
            <a:r>
              <a:rPr lang="vi-VN" sz="1700" b="1" dirty="0"/>
              <a:t>Muhd. Wafi Nur Arif bin Shamdi</a:t>
            </a:r>
          </a:p>
          <a:p>
            <a:pPr marL="368300" indent="-342900" algn="l">
              <a:buFont typeface="Courier New" panose="02070309020205020404" pitchFamily="49" charset="0"/>
              <a:buChar char="o"/>
            </a:pPr>
            <a:r>
              <a:rPr lang="vi-VN" sz="1700" b="1" dirty="0"/>
              <a:t>Hoàng Nhựt Vũ</a:t>
            </a:r>
            <a:endParaRPr lang="en-US" sz="17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47766"/>
            <a:ext cx="9144000" cy="2922581"/>
          </a:xfrm>
        </p:spPr>
        <p:txBody>
          <a:bodyPr>
            <a:normAutofit fontScale="90000"/>
          </a:bodyPr>
          <a:lstStyle/>
          <a:p>
            <a:r>
              <a:rPr lang="en-US" sz="8000" b="1" dirty="0"/>
              <a:t>DY Emergency Response</a:t>
            </a:r>
            <a:br>
              <a:rPr lang="en-US" sz="7200" b="1" dirty="0"/>
            </a:br>
            <a:r>
              <a:rPr lang="en-MY" sz="4400" dirty="0"/>
              <a:t>Report 1 - Introduction</a:t>
            </a:r>
            <a:endParaRPr lang="en-US" sz="4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19309" y="128187"/>
            <a:ext cx="3463237" cy="61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None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 eaLnBrk="1" hangingPunct="1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 ea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 ea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 ea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9050" indent="0" algn="l"/>
            <a:r>
              <a:rPr lang="en-MY" sz="2000" b="1" u="sng" dirty="0"/>
              <a:t>Supervisor</a:t>
            </a:r>
            <a:r>
              <a:rPr lang="en-US" sz="2000" b="1" u="sng" kern="0" dirty="0"/>
              <a:t>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2000" dirty="0" err="1"/>
              <a:t>Ngô</a:t>
            </a:r>
            <a:r>
              <a:rPr lang="en-MY" sz="2000" dirty="0"/>
              <a:t> </a:t>
            </a:r>
            <a:r>
              <a:rPr lang="en-MY" sz="2000" dirty="0" err="1"/>
              <a:t>Đăng</a:t>
            </a:r>
            <a:r>
              <a:rPr lang="en-MY" sz="2000" dirty="0"/>
              <a:t> </a:t>
            </a:r>
            <a:r>
              <a:rPr lang="en-MY" sz="2000" dirty="0" err="1"/>
              <a:t>Hà</a:t>
            </a:r>
            <a:r>
              <a:rPr lang="en-MY" sz="2000" dirty="0"/>
              <a:t> An</a:t>
            </a:r>
            <a:endParaRPr lang="en-US" sz="2000" b="1" kern="0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4" y="310364"/>
            <a:ext cx="7997190" cy="994172"/>
          </a:xfrm>
        </p:spPr>
        <p:txBody>
          <a:bodyPr/>
          <a:lstStyle/>
          <a:p>
            <a:pPr marL="457200" indent="-457200">
              <a:buClrTx/>
              <a:buSzTx/>
            </a:pPr>
            <a:r>
              <a:rPr lang="en-MY" b="1" dirty="0"/>
              <a:t>Proposed solution</a:t>
            </a:r>
            <a:endParaRPr lang="vi-V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8186" y="1304537"/>
            <a:ext cx="5852058" cy="5421004"/>
          </a:xfrm>
        </p:spPr>
        <p:txBody>
          <a:bodyPr/>
          <a:lstStyle/>
          <a:p>
            <a:pPr marL="19050" indent="0">
              <a:buNone/>
            </a:pPr>
            <a:r>
              <a:rPr lang="en-MY" sz="1800" b="1" dirty="0"/>
              <a:t>Administrator :</a:t>
            </a:r>
            <a:endParaRPr lang="vi-VN" sz="1800" dirty="0"/>
          </a:p>
          <a:p>
            <a:pPr lvl="0"/>
            <a:r>
              <a:rPr lang="en-MY" sz="1800" dirty="0"/>
              <a:t>Log in to website.</a:t>
            </a:r>
            <a:endParaRPr lang="vi-VN" sz="1800" dirty="0"/>
          </a:p>
          <a:p>
            <a:pPr lvl="0"/>
            <a:r>
              <a:rPr lang="en-MY" sz="1800" dirty="0"/>
              <a:t>Manage accounts of other coordinators and students.</a:t>
            </a:r>
            <a:endParaRPr lang="vi-VN" sz="1800" dirty="0"/>
          </a:p>
          <a:p>
            <a:pPr lvl="0"/>
            <a:r>
              <a:rPr lang="en-MY" sz="1800" dirty="0"/>
              <a:t>Manage every aspect of information in user-friendly database.</a:t>
            </a:r>
            <a:endParaRPr lang="vi-VN" sz="1800" dirty="0"/>
          </a:p>
          <a:p>
            <a:pPr lvl="0"/>
            <a:r>
              <a:rPr lang="en-MY" sz="1800" dirty="0"/>
              <a:t>Create notification</a:t>
            </a:r>
            <a:r>
              <a:rPr lang="vi-VN" sz="1800"/>
              <a:t> </a:t>
            </a:r>
            <a:r>
              <a:rPr lang="en-US" sz="1800"/>
              <a:t>groups </a:t>
            </a:r>
            <a:r>
              <a:rPr lang="en-US" sz="1800" dirty="0"/>
              <a:t>of students at the same time.</a:t>
            </a:r>
          </a:p>
          <a:p>
            <a:pPr lvl="0"/>
            <a:r>
              <a:rPr lang="en-US" sz="1800" dirty="0"/>
              <a:t>Create notification to DYC.</a:t>
            </a:r>
            <a:endParaRPr lang="vi-VN" sz="1800" dirty="0"/>
          </a:p>
          <a:p>
            <a:pPr lvl="0"/>
            <a:r>
              <a:rPr lang="en-MY" sz="1800" dirty="0"/>
              <a:t>View number of students who have or have not responded to their notifications as well as the information pertaining to those students</a:t>
            </a:r>
            <a:endParaRPr lang="vi-VN" sz="1800" dirty="0"/>
          </a:p>
          <a:p>
            <a:pPr lvl="0"/>
            <a:r>
              <a:rPr lang="en-MY" sz="1800" dirty="0"/>
              <a:t>Review report.</a:t>
            </a:r>
            <a:endParaRPr lang="vi-VN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244" y="1548213"/>
            <a:ext cx="3033756" cy="30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4" y="310364"/>
            <a:ext cx="7997190" cy="994172"/>
          </a:xfrm>
        </p:spPr>
        <p:txBody>
          <a:bodyPr/>
          <a:lstStyle/>
          <a:p>
            <a:pPr lvl="0"/>
            <a:r>
              <a:rPr lang="en-MY" b="1" dirty="0"/>
              <a:t>Roles and responsibilities</a:t>
            </a:r>
            <a:endParaRPr lang="vi-VN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992492"/>
              </p:ext>
            </p:extLst>
          </p:nvPr>
        </p:nvGraphicFramePr>
        <p:xfrm>
          <a:off x="478566" y="1598849"/>
          <a:ext cx="8426151" cy="4109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1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5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5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9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887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 dirty="0">
                          <a:effectLst/>
                        </a:rPr>
                        <a:t>No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Full name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 dirty="0">
                          <a:effectLst/>
                        </a:rPr>
                        <a:t>Role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Position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Contact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57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1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Ngô Đăng Hà An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Project manager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Supervisor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AnNDH@fpt.edu.vn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521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2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Ngô</a:t>
                      </a:r>
                      <a:r>
                        <a:rPr lang="vi-VN" sz="1200">
                          <a:effectLst/>
                        </a:rPr>
                        <a:t> Thục Thiên Bình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Developer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Leader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 </a:t>
                      </a:r>
                      <a:r>
                        <a:rPr lang="vi-VN" sz="1200">
                          <a:effectLst/>
                        </a:rPr>
                        <a:t>b</a:t>
                      </a:r>
                      <a:r>
                        <a:rPr lang="en-MY" sz="1200">
                          <a:effectLst/>
                        </a:rPr>
                        <a:t>inhnttse</a:t>
                      </a:r>
                      <a:r>
                        <a:rPr lang="vi-VN" sz="1200">
                          <a:effectLst/>
                        </a:rPr>
                        <a:t>61953</a:t>
                      </a:r>
                      <a:r>
                        <a:rPr lang="en-MY" sz="1200">
                          <a:effectLst/>
                        </a:rPr>
                        <a:t>@fpt</a:t>
                      </a:r>
                      <a:r>
                        <a:rPr lang="vi-VN" sz="1200">
                          <a:effectLst/>
                        </a:rPr>
                        <a:t>.edu.vn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995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3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Mohammad Firdaus bin Haji Jais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Developer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Member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br>
                        <a:rPr lang="en-MY" sz="950" dirty="0">
                          <a:effectLst/>
                        </a:rPr>
                      </a:br>
                      <a:r>
                        <a:rPr lang="vi-VN" sz="1200" dirty="0">
                          <a:effectLst/>
                        </a:rPr>
                        <a:t> D</a:t>
                      </a:r>
                      <a:r>
                        <a:rPr lang="en-US" sz="1200" dirty="0">
                          <a:effectLst/>
                        </a:rPr>
                        <a:t>aus_Alias@hotmail.com</a:t>
                      </a:r>
                      <a:endParaRPr lang="vi-VN" sz="1100" dirty="0">
                        <a:effectLst/>
                      </a:endParaRPr>
                    </a:p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 dirty="0">
                          <a:effectLst/>
                        </a:rPr>
                        <a:t> 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521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4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vi-VN" sz="1300">
                          <a:effectLst/>
                        </a:rPr>
                        <a:t>H</a:t>
                      </a:r>
                      <a:r>
                        <a:rPr lang="en-US" sz="1300">
                          <a:effectLst/>
                        </a:rPr>
                        <a:t>oàng</a:t>
                      </a:r>
                      <a:r>
                        <a:rPr lang="vi-VN" sz="1300">
                          <a:effectLst/>
                        </a:rPr>
                        <a:t> Nhựt Vũ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Developer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Member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dirty="0">
                          <a:effectLst/>
                        </a:rPr>
                        <a:t>vuhnse62243@fpt.edu.vn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003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5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Muhd. Wafi Nur Arif bin Shamdi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Developer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Member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Wafihs275@gmail.com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6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MY" sz="1300" dirty="0" err="1">
                          <a:effectLst/>
                        </a:rPr>
                        <a:t>Phạm</a:t>
                      </a:r>
                      <a:r>
                        <a:rPr lang="vi-VN" sz="1300" dirty="0">
                          <a:effectLst/>
                        </a:rPr>
                        <a:t> Thị Xuân Hạ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MY" sz="1300" dirty="0">
                          <a:effectLst/>
                        </a:rPr>
                        <a:t> 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Developer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Member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dirty="0">
                          <a:effectLst/>
                        </a:rPr>
                        <a:t>haptxse62665@fpt.edu.vn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379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1939896"/>
            <a:ext cx="7620000" cy="2260630"/>
          </a:xfrm>
        </p:spPr>
        <p:txBody>
          <a:bodyPr>
            <a:normAutofit fontScale="90000"/>
          </a:bodyPr>
          <a:lstStyle/>
          <a:p>
            <a:r>
              <a:rPr lang="en-US" sz="7200" b="1" dirty="0"/>
              <a:t>THANKS FOR WATCHING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15189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843" y="1649435"/>
            <a:ext cx="690828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ClrTx/>
              <a:buSzTx/>
            </a:pPr>
            <a:r>
              <a:rPr lang="en-MY" sz="3200" dirty="0">
                <a:solidFill>
                  <a:schemeClr val="dk2"/>
                </a:solidFill>
                <a:latin typeface="Calibri"/>
              </a:rPr>
              <a:t>Project information </a:t>
            </a:r>
            <a:r>
              <a:rPr lang="vi-VN" sz="3200" dirty="0">
                <a:solidFill>
                  <a:schemeClr val="dk2"/>
                </a:solidFill>
                <a:latin typeface="Calibri"/>
              </a:rPr>
              <a:t>	</a:t>
            </a:r>
          </a:p>
          <a:p>
            <a:pPr marL="457200" indent="-457200">
              <a:buClrTx/>
              <a:buSzTx/>
            </a:pPr>
            <a:r>
              <a:rPr lang="en-MY" sz="3200" dirty="0">
                <a:solidFill>
                  <a:schemeClr val="dk2"/>
                </a:solidFill>
                <a:latin typeface="Calibri"/>
              </a:rPr>
              <a:t>Introduction</a:t>
            </a:r>
            <a:r>
              <a:rPr lang="vi-VN" sz="3200" dirty="0">
                <a:solidFill>
                  <a:schemeClr val="dk2"/>
                </a:solidFill>
                <a:latin typeface="Calibri"/>
              </a:rPr>
              <a:t>	</a:t>
            </a:r>
          </a:p>
          <a:p>
            <a:pPr marL="457200" indent="-457200">
              <a:buClrTx/>
              <a:buSzTx/>
            </a:pPr>
            <a:r>
              <a:rPr lang="en-MY" sz="3200" dirty="0">
                <a:solidFill>
                  <a:schemeClr val="dk2"/>
                </a:solidFill>
                <a:latin typeface="Calibri"/>
              </a:rPr>
              <a:t>Current situation </a:t>
            </a:r>
            <a:r>
              <a:rPr lang="vi-VN" sz="3200" dirty="0">
                <a:solidFill>
                  <a:schemeClr val="dk2"/>
                </a:solidFill>
                <a:latin typeface="Calibri"/>
              </a:rPr>
              <a:t>	</a:t>
            </a:r>
          </a:p>
          <a:p>
            <a:pPr marL="457200" indent="-457200">
              <a:buClrTx/>
              <a:buSzTx/>
            </a:pPr>
            <a:r>
              <a:rPr lang="en-MY" sz="3200" dirty="0">
                <a:solidFill>
                  <a:schemeClr val="dk2"/>
                </a:solidFill>
                <a:latin typeface="Calibri"/>
              </a:rPr>
              <a:t>Problem definition</a:t>
            </a:r>
            <a:endParaRPr lang="vi-VN" sz="3200" dirty="0">
              <a:solidFill>
                <a:schemeClr val="dk2"/>
              </a:solidFill>
              <a:latin typeface="Calibri"/>
            </a:endParaRPr>
          </a:p>
          <a:p>
            <a:pPr marL="457200" indent="-457200">
              <a:buClrTx/>
              <a:buSzTx/>
            </a:pPr>
            <a:r>
              <a:rPr lang="en-MY" sz="3200" dirty="0">
                <a:solidFill>
                  <a:schemeClr val="dk2"/>
                </a:solidFill>
                <a:latin typeface="Calibri"/>
              </a:rPr>
              <a:t>Proposed solution</a:t>
            </a:r>
            <a:endParaRPr lang="vi-VN" sz="3200" dirty="0">
              <a:solidFill>
                <a:schemeClr val="dk2"/>
              </a:solidFill>
              <a:latin typeface="Calibri"/>
            </a:endParaRPr>
          </a:p>
          <a:p>
            <a:pPr marL="457200" indent="-457200">
              <a:buClrTx/>
              <a:buSzTx/>
            </a:pPr>
            <a:r>
              <a:rPr lang="en-MY" sz="3200" dirty="0">
                <a:solidFill>
                  <a:schemeClr val="dk2"/>
                </a:solidFill>
                <a:latin typeface="Calibri"/>
              </a:rPr>
              <a:t>Functional requirements</a:t>
            </a:r>
            <a:endParaRPr lang="vi-VN" sz="3200" dirty="0">
              <a:solidFill>
                <a:schemeClr val="dk2"/>
              </a:solidFill>
              <a:latin typeface="Calibri"/>
            </a:endParaRPr>
          </a:p>
          <a:p>
            <a:pPr marL="457200" indent="-457200">
              <a:buClrTx/>
              <a:buSzTx/>
            </a:pPr>
            <a:r>
              <a:rPr lang="en-MY" sz="3200" dirty="0">
                <a:solidFill>
                  <a:schemeClr val="dk2"/>
                </a:solidFill>
                <a:latin typeface="Calibri"/>
              </a:rPr>
              <a:t>Roles and responsibilities</a:t>
            </a:r>
            <a:endParaRPr lang="vi-VN" sz="3200" dirty="0">
              <a:solidFill>
                <a:schemeClr val="dk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46" y="422719"/>
            <a:ext cx="7997190" cy="994172"/>
          </a:xfrm>
        </p:spPr>
        <p:txBody>
          <a:bodyPr/>
          <a:lstStyle/>
          <a:p>
            <a:r>
              <a:rPr lang="en-MY" b="1" dirty="0"/>
              <a:t>Project information </a:t>
            </a:r>
            <a:endParaRPr lang="en-US" b="1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idx="1"/>
          </p:nvPr>
        </p:nvSpPr>
        <p:spPr>
          <a:xfrm>
            <a:off x="530714" y="1536532"/>
            <a:ext cx="8075022" cy="2442924"/>
          </a:xfrm>
        </p:spPr>
        <p:txBody>
          <a:bodyPr>
            <a:normAutofit/>
          </a:bodyPr>
          <a:lstStyle/>
          <a:p>
            <a:pPr lvl="0"/>
            <a:r>
              <a:rPr lang="en-MY" dirty="0"/>
              <a:t>Project name :</a:t>
            </a:r>
            <a:r>
              <a:rPr lang="en-MY" b="1" dirty="0"/>
              <a:t> DY Emergency Response</a:t>
            </a:r>
            <a:endParaRPr lang="vi-VN" dirty="0"/>
          </a:p>
          <a:p>
            <a:pPr lvl="0"/>
            <a:r>
              <a:rPr lang="en-MY" dirty="0"/>
              <a:t>Project Code : </a:t>
            </a:r>
            <a:r>
              <a:rPr lang="en-MY" b="1" dirty="0"/>
              <a:t>DYER</a:t>
            </a:r>
            <a:endParaRPr lang="vi-VN" dirty="0"/>
          </a:p>
          <a:p>
            <a:pPr lvl="0"/>
            <a:r>
              <a:rPr lang="en-MY" dirty="0"/>
              <a:t>Product Type : </a:t>
            </a:r>
            <a:r>
              <a:rPr lang="en-MY" b="1" dirty="0"/>
              <a:t>Mobile Application &amp; Website Administrator</a:t>
            </a:r>
            <a:endParaRPr lang="vi-VN" dirty="0"/>
          </a:p>
          <a:p>
            <a:pPr lvl="0"/>
            <a:r>
              <a:rPr lang="en-MY" dirty="0"/>
              <a:t>Start Date : </a:t>
            </a:r>
            <a:r>
              <a:rPr lang="en-MY" b="1" dirty="0"/>
              <a:t>1st October 2018</a:t>
            </a:r>
            <a:endParaRPr lang="vi-VN" dirty="0"/>
          </a:p>
          <a:p>
            <a:pPr lvl="0"/>
            <a:r>
              <a:rPr lang="en-MY" dirty="0"/>
              <a:t>End Date : </a:t>
            </a:r>
            <a:r>
              <a:rPr lang="en-MY" b="1" dirty="0"/>
              <a:t>TBC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285" y="3979456"/>
            <a:ext cx="4755712" cy="267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1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268" y="382888"/>
            <a:ext cx="7997190" cy="994172"/>
          </a:xfrm>
        </p:spPr>
        <p:txBody>
          <a:bodyPr/>
          <a:lstStyle/>
          <a:p>
            <a:pPr lvl="0"/>
            <a:r>
              <a:rPr lang="en-MY" b="1" dirty="0"/>
              <a:t>Introduction</a:t>
            </a:r>
            <a:endParaRPr lang="vi-VN" b="1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idx="1"/>
          </p:nvPr>
        </p:nvSpPr>
        <p:spPr>
          <a:xfrm>
            <a:off x="0" y="1501801"/>
            <a:ext cx="9144000" cy="3751604"/>
          </a:xfrm>
        </p:spPr>
        <p:txBody>
          <a:bodyPr>
            <a:noAutofit/>
          </a:bodyPr>
          <a:lstStyle/>
          <a:p>
            <a:r>
              <a:rPr lang="en-US" sz="2000" dirty="0"/>
              <a:t>The main function of the system focuses on allowing the administrators and coordinators to send notifications to a student’s mobile device to either warn or ask for their status in cases of emergency.</a:t>
            </a:r>
            <a:endParaRPr lang="en-US" sz="2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68" y="2694593"/>
            <a:ext cx="3955596" cy="381569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625864" y="3255949"/>
            <a:ext cx="1407467" cy="13344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033332" y="2755191"/>
            <a:ext cx="2751746" cy="1030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UBD administrators</a:t>
            </a:r>
            <a:endParaRPr lang="vi-VN" dirty="0"/>
          </a:p>
        </p:txBody>
      </p:sp>
      <p:sp>
        <p:nvSpPr>
          <p:cNvPr id="11" name="Rounded Rectangle 10"/>
          <p:cNvSpPr/>
          <p:nvPr/>
        </p:nvSpPr>
        <p:spPr>
          <a:xfrm>
            <a:off x="6033331" y="3991601"/>
            <a:ext cx="2751746" cy="1030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UBD coordinators </a:t>
            </a:r>
            <a:endParaRPr lang="vi-VN" dirty="0"/>
          </a:p>
        </p:txBody>
      </p:sp>
      <p:sp>
        <p:nvSpPr>
          <p:cNvPr id="12" name="Rounded Rectangle 11"/>
          <p:cNvSpPr/>
          <p:nvPr/>
        </p:nvSpPr>
        <p:spPr>
          <a:xfrm>
            <a:off x="6033331" y="5238864"/>
            <a:ext cx="2751746" cy="1030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UBD students </a:t>
            </a:r>
            <a:endParaRPr lang="vi-VN" dirty="0"/>
          </a:p>
        </p:txBody>
      </p:sp>
      <p:cxnSp>
        <p:nvCxnSpPr>
          <p:cNvPr id="13" name="Straight Arrow Connector 12"/>
          <p:cNvCxnSpPr>
            <a:endCxn id="11" idx="1"/>
          </p:cNvCxnSpPr>
          <p:nvPr/>
        </p:nvCxnSpPr>
        <p:spPr>
          <a:xfrm flipV="1">
            <a:off x="4625864" y="4506899"/>
            <a:ext cx="1407467" cy="9554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4625864" y="4602442"/>
            <a:ext cx="1407467" cy="11517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02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4" y="311623"/>
            <a:ext cx="7997190" cy="994172"/>
          </a:xfrm>
        </p:spPr>
        <p:txBody>
          <a:bodyPr/>
          <a:lstStyle/>
          <a:p>
            <a:pPr lvl="0"/>
            <a:r>
              <a:rPr lang="en-MY" b="1" dirty="0"/>
              <a:t>Current situation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58426" y="1640550"/>
            <a:ext cx="5003562" cy="2083376"/>
          </a:xfrm>
        </p:spPr>
        <p:txBody>
          <a:bodyPr/>
          <a:lstStyle/>
          <a:p>
            <a:r>
              <a:rPr lang="en-MY" dirty="0"/>
              <a:t>Currently, Discovery Years (DY) is 80% of their student will go out of country, and there is no program or system can help teacher of UBD can quickly know their student’s status.</a:t>
            </a:r>
            <a:endParaRPr lang="en-US" dirty="0"/>
          </a:p>
        </p:txBody>
      </p:sp>
      <p:pic>
        <p:nvPicPr>
          <p:cNvPr id="2050" name="Picture 2" descr="Káº¿t quáº£ hÃ¬nh áº£nh cho discovery years ub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4" y="1640550"/>
            <a:ext cx="3129534" cy="208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186234" y="4058681"/>
            <a:ext cx="5003562" cy="2083376"/>
          </a:xfrm>
        </p:spPr>
        <p:txBody>
          <a:bodyPr/>
          <a:lstStyle/>
          <a:p>
            <a:r>
              <a:rPr lang="en-MY" dirty="0"/>
              <a:t>They need an application can help them easy to make a notification and receive student’s answer status automatically </a:t>
            </a:r>
            <a:r>
              <a:rPr lang="en-US" dirty="0"/>
              <a:t>not manually like now.</a:t>
            </a:r>
            <a:endParaRPr lang="vi-V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305" y="3688320"/>
            <a:ext cx="3768695" cy="316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7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4" y="293775"/>
            <a:ext cx="7997190" cy="994172"/>
          </a:xfrm>
        </p:spPr>
        <p:txBody>
          <a:bodyPr/>
          <a:lstStyle/>
          <a:p>
            <a:pPr marL="457200" indent="-457200">
              <a:buClrTx/>
              <a:buSzTx/>
            </a:pPr>
            <a:r>
              <a:rPr lang="en-MY" b="1" dirty="0"/>
              <a:t>Problem definition</a:t>
            </a:r>
            <a:endParaRPr lang="vi-V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287947"/>
            <a:ext cx="8395218" cy="1173242"/>
          </a:xfrm>
        </p:spPr>
        <p:txBody>
          <a:bodyPr/>
          <a:lstStyle/>
          <a:p>
            <a:r>
              <a:rPr lang="en-US" dirty="0"/>
              <a:t>The current problem with the system being currently implemented is regarded by the client as being too inefficient and time-consuming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56214" y="3268633"/>
            <a:ext cx="1692067" cy="130750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AVC</a:t>
            </a:r>
            <a:endParaRPr lang="vi-VN" dirty="0"/>
          </a:p>
        </p:txBody>
      </p:sp>
      <p:sp>
        <p:nvSpPr>
          <p:cNvPr id="7" name="Rounded Rectangle 6"/>
          <p:cNvSpPr/>
          <p:nvPr/>
        </p:nvSpPr>
        <p:spPr>
          <a:xfrm>
            <a:off x="3867647" y="3268632"/>
            <a:ext cx="1692067" cy="130750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 coordinators </a:t>
            </a:r>
            <a:endParaRPr lang="vi-VN" dirty="0"/>
          </a:p>
        </p:txBody>
      </p:sp>
      <p:sp>
        <p:nvSpPr>
          <p:cNvPr id="9" name="Rounded Rectangle 8"/>
          <p:cNvSpPr/>
          <p:nvPr/>
        </p:nvSpPr>
        <p:spPr>
          <a:xfrm>
            <a:off x="7175832" y="3268633"/>
            <a:ext cx="1692067" cy="130750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Students</a:t>
            </a:r>
            <a:endParaRPr lang="vi-VN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44858" y="3627557"/>
            <a:ext cx="1511433" cy="170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06378" y="3610465"/>
            <a:ext cx="1569453" cy="170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59714" y="4114668"/>
            <a:ext cx="161611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344858" y="4114668"/>
            <a:ext cx="15114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681" y="3038657"/>
            <a:ext cx="1097229" cy="459949"/>
          </a:xfrm>
          <a:prstGeom prst="rect">
            <a:avLst/>
          </a:prstGeom>
        </p:spPr>
      </p:pic>
      <p:sp>
        <p:nvSpPr>
          <p:cNvPr id="23" name="Text Placeholder 3"/>
          <p:cNvSpPr>
            <a:spLocks noGrp="1"/>
          </p:cNvSpPr>
          <p:nvPr>
            <p:ph type="body" idx="1"/>
          </p:nvPr>
        </p:nvSpPr>
        <p:spPr>
          <a:xfrm>
            <a:off x="5790681" y="4076074"/>
            <a:ext cx="1288399" cy="571809"/>
          </a:xfrm>
        </p:spPr>
        <p:txBody>
          <a:bodyPr/>
          <a:lstStyle/>
          <a:p>
            <a:pPr marL="19050" indent="0" algn="ctr">
              <a:buNone/>
            </a:pPr>
            <a:r>
              <a:rPr lang="en-US" sz="1400" dirty="0"/>
              <a:t>Responded by message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idx="1"/>
          </p:nvPr>
        </p:nvSpPr>
        <p:spPr>
          <a:xfrm>
            <a:off x="3760824" y="4576139"/>
            <a:ext cx="1905712" cy="640935"/>
          </a:xfrm>
        </p:spPr>
        <p:txBody>
          <a:bodyPr/>
          <a:lstStyle/>
          <a:p>
            <a:pPr marL="19050" indent="0" algn="ctr">
              <a:buNone/>
            </a:pPr>
            <a:r>
              <a:rPr lang="en-US" sz="1800" dirty="0"/>
              <a:t>Manually check and total count 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idx="1"/>
          </p:nvPr>
        </p:nvSpPr>
        <p:spPr>
          <a:xfrm>
            <a:off x="2550115" y="4025051"/>
            <a:ext cx="1288399" cy="571809"/>
          </a:xfrm>
        </p:spPr>
        <p:txBody>
          <a:bodyPr/>
          <a:lstStyle/>
          <a:p>
            <a:pPr marL="19050" indent="0" algn="ctr">
              <a:buNone/>
            </a:pPr>
            <a:r>
              <a:rPr lang="en-US" sz="1400" dirty="0"/>
              <a:t>Report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idx="1"/>
          </p:nvPr>
        </p:nvSpPr>
        <p:spPr>
          <a:xfrm>
            <a:off x="445494" y="5448119"/>
            <a:ext cx="4716166" cy="1173242"/>
          </a:xfrm>
        </p:spPr>
        <p:txBody>
          <a:bodyPr/>
          <a:lstStyle/>
          <a:p>
            <a:r>
              <a:rPr lang="en-US" dirty="0"/>
              <a:t>When they are abroad, they are significantly harder to contact. </a:t>
            </a:r>
          </a:p>
        </p:txBody>
      </p:sp>
    </p:spTree>
    <p:extLst>
      <p:ext uri="{BB962C8B-B14F-4D97-AF65-F5344CB8AC3E}">
        <p14:creationId xmlns:p14="http://schemas.microsoft.com/office/powerpoint/2010/main" val="22024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4" y="310364"/>
            <a:ext cx="7997190" cy="994172"/>
          </a:xfrm>
        </p:spPr>
        <p:txBody>
          <a:bodyPr/>
          <a:lstStyle/>
          <a:p>
            <a:pPr marL="457200" indent="-457200">
              <a:buClrTx/>
              <a:buSzTx/>
            </a:pPr>
            <a:r>
              <a:rPr lang="en-MY" b="1" dirty="0"/>
              <a:t>Proposed solution</a:t>
            </a:r>
            <a:endParaRPr lang="vi-V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8185" y="3298676"/>
            <a:ext cx="8603803" cy="3426864"/>
          </a:xfrm>
        </p:spPr>
        <p:txBody>
          <a:bodyPr/>
          <a:lstStyle/>
          <a:p>
            <a:pPr marL="19050" indent="0">
              <a:buNone/>
            </a:pPr>
            <a:r>
              <a:rPr lang="en-MY" sz="1800" b="1" dirty="0"/>
              <a:t>Feature Functions</a:t>
            </a:r>
            <a:endParaRPr lang="vi-VN" sz="1800" b="1" dirty="0"/>
          </a:p>
          <a:p>
            <a:pPr lvl="0"/>
            <a:r>
              <a:rPr lang="en-MY" sz="1800" dirty="0"/>
              <a:t>Coordinators can only see information about their own faculties’ students.</a:t>
            </a:r>
            <a:endParaRPr lang="vi-VN" sz="1800" dirty="0"/>
          </a:p>
          <a:p>
            <a:pPr lvl="0"/>
            <a:r>
              <a:rPr lang="en-MY" sz="1800" dirty="0"/>
              <a:t>Coordinators can only send notifications to their faculty’s students.</a:t>
            </a:r>
            <a:endParaRPr lang="vi-VN" sz="1800" dirty="0"/>
          </a:p>
          <a:p>
            <a:pPr lvl="0"/>
            <a:r>
              <a:rPr lang="en-MY" sz="1800" dirty="0"/>
              <a:t>Coordinators are able to view responses to their notifications.</a:t>
            </a:r>
            <a:endParaRPr lang="vi-VN" sz="1800" dirty="0"/>
          </a:p>
          <a:p>
            <a:pPr lvl="0"/>
            <a:r>
              <a:rPr lang="en-MY" sz="1800" dirty="0"/>
              <a:t>Student can view information about themselves and their host organization and country.</a:t>
            </a:r>
            <a:endParaRPr lang="vi-VN" sz="1800" dirty="0"/>
          </a:p>
          <a:p>
            <a:pPr lvl="0"/>
            <a:r>
              <a:rPr lang="en-MY" sz="1800" dirty="0"/>
              <a:t>Student can respond to notifications from their coordinators.</a:t>
            </a:r>
            <a:endParaRPr lang="vi-VN" sz="1800" dirty="0"/>
          </a:p>
          <a:p>
            <a:pPr lvl="0"/>
            <a:r>
              <a:rPr lang="en-MY" sz="1800" dirty="0"/>
              <a:t>Website administrator are able to view all information of the students.</a:t>
            </a:r>
            <a:endParaRPr lang="vi-VN" sz="1800" dirty="0"/>
          </a:p>
          <a:p>
            <a:pPr lvl="0"/>
            <a:r>
              <a:rPr lang="en-MY" sz="1800" dirty="0"/>
              <a:t>Website administrator are able to create notifications for all students.</a:t>
            </a:r>
            <a:endParaRPr lang="vi-VN" sz="1800" dirty="0"/>
          </a:p>
          <a:p>
            <a:pPr lvl="0"/>
            <a:r>
              <a:rPr lang="en-MY" sz="1800" dirty="0"/>
              <a:t>Website administrator can review a report from the website.</a:t>
            </a:r>
            <a:endParaRPr lang="vi-VN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14" y="1304536"/>
            <a:ext cx="1354449" cy="15328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17" y="1373216"/>
            <a:ext cx="1464178" cy="1464178"/>
          </a:xfrm>
          <a:prstGeom prst="rect">
            <a:avLst/>
          </a:prstGeom>
        </p:spPr>
      </p:pic>
      <p:sp>
        <p:nvSpPr>
          <p:cNvPr id="13" name="Text Placeholder 3"/>
          <p:cNvSpPr>
            <a:spLocks noGrp="1"/>
          </p:cNvSpPr>
          <p:nvPr>
            <p:ph type="body" idx="1"/>
          </p:nvPr>
        </p:nvSpPr>
        <p:spPr>
          <a:xfrm>
            <a:off x="689238" y="2837394"/>
            <a:ext cx="1288399" cy="571809"/>
          </a:xfrm>
        </p:spPr>
        <p:txBody>
          <a:bodyPr/>
          <a:lstStyle/>
          <a:p>
            <a:pPr marL="19050" indent="0" algn="ctr">
              <a:buNone/>
            </a:pPr>
            <a:r>
              <a:rPr lang="en-US" sz="1400" dirty="0"/>
              <a:t>DYC App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3079506" y="2837394"/>
            <a:ext cx="1288399" cy="571809"/>
          </a:xfrm>
        </p:spPr>
        <p:txBody>
          <a:bodyPr/>
          <a:lstStyle/>
          <a:p>
            <a:pPr marL="19050" indent="0" algn="ctr">
              <a:buNone/>
            </a:pPr>
            <a:r>
              <a:rPr lang="en-US" sz="1400" dirty="0"/>
              <a:t>Student App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035" y="1304536"/>
            <a:ext cx="2567536" cy="1444239"/>
          </a:xfrm>
          <a:prstGeom prst="rect">
            <a:avLst/>
          </a:prstGeom>
        </p:spPr>
      </p:pic>
      <p:sp>
        <p:nvSpPr>
          <p:cNvPr id="16" name="Text Placeholder 3"/>
          <p:cNvSpPr>
            <a:spLocks noGrp="1"/>
          </p:cNvSpPr>
          <p:nvPr>
            <p:ph type="body" idx="1"/>
          </p:nvPr>
        </p:nvSpPr>
        <p:spPr>
          <a:xfrm>
            <a:off x="7051876" y="2837394"/>
            <a:ext cx="1288399" cy="571809"/>
          </a:xfrm>
        </p:spPr>
        <p:txBody>
          <a:bodyPr/>
          <a:lstStyle/>
          <a:p>
            <a:pPr marL="19050" indent="0" algn="ctr">
              <a:buNone/>
            </a:pPr>
            <a:r>
              <a:rPr lang="en-US" sz="1400" dirty="0"/>
              <a:t>Web Admin</a:t>
            </a:r>
          </a:p>
        </p:txBody>
      </p:sp>
    </p:spTree>
    <p:extLst>
      <p:ext uri="{BB962C8B-B14F-4D97-AF65-F5344CB8AC3E}">
        <p14:creationId xmlns:p14="http://schemas.microsoft.com/office/powerpoint/2010/main" val="214153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4" y="310364"/>
            <a:ext cx="7997190" cy="994172"/>
          </a:xfrm>
        </p:spPr>
        <p:txBody>
          <a:bodyPr/>
          <a:lstStyle/>
          <a:p>
            <a:pPr marL="457200" indent="-457200">
              <a:buClrTx/>
              <a:buSzTx/>
            </a:pPr>
            <a:r>
              <a:rPr lang="en-MY" b="1" dirty="0"/>
              <a:t>Proposed solution</a:t>
            </a:r>
            <a:endParaRPr lang="vi-V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8185" y="1304537"/>
            <a:ext cx="6390443" cy="5421004"/>
          </a:xfrm>
        </p:spPr>
        <p:txBody>
          <a:bodyPr/>
          <a:lstStyle/>
          <a:p>
            <a:pPr marL="19050" indent="0">
              <a:buNone/>
            </a:pPr>
            <a:r>
              <a:rPr lang="en-MY" sz="1800" b="1" dirty="0"/>
              <a:t>Student :</a:t>
            </a:r>
            <a:endParaRPr lang="vi-VN" sz="1800" dirty="0"/>
          </a:p>
          <a:p>
            <a:pPr lvl="0"/>
            <a:r>
              <a:rPr lang="en-MY" sz="1800" dirty="0"/>
              <a:t>Students that are going abroad for their Discovery Year are able to log into this mobile application.</a:t>
            </a:r>
            <a:endParaRPr lang="vi-VN" sz="1800" dirty="0"/>
          </a:p>
          <a:p>
            <a:pPr lvl="0"/>
            <a:r>
              <a:rPr lang="en-MY" sz="1800" dirty="0"/>
              <a:t>Prompted to log into the application once. Subsequent logins on the same device do not ask for authentication.</a:t>
            </a:r>
            <a:endParaRPr lang="vi-VN" sz="1800" dirty="0"/>
          </a:p>
          <a:p>
            <a:pPr lvl="0"/>
            <a:r>
              <a:rPr lang="en-MY" sz="1800" dirty="0"/>
              <a:t>The account expire at the end of their Discovery Year.</a:t>
            </a:r>
            <a:endParaRPr lang="vi-VN" sz="1800" dirty="0"/>
          </a:p>
          <a:p>
            <a:pPr lvl="0"/>
            <a:r>
              <a:rPr lang="en-MY" sz="1800" dirty="0"/>
              <a:t>See basic information of the organization they are sent to.</a:t>
            </a:r>
            <a:endParaRPr lang="vi-VN" sz="1800" dirty="0"/>
          </a:p>
          <a:p>
            <a:pPr lvl="0"/>
            <a:r>
              <a:rPr lang="en-MY" sz="1800" dirty="0"/>
              <a:t>Give report to their DYC in cases of emergency.</a:t>
            </a:r>
            <a:endParaRPr lang="vi-VN" sz="1800" dirty="0"/>
          </a:p>
          <a:p>
            <a:pPr lvl="0"/>
            <a:r>
              <a:rPr lang="en-MY" sz="1800" dirty="0"/>
              <a:t>Receive notification from their teachers.</a:t>
            </a:r>
            <a:endParaRPr lang="vi-VN" sz="1800" dirty="0"/>
          </a:p>
          <a:p>
            <a:pPr lvl="0"/>
            <a:r>
              <a:rPr lang="en-MY" sz="1800" dirty="0"/>
              <a:t>Respond to notifications.</a:t>
            </a:r>
            <a:endParaRPr lang="vi-VN" sz="1800" dirty="0"/>
          </a:p>
          <a:p>
            <a:pPr lvl="0"/>
            <a:r>
              <a:rPr lang="en-MY" sz="1800" dirty="0"/>
              <a:t>Ability to update their new phone number while in host country.</a:t>
            </a:r>
          </a:p>
          <a:p>
            <a:pPr lvl="0"/>
            <a:r>
              <a:rPr lang="en-MY" sz="1800" dirty="0"/>
              <a:t>Submit their coordinates when click “Emergency Button”</a:t>
            </a:r>
            <a:endParaRPr lang="vi-VN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628" y="1518180"/>
            <a:ext cx="2337473" cy="233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4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4" y="310364"/>
            <a:ext cx="7997190" cy="994172"/>
          </a:xfrm>
        </p:spPr>
        <p:txBody>
          <a:bodyPr/>
          <a:lstStyle/>
          <a:p>
            <a:pPr marL="457200" indent="-457200">
              <a:buClrTx/>
              <a:buSzTx/>
            </a:pPr>
            <a:r>
              <a:rPr lang="en-MY" b="1" dirty="0"/>
              <a:t>Proposed solution</a:t>
            </a:r>
            <a:endParaRPr lang="vi-V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8186" y="1304537"/>
            <a:ext cx="5852058" cy="5421004"/>
          </a:xfrm>
        </p:spPr>
        <p:txBody>
          <a:bodyPr/>
          <a:lstStyle/>
          <a:p>
            <a:pPr marL="19050" indent="0">
              <a:buNone/>
            </a:pPr>
            <a:r>
              <a:rPr lang="en-MY" sz="1800" b="1" dirty="0"/>
              <a:t>Coordinator :</a:t>
            </a:r>
            <a:endParaRPr lang="vi-VN" sz="1800" dirty="0"/>
          </a:p>
          <a:p>
            <a:pPr lvl="0"/>
            <a:r>
              <a:rPr lang="en-MY" sz="1800" dirty="0"/>
              <a:t>Prompted to log into the application once. Subsequent logins on the same device do not ask for authentication.</a:t>
            </a:r>
            <a:endParaRPr lang="vi-VN" sz="1800" dirty="0"/>
          </a:p>
          <a:p>
            <a:pPr lvl="0"/>
            <a:r>
              <a:rPr lang="en-MY" sz="1800" dirty="0"/>
              <a:t>Able to view information about their own faculties’ students.</a:t>
            </a:r>
            <a:endParaRPr lang="vi-VN" sz="1800" dirty="0"/>
          </a:p>
          <a:p>
            <a:pPr lvl="0"/>
            <a:r>
              <a:rPr lang="en-MY" sz="1800" dirty="0"/>
              <a:t>Able to view list of their students by country.</a:t>
            </a:r>
            <a:endParaRPr lang="vi-VN" sz="1800" dirty="0"/>
          </a:p>
          <a:p>
            <a:pPr lvl="0"/>
            <a:r>
              <a:rPr lang="en-MY" sz="1800" dirty="0"/>
              <a:t>Create notification</a:t>
            </a:r>
            <a:r>
              <a:rPr lang="vi-VN" sz="1800" dirty="0"/>
              <a:t> to </a:t>
            </a:r>
            <a:r>
              <a:rPr lang="en-US" sz="1800" dirty="0"/>
              <a:t>groups of students at a time.</a:t>
            </a:r>
            <a:endParaRPr lang="vi-VN" sz="1800" dirty="0"/>
          </a:p>
          <a:p>
            <a:pPr lvl="0"/>
            <a:r>
              <a:rPr lang="en-MY" sz="1800" dirty="0"/>
              <a:t>View students’ responses to their notifications.</a:t>
            </a:r>
            <a:endParaRPr lang="vi-VN" sz="1800" dirty="0"/>
          </a:p>
          <a:p>
            <a:pPr lvl="0"/>
            <a:r>
              <a:rPr lang="en-MY" sz="1800" dirty="0"/>
              <a:t>View number of students who have or have not responded to their notifications as well as the information pertaining to those students.</a:t>
            </a:r>
            <a:endParaRPr lang="vi-VN" sz="1800" dirty="0"/>
          </a:p>
          <a:p>
            <a:pPr lvl="0"/>
            <a:r>
              <a:rPr lang="en-MY" sz="1800" dirty="0"/>
              <a:t>Receive notification from Administrator.</a:t>
            </a:r>
          </a:p>
          <a:p>
            <a:pPr lvl="0"/>
            <a:r>
              <a:rPr lang="en-MY" sz="1800" dirty="0"/>
              <a:t>Create report to Administrator.</a:t>
            </a:r>
            <a:endParaRPr lang="vi-VN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358" y="1620730"/>
            <a:ext cx="2334813" cy="264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532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FA09453-FD89-48E9-8570-0EE336286D58}" vid="{7B267B8B-87B7-479A-A78E-37120D77D4DD}"/>
    </a:ext>
  </a:extLst>
</a:theme>
</file>

<file path=ppt/theme/theme2.xml><?xml version="1.0" encoding="utf-8"?>
<a:theme xmlns:a="http://schemas.openxmlformats.org/drawingml/2006/main" name="Business Cooperate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2205</TotalTime>
  <Words>678</Words>
  <Application>Microsoft Macintosh PowerPoint</Application>
  <PresentationFormat>On-screen Show (4:3)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Theme1</vt:lpstr>
      <vt:lpstr>Business Cooperate</vt:lpstr>
      <vt:lpstr>DY Emergency Response Report 1 - Introduction</vt:lpstr>
      <vt:lpstr>AGENDA</vt:lpstr>
      <vt:lpstr>Project information </vt:lpstr>
      <vt:lpstr>Introduction</vt:lpstr>
      <vt:lpstr>Current situation</vt:lpstr>
      <vt:lpstr>Problem definition</vt:lpstr>
      <vt:lpstr>Proposed solution</vt:lpstr>
      <vt:lpstr>Proposed solution</vt:lpstr>
      <vt:lpstr>Proposed solution</vt:lpstr>
      <vt:lpstr>Proposed solution</vt:lpstr>
      <vt:lpstr>Roles and responsibilities</vt:lpstr>
      <vt:lpstr>THANKS FOR WATCHING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Xamarin.Forms Images</dc:title>
  <dc:creator>VU</dc:creator>
  <cp:lastModifiedBy>binh ngo</cp:lastModifiedBy>
  <cp:revision>663</cp:revision>
  <dcterms:created xsi:type="dcterms:W3CDTF">2018-09-05T02:13:28Z</dcterms:created>
  <dcterms:modified xsi:type="dcterms:W3CDTF">2018-10-16T02:45:05Z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