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69" r:id="rId5"/>
    <p:sldId id="259" r:id="rId6"/>
    <p:sldId id="270" r:id="rId7"/>
    <p:sldId id="261" r:id="rId8"/>
    <p:sldId id="271" r:id="rId9"/>
    <p:sldId id="275" r:id="rId10"/>
    <p:sldId id="276" r:id="rId11"/>
    <p:sldId id="277" r:id="rId12"/>
    <p:sldId id="278" r:id="rId13"/>
    <p:sldId id="272" r:id="rId14"/>
    <p:sldId id="273" r:id="rId15"/>
    <p:sldId id="274" r:id="rId16"/>
    <p:sldId id="264" r:id="rId17"/>
    <p:sldId id="265" r:id="rId18"/>
    <p:sldId id="266" r:id="rId19"/>
    <p:sldId id="279" r:id="rId20"/>
    <p:sldId id="280" r:id="rId21"/>
    <p:sldId id="268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07" autoAdjust="0"/>
  </p:normalViewPr>
  <p:slideViewPr>
    <p:cSldViewPr snapToGrid="0">
      <p:cViewPr varScale="1">
        <p:scale>
          <a:sx n="97" d="100"/>
          <a:sy n="97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C8846-7E61-4189-8B3B-A4408534DD39}" type="datetimeFigureOut">
              <a:rPr lang="zh-CN" altLang="en-US" smtClean="0"/>
              <a:t>2023/11/6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378563-7F1B-499C-80B8-54B2A3841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827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 std::mutex </a:t>
            </a:r>
            <a:r>
              <a:rPr lang="zh-CN" altLang="en-US" dirty="0">
                <a:sym typeface="+mn-ea"/>
              </a:rPr>
              <a:t>的</a:t>
            </a:r>
            <a:r>
              <a:rPr lang="en-US" altLang="zh-CN" dirty="0">
                <a:sym typeface="+mn-ea"/>
              </a:rPr>
              <a:t> lock() </a:t>
            </a:r>
            <a:r>
              <a:rPr lang="zh-CN" altLang="en-US" dirty="0">
                <a:sym typeface="+mn-ea"/>
              </a:rPr>
              <a:t>时，会检测</a:t>
            </a:r>
            <a:r>
              <a:rPr lang="en-US" altLang="zh-CN" dirty="0">
                <a:sym typeface="+mn-ea"/>
              </a:rPr>
              <a:t> mutex </a:t>
            </a:r>
            <a:r>
              <a:rPr lang="zh-CN" altLang="en-US" dirty="0">
                <a:sym typeface="+mn-ea"/>
              </a:rPr>
              <a:t>是否已经</a:t>
            </a:r>
            <a:r>
              <a:rPr lang="zh-CN" altLang="en-US" b="1" dirty="0">
                <a:sym typeface="+mn-ea"/>
              </a:rPr>
              <a:t>上锁</a:t>
            </a:r>
            <a:r>
              <a:rPr lang="zh-CN" altLang="en-US" dirty="0">
                <a:sym typeface="+mn-ea"/>
              </a:rPr>
              <a:t>。如果没有</a:t>
            </a:r>
            <a:r>
              <a:rPr lang="zh-CN" altLang="zh-CN" b="1" dirty="0">
                <a:sym typeface="+mn-ea"/>
              </a:rPr>
              <a:t>锁定</a:t>
            </a:r>
            <a:r>
              <a:rPr lang="zh-CN" altLang="en-US" dirty="0">
                <a:sym typeface="+mn-ea"/>
              </a:rPr>
              <a:t>，则对</a:t>
            </a:r>
            <a:r>
              <a:rPr lang="en-US" altLang="zh-CN" dirty="0">
                <a:sym typeface="+mn-ea"/>
              </a:rPr>
              <a:t> mutex </a:t>
            </a:r>
            <a:r>
              <a:rPr lang="zh-CN" altLang="en-US" dirty="0">
                <a:sym typeface="+mn-ea"/>
              </a:rPr>
              <a:t>进行</a:t>
            </a:r>
            <a:r>
              <a:rPr lang="zh-CN" altLang="en-US" b="1" dirty="0">
                <a:sym typeface="+mn-ea"/>
              </a:rPr>
              <a:t>上锁</a:t>
            </a:r>
            <a:r>
              <a:rPr lang="zh-CN" altLang="en-US" dirty="0">
                <a:sym typeface="+mn-ea"/>
              </a:rPr>
              <a:t>。如果已经</a:t>
            </a:r>
            <a:r>
              <a:rPr lang="zh-CN" altLang="zh-CN" b="1" dirty="0">
                <a:sym typeface="+mn-ea"/>
              </a:rPr>
              <a:t>锁定</a:t>
            </a:r>
            <a:r>
              <a:rPr lang="zh-CN" altLang="en-US" dirty="0">
                <a:sym typeface="+mn-ea"/>
              </a:rPr>
              <a:t>，则陷入等待，直到</a:t>
            </a:r>
            <a:r>
              <a:rPr lang="en-US" altLang="zh-CN" dirty="0">
                <a:sym typeface="+mn-ea"/>
              </a:rPr>
              <a:t> mutex </a:t>
            </a:r>
            <a:r>
              <a:rPr lang="zh-CN" altLang="en-US" dirty="0">
                <a:sym typeface="+mn-ea"/>
              </a:rPr>
              <a:t>被另一个线程</a:t>
            </a:r>
            <a:r>
              <a:rPr lang="zh-CN" altLang="en-US" b="1" dirty="0">
                <a:sym typeface="+mn-ea"/>
              </a:rPr>
              <a:t>解锁</a:t>
            </a:r>
            <a:r>
              <a:rPr lang="zh-CN" altLang="en-US" dirty="0">
                <a:sym typeface="+mn-ea"/>
              </a:rPr>
              <a:t>后，才再次</a:t>
            </a:r>
            <a:r>
              <a:rPr lang="zh-CN" altLang="en-US" b="1" dirty="0">
                <a:sym typeface="+mn-ea"/>
              </a:rPr>
              <a:t>上锁</a:t>
            </a:r>
            <a:r>
              <a:rPr lang="zh-CN" altLang="en-US" dirty="0">
                <a:sym typeface="+mn-ea"/>
              </a:rPr>
              <a:t>。</a:t>
            </a:r>
          </a:p>
          <a:p>
            <a:r>
              <a:rPr lang="zh-CN" altLang="en-US" dirty="0">
                <a:sym typeface="+mn-ea"/>
              </a:rPr>
              <a:t>而调用</a:t>
            </a:r>
            <a:r>
              <a:rPr lang="en-US" altLang="zh-CN" dirty="0">
                <a:sym typeface="+mn-ea"/>
              </a:rPr>
              <a:t> unlock() </a:t>
            </a:r>
            <a:r>
              <a:rPr lang="zh-CN" altLang="en-US" dirty="0">
                <a:sym typeface="+mn-ea"/>
              </a:rPr>
              <a:t>则会进行解锁操作。这样，就可以保证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mtx.lock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 </a:t>
            </a:r>
            <a:r>
              <a:rPr lang="en-US" altLang="zh-CN" dirty="0" err="1">
                <a:sym typeface="+mn-ea"/>
              </a:rPr>
              <a:t>mtx.unlock</a:t>
            </a:r>
            <a:r>
              <a:rPr lang="en-US" altLang="zh-CN" dirty="0">
                <a:sym typeface="+mn-ea"/>
              </a:rPr>
              <a:t>() </a:t>
            </a:r>
            <a:r>
              <a:rPr lang="zh-CN" altLang="en-US" dirty="0">
                <a:sym typeface="+mn-ea"/>
              </a:rPr>
              <a:t>之间的代码段，同一时间只有一个线程在执行，从而避免数据竞争。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330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15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720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56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6085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378563-7F1B-499C-80B8-54B2A384169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02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76BF0-ABF3-2FCC-A1BF-00E7E8B76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0DC6A31-49FF-38D9-7132-2F9909F6D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2DBCD3-42D2-D429-7FAC-757F219C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D29456-8BA2-6996-92ED-57CE336A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A364B-52E4-FCF9-34CD-C220B26EA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3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B26E1-9D16-2DAB-9524-AF204DE4C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81E3DC-DA9F-2E99-CA2A-656EAC0A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14C4E0-9F8A-F626-32CC-25B5DEDB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8F5980-E13A-CF84-4FDC-17CD091E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31DBE-4671-183A-6D18-62A021FC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73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B9D50E-1CF4-58A0-C52C-B876C9DCA2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F17424-6AA4-2845-BD40-4B1A619CA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E82B2B-6CCD-C83D-A57C-FCC880E39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71D66-A1CE-F1F7-4E7F-6ECF51F8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5D4E5F-245A-F971-5C58-CD611D82A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12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BF238-148D-A0CE-2FD7-2DC8FFA5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101FF-3A87-8998-7EE4-02B3E5BF8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2700F-9650-2CA7-6F64-67692C4CF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168C05-16FB-6AFA-EB53-20D07DF4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A602B-1E4F-D128-D2FE-0C6CB2BA2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348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1AC08-E02F-983C-7AAF-395FC922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58B87-5855-9A89-40C2-4DFDA106A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58BE4-41F6-8743-5FC8-745FFCED5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906FF-50A3-2A99-E57D-A6F12950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93A9F0-805D-6E17-6D42-5CE807B7C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255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DEA18A-12E9-0292-0E6D-2355E6788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0941A-6C4E-AAD3-11F1-98C077176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A188C-7AEB-CB3C-98A5-37E594E4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052CCE-88FC-1250-5E82-BCF945555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D4DE2-D666-E175-088B-0B1023DC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FE26F6-7772-6B16-25FF-E134E7E79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83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2F45A-D32B-A702-64F6-973B3F2F0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56CDD7-A58B-B08F-DC2E-29E664174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5958D1-1D87-1D9E-10A4-7540C2057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841A1F-02ED-6CAB-7E5D-A60004846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06A095-8ECB-A8AE-941C-139618B3B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0F93F4-8085-D613-C391-E48F2A084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65CD15-6D7D-663E-B78D-AD5EBB41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8FA488-BCF7-8A0A-301F-E05D40AC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08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A86EF8-601C-7FCC-3ADF-9F2428A4A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5C9C6F-B180-EC45-EE12-09DF53606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3A409B-A805-A388-54FF-E768EC8A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B180C4-BB0D-D00C-AFD8-1B5C1351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79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6A1EE6-7825-2B14-33D0-233F021C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E03F909-95EE-2E31-63D5-6247D565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CD39A7-BFBD-2DAB-E601-C50874CE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39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C4FCF-4E28-9513-EEBB-ABF5B035B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9D74AB-5BAD-809E-4A58-116A1E74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D14707-52F6-8F5C-42DE-7E1CDE796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8C29FA2-D159-213B-657A-4256C174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6E9EFD-E6A5-4815-C134-867E780A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94F9EBD-E876-03A1-7D50-34297ED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7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8B628-D0D2-6913-5808-05B2E8A06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467FB7-DAE5-4D66-BBBF-E8B1C1823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7665B8-D3A5-5AFF-347B-12EC2CF4E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581968-F28E-FE12-386B-C99DDE7D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BD3169-39AB-4A18-6AD7-81FEC06C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42C046-26C8-371D-92CD-12DED3BD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966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6D51F0-ACF5-B2EC-8AED-C565A22E6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17E191-F8E8-EF51-0673-BE97A3BDC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D6538-5B74-1942-8EDF-314D9353C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3B5B8-0DBB-4C8D-8A39-9733AAC69F52}" type="datetimeFigureOut">
              <a:rPr lang="zh-CN" altLang="en-US" smtClean="0"/>
              <a:t>2023/11/5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6679A-E0F0-A291-EFB4-F6CFB19DD5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74D7C-BAF9-F7BF-38EA-B9EE7D52D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1BA16-DE50-4CCE-AA88-DDA93F998F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083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ors.edge.kernel.org/pub/linux/kernel/people/paulmck/perfbook/perfbook.html" TargetMode="External"/><Relationship Id="rId7" Type="http://schemas.openxmlformats.org/officeDocument/2006/relationships/hyperlink" Target="https://github.com/xiaoweiChen/CPP-Concurrency-In-Action-2ed-2019" TargetMode="External"/><Relationship Id="rId2" Type="http://schemas.openxmlformats.org/officeDocument/2006/relationships/hyperlink" Target="https://csdiy.wik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yywiki.cn/OS/2023/index.html" TargetMode="External"/><Relationship Id="rId5" Type="http://schemas.openxmlformats.org/officeDocument/2006/relationships/hyperlink" Target="https://easyperf.net/" TargetMode="External"/><Relationship Id="rId4" Type="http://schemas.openxmlformats.org/officeDocument/2006/relationships/hyperlink" Target="https://www.zhihu.com/question/33576416/answer/1243835966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reshing.com/20120625/memory-ordering-at-compile-time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BC5A-A131-FD51-D1CA-2EF144DA7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25CF99-4229-11C2-5D41-4921B6DBDA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987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数据共享：</a:t>
            </a:r>
            <a:r>
              <a:rPr lang="en-US" altLang="zh-CN" dirty="0"/>
              <a:t>std::</a:t>
            </a:r>
            <a:r>
              <a:rPr lang="en-US" altLang="zh-CN" dirty="0" err="1"/>
              <a:t>unique_lock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E17E554-69B7-18D0-07A6-F8D4DE6B368D}"/>
              </a:ext>
            </a:extLst>
          </p:cNvPr>
          <p:cNvSpPr txBox="1"/>
          <p:nvPr/>
        </p:nvSpPr>
        <p:spPr>
          <a:xfrm>
            <a:off x="6943675" y="616106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</a:t>
            </a:r>
            <a:r>
              <a:rPr lang="en-US" altLang="zh-CN" dirty="0" err="1"/>
              <a:t>lock_guard</a:t>
            </a:r>
            <a:r>
              <a:rPr lang="en-US" altLang="zh-CN" dirty="0"/>
              <a:t>, a RAII std::lock</a:t>
            </a:r>
            <a:endParaRPr lang="zh-CN" altLang="en-US" dirty="0"/>
          </a:p>
        </p:txBody>
      </p:sp>
      <p:pic>
        <p:nvPicPr>
          <p:cNvPr id="3" name="Content Placeholder 7">
            <a:extLst>
              <a:ext uri="{FF2B5EF4-FFF2-40B4-BE49-F238E27FC236}">
                <a16:creationId xmlns:a16="http://schemas.microsoft.com/office/drawing/2014/main" id="{AFA7D398-5D96-2A81-BB7F-972EEB4BAF80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84552"/>
            <a:ext cx="5181600" cy="4327525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D55496B-D03D-E006-5039-981DC2660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0429" cy="4351338"/>
          </a:xfrm>
        </p:spPr>
        <p:txBody>
          <a:bodyPr>
            <a:normAutofit lnSpcReduction="10000"/>
          </a:bodyPr>
          <a:lstStyle/>
          <a:p>
            <a:r>
              <a:rPr lang="en-US" altLang="zh-CN" sz="2000" dirty="0">
                <a:sym typeface="+mn-ea"/>
              </a:rPr>
              <a:t>std::</a:t>
            </a:r>
            <a:r>
              <a:rPr lang="en-US" altLang="zh-CN" sz="2000" dirty="0" err="1">
                <a:sym typeface="+mn-ea"/>
              </a:rPr>
              <a:t>lock_guard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可提前 </a:t>
            </a:r>
            <a:r>
              <a:rPr lang="en-US" altLang="zh-CN" sz="2000" dirty="0">
                <a:sym typeface="+mn-ea"/>
              </a:rPr>
              <a:t>unlock()</a:t>
            </a:r>
            <a:r>
              <a:rPr lang="zh-CN" altLang="en-US" sz="2000" dirty="0">
                <a:sym typeface="+mn-ea"/>
              </a:rPr>
              <a:t>；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构造函数中传入</a:t>
            </a:r>
            <a:r>
              <a:rPr lang="en-US" altLang="zh-CN" sz="2000" dirty="0">
                <a:sym typeface="+mn-ea"/>
              </a:rPr>
              <a:t>std::</a:t>
            </a:r>
            <a:r>
              <a:rPr lang="en-US" altLang="zh-CN" sz="2000" dirty="0" err="1">
                <a:sym typeface="+mn-ea"/>
              </a:rPr>
              <a:t>defer_lock</a:t>
            </a:r>
            <a:r>
              <a:rPr lang="zh-CN" altLang="en-US" sz="2000" dirty="0">
                <a:sym typeface="+mn-ea"/>
              </a:rPr>
              <a:t>，来进行手动上锁；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尝试上锁：</a:t>
            </a:r>
            <a:r>
              <a:rPr lang="en-US" altLang="zh-CN" sz="2000" dirty="0" err="1">
                <a:sym typeface="+mn-ea"/>
              </a:rPr>
              <a:t>unique_lock</a:t>
            </a:r>
            <a:r>
              <a:rPr lang="zh-CN" altLang="en-US" sz="2000" dirty="0">
                <a:sym typeface="+mn-ea"/>
              </a:rPr>
              <a:t>提供</a:t>
            </a:r>
            <a:r>
              <a:rPr lang="en-US" altLang="zh-CN" sz="2000" dirty="0" err="1">
                <a:sym typeface="+mn-ea"/>
              </a:rPr>
              <a:t>try_lock</a:t>
            </a:r>
            <a:r>
              <a:rPr lang="en-US" altLang="zh-CN" sz="2000" dirty="0">
                <a:sym typeface="+mn-ea"/>
              </a:rPr>
              <a:t>(), </a:t>
            </a:r>
            <a:r>
              <a:rPr lang="en-US" altLang="zh-CN" sz="2000" dirty="0" err="1">
                <a:sym typeface="+mn-ea"/>
              </a:rPr>
              <a:t>try_lock_for</a:t>
            </a:r>
            <a:r>
              <a:rPr lang="en-US" altLang="zh-CN" sz="2000" dirty="0">
                <a:sym typeface="+mn-ea"/>
              </a:rPr>
              <a:t>()</a:t>
            </a:r>
            <a:r>
              <a:rPr lang="zh-CN" altLang="en-US" sz="2000" dirty="0">
                <a:sym typeface="+mn-ea"/>
              </a:rPr>
              <a:t>等接口；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构造时可以传入</a:t>
            </a:r>
            <a:r>
              <a:rPr lang="en-US" altLang="zh-CN" sz="2000" dirty="0">
                <a:sym typeface="+mn-ea"/>
              </a:rPr>
              <a:t>std::</a:t>
            </a:r>
            <a:r>
              <a:rPr lang="en-US" altLang="zh-CN" sz="2000" dirty="0" err="1">
                <a:sym typeface="+mn-ea"/>
              </a:rPr>
              <a:t>try_to_lock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后面加上</a:t>
            </a:r>
            <a:r>
              <a:rPr lang="en-US" altLang="zh-CN" sz="2000" dirty="0" err="1">
                <a:sym typeface="+mn-ea"/>
              </a:rPr>
              <a:t>grd.owns_lock</a:t>
            </a:r>
            <a:r>
              <a:rPr lang="zh-CN" altLang="en-US" sz="2000" dirty="0">
                <a:sym typeface="+mn-ea"/>
              </a:rPr>
              <a:t>来判断是否上锁成功；</a:t>
            </a:r>
            <a:endParaRPr lang="en-US" altLang="zh-CN" sz="2000" dirty="0">
              <a:sym typeface="+mn-ea"/>
            </a:endParaRPr>
          </a:p>
          <a:p>
            <a:endParaRPr lang="en-US" altLang="zh-CN" sz="2000" dirty="0">
              <a:sym typeface="+mn-ea"/>
            </a:endParaRPr>
          </a:p>
          <a:p>
            <a:r>
              <a:rPr lang="zh-CN" altLang="en-US" sz="2000" dirty="0">
                <a:sym typeface="+mn-ea"/>
              </a:rPr>
              <a:t>传入</a:t>
            </a:r>
            <a:r>
              <a:rPr lang="en-US" altLang="zh-CN" sz="2000" dirty="0">
                <a:sym typeface="+mn-ea"/>
              </a:rPr>
              <a:t>std::</a:t>
            </a:r>
            <a:r>
              <a:rPr lang="en-US" altLang="zh-CN" sz="2000" dirty="0" err="1">
                <a:sym typeface="+mn-ea"/>
              </a:rPr>
              <a:t>adopt_lock</a:t>
            </a:r>
            <a:r>
              <a:rPr lang="en-US" altLang="zh-CN" sz="2000" dirty="0">
                <a:sym typeface="+mn-ea"/>
              </a:rPr>
              <a:t>, </a:t>
            </a:r>
            <a:r>
              <a:rPr lang="zh-CN" altLang="en-US" sz="2000" dirty="0">
                <a:sym typeface="+mn-ea"/>
              </a:rPr>
              <a:t>可以将已经上锁的</a:t>
            </a:r>
            <a:r>
              <a:rPr lang="en-US" altLang="zh-CN" sz="2000" dirty="0">
                <a:sym typeface="+mn-ea"/>
              </a:rPr>
              <a:t>mutex</a:t>
            </a:r>
            <a:r>
              <a:rPr lang="zh-CN" altLang="en-US" sz="2000" dirty="0">
                <a:sym typeface="+mn-ea"/>
              </a:rPr>
              <a:t>传入到</a:t>
            </a:r>
            <a:r>
              <a:rPr lang="en-US" altLang="zh-CN" sz="2000" dirty="0" err="1">
                <a:sym typeface="+mn-ea"/>
              </a:rPr>
              <a:t>grd</a:t>
            </a:r>
            <a:r>
              <a:rPr lang="zh-CN" altLang="en-US" sz="2000" dirty="0">
                <a:sym typeface="+mn-ea"/>
              </a:rPr>
              <a:t>变量中。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0731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4581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线程安全</a:t>
            </a:r>
            <a:r>
              <a:rPr lang="en-US" altLang="zh-CN" sz="2800" dirty="0"/>
              <a:t>vector</a:t>
            </a:r>
            <a:endParaRPr lang="zh-CN" altLang="en-US" sz="2800" dirty="0"/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22E97D4F-D112-8B1A-6BE9-44BF83C0D687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9439" b="5465"/>
          <a:stretch/>
        </p:blipFill>
        <p:spPr>
          <a:xfrm>
            <a:off x="5870077" y="708592"/>
            <a:ext cx="3964305" cy="58542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39B58AE-EAA5-581F-62DB-6C237F03B328}"/>
              </a:ext>
            </a:extLst>
          </p:cNvPr>
          <p:cNvSpPr>
            <a:spLocks noGrp="1"/>
          </p:cNvSpPr>
          <p:nvPr/>
        </p:nvSpPr>
        <p:spPr>
          <a:xfrm>
            <a:off x="478972" y="1791437"/>
            <a:ext cx="43071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因此，可以用一个类封装一下对</a:t>
            </a:r>
            <a:r>
              <a:rPr lang="en-US" altLang="zh-CN" dirty="0"/>
              <a:t> vector </a:t>
            </a:r>
            <a:r>
              <a:rPr lang="zh-CN" altLang="en-US" dirty="0"/>
              <a:t>的访问，使其访问都受到一个</a:t>
            </a:r>
            <a:r>
              <a:rPr lang="en-US" altLang="zh-CN" dirty="0"/>
              <a:t> mutex </a:t>
            </a:r>
            <a:r>
              <a:rPr lang="zh-CN" altLang="en-US" dirty="0"/>
              <a:t>的保护。</a:t>
            </a:r>
          </a:p>
          <a:p>
            <a:r>
              <a:rPr lang="en-US" altLang="zh-CN" dirty="0"/>
              <a:t>size()</a:t>
            </a:r>
            <a:r>
              <a:rPr lang="zh-CN" altLang="en-US" dirty="0"/>
              <a:t>会报错，因为</a:t>
            </a:r>
            <a:r>
              <a:rPr lang="en-US" altLang="zh-CN" dirty="0"/>
              <a:t>size()</a:t>
            </a:r>
            <a:r>
              <a:rPr lang="zh-CN" altLang="en-US" dirty="0"/>
              <a:t>是</a:t>
            </a:r>
            <a:r>
              <a:rPr lang="en-US" altLang="zh-CN" dirty="0"/>
              <a:t> const </a:t>
            </a:r>
            <a:r>
              <a:rPr lang="zh-CN" altLang="en-US" dirty="0"/>
              <a:t>函数，而</a:t>
            </a:r>
            <a:r>
              <a:rPr lang="en-US" altLang="zh-CN" dirty="0"/>
              <a:t> mutex::lock() </a:t>
            </a:r>
            <a:r>
              <a:rPr lang="zh-CN" altLang="en-US" dirty="0"/>
              <a:t>却不是</a:t>
            </a:r>
            <a:r>
              <a:rPr lang="en-US" altLang="zh-CN" dirty="0"/>
              <a:t> const </a:t>
            </a:r>
            <a:r>
              <a:rPr lang="zh-CN" altLang="en-US" dirty="0"/>
              <a:t>的。</a:t>
            </a:r>
            <a:r>
              <a:rPr lang="en-US" altLang="zh-CN" dirty="0"/>
              <a:t>-&gt; </a:t>
            </a:r>
            <a:r>
              <a:rPr lang="zh-CN" altLang="en-US" dirty="0"/>
              <a:t>将</a:t>
            </a:r>
            <a:r>
              <a:rPr lang="en-US" altLang="zh-CN" dirty="0" err="1"/>
              <a:t>m_mtx</a:t>
            </a:r>
            <a:r>
              <a:rPr lang="zh-CN" altLang="en-US" dirty="0"/>
              <a:t>加上</a:t>
            </a:r>
            <a:r>
              <a:rPr lang="en-US" altLang="zh-CN" dirty="0"/>
              <a:t>mutable</a:t>
            </a:r>
            <a:r>
              <a:rPr lang="zh-CN" altLang="en-US" dirty="0"/>
              <a:t>关键字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18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2" y="45811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线程安全</a:t>
            </a:r>
            <a:r>
              <a:rPr lang="en-US" altLang="zh-CN" sz="2800" dirty="0"/>
              <a:t>vector</a:t>
            </a:r>
            <a:endParaRPr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97A6-F894-C3FB-0347-25F9E71DDC13}"/>
              </a:ext>
            </a:extLst>
          </p:cNvPr>
          <p:cNvSpPr>
            <a:spLocks noGrp="1"/>
          </p:cNvSpPr>
          <p:nvPr/>
        </p:nvSpPr>
        <p:spPr>
          <a:xfrm>
            <a:off x="838200" y="1336040"/>
            <a:ext cx="5257800" cy="51808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>
                <a:sym typeface="+mn-ea"/>
              </a:rPr>
              <a:t>多线程</a:t>
            </a:r>
            <a:r>
              <a:rPr lang="en-US" altLang="zh-CN" sz="1800" dirty="0">
                <a:sym typeface="+mn-ea"/>
              </a:rPr>
              <a:t>vector: </a:t>
            </a:r>
            <a:r>
              <a:rPr lang="zh-CN" altLang="en-US" sz="1800" u="sng" dirty="0">
                <a:sym typeface="+mn-ea"/>
              </a:rPr>
              <a:t>读可以共享，写必须独占，且写和读不能共存</a:t>
            </a:r>
            <a:r>
              <a:rPr lang="zh-CN" altLang="en-US" sz="1800" dirty="0">
                <a:sym typeface="+mn-ea"/>
              </a:rPr>
              <a:t>。</a:t>
            </a:r>
            <a:endParaRPr lang="en-US" altLang="zh-CN" sz="1800" dirty="0">
              <a:sym typeface="+mn-ea"/>
            </a:endParaRPr>
          </a:p>
          <a:p>
            <a:endParaRPr lang="zh-CN" altLang="en-US" sz="1800" dirty="0">
              <a:sym typeface="+mn-ea"/>
            </a:endParaRPr>
          </a:p>
          <a:p>
            <a:r>
              <a:rPr lang="zh-CN" altLang="en-US" sz="1800" dirty="0"/>
              <a:t>针对这种更具体的情况，又发明了读写锁（</a:t>
            </a:r>
            <a:r>
              <a:rPr lang="en-US" altLang="zh-CN" sz="1800" dirty="0" err="1"/>
              <a:t>c++</a:t>
            </a:r>
            <a:r>
              <a:rPr lang="en-US" altLang="zh-CN" sz="1800" dirty="0"/>
              <a:t>14)</a:t>
            </a:r>
            <a:r>
              <a:rPr lang="zh-CN" altLang="en-US" sz="1800" dirty="0"/>
              <a:t>，允许的状态有：</a:t>
            </a:r>
            <a:endParaRPr lang="en-US" altLang="zh-CN" sz="18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n</a:t>
            </a:r>
            <a:r>
              <a:rPr lang="zh-CN" altLang="en-US" dirty="0"/>
              <a:t>个人读取，没有人写入；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1</a:t>
            </a:r>
            <a:r>
              <a:rPr lang="zh-CN" altLang="en-US" dirty="0"/>
              <a:t>个人写入，没有人读取；</a:t>
            </a: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zh-CN" altLang="en-US" dirty="0"/>
              <a:t>没有人读取，也没有人写入。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sz="1800" dirty="0" err="1"/>
              <a:t>push_back</a:t>
            </a:r>
            <a:r>
              <a:rPr lang="en-US" altLang="zh-CN" sz="1800" dirty="0"/>
              <a:t>() </a:t>
            </a:r>
            <a:r>
              <a:rPr lang="zh-CN" altLang="en-US" sz="1800" dirty="0"/>
              <a:t>需要修改数据，使用 </a:t>
            </a:r>
            <a:r>
              <a:rPr lang="en-US" altLang="zh-CN" sz="1800" dirty="0"/>
              <a:t>lock() </a:t>
            </a:r>
            <a:r>
              <a:rPr lang="zh-CN" altLang="en-US" sz="1800" dirty="0"/>
              <a:t>和 </a:t>
            </a:r>
            <a:r>
              <a:rPr lang="en-US" altLang="zh-CN" sz="1800" dirty="0"/>
              <a:t>unlock() </a:t>
            </a:r>
            <a:r>
              <a:rPr lang="zh-CN" altLang="en-US" sz="1800" dirty="0"/>
              <a:t>的组合；</a:t>
            </a:r>
            <a:endParaRPr lang="en-US" altLang="zh-CN" sz="1800" dirty="0"/>
          </a:p>
          <a:p>
            <a:endParaRPr lang="zh-CN" altLang="en-US" sz="1800" dirty="0"/>
          </a:p>
          <a:p>
            <a:r>
              <a:rPr lang="zh-CN" altLang="en-US" sz="1800" dirty="0"/>
              <a:t>而 </a:t>
            </a:r>
            <a:r>
              <a:rPr lang="en-US" altLang="zh-CN" sz="1800" dirty="0"/>
              <a:t>size() </a:t>
            </a:r>
            <a:r>
              <a:rPr lang="zh-CN" altLang="en-US" sz="1800" dirty="0"/>
              <a:t>则只要读取数据，不修改数据，可以和其他读接口共享，使用 </a:t>
            </a:r>
            <a:r>
              <a:rPr lang="en-US" altLang="zh-CN" sz="1800" dirty="0" err="1"/>
              <a:t>lock_shared</a:t>
            </a:r>
            <a:r>
              <a:rPr lang="en-US" altLang="zh-CN" sz="1800" dirty="0"/>
              <a:t>() </a:t>
            </a:r>
            <a:r>
              <a:rPr lang="zh-CN" altLang="en-US" sz="1800" dirty="0"/>
              <a:t>和 </a:t>
            </a:r>
            <a:r>
              <a:rPr lang="en-US" altLang="zh-CN" sz="1800" dirty="0" err="1"/>
              <a:t>unlock_shared</a:t>
            </a:r>
            <a:r>
              <a:rPr lang="en-US" altLang="zh-CN" sz="1800" dirty="0"/>
              <a:t>() </a:t>
            </a:r>
            <a:r>
              <a:rPr lang="zh-CN" altLang="en-US" sz="1800" dirty="0"/>
              <a:t>的组合。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en-US" altLang="zh-CN" sz="1800" dirty="0" err="1"/>
              <a:t>m_mtx.lock_shared</a:t>
            </a:r>
            <a:r>
              <a:rPr lang="en-US" altLang="zh-CN" sz="1800" dirty="0"/>
              <a:t>()</a:t>
            </a:r>
            <a:r>
              <a:rPr lang="zh-CN" altLang="en-US" sz="1800" dirty="0"/>
              <a:t>可替换为</a:t>
            </a:r>
            <a:r>
              <a:rPr lang="en-US" altLang="zh-CN" sz="1800" dirty="0"/>
              <a:t>std::</a:t>
            </a:r>
            <a:r>
              <a:rPr lang="en-US" altLang="zh-CN" sz="1800" dirty="0" err="1"/>
              <a:t>shared_lock</a:t>
            </a:r>
            <a:r>
              <a:rPr lang="en-US" altLang="zh-CN" sz="1800" dirty="0"/>
              <a:t>(</a:t>
            </a:r>
            <a:r>
              <a:rPr lang="en-US" altLang="zh-CN" sz="1800" dirty="0" err="1"/>
              <a:t>m_mtx</a:t>
            </a:r>
            <a:r>
              <a:rPr lang="en-US" altLang="zh-CN" sz="1800" dirty="0"/>
              <a:t>), </a:t>
            </a:r>
            <a:r>
              <a:rPr lang="zh-CN" altLang="en-US" sz="1800" dirty="0"/>
              <a:t>一个</a:t>
            </a:r>
            <a:r>
              <a:rPr lang="en-US" altLang="zh-CN" sz="1800" dirty="0"/>
              <a:t>RAII</a:t>
            </a:r>
            <a:r>
              <a:rPr lang="zh-CN" altLang="en-US" sz="1800" dirty="0"/>
              <a:t>的封装</a:t>
            </a:r>
          </a:p>
          <a:p>
            <a:endParaRPr lang="en-US" altLang="zh-CN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3ED249AE-2E2D-944B-657A-1927CEBB43DF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/>
          <a:srcRect t="9309" b="48783"/>
          <a:stretch/>
        </p:blipFill>
        <p:spPr>
          <a:xfrm>
            <a:off x="6643542" y="490583"/>
            <a:ext cx="5145686" cy="370767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B4E546A-A2F3-8BB4-56F7-F62A3EB8EAD6}"/>
              </a:ext>
            </a:extLst>
          </p:cNvPr>
          <p:cNvSpPr txBox="1"/>
          <p:nvPr/>
        </p:nvSpPr>
        <p:spPr>
          <a:xfrm>
            <a:off x="7716615" y="4796745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vector</a:t>
            </a:r>
            <a:r>
              <a:rPr lang="zh-CN" altLang="en-US" dirty="0"/>
              <a:t>中插入</a:t>
            </a:r>
            <a:r>
              <a:rPr lang="en-US" altLang="zh-CN" dirty="0"/>
              <a:t>2</a:t>
            </a:r>
            <a:r>
              <a:rPr lang="zh-CN" altLang="en-US" dirty="0"/>
              <a:t>百万个数据：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758484E-3A95-25D1-D0CF-9202641C9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444739"/>
              </p:ext>
            </p:extLst>
          </p:nvPr>
        </p:nvGraphicFramePr>
        <p:xfrm>
          <a:off x="6705735" y="5514886"/>
          <a:ext cx="50834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0653888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82618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6008830"/>
                    </a:ext>
                  </a:extLst>
                </a:gridCol>
                <a:gridCol w="1019493">
                  <a:extLst>
                    <a:ext uri="{9D8B030D-6E8A-4147-A177-3AD203B41FA5}">
                      <a16:colId xmlns:a16="http://schemas.microsoft.com/office/drawing/2014/main" val="8907439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1718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线程数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73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耗时</a:t>
                      </a:r>
                      <a:r>
                        <a:rPr lang="en-US" altLang="zh-CN" dirty="0"/>
                        <a:t>(</a:t>
                      </a:r>
                      <a:r>
                        <a:rPr lang="en-US" altLang="zh-CN" dirty="0" err="1"/>
                        <a:t>ms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17.5645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254.664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317.143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479.421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28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26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171162"/>
            <a:ext cx="10515600" cy="1325563"/>
          </a:xfrm>
        </p:spPr>
        <p:txBody>
          <a:bodyPr/>
          <a:lstStyle/>
          <a:p>
            <a:r>
              <a:rPr lang="zh-CN" altLang="en-US" dirty="0"/>
              <a:t>线程控制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2DE4-67E7-B405-E499-8313DFA5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59948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600" dirty="0"/>
              <a:t>基本操作：</a:t>
            </a:r>
            <a:r>
              <a:rPr lang="en-US" altLang="zh-CN" sz="2600" dirty="0"/>
              <a:t>thread, join </a:t>
            </a:r>
            <a:r>
              <a:rPr lang="zh-CN" altLang="en-US" sz="2600" dirty="0"/>
              <a:t>与 </a:t>
            </a:r>
            <a:r>
              <a:rPr lang="en-US" altLang="zh-CN" sz="2600" dirty="0"/>
              <a:t>detach</a:t>
            </a:r>
            <a:r>
              <a:rPr lang="zh-CN" altLang="en-US" sz="2600" dirty="0"/>
              <a:t> （</a:t>
            </a:r>
            <a:r>
              <a:rPr lang="en-US" altLang="zh-CN" sz="2600" dirty="0" err="1"/>
              <a:t>c++</a:t>
            </a:r>
            <a:r>
              <a:rPr lang="en-US" altLang="zh-CN" sz="2600" dirty="0"/>
              <a:t>20 std::</a:t>
            </a:r>
            <a:r>
              <a:rPr lang="en-US" altLang="zh-CN" sz="2600" dirty="0" err="1"/>
              <a:t>jthread</a:t>
            </a:r>
            <a:r>
              <a:rPr lang="en-US" altLang="zh-CN" sz="2600" dirty="0"/>
              <a:t>, </a:t>
            </a:r>
            <a:r>
              <a:rPr lang="zh-CN" altLang="en-US" sz="2600" dirty="0"/>
              <a:t>自动</a:t>
            </a:r>
            <a:r>
              <a:rPr lang="en-US" altLang="zh-CN" sz="2600" dirty="0"/>
              <a:t>join)</a:t>
            </a:r>
          </a:p>
          <a:p>
            <a:r>
              <a:rPr lang="zh-CN" altLang="en-US" sz="2600" dirty="0"/>
              <a:t>线程池：完美转发</a:t>
            </a:r>
            <a:endParaRPr lang="en-US" altLang="zh-CN" sz="2600" dirty="0"/>
          </a:p>
          <a:p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性能</a:t>
            </a:r>
            <a:r>
              <a:rPr lang="en-US" altLang="zh-CN" sz="2600" dirty="0"/>
              <a:t>tips:</a:t>
            </a:r>
          </a:p>
          <a:p>
            <a:pPr algn="l"/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多线程加锁和竞争是性能杀手</a:t>
            </a:r>
          </a:p>
          <a:p>
            <a:pPr algn="l"/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能使用 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atomic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就不要使用 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mutex</a:t>
            </a:r>
          </a:p>
          <a:p>
            <a:pPr algn="l"/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如果读比写多很多，考虑使用读写锁（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shared_mutex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）而不是独占锁（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mutex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）。限操作较复杂的情况，并应测试： </a:t>
            </a:r>
            <a:r>
              <a:rPr lang="en-US" altLang="zh-CN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mutex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的实现可能比 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shared_mutex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高效很多</a:t>
            </a:r>
            <a:endParaRPr lang="en-US" altLang="zh-CN" sz="26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使用线程本地（</a:t>
            </a:r>
            <a:r>
              <a:rPr lang="en-US" altLang="zh-CN" sz="26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thread_local</a:t>
            </a:r>
            <a:r>
              <a:rPr lang="zh-CN" altLang="en-US" sz="2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）变量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835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94537"/>
            <a:ext cx="10515600" cy="1325563"/>
          </a:xfrm>
        </p:spPr>
        <p:txBody>
          <a:bodyPr/>
          <a:lstStyle/>
          <a:p>
            <a:r>
              <a:rPr lang="zh-CN" altLang="en-US" dirty="0"/>
              <a:t>线程控制：</a:t>
            </a:r>
            <a:r>
              <a:rPr lang="en-US" altLang="zh-CN" dirty="0"/>
              <a:t>std::async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5A1FDE2C-B252-7480-AC04-7CF904A938B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716" y="1950939"/>
            <a:ext cx="6634444" cy="461158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35531F-87CF-C0AB-28DE-4BB9C45C9C8B}"/>
              </a:ext>
            </a:extLst>
          </p:cNvPr>
          <p:cNvSpPr>
            <a:spLocks noGrp="1"/>
          </p:cNvSpPr>
          <p:nvPr/>
        </p:nvSpPr>
        <p:spPr>
          <a:xfrm>
            <a:off x="164840" y="1950939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std::async </a:t>
            </a:r>
            <a:r>
              <a:rPr lang="zh-CN" altLang="en-US" dirty="0"/>
              <a:t>接受一个带返回值的</a:t>
            </a:r>
            <a:r>
              <a:rPr lang="en-US" altLang="zh-CN" dirty="0"/>
              <a:t> lambda</a:t>
            </a:r>
            <a:r>
              <a:rPr lang="zh-CN" altLang="en-US" dirty="0"/>
              <a:t>，自身返回一个</a:t>
            </a:r>
            <a:r>
              <a:rPr lang="en-US" altLang="zh-CN" dirty="0"/>
              <a:t> std::future </a:t>
            </a:r>
            <a:r>
              <a:rPr lang="zh-CN" altLang="en-US" dirty="0"/>
              <a:t>对象。</a:t>
            </a:r>
          </a:p>
          <a:p>
            <a:r>
              <a:rPr lang="en-US" altLang="zh-CN" dirty="0"/>
              <a:t>lambda </a:t>
            </a:r>
            <a:r>
              <a:rPr lang="zh-CN" altLang="en-US" dirty="0"/>
              <a:t>的函数体将在</a:t>
            </a:r>
            <a:r>
              <a:rPr lang="zh-CN" altLang="en-US" b="1" dirty="0"/>
              <a:t>另一个线程</a:t>
            </a:r>
            <a:r>
              <a:rPr lang="zh-CN" altLang="en-US" dirty="0"/>
              <a:t>里执行。</a:t>
            </a:r>
          </a:p>
          <a:p>
            <a:r>
              <a:rPr lang="zh-CN" altLang="en-US" dirty="0"/>
              <a:t>接下来你可以在</a:t>
            </a:r>
            <a:r>
              <a:rPr lang="en-US" altLang="zh-CN" dirty="0"/>
              <a:t> main </a:t>
            </a:r>
            <a:r>
              <a:rPr lang="zh-CN" altLang="en-US" dirty="0"/>
              <a:t>里面做一些别的事情，</a:t>
            </a:r>
            <a:r>
              <a:rPr lang="en-US" altLang="zh-CN" dirty="0"/>
              <a:t>download </a:t>
            </a:r>
            <a:r>
              <a:rPr lang="zh-CN" altLang="en-US" dirty="0"/>
              <a:t>会持续在后台悄悄运行。</a:t>
            </a:r>
          </a:p>
          <a:p>
            <a:r>
              <a:rPr lang="zh-CN" altLang="en-US" dirty="0"/>
              <a:t>最后调用</a:t>
            </a:r>
            <a:r>
              <a:rPr lang="en-US" altLang="zh-CN" dirty="0"/>
              <a:t> future </a:t>
            </a:r>
            <a:r>
              <a:rPr lang="zh-CN" altLang="en-US" dirty="0"/>
              <a:t>的</a:t>
            </a:r>
            <a:r>
              <a:rPr lang="en-US" altLang="zh-CN" dirty="0"/>
              <a:t> get() </a:t>
            </a:r>
            <a:r>
              <a:rPr lang="zh-CN" altLang="en-US" dirty="0"/>
              <a:t>方法，如果此时</a:t>
            </a:r>
            <a:r>
              <a:rPr lang="en-US" altLang="zh-CN" dirty="0"/>
              <a:t> download </a:t>
            </a:r>
            <a:r>
              <a:rPr lang="zh-CN" altLang="en-US" dirty="0"/>
              <a:t>还没完成，会</a:t>
            </a:r>
            <a:r>
              <a:rPr lang="zh-CN" altLang="en-US" b="1" dirty="0"/>
              <a:t>等待</a:t>
            </a:r>
            <a:r>
              <a:rPr lang="en-US" altLang="zh-CN" dirty="0"/>
              <a:t> download </a:t>
            </a:r>
            <a:r>
              <a:rPr lang="zh-CN" altLang="en-US" dirty="0"/>
              <a:t>完成，并获取</a:t>
            </a:r>
            <a:r>
              <a:rPr lang="en-US" altLang="zh-CN" dirty="0"/>
              <a:t> download </a:t>
            </a:r>
            <a:r>
              <a:rPr lang="zh-CN" altLang="en-US" dirty="0"/>
              <a:t>的返回值。</a:t>
            </a:r>
            <a:endParaRPr lang="en-US" altLang="zh-CN" dirty="0"/>
          </a:p>
          <a:p>
            <a:r>
              <a:rPr lang="zh-CN" altLang="en-US" dirty="0"/>
              <a:t>也可以在</a:t>
            </a:r>
            <a:r>
              <a:rPr lang="en-US" altLang="zh-CN" dirty="0" err="1"/>
              <a:t>fret.get</a:t>
            </a:r>
            <a:r>
              <a:rPr lang="en-US" altLang="zh-CN" dirty="0"/>
              <a:t>()</a:t>
            </a:r>
            <a:r>
              <a:rPr lang="zh-CN" altLang="en-US" dirty="0"/>
              <a:t>后面加上</a:t>
            </a:r>
            <a:r>
              <a:rPr lang="en-US" altLang="zh-CN" dirty="0" err="1"/>
              <a:t>fret.wait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fret.wait_for</a:t>
            </a:r>
            <a:r>
              <a:rPr lang="en-US" altLang="zh-CN" dirty="0"/>
              <a:t>(</a:t>
            </a:r>
            <a:r>
              <a:rPr lang="en-US" altLang="zh-CN" dirty="0" err="1"/>
              <a:t>chrono_time</a:t>
            </a:r>
            <a:r>
              <a:rPr lang="en-US" altLang="zh-CN" dirty="0"/>
              <a:t>), </a:t>
            </a:r>
            <a:r>
              <a:rPr lang="zh-CN" altLang="en-US" dirty="0"/>
              <a:t>显示的等待。</a:t>
            </a:r>
          </a:p>
        </p:txBody>
      </p:sp>
    </p:spTree>
    <p:extLst>
      <p:ext uri="{BB962C8B-B14F-4D97-AF65-F5344CB8AC3E}">
        <p14:creationId xmlns:p14="http://schemas.microsoft.com/office/powerpoint/2010/main" val="721606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64" y="94537"/>
            <a:ext cx="10515600" cy="1325563"/>
          </a:xfrm>
        </p:spPr>
        <p:txBody>
          <a:bodyPr/>
          <a:lstStyle/>
          <a:p>
            <a:r>
              <a:rPr lang="zh-CN" altLang="en-US" dirty="0"/>
              <a:t>线程控制：</a:t>
            </a:r>
            <a:r>
              <a:rPr lang="en-US" altLang="zh-CN" dirty="0"/>
              <a:t>std::promise</a:t>
            </a:r>
            <a:r>
              <a:rPr lang="zh-CN" altLang="en-US" dirty="0"/>
              <a:t>与</a:t>
            </a:r>
            <a:r>
              <a:rPr lang="en-US" altLang="zh-CN" dirty="0"/>
              <a:t>std::future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7F116E7D-00D0-714D-2F2D-9595950364DF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305" y="1240790"/>
            <a:ext cx="6636503" cy="552267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FA5BA1-A60F-9ECA-8C47-F3AAE233F6B9}"/>
              </a:ext>
            </a:extLst>
          </p:cNvPr>
          <p:cNvSpPr>
            <a:spLocks noGrp="1"/>
          </p:cNvSpPr>
          <p:nvPr/>
        </p:nvSpPr>
        <p:spPr>
          <a:xfrm>
            <a:off x="596135" y="1509216"/>
            <a:ext cx="40505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std::promise: </a:t>
            </a:r>
            <a:r>
              <a:rPr lang="zh-CN" altLang="en-US" dirty="0"/>
              <a:t>手动创建线程。</a:t>
            </a:r>
            <a:endParaRPr lang="en-US" altLang="zh-CN" dirty="0"/>
          </a:p>
          <a:p>
            <a:r>
              <a:rPr lang="en-US" altLang="zh-CN" dirty="0"/>
              <a:t>future </a:t>
            </a:r>
            <a:r>
              <a:rPr lang="zh-CN" altLang="en-US" dirty="0"/>
              <a:t>为了三五法则，删除了拷贝构造</a:t>
            </a:r>
            <a:r>
              <a:rPr lang="en-US" altLang="zh-CN" dirty="0"/>
              <a:t>/</a:t>
            </a:r>
            <a:r>
              <a:rPr lang="zh-CN" altLang="en-US" dirty="0"/>
              <a:t>赋值函数。浅拷贝可以用</a:t>
            </a:r>
            <a:r>
              <a:rPr lang="en-US" altLang="zh-CN" dirty="0"/>
              <a:t> </a:t>
            </a:r>
            <a:r>
              <a:rPr lang="en-US" altLang="zh-CN" i="1" dirty="0"/>
              <a:t>std::</a:t>
            </a:r>
            <a:r>
              <a:rPr lang="en-US" altLang="zh-CN" i="1" dirty="0" err="1"/>
              <a:t>shared_future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如果不需要返回值，</a:t>
            </a:r>
            <a:r>
              <a:rPr lang="en-US" altLang="zh-CN" dirty="0"/>
              <a:t>std::async </a:t>
            </a:r>
            <a:r>
              <a:rPr lang="zh-CN" altLang="en-US" dirty="0"/>
              <a:t>里</a:t>
            </a:r>
            <a:r>
              <a:rPr lang="en-US" altLang="zh-CN" dirty="0"/>
              <a:t> lambda </a:t>
            </a:r>
            <a:r>
              <a:rPr lang="zh-CN" altLang="en-US" dirty="0"/>
              <a:t>的返回类型可以为</a:t>
            </a:r>
            <a:r>
              <a:rPr lang="en-US" altLang="zh-CN" dirty="0"/>
              <a:t> void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  <a:r>
              <a:rPr lang="zh-CN" altLang="en-US" dirty="0"/>
              <a:t>这时</a:t>
            </a:r>
            <a:r>
              <a:rPr lang="en-US" altLang="zh-CN" dirty="0"/>
              <a:t> future </a:t>
            </a:r>
            <a:r>
              <a:rPr lang="zh-CN" altLang="en-US" dirty="0"/>
              <a:t>对象的类型为</a:t>
            </a:r>
            <a:r>
              <a:rPr lang="en-US" altLang="zh-CN" dirty="0"/>
              <a:t> </a:t>
            </a:r>
            <a:r>
              <a:rPr lang="en-US" altLang="zh-CN" i="1" dirty="0"/>
              <a:t>std::future&lt;void&gt;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同理有</a:t>
            </a:r>
            <a:r>
              <a:rPr lang="en-US" altLang="zh-CN" dirty="0"/>
              <a:t> </a:t>
            </a:r>
            <a:r>
              <a:rPr lang="en-US" altLang="zh-CN" i="1" dirty="0"/>
              <a:t>std::promise&lt;void&gt;</a:t>
            </a:r>
            <a:r>
              <a:rPr lang="zh-CN" altLang="en-US" dirty="0"/>
              <a:t>，其</a:t>
            </a:r>
            <a:r>
              <a:rPr lang="en-US" altLang="zh-CN" dirty="0" err="1"/>
              <a:t>set_value</a:t>
            </a:r>
            <a:r>
              <a:rPr lang="en-US" altLang="zh-CN" dirty="0"/>
              <a:t>() </a:t>
            </a:r>
            <a:r>
              <a:rPr lang="zh-CN" altLang="en-US" dirty="0"/>
              <a:t>不接受参数，仅仅作为同步用，不传递任何实际的值。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6112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143452"/>
            <a:ext cx="10515600" cy="1325563"/>
          </a:xfrm>
        </p:spPr>
        <p:txBody>
          <a:bodyPr/>
          <a:lstStyle/>
          <a:p>
            <a:r>
              <a:rPr lang="zh-CN" altLang="en-US" dirty="0"/>
              <a:t>协程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F45861-A442-677E-CA38-2C234F258148}"/>
              </a:ext>
            </a:extLst>
          </p:cNvPr>
          <p:cNvSpPr txBox="1"/>
          <p:nvPr/>
        </p:nvSpPr>
        <p:spPr>
          <a:xfrm>
            <a:off x="711199" y="1469448"/>
            <a:ext cx="9919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一个OS问题：上下文切换 （用户态，内核态，异常），</a:t>
            </a:r>
            <a:r>
              <a:rPr lang="en-US" altLang="zh-CN" dirty="0" err="1"/>
              <a:t>linux</a:t>
            </a:r>
            <a:r>
              <a:rPr lang="en-US" altLang="zh-CN" dirty="0"/>
              <a:t> c</a:t>
            </a:r>
            <a:r>
              <a:rPr lang="zh-CN" altLang="en-US" dirty="0"/>
              <a:t>里面的</a:t>
            </a:r>
            <a:r>
              <a:rPr lang="en-US" altLang="zh-CN" dirty="0" err="1"/>
              <a:t>setjump</a:t>
            </a:r>
            <a:r>
              <a:rPr lang="zh-CN" altLang="en-US" dirty="0"/>
              <a:t>，</a:t>
            </a:r>
            <a:r>
              <a:rPr lang="en-US" altLang="zh-CN" dirty="0" err="1"/>
              <a:t>longjump</a:t>
            </a:r>
            <a:r>
              <a:rPr lang="zh-CN" altLang="en-US" dirty="0"/>
              <a:t>函数</a:t>
            </a:r>
          </a:p>
          <a:p>
            <a:endParaRPr lang="zh-CN" altLang="en-US" dirty="0"/>
          </a:p>
          <a:p>
            <a:r>
              <a:rPr lang="zh-CN" altLang="en-US" dirty="0"/>
              <a:t>例如：实现一个yield() 函数，切换到另一个函数，然后还能切换回来？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128E97-49A1-61DA-1633-5424D4D9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527" y="2464809"/>
            <a:ext cx="5543528" cy="424973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0395283-6C47-EC59-0D60-CF969F8E5AA9}"/>
              </a:ext>
            </a:extLst>
          </p:cNvPr>
          <p:cNvSpPr txBox="1"/>
          <p:nvPr/>
        </p:nvSpPr>
        <p:spPr>
          <a:xfrm>
            <a:off x="507011" y="3311061"/>
            <a:ext cx="39779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Coroutine is very useful if you have a other computing resource! such GPU, TPU, async I/O, ...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Goroutine != coroutine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04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协程</a:t>
            </a:r>
            <a:r>
              <a:rPr lang="en-US" altLang="zh-CN" dirty="0"/>
              <a:t>: </a:t>
            </a:r>
            <a:r>
              <a:rPr lang="zh-CN" altLang="en-US" dirty="0"/>
              <a:t>有栈与无栈协程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496BCFA-F2E0-1385-1918-DA98B8850063}"/>
              </a:ext>
            </a:extLst>
          </p:cNvPr>
          <p:cNvSpPr txBox="1"/>
          <p:nvPr/>
        </p:nvSpPr>
        <p:spPr>
          <a:xfrm>
            <a:off x="605971" y="2474892"/>
            <a:ext cx="473165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Stackful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创建协程需要分配栈帧（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stack frame)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协程挂起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恢复需要切换栈帧（较慢）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内存使用多（可能只能起数千个）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允许从任意栈帧挂起（更简单自然）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78558D-67E5-9361-B8C0-C0149215551F}"/>
              </a:ext>
            </a:extLst>
          </p:cNvPr>
          <p:cNvSpPr txBox="1"/>
          <p:nvPr/>
        </p:nvSpPr>
        <p:spPr>
          <a:xfrm>
            <a:off x="6096000" y="2474892"/>
            <a:ext cx="5257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Stackless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创建协程需要分配协程帧（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coroutine frame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协程挂起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/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恢复相当于正常函数调用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内存使用少，允许海量协程（亿级）</a:t>
            </a: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只能从协程的顶层函数挂起</a:t>
            </a:r>
          </a:p>
        </p:txBody>
      </p:sp>
    </p:spTree>
    <p:extLst>
      <p:ext uri="{BB962C8B-B14F-4D97-AF65-F5344CB8AC3E}">
        <p14:creationId xmlns:p14="http://schemas.microsoft.com/office/powerpoint/2010/main" val="2142224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并发系统设计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0D9FF-D0F4-381B-CB88-085014F11AEC}"/>
              </a:ext>
            </a:extLst>
          </p:cNvPr>
          <p:cNvSpPr txBox="1"/>
          <p:nvPr/>
        </p:nvSpPr>
        <p:spPr>
          <a:xfrm>
            <a:off x="1451428" y="1788435"/>
            <a:ext cx="928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设计目标：设计一个实时的计算模块，向数据库查询数据并计算完毕后，对外推送消息。同时需要接受来自前端的控制请求。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5CEBAF-C9B7-E749-26B3-2AB80A9F4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78846"/>
            <a:ext cx="10632081" cy="161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79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并发系统设计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40D9FF-D0F4-381B-CB88-085014F11AEC}"/>
              </a:ext>
            </a:extLst>
          </p:cNvPr>
          <p:cNvSpPr txBox="1"/>
          <p:nvPr/>
        </p:nvSpPr>
        <p:spPr>
          <a:xfrm>
            <a:off x="1640113" y="1531031"/>
            <a:ext cx="9289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设计目标：设计一个实时的计算模块，向数据库查询数据并计算完毕后，对外推送消息。同时需要接受来自前端的控制请求。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9CDADF-D63E-9C74-DBF4-803A96AE9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362" y="2473325"/>
            <a:ext cx="4867275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854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7429E-33FA-4422-6B8A-16774F1B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Cpp</a:t>
            </a:r>
            <a:r>
              <a:rPr lang="zh-CN" altLang="en-US" dirty="0"/>
              <a:t>性能优化：并发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D909F3-5E24-30FB-73B0-88C68488D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  <a:endParaRPr lang="en-US" altLang="zh-CN" dirty="0"/>
          </a:p>
          <a:p>
            <a:r>
              <a:rPr lang="zh-CN" altLang="en-US" dirty="0"/>
              <a:t>数据共享：互斥量的使用</a:t>
            </a:r>
            <a:endParaRPr lang="en-US" altLang="zh-CN" dirty="0"/>
          </a:p>
          <a:p>
            <a:pPr lvl="1"/>
            <a:r>
              <a:rPr lang="en-US" altLang="zh-CN" dirty="0"/>
              <a:t>case</a:t>
            </a:r>
            <a:r>
              <a:rPr lang="zh-CN" altLang="en-US" dirty="0"/>
              <a:t>：</a:t>
            </a:r>
            <a:r>
              <a:rPr lang="en-US" altLang="zh-CN" dirty="0" err="1"/>
              <a:t>concurrent_vector</a:t>
            </a:r>
            <a:r>
              <a:rPr lang="zh-CN" altLang="en-US" dirty="0"/>
              <a:t>的实现</a:t>
            </a:r>
            <a:endParaRPr lang="en-US" altLang="zh-CN" dirty="0"/>
          </a:p>
          <a:p>
            <a:r>
              <a:rPr lang="zh-CN" altLang="en-US" dirty="0"/>
              <a:t>线程控制</a:t>
            </a:r>
            <a:endParaRPr lang="en-US" altLang="zh-CN" dirty="0"/>
          </a:p>
          <a:p>
            <a:r>
              <a:rPr lang="zh-CN" altLang="en-US" dirty="0"/>
              <a:t>协程</a:t>
            </a:r>
            <a:r>
              <a:rPr lang="en-US" altLang="zh-CN" dirty="0"/>
              <a:t>: </a:t>
            </a:r>
            <a:r>
              <a:rPr lang="zh-CN" altLang="en-US" dirty="0"/>
              <a:t>概述</a:t>
            </a:r>
            <a:endParaRPr lang="en-US" altLang="zh-CN" dirty="0"/>
          </a:p>
          <a:p>
            <a:r>
              <a:rPr lang="zh-CN" altLang="en-US" dirty="0"/>
              <a:t>并发系统设计与性能优化</a:t>
            </a:r>
            <a:endParaRPr lang="en-US" altLang="zh-CN" dirty="0"/>
          </a:p>
          <a:p>
            <a:r>
              <a:rPr lang="zh-CN" altLang="en-US" dirty="0"/>
              <a:t>参考资料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9050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68" y="33562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并发系统设计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2F714B-5E02-D2EC-5079-5AE170211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402" y="510935"/>
            <a:ext cx="5884759" cy="6011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9CDD39-9559-AB5D-148D-C817CDBE39E8}"/>
              </a:ext>
            </a:extLst>
          </p:cNvPr>
          <p:cNvSpPr txBox="1"/>
          <p:nvPr/>
        </p:nvSpPr>
        <p:spPr>
          <a:xfrm>
            <a:off x="599767" y="3813709"/>
            <a:ext cx="4336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计算图</a:t>
            </a:r>
            <a:r>
              <a:rPr lang="en-US" altLang="zh-CN" dirty="0"/>
              <a:t>: </a:t>
            </a:r>
            <a:r>
              <a:rPr lang="zh-CN" altLang="en-US" dirty="0"/>
              <a:t>更好的描述异步行为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如何更优雅的处理用户请求</a:t>
            </a:r>
            <a:r>
              <a:rPr lang="en-US" altLang="zh-CN" dirty="0"/>
              <a:t>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协程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如何更优雅的处理信息发布？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“管道” 实现协程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/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线程间的同步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+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通信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, 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eg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Lato" panose="020F0502020204030203" pitchFamily="34" charset="0"/>
              </a:rPr>
              <a:t>: Channels in Go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468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并发系统性能优化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D2DE4-67E7-B405-E499-8313DFA56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2768" cy="435133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优先使用高层抽象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优先使用普通加锁的方式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在必要时使用原子量，但需要注意内存序的问题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避免</a:t>
            </a:r>
            <a:r>
              <a:rPr lang="en-US" altLang="zh-CN" dirty="0"/>
              <a:t>data race</a:t>
            </a:r>
            <a:r>
              <a:rPr lang="zh-CN" altLang="en-US" dirty="0"/>
              <a:t>以及死锁</a:t>
            </a:r>
            <a:endParaRPr lang="en-US" altLang="zh-CN" dirty="0"/>
          </a:p>
          <a:p>
            <a:pPr lvl="1"/>
            <a:r>
              <a:rPr lang="en-US" altLang="zh-CN" dirty="0"/>
              <a:t>std::lock(mutex1, mutex,…), 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 err="1"/>
              <a:t>c++</a:t>
            </a:r>
            <a:r>
              <a:rPr lang="en-US" altLang="zh-CN" dirty="0"/>
              <a:t>17</a:t>
            </a:r>
            <a:r>
              <a:rPr lang="zh-CN" altLang="en-US" dirty="0"/>
              <a:t>的并行算法库</a:t>
            </a:r>
            <a:endParaRPr lang="en-US" altLang="zh-CN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6CF829F-8942-DD2B-4C55-54E973BA789E}"/>
              </a:ext>
            </a:extLst>
          </p:cNvPr>
          <p:cNvSpPr txBox="1">
            <a:spLocks/>
          </p:cNvSpPr>
          <p:nvPr/>
        </p:nvSpPr>
        <p:spPr>
          <a:xfrm>
            <a:off x="7111181" y="2612205"/>
            <a:ext cx="508081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高性能计算，</a:t>
            </a:r>
            <a:r>
              <a:rPr lang="en-US" altLang="zh-CN" dirty="0" err="1"/>
              <a:t>eg</a:t>
            </a:r>
            <a:r>
              <a:rPr lang="en-US" altLang="zh-CN" dirty="0"/>
              <a:t> CUDA, MPI, ISPC(</a:t>
            </a:r>
            <a:r>
              <a:rPr lang="en-US" altLang="zh-CN" dirty="0" err="1"/>
              <a:t>oneAPI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r>
              <a:rPr lang="en-US" altLang="zh-CN" dirty="0"/>
              <a:t>SIMT -&gt; SIMD</a:t>
            </a:r>
            <a:r>
              <a:rPr lang="zh-CN" altLang="en-US" dirty="0"/>
              <a:t> </a:t>
            </a:r>
            <a:r>
              <a:rPr lang="en-US" altLang="zh-CN" dirty="0"/>
              <a:t>-&gt;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cores(</a:t>
            </a:r>
            <a:r>
              <a:rPr lang="en-US" altLang="zh-CN" dirty="0" err="1"/>
              <a:t>eg</a:t>
            </a:r>
            <a:r>
              <a:rPr lang="en-US" altLang="zh-CN" dirty="0"/>
              <a:t> CUDA)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0396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3B6B77-C894-415F-9920-5144CEC665AC}"/>
              </a:ext>
            </a:extLst>
          </p:cNvPr>
          <p:cNvSpPr txBox="1"/>
          <p:nvPr/>
        </p:nvSpPr>
        <p:spPr>
          <a:xfrm>
            <a:off x="1582057" y="2104571"/>
            <a:ext cx="70839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CS self learning</a:t>
            </a:r>
            <a:r>
              <a:rPr lang="en-US" altLang="zh-CN" dirty="0"/>
              <a:t>: all cs courses you need are here!</a:t>
            </a:r>
          </a:p>
          <a:p>
            <a:endParaRPr lang="en-US" altLang="zh-CN" dirty="0"/>
          </a:p>
          <a:p>
            <a:r>
              <a:rPr lang="en-US" altLang="zh-CN" dirty="0">
                <a:hlinkClick r:id="rId3"/>
              </a:rPr>
              <a:t>Is Parallel Programming Hard, And, If So, What Can You Do About It?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r>
              <a:rPr lang="zh-CN" altLang="en-US" dirty="0">
                <a:hlinkClick r:id="rId4"/>
              </a:rPr>
              <a:t>知乎</a:t>
            </a:r>
            <a:r>
              <a:rPr lang="en-US" altLang="zh-CN" dirty="0">
                <a:hlinkClick r:id="rId4"/>
              </a:rPr>
              <a:t>: </a:t>
            </a:r>
            <a:r>
              <a:rPr lang="zh-CN" altLang="en-US" dirty="0">
                <a:hlinkClick r:id="rId4"/>
              </a:rPr>
              <a:t>请问高性能计算的学习路线应该是怎样的？</a:t>
            </a:r>
            <a:r>
              <a:rPr lang="zh-CN" altLang="en-US" dirty="0"/>
              <a:t> 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D97BBD-ED0F-2DFA-D03A-83B44154561C}"/>
              </a:ext>
            </a:extLst>
          </p:cNvPr>
          <p:cNvSpPr txBox="1"/>
          <p:nvPr/>
        </p:nvSpPr>
        <p:spPr>
          <a:xfrm>
            <a:off x="1582057" y="3817257"/>
            <a:ext cx="742222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5"/>
              </a:rPr>
              <a:t>https://easyperf.net/</a:t>
            </a:r>
            <a:r>
              <a:rPr lang="en-US" altLang="zh-CN" dirty="0"/>
              <a:t>: CPU</a:t>
            </a:r>
            <a:r>
              <a:rPr lang="zh-CN" altLang="en-US" dirty="0"/>
              <a:t>性能优化相关的内容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6"/>
              </a:rPr>
              <a:t>https://jyywiki.cn/OS/2023/index.html</a:t>
            </a:r>
            <a:r>
              <a:rPr lang="en-US" altLang="zh-CN" dirty="0"/>
              <a:t>  </a:t>
            </a:r>
            <a:r>
              <a:rPr lang="zh-CN" altLang="en-US" dirty="0"/>
              <a:t>操作系统视角下的并发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7"/>
              </a:rPr>
              <a:t>https://github.com/xiaoweiChen/CPP-Concurrency-In-Action-2ed-2019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作者其他的</a:t>
            </a:r>
            <a:r>
              <a:rPr lang="en-US" altLang="zh-CN" dirty="0" err="1"/>
              <a:t>cpp</a:t>
            </a:r>
            <a:r>
              <a:rPr lang="zh-CN" altLang="en-US" dirty="0"/>
              <a:t>翻译书籍也非常值得一看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476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From cpp11 to cpp20</a:t>
            </a:r>
            <a:endParaRPr lang="zh-CN" altLang="en-US" dirty="0"/>
          </a:p>
        </p:txBody>
      </p:sp>
      <p:pic>
        <p:nvPicPr>
          <p:cNvPr id="1026" name="Picture 2" descr="Concurrency in C++">
            <a:extLst>
              <a:ext uri="{FF2B5EF4-FFF2-40B4-BE49-F238E27FC236}">
                <a16:creationId xmlns:a16="http://schemas.microsoft.com/office/drawing/2014/main" id="{E2BCB8B5-FF31-6462-1C2C-85ED160CB0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23" y="2101654"/>
            <a:ext cx="10044776" cy="398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184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7" y="190464"/>
            <a:ext cx="10515600" cy="1325563"/>
          </a:xfrm>
        </p:spPr>
        <p:txBody>
          <a:bodyPr/>
          <a:lstStyle/>
          <a:p>
            <a:r>
              <a:rPr lang="zh-CN" altLang="en-US" dirty="0"/>
              <a:t>内存模型</a:t>
            </a:r>
            <a:r>
              <a:rPr lang="en-US" altLang="zh-CN" dirty="0"/>
              <a:t>: </a:t>
            </a:r>
            <a:r>
              <a:rPr lang="zh-CN" altLang="en-US" dirty="0"/>
              <a:t>乱序执行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701591-E75F-032B-E698-6E491BF90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891" y="1572508"/>
            <a:ext cx="6499439" cy="3600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9D5B4B7-BD9E-AE61-F7CC-629B263680D0}"/>
              </a:ext>
            </a:extLst>
          </p:cNvPr>
          <p:cNvSpPr txBox="1"/>
          <p:nvPr/>
        </p:nvSpPr>
        <p:spPr>
          <a:xfrm>
            <a:off x="576102" y="2113240"/>
            <a:ext cx="404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Memory Reorder: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ora" panose="020F0502020204030204" pitchFamily="2" charset="0"/>
              </a:rPr>
              <a:t>不能修改单线程的行为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ora" panose="020F0502020204030204" pitchFamily="2" charset="0"/>
              </a:rPr>
              <a:t>（</a:t>
            </a:r>
            <a:r>
              <a:rPr lang="en-US" altLang="zh-CN" b="0" i="0" u="none" strike="noStrike" dirty="0">
                <a:solidFill>
                  <a:srgbClr val="428BCA"/>
                </a:solidFill>
                <a:effectLst/>
                <a:latin typeface="Lora" panose="020F0502020204030204" pitchFamily="2" charset="0"/>
                <a:hlinkClick r:id="rId3"/>
              </a:rPr>
              <a:t>Thou shalt not modify the behavior of a single-threaded program.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Lora" panose="020F0502020204030204" pitchFamily="2" charset="0"/>
              </a:rPr>
              <a:t>）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C30964F-B789-EE84-FD2A-DD691AFB68E3}"/>
              </a:ext>
            </a:extLst>
          </p:cNvPr>
          <p:cNvSpPr txBox="1"/>
          <p:nvPr/>
        </p:nvSpPr>
        <p:spPr>
          <a:xfrm>
            <a:off x="509427" y="1387842"/>
            <a:ext cx="34855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404040"/>
                </a:solidFill>
                <a:effectLst/>
                <a:latin typeface="Lora" pitchFamily="2" charset="0"/>
              </a:rPr>
              <a:t>乱序执行是现代</a:t>
            </a:r>
            <a:r>
              <a:rPr lang="en-US" altLang="zh-CN" b="1" i="0" dirty="0">
                <a:solidFill>
                  <a:srgbClr val="404040"/>
                </a:solidFill>
                <a:effectLst/>
                <a:latin typeface="Lora" pitchFamily="2" charset="0"/>
              </a:rPr>
              <a:t>CPU</a:t>
            </a:r>
            <a:r>
              <a:rPr lang="zh-CN" altLang="en-US" b="1" i="0" dirty="0">
                <a:solidFill>
                  <a:srgbClr val="404040"/>
                </a:solidFill>
                <a:effectLst/>
                <a:latin typeface="Lora" pitchFamily="2" charset="0"/>
              </a:rPr>
              <a:t>的基本特性</a:t>
            </a:r>
            <a:endParaRPr lang="zh-CN" altLang="en-US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320574A0-6FFD-10BF-3F1E-FB2CC476D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70" y="3753727"/>
            <a:ext cx="5680710" cy="185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3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内存模型：编译器优化与</a:t>
            </a:r>
            <a:r>
              <a:rPr lang="en-US" altLang="zh-CN" dirty="0"/>
              <a:t>CPU</a:t>
            </a:r>
            <a:r>
              <a:rPr lang="zh-CN" altLang="en-US" dirty="0"/>
              <a:t>内存模型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CD397D-5C75-77C2-8CB9-30AB6A9A57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28" t="12381" r="8040" b="12109"/>
          <a:stretch/>
        </p:blipFill>
        <p:spPr>
          <a:xfrm>
            <a:off x="419876" y="1690688"/>
            <a:ext cx="5366865" cy="3273198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ECD7F141-AEBF-481F-E054-8B68C6555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2" y="5097929"/>
            <a:ext cx="4337958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58700" tIns="0" rIns="71415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  <a:ea typeface="ui-serif"/>
                <a:cs typeface="Lato" panose="020F0502020204030203" pitchFamily="34" charset="0"/>
              </a:rPr>
              <a:t> -O1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  <a:ea typeface="ui-serif"/>
                <a:cs typeface="Lato" panose="020F0502020204030203" pitchFamily="34" charset="0"/>
              </a:rPr>
              <a:t>: 100000000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  <a:ea typeface="ui-serif"/>
                <a:cs typeface="Lato" panose="020F0502020204030203" pitchFamily="34" charset="0"/>
              </a:rPr>
              <a:t> -O2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Lato" panose="020F0502020204030203" pitchFamily="34" charset="0"/>
                <a:ea typeface="ui-serif"/>
                <a:cs typeface="Lato" panose="020F0502020204030203" pitchFamily="34" charset="0"/>
              </a:rPr>
              <a:t>: 200000000 </a:t>
            </a:r>
            <a:endParaRPr kumimoji="0" lang="zh-CN" altLang="zh-CN" sz="3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ea typeface="ui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350F7FE-0F4B-B0B5-04BB-F5C200BE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44955"/>
            <a:ext cx="5503015" cy="2055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C506789-6A93-6336-B48F-7449135FEFC7}"/>
              </a:ext>
            </a:extLst>
          </p:cNvPr>
          <p:cNvSpPr txBox="1"/>
          <p:nvPr/>
        </p:nvSpPr>
        <p:spPr>
          <a:xfrm>
            <a:off x="7324530" y="4068148"/>
            <a:ext cx="375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X86-TSO</a:t>
            </a:r>
            <a:r>
              <a:rPr lang="zh-CN" altLang="en-US" dirty="0"/>
              <a:t> </a:t>
            </a:r>
            <a:r>
              <a:rPr lang="en-US" altLang="zh-CN" dirty="0"/>
              <a:t>hardware memory models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821725-77E2-B5AB-B97B-1466D5F6B202}"/>
              </a:ext>
            </a:extLst>
          </p:cNvPr>
          <p:cNvSpPr txBox="1"/>
          <p:nvPr/>
        </p:nvSpPr>
        <p:spPr>
          <a:xfrm>
            <a:off x="6586305" y="4783893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指令</a:t>
            </a:r>
            <a:r>
              <a:rPr lang="en-US" altLang="zh-CN" b="0" i="0" dirty="0">
                <a:effectLst/>
                <a:latin typeface="system-ui"/>
              </a:rPr>
              <a:t>/</a:t>
            </a:r>
            <a:r>
              <a:rPr lang="zh-CN" altLang="en-US" b="0" i="0" dirty="0">
                <a:effectLst/>
                <a:latin typeface="system-ui"/>
              </a:rPr>
              <a:t>代码执行原子性假设不再成立</a:t>
            </a:r>
            <a:endParaRPr lang="en-US" altLang="zh-CN" b="0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程序的顺序执行假设不再成立</a:t>
            </a:r>
            <a:endParaRPr lang="en-US" altLang="zh-CN" b="0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zh-CN" altLang="en-US" b="0" i="0" dirty="0">
              <a:effectLst/>
              <a:latin typeface="system-ui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zh-CN" altLang="en-US" b="0" i="0" dirty="0">
                <a:effectLst/>
                <a:latin typeface="system-ui"/>
              </a:rPr>
              <a:t>多处理器间内存访问无法即时可见</a:t>
            </a:r>
          </a:p>
        </p:txBody>
      </p:sp>
    </p:spTree>
    <p:extLst>
      <p:ext uri="{BB962C8B-B14F-4D97-AF65-F5344CB8AC3E}">
        <p14:creationId xmlns:p14="http://schemas.microsoft.com/office/powerpoint/2010/main" val="703653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64" y="180397"/>
            <a:ext cx="10515600" cy="1325563"/>
          </a:xfrm>
        </p:spPr>
        <p:txBody>
          <a:bodyPr/>
          <a:lstStyle/>
          <a:p>
            <a:r>
              <a:rPr lang="zh-CN" altLang="en-US" dirty="0"/>
              <a:t>内存模型：原子操作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48D539-53D1-3F6C-0FA6-79E1DDCA9F48}"/>
              </a:ext>
            </a:extLst>
          </p:cNvPr>
          <p:cNvSpPr txBox="1"/>
          <p:nvPr/>
        </p:nvSpPr>
        <p:spPr>
          <a:xfrm>
            <a:off x="1050636" y="1505960"/>
            <a:ext cx="10644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原子操作</a:t>
            </a:r>
          </a:p>
          <a:p>
            <a:endParaRPr lang="zh-CN" altLang="en-US" dirty="0"/>
          </a:p>
          <a:p>
            <a:r>
              <a:rPr lang="zh-CN" altLang="en-US" dirty="0"/>
              <a:t>读：在读取的过程中，读取位置的内容不会发生任何变动。</a:t>
            </a:r>
          </a:p>
          <a:p>
            <a:endParaRPr lang="zh-CN" altLang="en-US" dirty="0"/>
          </a:p>
          <a:p>
            <a:r>
              <a:rPr lang="zh-CN" altLang="en-US" dirty="0"/>
              <a:t>写：在写入的过程中，其他执行线程不会看到部分写入的结果。</a:t>
            </a:r>
          </a:p>
          <a:p>
            <a:endParaRPr lang="zh-CN" altLang="en-US" dirty="0"/>
          </a:p>
          <a:p>
            <a:r>
              <a:rPr lang="zh-CN" altLang="en-US" dirty="0"/>
              <a:t>读</a:t>
            </a:r>
            <a:r>
              <a:rPr lang="en-US" altLang="zh-CN" dirty="0"/>
              <a:t>-</a:t>
            </a:r>
            <a:r>
              <a:rPr lang="zh-CN" altLang="en-US" dirty="0"/>
              <a:t>修改</a:t>
            </a:r>
            <a:r>
              <a:rPr lang="en-US" altLang="zh-CN" dirty="0"/>
              <a:t>-</a:t>
            </a:r>
            <a:r>
              <a:rPr lang="zh-CN" altLang="en-US" dirty="0"/>
              <a:t>写：读取内存、修改数值、然后写回内存，整个操作的过程中间不会有其他写入操作插入，其他执行线程不会看到部分写入的结果。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131F7B8-2E92-B500-3548-80E1806E6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07274"/>
              </p:ext>
            </p:extLst>
          </p:nvPr>
        </p:nvGraphicFramePr>
        <p:xfrm>
          <a:off x="2456874" y="4502872"/>
          <a:ext cx="685338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460">
                  <a:extLst>
                    <a:ext uri="{9D8B030D-6E8A-4147-A177-3AD203B41FA5}">
                      <a16:colId xmlns:a16="http://schemas.microsoft.com/office/drawing/2014/main" val="1954802498"/>
                    </a:ext>
                  </a:extLst>
                </a:gridCol>
                <a:gridCol w="2284460">
                  <a:extLst>
                    <a:ext uri="{9D8B030D-6E8A-4147-A177-3AD203B41FA5}">
                      <a16:colId xmlns:a16="http://schemas.microsoft.com/office/drawing/2014/main" val="3532729637"/>
                    </a:ext>
                  </a:extLst>
                </a:gridCol>
                <a:gridCol w="2284460">
                  <a:extLst>
                    <a:ext uri="{9D8B030D-6E8A-4147-A177-3AD203B41FA5}">
                      <a16:colId xmlns:a16="http://schemas.microsoft.com/office/drawing/2014/main" val="1388864545"/>
                    </a:ext>
                  </a:extLst>
                </a:gridCol>
              </a:tblGrid>
              <a:tr h="14204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单线程（时钟周期）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双线程（时钟周期）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64703"/>
                  </a:ext>
                </a:extLst>
              </a:tr>
              <a:tr h="14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volatile ++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5~7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03574"/>
                  </a:ext>
                </a:extLst>
              </a:tr>
              <a:tr h="14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atomic ++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18~100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326494"/>
                  </a:ext>
                </a:extLst>
              </a:tr>
              <a:tr h="14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lock ++</a:t>
                      </a:r>
                      <a:r>
                        <a:rPr lang="en-US" altLang="zh-CN" dirty="0" err="1"/>
                        <a:t>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~54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~350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705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4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F20981-6444-DD39-C91E-7CA3B4590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668" y="1178220"/>
            <a:ext cx="4291110" cy="34063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47" y="113476"/>
            <a:ext cx="8058931" cy="951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内存模型：</a:t>
            </a:r>
            <a:r>
              <a:rPr lang="zh-CN" altLang="en-US" sz="5200" dirty="0"/>
              <a:t>内存序</a:t>
            </a:r>
            <a:endParaRPr lang="en-US" altLang="zh-CN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32342D-72F7-81C8-CA60-28372B6E91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94" t="6666" r="9225" b="6666"/>
          <a:stretch/>
        </p:blipFill>
        <p:spPr>
          <a:xfrm>
            <a:off x="590885" y="1274155"/>
            <a:ext cx="3366405" cy="537443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FA4E897-F4C8-6B31-96B8-47E8F47954DE}"/>
              </a:ext>
            </a:extLst>
          </p:cNvPr>
          <p:cNvSpPr txBox="1"/>
          <p:nvPr/>
        </p:nvSpPr>
        <p:spPr>
          <a:xfrm>
            <a:off x="5025121" y="470564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基于单一原子量的同步可使用松散内存序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例如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只使用某个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atomic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bool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＞来通知线程退出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基于单一原子量、同时操作共享内存的同步一般使用获得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-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释放内存序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：例如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使用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atomic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＜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＊＞指向一个对象需要多个原子量的同步使用序列一致的内存序</a:t>
            </a:r>
            <a:endParaRPr lang="en-US" altLang="zh-CN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确保不同处理器上看到同样的内存修改顺序（考虑使用锁来简化处理逻辑）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62C36F3-36EC-8E49-068C-57543003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4532" y="2102086"/>
            <a:ext cx="3134665" cy="183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7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内存模型</a:t>
            </a:r>
            <a:r>
              <a:rPr lang="en-US" altLang="zh-CN" dirty="0"/>
              <a:t>: Singleton case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C57FBF-48D7-2C90-0B30-0285C45AD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14" y="1998599"/>
            <a:ext cx="6313131" cy="36771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884A584-1047-0DFE-D7D9-E089A3E94F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93" t="20564" r="9414" b="18455"/>
          <a:stretch/>
        </p:blipFill>
        <p:spPr>
          <a:xfrm>
            <a:off x="7111921" y="2945825"/>
            <a:ext cx="4426606" cy="191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21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4C880-ABBF-8BB4-10B5-1D1BD492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数据共享：</a:t>
            </a:r>
            <a:r>
              <a:rPr lang="en-US" altLang="zh-CN" dirty="0"/>
              <a:t>std::mutex </a:t>
            </a:r>
            <a:r>
              <a:rPr lang="zh-CN" altLang="en-US" dirty="0"/>
              <a:t>与</a:t>
            </a:r>
            <a:r>
              <a:rPr lang="en-US" altLang="zh-CN" dirty="0"/>
              <a:t>std::</a:t>
            </a:r>
            <a:r>
              <a:rPr lang="en-US" altLang="zh-CN" dirty="0" err="1"/>
              <a:t>lock_guard</a:t>
            </a:r>
            <a:endParaRPr lang="zh-CN" alt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B44EADF-D3ED-B7C2-7354-BE8E81777DFB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08" y="1690688"/>
            <a:ext cx="4387288" cy="4243581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06F2F13-F4EA-A3BA-098A-821D85B5C42D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690688"/>
            <a:ext cx="4387288" cy="447038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E17E554-69B7-18D0-07A6-F8D4DE6B368D}"/>
              </a:ext>
            </a:extLst>
          </p:cNvPr>
          <p:cNvSpPr txBox="1"/>
          <p:nvPr/>
        </p:nvSpPr>
        <p:spPr>
          <a:xfrm>
            <a:off x="6943675" y="6161069"/>
            <a:ext cx="3220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std::</a:t>
            </a:r>
            <a:r>
              <a:rPr lang="en-US" altLang="zh-CN" dirty="0" err="1"/>
              <a:t>lock_guard</a:t>
            </a:r>
            <a:r>
              <a:rPr lang="en-US" altLang="zh-CN" dirty="0"/>
              <a:t>, a RAII std::lock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888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</TotalTime>
  <Words>1538</Words>
  <Application>Microsoft Office PowerPoint</Application>
  <PresentationFormat>宽屏</PresentationFormat>
  <Paragraphs>184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system-ui</vt:lpstr>
      <vt:lpstr>等线</vt:lpstr>
      <vt:lpstr>等线 Light</vt:lpstr>
      <vt:lpstr>Arial</vt:lpstr>
      <vt:lpstr>Lato</vt:lpstr>
      <vt:lpstr>Lora</vt:lpstr>
      <vt:lpstr>Times New Roman</vt:lpstr>
      <vt:lpstr>Office 主题​​</vt:lpstr>
      <vt:lpstr>PowerPoint 演示文稿</vt:lpstr>
      <vt:lpstr>Cpp性能优化：并发</vt:lpstr>
      <vt:lpstr>From cpp11 to cpp20</vt:lpstr>
      <vt:lpstr>内存模型: 乱序执行 </vt:lpstr>
      <vt:lpstr>内存模型：编译器优化与CPU内存模型</vt:lpstr>
      <vt:lpstr>内存模型：原子操作</vt:lpstr>
      <vt:lpstr>内存模型：内存序</vt:lpstr>
      <vt:lpstr>内存模型: Singleton case</vt:lpstr>
      <vt:lpstr>数据共享：std::mutex 与std::lock_guard</vt:lpstr>
      <vt:lpstr>数据共享：std::unique_lock</vt:lpstr>
      <vt:lpstr>线程安全vector</vt:lpstr>
      <vt:lpstr>线程安全vector</vt:lpstr>
      <vt:lpstr>线程控制</vt:lpstr>
      <vt:lpstr>线程控制：std::async</vt:lpstr>
      <vt:lpstr>线程控制：std::promise与std::future</vt:lpstr>
      <vt:lpstr>协程</vt:lpstr>
      <vt:lpstr>协程: 有栈与无栈协程</vt:lpstr>
      <vt:lpstr>并发系统设计</vt:lpstr>
      <vt:lpstr>并发系统设计</vt:lpstr>
      <vt:lpstr>并发系统设计</vt:lpstr>
      <vt:lpstr>并发系统性能优化</vt:lpstr>
      <vt:lpstr>参考资料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Dax Jiang</dc:creator>
  <cp:lastModifiedBy>Dax Jiang</cp:lastModifiedBy>
  <cp:revision>115</cp:revision>
  <dcterms:created xsi:type="dcterms:W3CDTF">2023-11-05T01:04:33Z</dcterms:created>
  <dcterms:modified xsi:type="dcterms:W3CDTF">2023-11-06T04:21:24Z</dcterms:modified>
</cp:coreProperties>
</file>