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3"/>
  </p:notesMasterIdLst>
  <p:sldIdLst>
    <p:sldId id="256" r:id="rId3"/>
    <p:sldId id="296" r:id="rId4"/>
    <p:sldId id="298" r:id="rId5"/>
    <p:sldId id="257" r:id="rId6"/>
    <p:sldId id="309" r:id="rId7"/>
    <p:sldId id="306" r:id="rId8"/>
    <p:sldId id="310" r:id="rId9"/>
    <p:sldId id="311" r:id="rId10"/>
    <p:sldId id="260" r:id="rId11"/>
    <p:sldId id="261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01" r:id="rId22"/>
    <p:sldId id="273" r:id="rId23"/>
    <p:sldId id="274" r:id="rId24"/>
    <p:sldId id="275" r:id="rId25"/>
    <p:sldId id="276" r:id="rId26"/>
    <p:sldId id="277" r:id="rId27"/>
    <p:sldId id="307" r:id="rId28"/>
    <p:sldId id="308" r:id="rId29"/>
    <p:sldId id="278" r:id="rId30"/>
    <p:sldId id="279" r:id="rId31"/>
    <p:sldId id="300" r:id="rId32"/>
    <p:sldId id="280" r:id="rId33"/>
    <p:sldId id="283" r:id="rId34"/>
    <p:sldId id="284" r:id="rId35"/>
    <p:sldId id="285" r:id="rId36"/>
    <p:sldId id="286" r:id="rId37"/>
    <p:sldId id="287" r:id="rId38"/>
    <p:sldId id="291" r:id="rId39"/>
    <p:sldId id="292" r:id="rId40"/>
    <p:sldId id="288" r:id="rId41"/>
    <p:sldId id="303" r:id="rId42"/>
    <p:sldId id="294" r:id="rId43"/>
    <p:sldId id="304" r:id="rId44"/>
    <p:sldId id="299" r:id="rId45"/>
    <p:sldId id="258" r:id="rId46"/>
    <p:sldId id="259" r:id="rId47"/>
    <p:sldId id="312" r:id="rId48"/>
    <p:sldId id="305" r:id="rId49"/>
    <p:sldId id="293" r:id="rId50"/>
    <p:sldId id="302" r:id="rId51"/>
    <p:sldId id="295" r:id="rId52"/>
  </p:sldIdLst>
  <p:sldSz cx="9144000" cy="6858000" type="screen4x3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1" autoAdjust="0"/>
  </p:normalViewPr>
  <p:slideViewPr>
    <p:cSldViewPr>
      <p:cViewPr varScale="1">
        <p:scale>
          <a:sx n="117" d="100"/>
          <a:sy n="117" d="100"/>
        </p:scale>
        <p:origin x="-1184" y="-96"/>
      </p:cViewPr>
      <p:guideLst>
        <p:guide orient="horz" pos="3695"/>
        <p:guide orient="horz" pos="2160"/>
        <p:guide orient="horz" pos="232"/>
        <p:guide orient="horz" pos="3788"/>
        <p:guide orient="horz" pos="3972"/>
        <p:guide orient="horz" pos="4049"/>
        <p:guide orient="horz" pos="1011"/>
        <p:guide orient="horz" pos="4116"/>
        <p:guide pos="5470"/>
        <p:guide pos="290"/>
        <p:guide pos="2841"/>
        <p:guide pos="29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61207" cy="612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B9C3508-142B-4B95-B5B5-321CFB13F6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181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63CB-D9A7-4F2E-A9C5-1CD888D3E06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322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</a:t>
            </a:r>
            <a:r>
              <a:rPr lang="x-none" dirty="0" smtClean="0"/>
              <a:t>3d defines a namespace for all his children. </a:t>
            </a:r>
            <a:r>
              <a:rPr lang="en-US" dirty="0" smtClean="0"/>
              <a:t>D</a:t>
            </a:r>
            <a:r>
              <a:rPr lang="x-none" dirty="0" smtClean="0"/>
              <a:t>oes not need</a:t>
            </a:r>
            <a:r>
              <a:rPr lang="x-none" baseline="0" dirty="0" smtClean="0"/>
              <a:t> any prefix. </a:t>
            </a:r>
            <a:r>
              <a:rPr lang="en-US" baseline="0" dirty="0" smtClean="0"/>
              <a:t>S</a:t>
            </a:r>
            <a:r>
              <a:rPr lang="x-none" baseline="0" dirty="0" smtClean="0"/>
              <a:t>ize attribute in question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63CB-D9A7-4F2E-A9C5-1CD888D3E06D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9C3508-142B-4B95-B5B5-321CFB13F60F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62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</a:t>
            </a:r>
            <a:r>
              <a:rPr lang="x-none" dirty="0" smtClean="0"/>
              <a:t>3d defines a namespace for all his children. </a:t>
            </a:r>
            <a:r>
              <a:rPr lang="en-US" dirty="0" smtClean="0"/>
              <a:t>D</a:t>
            </a:r>
            <a:r>
              <a:rPr lang="x-none" dirty="0" smtClean="0"/>
              <a:t>oes not need</a:t>
            </a:r>
            <a:r>
              <a:rPr lang="x-none" baseline="0" dirty="0" smtClean="0"/>
              <a:t> any prefix. </a:t>
            </a:r>
            <a:r>
              <a:rPr lang="en-US" baseline="0" dirty="0" smtClean="0"/>
              <a:t>S</a:t>
            </a:r>
            <a:r>
              <a:rPr lang="x-none" baseline="0" dirty="0" smtClean="0"/>
              <a:t>ize attribute in question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63CB-D9A7-4F2E-A9C5-1CD888D3E06D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Frutiger LT Com 55 Roman" charset="0"/>
              <a:ea typeface="ＭＳ Ｐゴシック" charset="0"/>
            </a:endParaRPr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Frutiger LT Com 55 Roman" charset="0"/>
              <a:ea typeface="ＭＳ Ｐゴシック" charset="0"/>
            </a:endParaRPr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Frutiger LT Com 55 Roman" charset="0"/>
              <a:ea typeface="ＭＳ Ｐゴシック" charset="0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 userDrawn="1"/>
        </p:nvSpPr>
        <p:spPr bwMode="auto">
          <a:xfrm>
            <a:off x="455613" y="6435725"/>
            <a:ext cx="18002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smtClean="0">
                <a:solidFill>
                  <a:schemeClr val="bg2"/>
                </a:solidFill>
              </a:rPr>
              <a:t>© Fraunhofer IGD </a:t>
            </a:r>
          </a:p>
        </p:txBody>
      </p:sp>
      <p:pic>
        <p:nvPicPr>
          <p:cNvPr id="8" name="Picture 29" descr="igd_85mm_rgb-23-156-125_noclip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5988" y="6297613"/>
            <a:ext cx="14176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2008-QM_logo_IGD_de_3ln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1600" y="6297613"/>
            <a:ext cx="5715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 noProof="0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D5984-CB1A-4249-ADF0-66E61D5BA3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2" name="Rectangle 2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120692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B4044-B7CE-47B7-89D0-121C775520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4164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382588"/>
            <a:ext cx="2055812" cy="5632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5038" cy="5632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10AD-FA50-40CA-93F8-FDBE59624A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4033078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48CE-FA70-4712-8D20-19CBD7FC01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128573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1DEEA-4409-4594-8535-4B350D0609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10620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8D8FD-7CD5-4112-9F0D-2DD8FA580E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398353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600200"/>
            <a:ext cx="4035425" cy="441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5425" cy="441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CD8FF-E755-4668-98D4-53D46F866E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188367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D447-D71E-463C-9727-59B0B11A30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428476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55C4-7288-4F1B-AC18-C0F16FBFED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854185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93B84-A173-4ABC-9BFB-12370C4A266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1581172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7DB8-7F21-41E7-91B1-83BC323F61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20959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5F0A9-E507-40E7-9D5C-17368C5AF3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3367059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B47E6-A8B3-4F36-B6FA-2F6946CBDC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3881278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7BF99-443A-4770-9D51-EC567E71E18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1581635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534988"/>
            <a:ext cx="2055812" cy="54816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5613" y="534988"/>
            <a:ext cx="6019800" cy="54816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32D45-7845-4DFC-AFE2-4BAE11423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10778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8D441-0C07-4450-A850-073CFEA47E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7249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157288"/>
            <a:ext cx="4035425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57288"/>
            <a:ext cx="4035425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A9417-06F5-4FE8-811E-B17D3E380A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110451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43D1B-AF0E-4F9B-8021-EE41DCDE2A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41077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28D7B-6852-4AA8-9EE2-2B5088072E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23269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F0000-8F3C-44F2-A3FD-45A9AE35B98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318788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4FBC3-B0C6-4378-B53C-DBC8B83E4F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196631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6D0E9-0E67-4BA8-BDD4-6F9FB805293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</p:spTree>
    <p:extLst>
      <p:ext uri="{BB962C8B-B14F-4D97-AF65-F5344CB8AC3E}">
        <p14:creationId xmlns:p14="http://schemas.microsoft.com/office/powerpoint/2010/main" val="10187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157288"/>
            <a:ext cx="82232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Line 7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Frutiger LT Com 55 Roman" charset="0"/>
              <a:ea typeface="ＭＳ Ｐゴシック" charset="0"/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 userDrawn="1"/>
        </p:nvSpPr>
        <p:spPr bwMode="auto">
          <a:xfrm>
            <a:off x="455613" y="6435725"/>
            <a:ext cx="18002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smtClean="0">
                <a:solidFill>
                  <a:schemeClr val="bg2"/>
                </a:solidFill>
              </a:rPr>
              <a:t>© Fraunhofer IGD 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5613" y="6297613"/>
            <a:ext cx="28956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2"/>
                </a:solidFill>
                <a:latin typeface="Frutiger LT Com 55 Roman" pitchFamily="34" charset="0"/>
                <a:ea typeface="+mn-ea"/>
              </a:defRPr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97613"/>
            <a:ext cx="315913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50E8723-6BB3-4E42-A290-B877C72520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 rot="-5400000">
            <a:off x="-832643" y="4725194"/>
            <a:ext cx="21590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chemeClr val="bg2"/>
                </a:solidFill>
                <a:latin typeface="Frutiger LT Com 55 Roman" pitchFamily="34" charset="0"/>
                <a:ea typeface="+mn-ea"/>
              </a:defRPr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  <p:pic>
        <p:nvPicPr>
          <p:cNvPr id="1033" name="Picture 26" descr="igd_85mm_rgb-23-156-125_noclip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5988" y="6297613"/>
            <a:ext cx="14176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7" descr="2008-QM_logo_IGD_de_3ln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1600" y="6297613"/>
            <a:ext cx="5715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8288" indent="-2667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0"/>
        </a:defRPr>
      </a:lvl2pPr>
      <a:lvl3pPr marL="531813" indent="-26193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0"/>
        </a:defRPr>
      </a:lvl3pPr>
      <a:lvl4pPr marL="800100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0"/>
        </a:defRPr>
      </a:lvl4pPr>
      <a:lvl5pPr marL="1079500" indent="-27781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0"/>
        </a:defRPr>
      </a:lvl5pPr>
      <a:lvl6pPr marL="15367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534988"/>
            <a:ext cx="822325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600200"/>
            <a:ext cx="8223250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Line 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Frutiger LT Com 55 Roman" charset="0"/>
              <a:ea typeface="ＭＳ Ｐゴシック" charset="0"/>
            </a:endParaRPr>
          </a:p>
        </p:txBody>
      </p:sp>
      <p:sp>
        <p:nvSpPr>
          <p:cNvPr id="2053" name="Line 6"/>
          <p:cNvSpPr>
            <a:spLocks noChangeShapeType="1"/>
          </p:cNvSpPr>
          <p:nvPr userDrawn="1"/>
        </p:nvSpPr>
        <p:spPr bwMode="auto">
          <a:xfrm>
            <a:off x="460375" y="1601788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Frutiger LT Com 55 Roman" charset="0"/>
              <a:ea typeface="ＭＳ Ｐゴシック" charset="0"/>
            </a:endParaRPr>
          </a:p>
        </p:txBody>
      </p:sp>
      <p:sp>
        <p:nvSpPr>
          <p:cNvPr id="2054" name="Line 7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latin typeface="Frutiger LT Com 55 Roman" charset="0"/>
              <a:ea typeface="ＭＳ Ｐゴシック" charset="0"/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455613" y="6435725"/>
            <a:ext cx="18002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smtClean="0">
                <a:solidFill>
                  <a:schemeClr val="bg2"/>
                </a:solidFill>
              </a:rPr>
              <a:t>© Fraunhofer IGD </a:t>
            </a:r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5613" y="6297613"/>
            <a:ext cx="28956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2"/>
                </a:solidFill>
                <a:latin typeface="Frutiger LT Com 55 Roman" pitchFamily="34" charset="0"/>
                <a:ea typeface="+mn-ea"/>
              </a:defRPr>
            </a:lvl1pPr>
          </a:lstStyle>
          <a:p>
            <a:pPr>
              <a:defRPr/>
            </a:pPr>
            <a:r>
              <a:rPr lang="de-DE"/>
              <a:t>Titel, Ort, Datum - Vorname Name</a:t>
            </a:r>
          </a:p>
        </p:txBody>
      </p:sp>
      <p:sp>
        <p:nvSpPr>
          <p:cNvPr id="276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97613"/>
            <a:ext cx="315913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9640AAD-5AA4-4EA2-8AD2-D958B014EB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27663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 rot="-5400000">
            <a:off x="-832643" y="4725194"/>
            <a:ext cx="21590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chemeClr val="bg2"/>
                </a:solidFill>
                <a:latin typeface="Frutiger LT Com 55 Roman" pitchFamily="34" charset="0"/>
                <a:ea typeface="+mn-ea"/>
              </a:defRPr>
            </a:lvl1pPr>
          </a:lstStyle>
          <a:p>
            <a:pPr>
              <a:defRPr/>
            </a:pPr>
            <a:r>
              <a:rPr lang="de-DE"/>
              <a:t>PPT_Master_IGD_v2009.200.ppt</a:t>
            </a:r>
          </a:p>
        </p:txBody>
      </p:sp>
      <p:pic>
        <p:nvPicPr>
          <p:cNvPr id="2059" name="Picture 18" descr="igd_85mm_rgb-23-156-125_noclip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5988" y="6297613"/>
            <a:ext cx="14176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9" descr="2008-QM_logo_IGD_de_3ln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1600" y="6297613"/>
            <a:ext cx="5715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223838" indent="-22383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60375" indent="-23495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0"/>
        </a:defRPr>
      </a:lvl2pPr>
      <a:lvl3pPr marL="708025" indent="-24606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0"/>
        </a:defRPr>
      </a:lvl3pPr>
      <a:lvl4pPr marL="952500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0"/>
        </a:defRPr>
      </a:lvl4pPr>
      <a:lvl5pPr marL="1196975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0"/>
        </a:defRPr>
      </a:lvl5pPr>
      <a:lvl6pPr marL="16541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1113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5685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0257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37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38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39.wmf"/><Relationship Id="rId11" Type="http://schemas.openxmlformats.org/officeDocument/2006/relationships/image" Target="../media/image4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3dom.org/school/" TargetMode="External"/><Relationship Id="rId4" Type="http://schemas.openxmlformats.org/officeDocument/2006/relationships/hyperlink" Target="http://www.x3dom.org/iX/" TargetMode="External"/><Relationship Id="rId5" Type="http://schemas.openxmlformats.org/officeDocument/2006/relationships/hyperlink" Target="http://www.x3dom.org/x3dom/test/functional/" TargetMode="External"/><Relationship Id="rId6" Type="http://schemas.openxmlformats.org/officeDocument/2006/relationships/hyperlink" Target="http://www.instantreality.org/downloads/" TargetMode="External"/><Relationship Id="rId7" Type="http://schemas.openxmlformats.org/officeDocument/2006/relationships/hyperlink" Target="http://doc.instantreality.org/documentation/getting-started/" TargetMode="External"/><Relationship Id="rId8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3dom.org/docs/dev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3dom.org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smtClean="0"/>
              <a:t>Introduction and Tutorial</a:t>
            </a:r>
            <a:endParaRPr lang="en-US" dirty="0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>
                <a:ea typeface="ＭＳ Ｐゴシック" pitchFamily="34" charset="-128"/>
              </a:rPr>
              <a:t>X3DOM – Declarative (X)3D in HTML5</a:t>
            </a:r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3836988" y="2855913"/>
            <a:ext cx="4846637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>
              <a:defRPr/>
            </a:pPr>
            <a:r>
              <a:rPr lang="de-DE" dirty="0" smtClean="0"/>
              <a:t>Yvonne </a:t>
            </a:r>
            <a:r>
              <a:rPr lang="de-DE" dirty="0"/>
              <a:t>Jung</a:t>
            </a:r>
          </a:p>
          <a:p>
            <a:pPr>
              <a:defRPr/>
            </a:pPr>
            <a:r>
              <a:rPr lang="en-US" dirty="0" err="1" smtClean="0"/>
              <a:t>Fraunhofer</a:t>
            </a:r>
            <a:r>
              <a:rPr lang="en-US" dirty="0" smtClean="0"/>
              <a:t> </a:t>
            </a:r>
            <a:r>
              <a:rPr lang="de-DE" dirty="0" smtClean="0"/>
              <a:t>IGD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Darmstadt, Germany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yvonne.jung@igd.fraunhofer.de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www.igd.fraunhofer.de</a:t>
            </a:r>
            <a:r>
              <a:rPr lang="de-DE" dirty="0"/>
              <a:t>/</a:t>
            </a:r>
            <a:r>
              <a:rPr lang="de-DE" dirty="0" err="1"/>
              <a:t>vcst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5959" y="3000551"/>
            <a:ext cx="2448280" cy="2449764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ContrastingRightFacing"/>
            <a:lightRig rig="flood" dir="t">
              <a:rot lat="0" lon="0" rev="13800000"/>
            </a:lightRig>
          </a:scene3d>
          <a:sp3d extrusionH="107950" prstMaterial="plastic"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1" descr="Bildschirmfoto 2012-06-03 um 21.59.27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6659" y="1225548"/>
            <a:ext cx="18589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Short introduction of HTML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800">
                <a:solidFill>
                  <a:srgbClr val="00B050"/>
                </a:solidFill>
              </a:rPr>
              <a:t>&lt;html&gt;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</a:t>
            </a:r>
            <a:r>
              <a:rPr lang="en-US" sz="1800">
                <a:solidFill>
                  <a:srgbClr val="00536D"/>
                </a:solidFill>
              </a:rPr>
              <a:t>&lt;head&gt;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&lt;title&gt;My 3D page&lt;/title&gt;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</a:t>
            </a:r>
            <a:r>
              <a:rPr lang="en-US" sz="1800">
                <a:solidFill>
                  <a:srgbClr val="00536D"/>
                </a:solidFill>
              </a:rPr>
              <a:t>&lt;/head&gt;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</a:t>
            </a:r>
            <a:r>
              <a:rPr lang="en-US" sz="1800">
                <a:solidFill>
                  <a:srgbClr val="C00000"/>
                </a:solidFill>
              </a:rPr>
              <a:t>&lt;body&gt;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&lt;h1&gt;Hello X3DOM World&lt;/h1&gt;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&lt;p&gt;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A blue box will soon appear.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&lt;/p&gt;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</a:t>
            </a:r>
            <a:r>
              <a:rPr lang="en-US" sz="1800">
                <a:solidFill>
                  <a:srgbClr val="C00000"/>
                </a:solidFill>
              </a:rPr>
              <a:t>&lt;/body&gt;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>
                <a:solidFill>
                  <a:srgbClr val="00B050"/>
                </a:solidFill>
              </a:rPr>
              <a:t>&lt;/html&gt;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6475" y="1654175"/>
            <a:ext cx="3856038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HTML needs to know about (X)3D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60375" y="1600200"/>
            <a:ext cx="8151813" cy="4416425"/>
          </a:xfrm>
        </p:spPr>
        <p:txBody>
          <a:bodyPr/>
          <a:lstStyle/>
          <a:p>
            <a:pPr marL="0" indent="0">
              <a:defRPr/>
            </a:pPr>
            <a:r>
              <a:rPr lang="en-US" sz="1800" smtClean="0">
                <a:solidFill>
                  <a:srgbClr val="00B050"/>
                </a:solidFill>
                <a:ea typeface="ＭＳ Ｐゴシック" pitchFamily="34" charset="-128"/>
              </a:rPr>
              <a:t>&lt;html&gt;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</a:t>
            </a:r>
            <a:r>
              <a:rPr lang="en-US" sz="1800" smtClean="0">
                <a:solidFill>
                  <a:srgbClr val="00536D"/>
                </a:solidFill>
                <a:ea typeface="ＭＳ Ｐゴシック" pitchFamily="34" charset="-128"/>
              </a:rPr>
              <a:t>&lt;head&gt;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    &lt;title&gt;My 3D page&lt;/title&gt;</a:t>
            </a:r>
            <a:endParaRPr lang="en-US" sz="1800" smtClean="0">
              <a:solidFill>
                <a:srgbClr val="00536D"/>
              </a:solidFill>
              <a:ea typeface="ＭＳ Ｐゴシック" pitchFamily="34" charset="-128"/>
            </a:endParaRP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 &lt;</a:t>
            </a:r>
            <a:r>
              <a:rPr lang="en-US" sz="1800" b="1" smtClean="0">
                <a:solidFill>
                  <a:srgbClr val="C00000"/>
                </a:solidFill>
                <a:ea typeface="ＭＳ Ｐゴシック" pitchFamily="34" charset="-128"/>
              </a:rPr>
              <a:t>link</a:t>
            </a:r>
            <a:r>
              <a:rPr lang="en-US" sz="1800" b="1" smtClean="0">
                <a:ea typeface="ＭＳ Ｐゴシック" pitchFamily="34" charset="-128"/>
              </a:rPr>
              <a:t> </a:t>
            </a:r>
            <a:r>
              <a:rPr lang="en-US" sz="1800" b="1" smtClean="0">
                <a:solidFill>
                  <a:srgbClr val="0C4E3F"/>
                </a:solidFill>
                <a:ea typeface="ＭＳ Ｐゴシック" pitchFamily="34" charset="-128"/>
              </a:rPr>
              <a:t>rel</a:t>
            </a:r>
            <a:r>
              <a:rPr lang="en-US" sz="1800" b="1" smtClean="0">
                <a:ea typeface="ＭＳ Ｐゴシック" pitchFamily="34" charset="-128"/>
              </a:rPr>
              <a:t>=</a:t>
            </a:r>
            <a:r>
              <a:rPr lang="en-US" sz="1800" b="1" smtClean="0">
                <a:solidFill>
                  <a:srgbClr val="FF0000"/>
                </a:solidFill>
                <a:ea typeface="ＭＳ Ｐゴシック" pitchFamily="34" charset="-128"/>
              </a:rPr>
              <a:t>"stylesheet"</a:t>
            </a:r>
            <a:r>
              <a:rPr lang="en-US" sz="1800" b="1" smtClean="0">
                <a:ea typeface="ＭＳ Ｐゴシック" pitchFamily="34" charset="-128"/>
              </a:rPr>
              <a:t> </a:t>
            </a:r>
            <a:r>
              <a:rPr lang="en-US" sz="1800" b="1" smtClean="0">
                <a:solidFill>
                  <a:srgbClr val="0C4E3F"/>
                </a:solidFill>
                <a:ea typeface="ＭＳ Ｐゴシック" pitchFamily="34" charset="-128"/>
              </a:rPr>
              <a:t>type</a:t>
            </a:r>
            <a:r>
              <a:rPr lang="en-US" sz="1800" b="1" smtClean="0">
                <a:ea typeface="ＭＳ Ｐゴシック" pitchFamily="34" charset="-128"/>
              </a:rPr>
              <a:t>=</a:t>
            </a:r>
            <a:r>
              <a:rPr lang="en-US" sz="1800" b="1" smtClean="0">
                <a:solidFill>
                  <a:srgbClr val="FF0000"/>
                </a:solidFill>
                <a:ea typeface="ＭＳ Ｐゴシック" pitchFamily="34" charset="-128"/>
              </a:rPr>
              <a:t>"text/css"</a:t>
            </a:r>
            <a:r>
              <a:rPr lang="en-US" sz="1800" b="1" smtClean="0">
                <a:ea typeface="ＭＳ Ｐゴシック" pitchFamily="34" charset="-128"/>
              </a:rPr>
              <a:t> </a:t>
            </a: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      </a:t>
            </a:r>
            <a:r>
              <a:rPr lang="en-US" sz="1800" b="1" smtClean="0">
                <a:solidFill>
                  <a:srgbClr val="0C4E3F"/>
                </a:solidFill>
                <a:ea typeface="ＭＳ Ｐゴシック" pitchFamily="34" charset="-128"/>
              </a:rPr>
              <a:t>href</a:t>
            </a:r>
            <a:r>
              <a:rPr lang="en-US" sz="1800" b="1" smtClean="0">
                <a:ea typeface="ＭＳ Ｐゴシック" pitchFamily="34" charset="-128"/>
              </a:rPr>
              <a:t>=</a:t>
            </a:r>
            <a:r>
              <a:rPr lang="en-US" sz="1800" b="1" smtClean="0">
                <a:solidFill>
                  <a:srgbClr val="FF0000"/>
                </a:solidFill>
                <a:ea typeface="ＭＳ Ｐゴシック" pitchFamily="34" charset="-128"/>
              </a:rPr>
              <a:t>"http://www.x3dom.org/x3dom/release/x3dom.css"</a:t>
            </a:r>
            <a:r>
              <a:rPr lang="en-US" sz="1800" b="1" smtClean="0">
                <a:ea typeface="ＭＳ Ｐゴシック" pitchFamily="34" charset="-128"/>
              </a:rPr>
              <a:t>&gt;</a:t>
            </a: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&lt;/</a:t>
            </a:r>
            <a:r>
              <a:rPr lang="en-US" sz="1800" b="1" smtClean="0">
                <a:solidFill>
                  <a:srgbClr val="C00000"/>
                </a:solidFill>
                <a:ea typeface="ＭＳ Ｐゴシック" pitchFamily="34" charset="-128"/>
              </a:rPr>
              <a:t>link</a:t>
            </a:r>
            <a:r>
              <a:rPr lang="en-US" sz="1800" b="1" smtClean="0">
                <a:ea typeface="ＭＳ Ｐゴシック" pitchFamily="34" charset="-128"/>
              </a:rPr>
              <a:t>&gt;</a:t>
            </a: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&lt;</a:t>
            </a:r>
            <a:r>
              <a:rPr lang="en-US" sz="1800" b="1" smtClean="0">
                <a:solidFill>
                  <a:srgbClr val="C00000"/>
                </a:solidFill>
                <a:ea typeface="ＭＳ Ｐゴシック" pitchFamily="34" charset="-128"/>
              </a:rPr>
              <a:t>script</a:t>
            </a:r>
            <a:r>
              <a:rPr lang="en-US" sz="1800" b="1" smtClean="0">
                <a:ea typeface="ＭＳ Ｐゴシック" pitchFamily="34" charset="-128"/>
              </a:rPr>
              <a:t> </a:t>
            </a:r>
            <a:r>
              <a:rPr lang="en-US" sz="1800" b="1" smtClean="0">
                <a:solidFill>
                  <a:srgbClr val="0C4E3F"/>
                </a:solidFill>
                <a:ea typeface="ＭＳ Ｐゴシック" pitchFamily="34" charset="-128"/>
              </a:rPr>
              <a:t>type</a:t>
            </a:r>
            <a:r>
              <a:rPr lang="en-US" sz="1800" b="1" smtClean="0">
                <a:ea typeface="ＭＳ Ｐゴシック" pitchFamily="34" charset="-128"/>
              </a:rPr>
              <a:t>=</a:t>
            </a:r>
            <a:r>
              <a:rPr lang="en-US" sz="1800" b="1" smtClean="0">
                <a:solidFill>
                  <a:srgbClr val="FF0000"/>
                </a:solidFill>
                <a:ea typeface="ＭＳ Ｐゴシック" pitchFamily="34" charset="-128"/>
              </a:rPr>
              <a:t>"text/javascript"</a:t>
            </a: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        </a:t>
            </a:r>
            <a:r>
              <a:rPr lang="en-US" sz="1800" b="1" smtClean="0">
                <a:solidFill>
                  <a:srgbClr val="0C4E3F"/>
                </a:solidFill>
                <a:ea typeface="ＭＳ Ｐゴシック" pitchFamily="34" charset="-128"/>
              </a:rPr>
              <a:t>src</a:t>
            </a:r>
            <a:r>
              <a:rPr lang="en-US" sz="1800" b="1" smtClean="0">
                <a:ea typeface="ＭＳ Ｐゴシック" pitchFamily="34" charset="-128"/>
              </a:rPr>
              <a:t>=</a:t>
            </a:r>
            <a:r>
              <a:rPr lang="en-US" sz="1800" b="1" smtClean="0">
                <a:solidFill>
                  <a:srgbClr val="FF0000"/>
                </a:solidFill>
                <a:ea typeface="ＭＳ Ｐゴシック" pitchFamily="34" charset="-128"/>
              </a:rPr>
              <a:t>"http://www.x3dom.org/x3dom/release/x3dom.js"</a:t>
            </a:r>
            <a:r>
              <a:rPr lang="en-US" sz="1800" b="1" smtClean="0">
                <a:ea typeface="ＭＳ Ｐゴシック" pitchFamily="34" charset="-128"/>
              </a:rPr>
              <a:t>&gt;</a:t>
            </a: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&lt;/</a:t>
            </a:r>
            <a:r>
              <a:rPr lang="en-US" sz="1800" b="1" smtClean="0">
                <a:solidFill>
                  <a:srgbClr val="C00000"/>
                </a:solidFill>
                <a:ea typeface="ＭＳ Ｐゴシック" pitchFamily="34" charset="-128"/>
              </a:rPr>
              <a:t>script</a:t>
            </a:r>
            <a:r>
              <a:rPr lang="en-US" sz="1800" b="1" smtClean="0">
                <a:ea typeface="ＭＳ Ｐゴシック" pitchFamily="34" charset="-128"/>
              </a:rPr>
              <a:t>&gt;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</a:t>
            </a:r>
            <a:r>
              <a:rPr lang="en-US" sz="1800" smtClean="0">
                <a:solidFill>
                  <a:srgbClr val="00536D"/>
                </a:solidFill>
                <a:ea typeface="ＭＳ Ｐゴシック" pitchFamily="34" charset="-128"/>
              </a:rPr>
              <a:t>&lt;/head&gt;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3D only works inside the &lt;X3D&gt; tag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60375" y="1600200"/>
            <a:ext cx="4662488" cy="4416425"/>
          </a:xfrm>
        </p:spPr>
        <p:txBody>
          <a:bodyPr/>
          <a:lstStyle/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…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</a:t>
            </a:r>
            <a:r>
              <a:rPr lang="en-US" sz="1800" dirty="0" smtClean="0">
                <a:solidFill>
                  <a:srgbClr val="C00000"/>
                </a:solidFill>
                <a:ea typeface="ＭＳ Ｐゴシック" pitchFamily="34" charset="-128"/>
              </a:rPr>
              <a:t>&lt;body&gt;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    &lt;h1&gt;Hello X3DOM World&lt;/h1&gt;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    &lt;p&gt;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	A blue box will soon appear.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    &lt;/p&gt;</a:t>
            </a:r>
          </a:p>
          <a:p>
            <a:pPr marL="0" indent="0">
              <a:defRPr/>
            </a:pPr>
            <a:r>
              <a:rPr lang="en-US" sz="1800" b="1" dirty="0" smtClean="0">
                <a:ea typeface="ＭＳ Ｐゴシック" pitchFamily="34" charset="-128"/>
              </a:rPr>
              <a:t>        &lt;</a:t>
            </a:r>
            <a:r>
              <a:rPr lang="en-US" sz="1800" b="1" dirty="0" smtClean="0">
                <a:solidFill>
                  <a:srgbClr val="0070C0"/>
                </a:solidFill>
                <a:ea typeface="ＭＳ Ｐゴシック" pitchFamily="34" charset="-128"/>
              </a:rPr>
              <a:t>x3d</a:t>
            </a:r>
            <a:r>
              <a:rPr lang="en-US" sz="1800" b="1" dirty="0" smtClean="0">
                <a:ea typeface="ＭＳ Ｐゴシック" pitchFamily="34" charset="-128"/>
              </a:rPr>
              <a:t> </a:t>
            </a:r>
            <a:r>
              <a:rPr lang="en-US" sz="1800" b="1" dirty="0" smtClean="0">
                <a:solidFill>
                  <a:srgbClr val="0C4E3F"/>
                </a:solidFill>
                <a:ea typeface="ＭＳ Ｐゴシック" pitchFamily="34" charset="-128"/>
              </a:rPr>
              <a:t>width</a:t>
            </a:r>
            <a:r>
              <a:rPr lang="en-US" sz="1800" b="1" dirty="0" smtClean="0">
                <a:ea typeface="ＭＳ Ｐゴシック" pitchFamily="34" charset="-128"/>
              </a:rPr>
              <a:t>=</a:t>
            </a:r>
            <a:r>
              <a:rPr lang="en-US" sz="1800" b="1" dirty="0" smtClean="0">
                <a:solidFill>
                  <a:srgbClr val="7030A0"/>
                </a:solidFill>
                <a:ea typeface="ＭＳ Ｐゴシック" pitchFamily="34" charset="-128"/>
              </a:rPr>
              <a:t>"400"</a:t>
            </a:r>
            <a:r>
              <a:rPr lang="en-US" sz="1800" b="1" dirty="0" smtClean="0">
                <a:ea typeface="ＭＳ Ｐゴシック" pitchFamily="34" charset="-128"/>
              </a:rPr>
              <a:t> </a:t>
            </a:r>
            <a:r>
              <a:rPr lang="en-US" sz="1800" b="1" dirty="0" smtClean="0">
                <a:solidFill>
                  <a:srgbClr val="0C4E3F"/>
                </a:solidFill>
                <a:ea typeface="ＭＳ Ｐゴシック" pitchFamily="34" charset="-128"/>
              </a:rPr>
              <a:t>height</a:t>
            </a:r>
            <a:r>
              <a:rPr lang="en-US" sz="1800" b="1" dirty="0" smtClean="0">
                <a:ea typeface="ＭＳ Ｐゴシック" pitchFamily="34" charset="-128"/>
              </a:rPr>
              <a:t>=</a:t>
            </a:r>
            <a:r>
              <a:rPr lang="en-US" sz="1800" b="1" dirty="0" smtClean="0">
                <a:solidFill>
                  <a:srgbClr val="7030A0"/>
                </a:solidFill>
                <a:ea typeface="ＭＳ Ｐゴシック" pitchFamily="34" charset="-128"/>
              </a:rPr>
              <a:t>"300"</a:t>
            </a:r>
            <a:r>
              <a:rPr lang="en-US" sz="1800" b="1" dirty="0" smtClean="0">
                <a:ea typeface="ＭＳ Ｐゴシック" pitchFamily="34" charset="-128"/>
              </a:rPr>
              <a:t>&gt;</a:t>
            </a:r>
          </a:p>
          <a:p>
            <a:pPr marL="0" indent="0">
              <a:defRPr/>
            </a:pPr>
            <a:r>
              <a:rPr lang="en-US" sz="1800" b="1" dirty="0" smtClean="0">
                <a:ea typeface="ＭＳ Ｐゴシック" pitchFamily="34" charset="-128"/>
              </a:rPr>
              <a:t>        &lt;/</a:t>
            </a:r>
            <a:r>
              <a:rPr lang="en-US" sz="1800" b="1" dirty="0" smtClean="0">
                <a:solidFill>
                  <a:srgbClr val="0070C0"/>
                </a:solidFill>
                <a:ea typeface="ＭＳ Ｐゴシック" pitchFamily="34" charset="-128"/>
              </a:rPr>
              <a:t>x3d</a:t>
            </a:r>
            <a:r>
              <a:rPr lang="en-US" sz="1800" b="1" dirty="0" smtClean="0">
                <a:ea typeface="ＭＳ Ｐゴシック" pitchFamily="34" charset="-128"/>
              </a:rPr>
              <a:t>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</a:t>
            </a:r>
            <a:r>
              <a:rPr lang="en-US" sz="1800" dirty="0" smtClean="0">
                <a:solidFill>
                  <a:srgbClr val="C00000"/>
                </a:solidFill>
                <a:ea typeface="ＭＳ Ｐゴシック" pitchFamily="34" charset="-128"/>
              </a:rPr>
              <a:t>&lt;/body&gt;</a:t>
            </a:r>
          </a:p>
          <a:p>
            <a:pPr marL="0" indent="0">
              <a:defRPr/>
            </a:pPr>
            <a:r>
              <a:rPr lang="en-US" sz="1800" dirty="0" smtClean="0">
                <a:solidFill>
                  <a:srgbClr val="00B050"/>
                </a:solidFill>
                <a:ea typeface="ＭＳ Ｐゴシック" pitchFamily="34" charset="-128"/>
              </a:rPr>
              <a:t>&lt;/html&gt;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4125" y="1654175"/>
            <a:ext cx="3730625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All 3D objects are children of the &lt;scene&gt; element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60375" y="1600200"/>
            <a:ext cx="4662488" cy="4416425"/>
          </a:xfrm>
        </p:spPr>
        <p:txBody>
          <a:bodyPr/>
          <a:lstStyle/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…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</a:t>
            </a:r>
            <a:r>
              <a:rPr lang="en-US" sz="1800" smtClean="0">
                <a:solidFill>
                  <a:srgbClr val="C00000"/>
                </a:solidFill>
                <a:ea typeface="ＭＳ Ｐゴシック" pitchFamily="34" charset="-128"/>
              </a:rPr>
              <a:t>&lt;body&gt;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    &lt;h1&gt;Hello X3DOM World&lt;/h1&gt;</a:t>
            </a: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&lt;</a:t>
            </a:r>
            <a:r>
              <a:rPr lang="en-US" sz="1800" b="1" smtClean="0">
                <a:solidFill>
                  <a:srgbClr val="0070C0"/>
                </a:solidFill>
                <a:ea typeface="ＭＳ Ｐゴシック" pitchFamily="34" charset="-128"/>
              </a:rPr>
              <a:t>x3d</a:t>
            </a:r>
            <a:r>
              <a:rPr lang="en-US" sz="1800" b="1" smtClean="0">
                <a:ea typeface="ＭＳ Ｐゴシック" pitchFamily="34" charset="-128"/>
              </a:rPr>
              <a:t> </a:t>
            </a:r>
            <a:r>
              <a:rPr lang="en-US" sz="1800" b="1" smtClean="0">
                <a:solidFill>
                  <a:srgbClr val="0C4E3F"/>
                </a:solidFill>
                <a:ea typeface="ＭＳ Ｐゴシック" pitchFamily="34" charset="-128"/>
              </a:rPr>
              <a:t>width</a:t>
            </a:r>
            <a:r>
              <a:rPr lang="en-US" sz="1800" b="1" smtClean="0">
                <a:ea typeface="ＭＳ Ｐゴシック" pitchFamily="34" charset="-128"/>
              </a:rPr>
              <a:t>=</a:t>
            </a:r>
            <a:r>
              <a:rPr lang="en-US" sz="1800" b="1" smtClean="0">
                <a:solidFill>
                  <a:srgbClr val="7030A0"/>
                </a:solidFill>
                <a:ea typeface="ＭＳ Ｐゴシック" pitchFamily="34" charset="-128"/>
              </a:rPr>
              <a:t>"400"</a:t>
            </a:r>
            <a:r>
              <a:rPr lang="en-US" sz="1800" b="1" smtClean="0">
                <a:ea typeface="ＭＳ Ｐゴシック" pitchFamily="34" charset="-128"/>
              </a:rPr>
              <a:t> </a:t>
            </a:r>
            <a:r>
              <a:rPr lang="en-US" sz="1800" b="1" smtClean="0">
                <a:solidFill>
                  <a:srgbClr val="0C4E3F"/>
                </a:solidFill>
                <a:ea typeface="ＭＳ Ｐゴシック" pitchFamily="34" charset="-128"/>
              </a:rPr>
              <a:t>height</a:t>
            </a:r>
            <a:r>
              <a:rPr lang="en-US" sz="1800" b="1" smtClean="0">
                <a:ea typeface="ＭＳ Ｐゴシック" pitchFamily="34" charset="-128"/>
              </a:rPr>
              <a:t>=</a:t>
            </a:r>
            <a:r>
              <a:rPr lang="en-US" sz="1800" b="1" smtClean="0">
                <a:solidFill>
                  <a:srgbClr val="7030A0"/>
                </a:solidFill>
                <a:ea typeface="ＭＳ Ｐゴシック" pitchFamily="34" charset="-128"/>
              </a:rPr>
              <a:t>"300"</a:t>
            </a:r>
            <a:r>
              <a:rPr lang="en-US" sz="1800" b="1" smtClean="0">
                <a:ea typeface="ＭＳ Ｐゴシック" pitchFamily="34" charset="-128"/>
              </a:rPr>
              <a:t>&gt;</a:t>
            </a:r>
            <a:endParaRPr lang="nn-NO" sz="1800" b="1" smtClean="0">
              <a:ea typeface="ＭＳ Ｐゴシック" pitchFamily="34" charset="-128"/>
            </a:endParaRP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</a:t>
            </a:r>
            <a:r>
              <a:rPr lang="nn-NO" sz="1800" b="1" smtClean="0">
                <a:solidFill>
                  <a:srgbClr val="00B050"/>
                </a:solidFill>
                <a:ea typeface="ＭＳ Ｐゴシック" pitchFamily="34" charset="-128"/>
              </a:rPr>
              <a:t>&lt;scene&gt;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    &lt;shape&gt;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        &lt;box&gt;&lt;/box&gt;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    &lt;/shape&gt;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</a:t>
            </a:r>
            <a:r>
              <a:rPr lang="nn-NO" sz="1800" b="1" smtClean="0">
                <a:solidFill>
                  <a:srgbClr val="00B050"/>
                </a:solidFill>
                <a:ea typeface="ＭＳ Ｐゴシック" pitchFamily="34" charset="-128"/>
              </a:rPr>
              <a:t>&lt;/scene&gt;</a:t>
            </a:r>
            <a:endParaRPr lang="en-US" sz="1800" b="1" smtClean="0">
              <a:solidFill>
                <a:srgbClr val="00B050"/>
              </a:solidFill>
              <a:ea typeface="ＭＳ Ｐゴシック" pitchFamily="34" charset="-128"/>
            </a:endParaRP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&lt;/</a:t>
            </a:r>
            <a:r>
              <a:rPr lang="en-US" sz="1800" b="1" smtClean="0">
                <a:solidFill>
                  <a:srgbClr val="0070C0"/>
                </a:solidFill>
                <a:ea typeface="ＭＳ Ｐゴシック" pitchFamily="34" charset="-128"/>
              </a:rPr>
              <a:t>x3d</a:t>
            </a:r>
            <a:r>
              <a:rPr lang="en-US" sz="1800" b="1" smtClean="0">
                <a:ea typeface="ＭＳ Ｐゴシック" pitchFamily="34" charset="-128"/>
              </a:rPr>
              <a:t>&gt;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</a:t>
            </a:r>
            <a:r>
              <a:rPr lang="en-US" sz="1800" smtClean="0">
                <a:solidFill>
                  <a:srgbClr val="C00000"/>
                </a:solidFill>
                <a:ea typeface="ＭＳ Ｐゴシック" pitchFamily="34" charset="-128"/>
              </a:rPr>
              <a:t>&lt;/body&gt;</a:t>
            </a:r>
          </a:p>
          <a:p>
            <a:pPr marL="0" indent="0">
              <a:defRPr/>
            </a:pPr>
            <a:r>
              <a:rPr lang="en-US" sz="1800" smtClean="0">
                <a:solidFill>
                  <a:srgbClr val="00B050"/>
                </a:solidFill>
                <a:ea typeface="ＭＳ Ｐゴシック" pitchFamily="34" charset="-128"/>
              </a:rPr>
              <a:t>&lt;/html&gt;</a:t>
            </a: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4125" y="1654175"/>
            <a:ext cx="3730625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Every object has a &lt;shape&gt;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60375" y="1600200"/>
            <a:ext cx="4662488" cy="4416425"/>
          </a:xfrm>
        </p:spPr>
        <p:txBody>
          <a:bodyPr/>
          <a:lstStyle/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…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</a:t>
            </a:r>
            <a:r>
              <a:rPr lang="en-US" sz="1800" smtClean="0">
                <a:solidFill>
                  <a:srgbClr val="C00000"/>
                </a:solidFill>
                <a:ea typeface="ＭＳ Ｐゴシック" pitchFamily="34" charset="-128"/>
              </a:rPr>
              <a:t>&lt;body&gt;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    &lt;h1&gt;Hello X3DOM World&lt;/h1&gt;</a:t>
            </a: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&lt;</a:t>
            </a:r>
            <a:r>
              <a:rPr lang="en-US" sz="1800" b="1" smtClean="0">
                <a:solidFill>
                  <a:srgbClr val="0070C0"/>
                </a:solidFill>
                <a:ea typeface="ＭＳ Ｐゴシック" pitchFamily="34" charset="-128"/>
              </a:rPr>
              <a:t>x3d</a:t>
            </a:r>
            <a:r>
              <a:rPr lang="en-US" sz="1800" b="1" smtClean="0">
                <a:ea typeface="ＭＳ Ｐゴシック" pitchFamily="34" charset="-128"/>
              </a:rPr>
              <a:t> </a:t>
            </a:r>
            <a:r>
              <a:rPr lang="en-US" sz="1800" b="1" smtClean="0">
                <a:solidFill>
                  <a:srgbClr val="0C4E3F"/>
                </a:solidFill>
                <a:ea typeface="ＭＳ Ｐゴシック" pitchFamily="34" charset="-128"/>
              </a:rPr>
              <a:t>width</a:t>
            </a:r>
            <a:r>
              <a:rPr lang="en-US" sz="1800" b="1" smtClean="0">
                <a:ea typeface="ＭＳ Ｐゴシック" pitchFamily="34" charset="-128"/>
              </a:rPr>
              <a:t>=</a:t>
            </a:r>
            <a:r>
              <a:rPr lang="en-US" sz="1800" b="1" smtClean="0">
                <a:solidFill>
                  <a:srgbClr val="7030A0"/>
                </a:solidFill>
                <a:ea typeface="ＭＳ Ｐゴシック" pitchFamily="34" charset="-128"/>
              </a:rPr>
              <a:t>"400"</a:t>
            </a:r>
            <a:r>
              <a:rPr lang="en-US" sz="1800" b="1" smtClean="0">
                <a:ea typeface="ＭＳ Ｐゴシック" pitchFamily="34" charset="-128"/>
              </a:rPr>
              <a:t> </a:t>
            </a:r>
            <a:r>
              <a:rPr lang="en-US" sz="1800" b="1" smtClean="0">
                <a:solidFill>
                  <a:srgbClr val="0C4E3F"/>
                </a:solidFill>
                <a:ea typeface="ＭＳ Ｐゴシック" pitchFamily="34" charset="-128"/>
              </a:rPr>
              <a:t>height</a:t>
            </a:r>
            <a:r>
              <a:rPr lang="en-US" sz="1800" b="1" smtClean="0">
                <a:ea typeface="ＭＳ Ｐゴシック" pitchFamily="34" charset="-128"/>
              </a:rPr>
              <a:t>=</a:t>
            </a:r>
            <a:r>
              <a:rPr lang="en-US" sz="1800" b="1" smtClean="0">
                <a:solidFill>
                  <a:srgbClr val="7030A0"/>
                </a:solidFill>
                <a:ea typeface="ＭＳ Ｐゴシック" pitchFamily="34" charset="-128"/>
              </a:rPr>
              <a:t>"300"</a:t>
            </a:r>
            <a:r>
              <a:rPr lang="en-US" sz="1800" b="1" smtClean="0">
                <a:ea typeface="ＭＳ Ｐゴシック" pitchFamily="34" charset="-128"/>
              </a:rPr>
              <a:t>&gt;</a:t>
            </a:r>
            <a:endParaRPr lang="nn-NO" sz="1800" b="1" smtClean="0">
              <a:ea typeface="ＭＳ Ｐゴシック" pitchFamily="34" charset="-128"/>
            </a:endParaRP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&lt;scene&gt;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    </a:t>
            </a:r>
            <a:r>
              <a:rPr lang="nn-NO" sz="1800" b="1" smtClean="0">
                <a:solidFill>
                  <a:srgbClr val="00B050"/>
                </a:solidFill>
                <a:ea typeface="ＭＳ Ｐゴシック" pitchFamily="34" charset="-128"/>
              </a:rPr>
              <a:t>&lt;shape&gt;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        &lt;box&gt;&lt;/box&gt;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    </a:t>
            </a:r>
            <a:r>
              <a:rPr lang="nn-NO" sz="1800" b="1" smtClean="0">
                <a:solidFill>
                  <a:srgbClr val="00B050"/>
                </a:solidFill>
                <a:ea typeface="ＭＳ Ｐゴシック" pitchFamily="34" charset="-128"/>
              </a:rPr>
              <a:t>&lt;/shape&gt;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&lt;/scene&gt;</a:t>
            </a:r>
            <a:endParaRPr lang="en-US" sz="1800" b="1" smtClean="0">
              <a:ea typeface="ＭＳ Ｐゴシック" pitchFamily="34" charset="-128"/>
            </a:endParaRP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&lt;/</a:t>
            </a:r>
            <a:r>
              <a:rPr lang="en-US" sz="1800" b="1" smtClean="0">
                <a:solidFill>
                  <a:srgbClr val="0070C0"/>
                </a:solidFill>
                <a:ea typeface="ＭＳ Ｐゴシック" pitchFamily="34" charset="-128"/>
              </a:rPr>
              <a:t>x3d</a:t>
            </a:r>
            <a:r>
              <a:rPr lang="en-US" sz="1800" b="1" smtClean="0">
                <a:ea typeface="ＭＳ Ｐゴシック" pitchFamily="34" charset="-128"/>
              </a:rPr>
              <a:t>&gt;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</a:t>
            </a:r>
            <a:r>
              <a:rPr lang="en-US" sz="1800" smtClean="0">
                <a:solidFill>
                  <a:srgbClr val="C00000"/>
                </a:solidFill>
                <a:ea typeface="ＭＳ Ｐゴシック" pitchFamily="34" charset="-128"/>
              </a:rPr>
              <a:t>&lt;/body&gt;</a:t>
            </a:r>
          </a:p>
          <a:p>
            <a:pPr marL="0" indent="0">
              <a:defRPr/>
            </a:pPr>
            <a:r>
              <a:rPr lang="en-US" sz="1800" smtClean="0">
                <a:solidFill>
                  <a:srgbClr val="00B050"/>
                </a:solidFill>
                <a:ea typeface="ＭＳ Ｐゴシック" pitchFamily="34" charset="-128"/>
              </a:rPr>
              <a:t>&lt;/html&gt;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4125" y="1654175"/>
            <a:ext cx="3730625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…and a geometry, like e.g. a &lt;box&gt;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60375" y="1600200"/>
            <a:ext cx="4662488" cy="4416425"/>
          </a:xfrm>
        </p:spPr>
        <p:txBody>
          <a:bodyPr/>
          <a:lstStyle/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…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</a:t>
            </a:r>
            <a:r>
              <a:rPr lang="en-US" sz="1800" smtClean="0">
                <a:solidFill>
                  <a:srgbClr val="C00000"/>
                </a:solidFill>
                <a:ea typeface="ＭＳ Ｐゴシック" pitchFamily="34" charset="-128"/>
              </a:rPr>
              <a:t>&lt;body&gt;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    &lt;h1&gt;Hello X3DOM World&lt;/h1&gt;</a:t>
            </a: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&lt;</a:t>
            </a:r>
            <a:r>
              <a:rPr lang="en-US" sz="1800" b="1" smtClean="0">
                <a:solidFill>
                  <a:srgbClr val="0070C0"/>
                </a:solidFill>
                <a:ea typeface="ＭＳ Ｐゴシック" pitchFamily="34" charset="-128"/>
              </a:rPr>
              <a:t>x3d</a:t>
            </a:r>
            <a:r>
              <a:rPr lang="en-US" sz="1800" b="1" smtClean="0">
                <a:ea typeface="ＭＳ Ｐゴシック" pitchFamily="34" charset="-128"/>
              </a:rPr>
              <a:t> </a:t>
            </a:r>
            <a:r>
              <a:rPr lang="en-US" sz="1800" b="1" smtClean="0">
                <a:solidFill>
                  <a:srgbClr val="0C4E3F"/>
                </a:solidFill>
                <a:ea typeface="ＭＳ Ｐゴシック" pitchFamily="34" charset="-128"/>
              </a:rPr>
              <a:t>width</a:t>
            </a:r>
            <a:r>
              <a:rPr lang="en-US" sz="1800" b="1" smtClean="0">
                <a:ea typeface="ＭＳ Ｐゴシック" pitchFamily="34" charset="-128"/>
              </a:rPr>
              <a:t>=</a:t>
            </a:r>
            <a:r>
              <a:rPr lang="en-US" sz="1800" b="1" smtClean="0">
                <a:solidFill>
                  <a:srgbClr val="7030A0"/>
                </a:solidFill>
                <a:ea typeface="ＭＳ Ｐゴシック" pitchFamily="34" charset="-128"/>
              </a:rPr>
              <a:t>"400"</a:t>
            </a:r>
            <a:r>
              <a:rPr lang="en-US" sz="1800" b="1" smtClean="0">
                <a:ea typeface="ＭＳ Ｐゴシック" pitchFamily="34" charset="-128"/>
              </a:rPr>
              <a:t> </a:t>
            </a:r>
            <a:r>
              <a:rPr lang="en-US" sz="1800" b="1" smtClean="0">
                <a:solidFill>
                  <a:srgbClr val="0C4E3F"/>
                </a:solidFill>
                <a:ea typeface="ＭＳ Ｐゴシック" pitchFamily="34" charset="-128"/>
              </a:rPr>
              <a:t>height</a:t>
            </a:r>
            <a:r>
              <a:rPr lang="en-US" sz="1800" b="1" smtClean="0">
                <a:ea typeface="ＭＳ Ｐゴシック" pitchFamily="34" charset="-128"/>
              </a:rPr>
              <a:t>=</a:t>
            </a:r>
            <a:r>
              <a:rPr lang="en-US" sz="1800" b="1" smtClean="0">
                <a:solidFill>
                  <a:srgbClr val="7030A0"/>
                </a:solidFill>
                <a:ea typeface="ＭＳ Ｐゴシック" pitchFamily="34" charset="-128"/>
              </a:rPr>
              <a:t>"300"</a:t>
            </a:r>
            <a:r>
              <a:rPr lang="en-US" sz="1800" b="1" smtClean="0">
                <a:ea typeface="ＭＳ Ｐゴシック" pitchFamily="34" charset="-128"/>
              </a:rPr>
              <a:t>&gt;</a:t>
            </a:r>
            <a:endParaRPr lang="nn-NO" sz="1800" b="1" smtClean="0">
              <a:ea typeface="ＭＳ Ｐゴシック" pitchFamily="34" charset="-128"/>
            </a:endParaRP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&lt;scene&gt;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    &lt;shape&gt;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        </a:t>
            </a:r>
            <a:r>
              <a:rPr lang="nn-NO" sz="1800" b="1" smtClean="0">
                <a:solidFill>
                  <a:srgbClr val="00B050"/>
                </a:solidFill>
                <a:ea typeface="ＭＳ Ｐゴシック" pitchFamily="34" charset="-128"/>
              </a:rPr>
              <a:t>&lt;box&gt;&lt;/box&gt;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    &lt;/shape&gt;</a:t>
            </a:r>
          </a:p>
          <a:p>
            <a:pPr marL="0" indent="0">
              <a:defRPr/>
            </a:pPr>
            <a:r>
              <a:rPr lang="nn-NO" sz="1800" b="1" smtClean="0">
                <a:ea typeface="ＭＳ Ｐゴシック" pitchFamily="34" charset="-128"/>
              </a:rPr>
              <a:t>            &lt;/scene&gt;</a:t>
            </a:r>
            <a:endParaRPr lang="en-US" sz="1800" b="1" smtClean="0">
              <a:ea typeface="ＭＳ Ｐゴシック" pitchFamily="34" charset="-128"/>
            </a:endParaRPr>
          </a:p>
          <a:p>
            <a:pPr marL="0" indent="0">
              <a:defRPr/>
            </a:pPr>
            <a:r>
              <a:rPr lang="en-US" sz="1800" b="1" smtClean="0">
                <a:ea typeface="ＭＳ Ｐゴシック" pitchFamily="34" charset="-128"/>
              </a:rPr>
              <a:t>        &lt;/</a:t>
            </a:r>
            <a:r>
              <a:rPr lang="en-US" sz="1800" b="1" smtClean="0">
                <a:solidFill>
                  <a:srgbClr val="0070C0"/>
                </a:solidFill>
                <a:ea typeface="ＭＳ Ｐゴシック" pitchFamily="34" charset="-128"/>
              </a:rPr>
              <a:t>x3d</a:t>
            </a:r>
            <a:r>
              <a:rPr lang="en-US" sz="1800" b="1" smtClean="0">
                <a:ea typeface="ＭＳ Ｐゴシック" pitchFamily="34" charset="-128"/>
              </a:rPr>
              <a:t>&gt;</a:t>
            </a:r>
          </a:p>
          <a:p>
            <a:pPr marL="0" indent="0">
              <a:defRPr/>
            </a:pPr>
            <a:r>
              <a:rPr lang="en-US" sz="1800" smtClean="0">
                <a:ea typeface="ＭＳ Ｐゴシック" pitchFamily="34" charset="-128"/>
              </a:rPr>
              <a:t>    </a:t>
            </a:r>
            <a:r>
              <a:rPr lang="en-US" sz="1800" smtClean="0">
                <a:solidFill>
                  <a:srgbClr val="C00000"/>
                </a:solidFill>
                <a:ea typeface="ＭＳ Ｐゴシック" pitchFamily="34" charset="-128"/>
              </a:rPr>
              <a:t>&lt;/body&gt;</a:t>
            </a:r>
          </a:p>
          <a:p>
            <a:pPr marL="0" indent="0">
              <a:defRPr/>
            </a:pPr>
            <a:r>
              <a:rPr lang="en-US" sz="1800" smtClean="0">
                <a:solidFill>
                  <a:srgbClr val="00B050"/>
                </a:solidFill>
                <a:ea typeface="ＭＳ Ｐゴシック" pitchFamily="34" charset="-128"/>
              </a:rPr>
              <a:t>&lt;/html&gt;</a:t>
            </a: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4125" y="1654175"/>
            <a:ext cx="3730625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…and an &lt;appearance&gt;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60375" y="1600200"/>
            <a:ext cx="4784725" cy="441642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800"/>
              <a:t>&lt;</a:t>
            </a:r>
            <a:r>
              <a:rPr lang="en-US" sz="1800">
                <a:solidFill>
                  <a:srgbClr val="0070C0"/>
                </a:solidFill>
              </a:rPr>
              <a:t>x3d</a:t>
            </a:r>
            <a:r>
              <a:rPr lang="en-US" sz="1800"/>
              <a:t> </a:t>
            </a:r>
            <a:r>
              <a:rPr lang="en-US" sz="1800">
                <a:solidFill>
                  <a:srgbClr val="0C4E3F"/>
                </a:solidFill>
              </a:rPr>
              <a:t>width</a:t>
            </a:r>
            <a:r>
              <a:rPr lang="en-US" sz="1800"/>
              <a:t>=</a:t>
            </a:r>
            <a:r>
              <a:rPr lang="en-US" sz="1800">
                <a:solidFill>
                  <a:srgbClr val="7030A0"/>
                </a:solidFill>
              </a:rPr>
              <a:t>"400"</a:t>
            </a:r>
            <a:r>
              <a:rPr lang="en-US" sz="1800"/>
              <a:t> </a:t>
            </a:r>
            <a:r>
              <a:rPr lang="en-US" sz="1800">
                <a:solidFill>
                  <a:srgbClr val="0C4E3F"/>
                </a:solidFill>
              </a:rPr>
              <a:t>height</a:t>
            </a:r>
            <a:r>
              <a:rPr lang="en-US" sz="1800"/>
              <a:t>=</a:t>
            </a:r>
            <a:r>
              <a:rPr lang="en-US" sz="1800">
                <a:solidFill>
                  <a:srgbClr val="7030A0"/>
                </a:solidFill>
              </a:rPr>
              <a:t>"300"</a:t>
            </a:r>
            <a:r>
              <a:rPr lang="en-US" sz="1800"/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&lt;scene&gt;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&lt;shape&gt;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</a:t>
            </a:r>
            <a:r>
              <a:rPr lang="en-US" sz="1800">
                <a:solidFill>
                  <a:srgbClr val="00B050"/>
                </a:solidFill>
              </a:rPr>
              <a:t>&lt;appearance&gt;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    &lt;material diffuseColor="red"&gt;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    &lt;/material&gt;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</a:t>
            </a:r>
            <a:r>
              <a:rPr lang="en-US" sz="1800">
                <a:solidFill>
                  <a:srgbClr val="00B050"/>
                </a:solidFill>
              </a:rPr>
              <a:t>&lt;/appearance&gt;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&lt;box&gt;&lt;/box&gt;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&lt;/shape&gt;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&lt;/scene&gt;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&lt;/</a:t>
            </a:r>
            <a:r>
              <a:rPr lang="en-US" sz="1800">
                <a:solidFill>
                  <a:srgbClr val="0070C0"/>
                </a:solidFill>
              </a:rPr>
              <a:t>x3d</a:t>
            </a:r>
            <a:r>
              <a:rPr lang="en-US" sz="1800"/>
              <a:t>&gt;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4125" y="1654175"/>
            <a:ext cx="3730625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…with a (e.g. red) &lt;material&gt;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60375" y="1600200"/>
            <a:ext cx="4784725" cy="441642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800"/>
              <a:t>&lt;</a:t>
            </a:r>
            <a:r>
              <a:rPr lang="en-US" sz="1800">
                <a:solidFill>
                  <a:srgbClr val="0070C0"/>
                </a:solidFill>
              </a:rPr>
              <a:t>x3d</a:t>
            </a:r>
            <a:r>
              <a:rPr lang="en-US" sz="1800"/>
              <a:t> </a:t>
            </a:r>
            <a:r>
              <a:rPr lang="en-US" sz="1800">
                <a:solidFill>
                  <a:srgbClr val="0C4E3F"/>
                </a:solidFill>
              </a:rPr>
              <a:t>width</a:t>
            </a:r>
            <a:r>
              <a:rPr lang="en-US" sz="1800"/>
              <a:t>=</a:t>
            </a:r>
            <a:r>
              <a:rPr lang="en-US" sz="1800">
                <a:solidFill>
                  <a:srgbClr val="7030A0"/>
                </a:solidFill>
              </a:rPr>
              <a:t>"400"</a:t>
            </a:r>
            <a:r>
              <a:rPr lang="en-US" sz="1800"/>
              <a:t> </a:t>
            </a:r>
            <a:r>
              <a:rPr lang="en-US" sz="1800">
                <a:solidFill>
                  <a:srgbClr val="0C4E3F"/>
                </a:solidFill>
              </a:rPr>
              <a:t>height</a:t>
            </a:r>
            <a:r>
              <a:rPr lang="en-US" sz="1800"/>
              <a:t>=</a:t>
            </a:r>
            <a:r>
              <a:rPr lang="en-US" sz="1800">
                <a:solidFill>
                  <a:srgbClr val="7030A0"/>
                </a:solidFill>
              </a:rPr>
              <a:t>"300"</a:t>
            </a:r>
            <a:r>
              <a:rPr lang="en-US" sz="1800"/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&lt;scene&gt;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&lt;shape&gt;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&lt;appearance&gt;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    </a:t>
            </a:r>
            <a:r>
              <a:rPr lang="en-US" sz="1800">
                <a:solidFill>
                  <a:srgbClr val="00B050"/>
                </a:solidFill>
              </a:rPr>
              <a:t>&lt;material</a:t>
            </a:r>
            <a:r>
              <a:rPr lang="en-US" sz="1800"/>
              <a:t> </a:t>
            </a:r>
            <a:r>
              <a:rPr lang="en-US" sz="1800">
                <a:solidFill>
                  <a:srgbClr val="0C4E3F"/>
                </a:solidFill>
              </a:rPr>
              <a:t>diffuseColor</a:t>
            </a:r>
            <a:r>
              <a:rPr lang="en-US" sz="1800"/>
              <a:t>=</a:t>
            </a:r>
            <a:r>
              <a:rPr lang="en-US" sz="1800">
                <a:solidFill>
                  <a:srgbClr val="7030A0"/>
                </a:solidFill>
              </a:rPr>
              <a:t>"red"</a:t>
            </a:r>
            <a:r>
              <a:rPr lang="en-US" sz="1800">
                <a:solidFill>
                  <a:srgbClr val="00B050"/>
                </a:solidFill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    </a:t>
            </a:r>
            <a:r>
              <a:rPr lang="en-US" sz="1800">
                <a:solidFill>
                  <a:srgbClr val="00B050"/>
                </a:solidFill>
              </a:rPr>
              <a:t>&lt;/material&gt;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&lt;/appearance&gt;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&lt;box&gt;&lt;/box&gt;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&lt;/shape&gt;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&lt;/scene&gt;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&lt;/</a:t>
            </a:r>
            <a:r>
              <a:rPr lang="en-US" sz="1800">
                <a:solidFill>
                  <a:srgbClr val="0070C0"/>
                </a:solidFill>
              </a:rPr>
              <a:t>x3d</a:t>
            </a:r>
            <a:r>
              <a:rPr lang="en-US" sz="1800"/>
              <a:t>&gt;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4125" y="1654175"/>
            <a:ext cx="3730625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Materials with specular highlights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60375" y="1600200"/>
            <a:ext cx="4662488" cy="441642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800"/>
              <a:t>&lt;</a:t>
            </a:r>
            <a:r>
              <a:rPr lang="en-US" sz="1800">
                <a:solidFill>
                  <a:srgbClr val="0070C0"/>
                </a:solidFill>
              </a:rPr>
              <a:t>x3d</a:t>
            </a:r>
            <a:r>
              <a:rPr lang="en-US" sz="1800"/>
              <a:t> </a:t>
            </a:r>
            <a:r>
              <a:rPr lang="en-US" sz="1800">
                <a:solidFill>
                  <a:srgbClr val="0C4E3F"/>
                </a:solidFill>
              </a:rPr>
              <a:t>width</a:t>
            </a:r>
            <a:r>
              <a:rPr lang="en-US" sz="1800"/>
              <a:t>=</a:t>
            </a:r>
            <a:r>
              <a:rPr lang="en-US" sz="1800">
                <a:solidFill>
                  <a:srgbClr val="7030A0"/>
                </a:solidFill>
              </a:rPr>
              <a:t>"400"</a:t>
            </a:r>
            <a:r>
              <a:rPr lang="en-US" sz="1800"/>
              <a:t> </a:t>
            </a:r>
            <a:r>
              <a:rPr lang="en-US" sz="1800">
                <a:solidFill>
                  <a:srgbClr val="0C4E3F"/>
                </a:solidFill>
              </a:rPr>
              <a:t>height</a:t>
            </a:r>
            <a:r>
              <a:rPr lang="en-US" sz="1800"/>
              <a:t>=</a:t>
            </a:r>
            <a:r>
              <a:rPr lang="en-US" sz="1800">
                <a:solidFill>
                  <a:srgbClr val="7030A0"/>
                </a:solidFill>
              </a:rPr>
              <a:t>"300"</a:t>
            </a:r>
            <a:r>
              <a:rPr lang="en-US" sz="1800"/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&lt;scene&gt;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&lt;shape&gt;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&lt;appearance&gt;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    </a:t>
            </a:r>
            <a:r>
              <a:rPr lang="en-US" sz="1800">
                <a:solidFill>
                  <a:srgbClr val="00B050"/>
                </a:solidFill>
              </a:rPr>
              <a:t>&lt;material</a:t>
            </a:r>
            <a:r>
              <a:rPr lang="en-US" sz="1800"/>
              <a:t> </a:t>
            </a:r>
            <a:r>
              <a:rPr lang="en-US" sz="1800">
                <a:solidFill>
                  <a:srgbClr val="0C4E3F"/>
                </a:solidFill>
              </a:rPr>
              <a:t>diffuseColor</a:t>
            </a:r>
            <a:r>
              <a:rPr lang="en-US" sz="1800"/>
              <a:t>=</a:t>
            </a:r>
            <a:r>
              <a:rPr lang="en-US" sz="1800">
                <a:solidFill>
                  <a:srgbClr val="7030A0"/>
                </a:solidFill>
              </a:rPr>
              <a:t>"red"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>
                <a:solidFill>
                  <a:srgbClr val="7030A0"/>
                </a:solidFill>
              </a:rPr>
              <a:t>                    </a:t>
            </a:r>
            <a:r>
              <a:rPr lang="en-US" sz="1800">
                <a:solidFill>
                  <a:srgbClr val="0C4E3F"/>
                </a:solidFill>
              </a:rPr>
              <a:t>specularColor</a:t>
            </a:r>
            <a:r>
              <a:rPr lang="en-US" sz="1800"/>
              <a:t>=</a:t>
            </a:r>
            <a:r>
              <a:rPr lang="en-US" sz="1800">
                <a:solidFill>
                  <a:srgbClr val="7030A0"/>
                </a:solidFill>
              </a:rPr>
              <a:t>"#808080"</a:t>
            </a:r>
            <a:r>
              <a:rPr lang="en-US" sz="1800">
                <a:solidFill>
                  <a:srgbClr val="00B050"/>
                </a:solidFill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    </a:t>
            </a:r>
            <a:r>
              <a:rPr lang="en-US" sz="1800">
                <a:solidFill>
                  <a:srgbClr val="00B050"/>
                </a:solidFill>
              </a:rPr>
              <a:t>&lt;/material&gt;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&lt;/appearance&gt;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    &lt;box&gt;&lt;/box&gt;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    &lt;/shape&gt;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    &lt;/scene&gt;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/>
              <a:t>&lt;/</a:t>
            </a:r>
            <a:r>
              <a:rPr lang="en-US" sz="1800">
                <a:solidFill>
                  <a:srgbClr val="0070C0"/>
                </a:solidFill>
              </a:rPr>
              <a:t>x3d</a:t>
            </a:r>
            <a:r>
              <a:rPr lang="en-US" sz="1800"/>
              <a:t>&gt;</a:t>
            </a: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4125" y="1654175"/>
            <a:ext cx="3730625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Change Background</a:t>
            </a:r>
            <a:br>
              <a:rPr lang="en-US" dirty="0"/>
            </a:br>
            <a:r>
              <a:rPr lang="en-US" dirty="0"/>
              <a:t>Colors in (R,G,B) with red/green/blue </a:t>
            </a:r>
            <a:r>
              <a:rPr lang="en-US" sz="2800" dirty="0">
                <a:sym typeface="Symbol" charset="0"/>
              </a:rPr>
              <a:t></a:t>
            </a:r>
            <a:r>
              <a:rPr lang="en-US" dirty="0">
                <a:sym typeface="Symbol" charset="0"/>
              </a:rPr>
              <a:t> [0,1]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600200"/>
            <a:ext cx="4662488" cy="441642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&lt;scene&gt;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&lt;shape&gt;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  &lt;appearance&gt;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      &lt;material </a:t>
            </a:r>
            <a:r>
              <a:rPr lang="en-US" sz="1800" dirty="0" err="1"/>
              <a:t>diffuseColor</a:t>
            </a:r>
            <a:r>
              <a:rPr lang="en-US" sz="1800" dirty="0"/>
              <a:t>="red"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specularColor</a:t>
            </a:r>
            <a:r>
              <a:rPr lang="en-US" sz="1800" dirty="0"/>
              <a:t>="#808080"&gt;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      &lt;/material&gt;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  &lt;/appearance&gt;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    &lt;box&gt;&lt;/box&gt;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&lt;/shape&gt;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B050"/>
                </a:solidFill>
              </a:rPr>
              <a:t>&lt;background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C4E3F"/>
                </a:solidFill>
              </a:rPr>
              <a:t>skyColor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7030A0"/>
                </a:solidFill>
              </a:rPr>
              <a:t>"0 0 0"</a:t>
            </a:r>
            <a:r>
              <a:rPr lang="en-US" sz="18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B050"/>
                </a:solidFill>
              </a:rPr>
              <a:t>&lt;/background&gt;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&lt;/scene&gt;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4125" y="1654175"/>
            <a:ext cx="3730625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3D Information inside the Web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1157288"/>
            <a:ext cx="4906963" cy="4857750"/>
          </a:xfrm>
        </p:spPr>
        <p:txBody>
          <a:bodyPr/>
          <a:lstStyle/>
          <a:p>
            <a:pPr lvl="1">
              <a:defRPr/>
            </a:pPr>
            <a:r>
              <a:rPr lang="en-US" dirty="0" smtClean="0"/>
              <a:t>Websites </a:t>
            </a:r>
            <a:r>
              <a:rPr lang="en-US" dirty="0"/>
              <a:t>(have) become Web </a:t>
            </a:r>
            <a:r>
              <a:rPr lang="en-US" dirty="0" smtClean="0"/>
              <a:t>applications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GB" dirty="0" smtClean="0"/>
              <a:t>Increasing </a:t>
            </a:r>
            <a:r>
              <a:rPr lang="en-GB" dirty="0"/>
              <a:t>interest in 3D for</a:t>
            </a:r>
            <a:endParaRPr lang="en-US" dirty="0"/>
          </a:p>
          <a:p>
            <a:pPr lvl="2">
              <a:defRPr/>
            </a:pPr>
            <a:r>
              <a:rPr lang="en-US" dirty="0" smtClean="0"/>
              <a:t>Product presentation</a:t>
            </a:r>
          </a:p>
          <a:p>
            <a:pPr lvl="2">
              <a:defRPr/>
            </a:pPr>
            <a:r>
              <a:rPr lang="en-US" dirty="0" smtClean="0"/>
              <a:t>Visualization of abstract information (e.g. time lines)</a:t>
            </a:r>
          </a:p>
          <a:p>
            <a:pPr lvl="2">
              <a:defRPr/>
            </a:pPr>
            <a:r>
              <a:rPr lang="en-US" dirty="0" smtClean="0"/>
              <a:t>Enriching experience of Cultural Heritage data</a:t>
            </a:r>
          </a:p>
          <a:p>
            <a:pPr lvl="2"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Enhancing user experience with more sophisticated visualizations</a:t>
            </a:r>
          </a:p>
          <a:p>
            <a:pPr lvl="2">
              <a:defRPr/>
            </a:pPr>
            <a:r>
              <a:rPr lang="en-US" dirty="0" smtClean="0"/>
              <a:t>Today: Adobe Flash-based site with videos</a:t>
            </a:r>
          </a:p>
          <a:p>
            <a:pPr lvl="2">
              <a:defRPr/>
            </a:pPr>
            <a:r>
              <a:rPr lang="en-US" dirty="0" smtClean="0"/>
              <a:t>Tomorrow: Immersive 3D inside browsers</a:t>
            </a:r>
          </a:p>
        </p:txBody>
      </p:sp>
      <p:pic>
        <p:nvPicPr>
          <p:cNvPr id="5126" name="Picture 4" descr="C:\cygwin\home\yvonne\devel\Publications\x3dom-10\coform3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3169" y="1347962"/>
            <a:ext cx="3539556" cy="292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hteck 6"/>
          <p:cNvSpPr>
            <a:spLocks noChangeArrowheads="1"/>
          </p:cNvSpPr>
          <p:nvPr/>
        </p:nvSpPr>
        <p:spPr bwMode="auto">
          <a:xfrm>
            <a:off x="5938838" y="4346575"/>
            <a:ext cx="3163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i="1"/>
              <a:t>Example Coform3D: line-up of scanned historic 3D objects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Background (now using CSS)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/>
              <a:t>&lt;x3d </a:t>
            </a:r>
            <a:r>
              <a:rPr lang="en-US" sz="1800" dirty="0"/>
              <a:t>style="background-color: #00F;"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    </a:t>
            </a:r>
            <a:r>
              <a:rPr lang="en-US" sz="1800" dirty="0" smtClean="0"/>
              <a:t>&lt;scene&gt;</a:t>
            </a: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r>
              <a:rPr lang="de-DE" sz="1800" dirty="0" smtClean="0"/>
              <a:t>      …</a:t>
            </a:r>
            <a:endParaRPr lang="en-US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/>
              <a:t>    &lt;/scene&gt;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/>
              <a:t>&lt;/x3d&gt;</a:t>
            </a:r>
            <a:endParaRPr lang="en-US" sz="1800" dirty="0"/>
          </a:p>
          <a:p>
            <a:endParaRPr lang="de-DE" sz="1800" dirty="0" smtClean="0"/>
          </a:p>
          <a:p>
            <a:r>
              <a:rPr lang="de-DE" sz="2400" b="1" dirty="0" smtClean="0">
                <a:latin typeface="+mj-lt"/>
                <a:cs typeface="+mj-cs"/>
              </a:rPr>
              <a:t>Change </a:t>
            </a:r>
            <a:r>
              <a:rPr lang="de-DE" sz="2400" b="1" dirty="0" err="1" smtClean="0">
                <a:latin typeface="+mj-lt"/>
                <a:cs typeface="+mj-cs"/>
              </a:rPr>
              <a:t>size</a:t>
            </a:r>
            <a:r>
              <a:rPr lang="de-DE" sz="2400" b="1" dirty="0" smtClean="0">
                <a:latin typeface="+mj-lt"/>
                <a:cs typeface="+mj-cs"/>
              </a:rPr>
              <a:t> </a:t>
            </a:r>
            <a:r>
              <a:rPr lang="de-DE" sz="2400" b="1" dirty="0" err="1">
                <a:latin typeface="+mj-lt"/>
                <a:cs typeface="+mj-cs"/>
              </a:rPr>
              <a:t>of</a:t>
            </a:r>
            <a:r>
              <a:rPr lang="de-DE" sz="2400" b="1" dirty="0">
                <a:latin typeface="+mj-lt"/>
                <a:cs typeface="+mj-cs"/>
              </a:rPr>
              <a:t> </a:t>
            </a:r>
            <a:r>
              <a:rPr lang="de-DE" sz="2400" b="1" dirty="0" smtClean="0">
                <a:latin typeface="+mj-lt"/>
                <a:cs typeface="+mj-cs"/>
              </a:rPr>
              <a:t>&lt;</a:t>
            </a:r>
            <a:r>
              <a:rPr lang="de-DE" sz="2400" b="1" dirty="0">
                <a:latin typeface="+mj-lt"/>
                <a:cs typeface="+mj-cs"/>
              </a:rPr>
              <a:t>x3d&gt; </a:t>
            </a:r>
            <a:r>
              <a:rPr lang="de-DE" sz="2400" b="1" dirty="0" err="1">
                <a:latin typeface="+mj-lt"/>
                <a:cs typeface="+mj-cs"/>
              </a:rPr>
              <a:t>element</a:t>
            </a:r>
            <a:r>
              <a:rPr lang="de-DE" sz="2400" b="1" dirty="0">
                <a:latin typeface="+mj-lt"/>
                <a:cs typeface="+mj-cs"/>
              </a:rPr>
              <a:t> </a:t>
            </a:r>
            <a:r>
              <a:rPr lang="de-DE" sz="2400" b="1" dirty="0" err="1">
                <a:latin typeface="+mj-lt"/>
                <a:cs typeface="+mj-cs"/>
              </a:rPr>
              <a:t>to</a:t>
            </a:r>
            <a:r>
              <a:rPr lang="de-DE" sz="2400" b="1" dirty="0">
                <a:latin typeface="+mj-lt"/>
                <a:cs typeface="+mj-cs"/>
              </a:rPr>
              <a:t> </a:t>
            </a:r>
            <a:r>
              <a:rPr lang="de-DE" sz="2400" b="1" dirty="0" err="1">
                <a:latin typeface="+mj-lt"/>
                <a:cs typeface="+mj-cs"/>
              </a:rPr>
              <a:t>full</a:t>
            </a:r>
            <a:r>
              <a:rPr lang="de-DE" sz="2400" b="1" dirty="0">
                <a:latin typeface="+mj-lt"/>
                <a:cs typeface="+mj-cs"/>
              </a:rPr>
              <a:t> </a:t>
            </a:r>
            <a:r>
              <a:rPr lang="de-DE" sz="2400" b="1" dirty="0" err="1">
                <a:latin typeface="+mj-lt"/>
                <a:cs typeface="+mj-cs"/>
              </a:rPr>
              <a:t>size</a:t>
            </a:r>
            <a:endParaRPr lang="de-DE" sz="2400" b="1" dirty="0">
              <a:latin typeface="+mj-lt"/>
              <a:cs typeface="+mj-cs"/>
            </a:endParaRPr>
          </a:p>
          <a:p>
            <a:endParaRPr lang="en-US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&lt;x3d style</a:t>
            </a:r>
            <a:r>
              <a:rPr lang="en-US" dirty="0" smtClean="0"/>
              <a:t>="left:0px</a:t>
            </a:r>
            <a:r>
              <a:rPr lang="en-US" dirty="0"/>
              <a:t>; top:0px; width:100%; height:100%; </a:t>
            </a:r>
            <a:r>
              <a:rPr lang="en-US" dirty="0" err="1"/>
              <a:t>border:none</a:t>
            </a:r>
            <a:r>
              <a:rPr lang="en-US" dirty="0"/>
              <a:t>;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Font typeface="Wingdings" charset="0"/>
              <a:buNone/>
              <a:defRPr/>
            </a:pPr>
            <a:r>
              <a:rPr lang="de-DE" dirty="0" smtClean="0"/>
              <a:t>    …</a:t>
            </a:r>
            <a:endParaRPr lang="en-US" dirty="0"/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/>
              <a:t>&lt;/</a:t>
            </a:r>
            <a:r>
              <a:rPr lang="en-US" dirty="0"/>
              <a:t>x3d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7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Geometric base objects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1600200"/>
            <a:ext cx="5213350" cy="4416425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See screenshot – from left to right: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smtClean="0">
                <a:solidFill>
                  <a:srgbClr val="002060"/>
                </a:solidFill>
                <a:ea typeface="ＭＳ Ｐゴシック" pitchFamily="34" charset="-128"/>
              </a:rPr>
              <a:t>sphere</a:t>
            </a:r>
            <a:r>
              <a:rPr lang="en-US" smtClean="0">
                <a:ea typeface="ＭＳ Ｐゴシック" pitchFamily="34" charset="-128"/>
              </a:rPr>
              <a:t> radius=</a:t>
            </a:r>
            <a:r>
              <a:rPr lang="en-US" altLang="de-DE" smtClean="0">
                <a:ea typeface="ＭＳ Ｐゴシック" pitchFamily="34" charset="-128"/>
              </a:rPr>
              <a:t>“</a:t>
            </a:r>
            <a:r>
              <a:rPr lang="en-US" smtClean="0">
                <a:ea typeface="ＭＳ Ｐゴシック" pitchFamily="34" charset="-128"/>
              </a:rPr>
              <a:t>1.0</a:t>
            </a:r>
            <a:r>
              <a:rPr lang="en-US" altLang="de-DE" smtClean="0">
                <a:ea typeface="ＭＳ Ｐゴシック" pitchFamily="34" charset="-128"/>
              </a:rPr>
              <a:t>”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smtClean="0">
                <a:solidFill>
                  <a:srgbClr val="00B050"/>
                </a:solidFill>
                <a:ea typeface="ＭＳ Ｐゴシック" pitchFamily="34" charset="-128"/>
              </a:rPr>
              <a:t>cylinder</a:t>
            </a:r>
            <a:r>
              <a:rPr lang="en-US" smtClean="0">
                <a:ea typeface="ＭＳ Ｐゴシック" pitchFamily="34" charset="-128"/>
              </a:rPr>
              <a:t> radius=</a:t>
            </a:r>
            <a:r>
              <a:rPr lang="en-US" altLang="de-DE" smtClean="0">
                <a:ea typeface="ＭＳ Ｐゴシック" pitchFamily="34" charset="-128"/>
              </a:rPr>
              <a:t>“</a:t>
            </a:r>
            <a:r>
              <a:rPr lang="en-US" smtClean="0">
                <a:ea typeface="ＭＳ Ｐゴシック" pitchFamily="34" charset="-128"/>
              </a:rPr>
              <a:t>1.0</a:t>
            </a:r>
            <a:r>
              <a:rPr lang="en-US" altLang="de-DE" smtClean="0">
                <a:ea typeface="ＭＳ Ｐゴシック" pitchFamily="34" charset="-128"/>
              </a:rPr>
              <a:t>”</a:t>
            </a:r>
            <a:r>
              <a:rPr lang="en-US" smtClean="0">
                <a:ea typeface="ＭＳ Ｐゴシック" pitchFamily="34" charset="-128"/>
              </a:rPr>
              <a:t> height=</a:t>
            </a:r>
            <a:r>
              <a:rPr lang="en-US" altLang="de-DE" smtClean="0">
                <a:ea typeface="ＭＳ Ｐゴシック" pitchFamily="34" charset="-128"/>
              </a:rPr>
              <a:t>“</a:t>
            </a:r>
            <a:r>
              <a:rPr lang="en-US" smtClean="0">
                <a:ea typeface="ＭＳ Ｐゴシック" pitchFamily="34" charset="-128"/>
              </a:rPr>
              <a:t>2.0</a:t>
            </a:r>
            <a:r>
              <a:rPr lang="en-US" altLang="de-DE" smtClean="0">
                <a:ea typeface="ＭＳ Ｐゴシック" pitchFamily="34" charset="-128"/>
              </a:rPr>
              <a:t>”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box</a:t>
            </a:r>
            <a:r>
              <a:rPr lang="en-US" smtClean="0">
                <a:ea typeface="ＭＳ Ｐゴシック" pitchFamily="34" charset="-128"/>
              </a:rPr>
              <a:t> size=</a:t>
            </a:r>
            <a:r>
              <a:rPr lang="en-US" altLang="de-DE" smtClean="0">
                <a:ea typeface="ＭＳ Ｐゴシック" pitchFamily="34" charset="-128"/>
              </a:rPr>
              <a:t>“</a:t>
            </a:r>
            <a:r>
              <a:rPr lang="en-US" smtClean="0">
                <a:ea typeface="ＭＳ Ｐゴシック" pitchFamily="34" charset="-128"/>
              </a:rPr>
              <a:t>2.0 2.0 2.0</a:t>
            </a:r>
            <a:r>
              <a:rPr lang="en-US" altLang="de-DE" smtClean="0">
                <a:ea typeface="ＭＳ Ｐゴシック" pitchFamily="34" charset="-128"/>
              </a:rPr>
              <a:t>”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smtClean="0">
                <a:solidFill>
                  <a:srgbClr val="FFC000"/>
                </a:solidFill>
                <a:ea typeface="ＭＳ Ｐゴシック" pitchFamily="34" charset="-128"/>
              </a:rPr>
              <a:t>cone</a:t>
            </a:r>
            <a:r>
              <a:rPr lang="en-US" smtClean="0">
                <a:ea typeface="ＭＳ Ｐゴシック" pitchFamily="34" charset="-128"/>
              </a:rPr>
              <a:t> bottomRadius=</a:t>
            </a:r>
            <a:r>
              <a:rPr lang="en-US" altLang="de-DE" smtClean="0">
                <a:ea typeface="ＭＳ Ｐゴシック" pitchFamily="34" charset="-128"/>
              </a:rPr>
              <a:t>“</a:t>
            </a:r>
            <a:r>
              <a:rPr lang="en-US" smtClean="0">
                <a:ea typeface="ＭＳ Ｐゴシック" pitchFamily="34" charset="-128"/>
              </a:rPr>
              <a:t>1.0</a:t>
            </a:r>
            <a:r>
              <a:rPr lang="en-US" altLang="de-DE" smtClean="0">
                <a:ea typeface="ＭＳ Ｐゴシック" pitchFamily="34" charset="-128"/>
              </a:rPr>
              <a:t>”</a:t>
            </a:r>
            <a:r>
              <a:rPr lang="en-US" smtClean="0">
                <a:ea typeface="ＭＳ Ｐゴシック" pitchFamily="34" charset="-128"/>
              </a:rPr>
              <a:t> height=</a:t>
            </a:r>
            <a:r>
              <a:rPr lang="en-US" altLang="de-DE" smtClean="0">
                <a:ea typeface="ＭＳ Ｐゴシック" pitchFamily="34" charset="-128"/>
              </a:rPr>
              <a:t>“</a:t>
            </a:r>
            <a:r>
              <a:rPr lang="en-US" smtClean="0">
                <a:ea typeface="ＭＳ Ｐゴシック" pitchFamily="34" charset="-128"/>
              </a:rPr>
              <a:t>2.0</a:t>
            </a:r>
            <a:r>
              <a:rPr lang="en-US" altLang="de-DE" smtClean="0">
                <a:ea typeface="ＭＳ Ｐゴシック" pitchFamily="34" charset="-128"/>
              </a:rPr>
              <a:t>”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 lvl="1">
              <a:defRPr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smtClean="0">
                <a:solidFill>
                  <a:srgbClr val="525959"/>
                </a:solidFill>
                <a:ea typeface="ＭＳ Ｐゴシック" pitchFamily="34" charset="-128"/>
              </a:rPr>
              <a:t>torus</a:t>
            </a:r>
            <a:r>
              <a:rPr lang="en-US" smtClean="0">
                <a:ea typeface="ＭＳ Ｐゴシック" pitchFamily="34" charset="-128"/>
              </a:rPr>
              <a:t> innerRadius=</a:t>
            </a:r>
            <a:r>
              <a:rPr lang="en-US" altLang="de-DE" smtClean="0">
                <a:ea typeface="ＭＳ Ｐゴシック" pitchFamily="34" charset="-128"/>
              </a:rPr>
              <a:t>“</a:t>
            </a:r>
            <a:r>
              <a:rPr lang="en-US" smtClean="0">
                <a:ea typeface="ＭＳ Ｐゴシック" pitchFamily="34" charset="-128"/>
              </a:rPr>
              <a:t>0.5</a:t>
            </a:r>
            <a:r>
              <a:rPr lang="en-US" altLang="de-DE" smtClean="0">
                <a:ea typeface="ＭＳ Ｐゴシック" pitchFamily="34" charset="-128"/>
              </a:rPr>
              <a:t>”</a:t>
            </a:r>
            <a:r>
              <a:rPr lang="en-US" smtClean="0">
                <a:ea typeface="ＭＳ Ｐゴシック" pitchFamily="34" charset="-128"/>
              </a:rPr>
              <a:t> outerRadius=</a:t>
            </a:r>
            <a:r>
              <a:rPr lang="en-US" altLang="de-DE" smtClean="0">
                <a:ea typeface="ＭＳ Ｐゴシック" pitchFamily="34" charset="-128"/>
              </a:rPr>
              <a:t>“</a:t>
            </a:r>
            <a:r>
              <a:rPr lang="en-US" smtClean="0">
                <a:ea typeface="ＭＳ Ｐゴシック" pitchFamily="34" charset="-128"/>
              </a:rPr>
              <a:t>1.0</a:t>
            </a:r>
            <a:r>
              <a:rPr lang="en-US" altLang="de-DE" smtClean="0">
                <a:ea typeface="ＭＳ Ｐゴシック" pitchFamily="34" charset="-128"/>
              </a:rPr>
              <a:t>”</a:t>
            </a:r>
            <a:r>
              <a:rPr lang="en-US" smtClean="0">
                <a:ea typeface="ＭＳ Ｐゴシック" pitchFamily="34" charset="-128"/>
              </a:rPr>
              <a:t>&gt;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3725" y="1654175"/>
            <a:ext cx="3060700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Defining own geometries</a:t>
            </a:r>
            <a:br>
              <a:rPr lang="en-US"/>
            </a:br>
            <a:r>
              <a:rPr lang="en-US"/>
              <a:t>Example: simple rectangle with an &lt;indexedFaceSet&gt;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30"/>
              </a:spcAft>
              <a:defRPr/>
            </a:pPr>
            <a:r>
              <a:rPr lang="en-US" dirty="0" smtClean="0">
                <a:ea typeface="+mn-ea"/>
              </a:rPr>
              <a:t>&lt;scene&gt;</a:t>
            </a:r>
          </a:p>
          <a:p>
            <a:pPr>
              <a:spcAft>
                <a:spcPts val="530"/>
              </a:spcAft>
              <a:defRPr/>
            </a:pPr>
            <a:r>
              <a:rPr lang="en-US" dirty="0" smtClean="0">
                <a:ea typeface="+mn-ea"/>
              </a:rPr>
              <a:t>    &lt;shape&gt;</a:t>
            </a:r>
          </a:p>
          <a:p>
            <a:pPr>
              <a:spcAft>
                <a:spcPts val="530"/>
              </a:spcAft>
              <a:defRPr/>
            </a:pPr>
            <a:r>
              <a:rPr lang="en-US" dirty="0" smtClean="0">
                <a:ea typeface="+mn-ea"/>
              </a:rPr>
              <a:t>        &lt;appearance&gt;</a:t>
            </a:r>
          </a:p>
          <a:p>
            <a:pPr>
              <a:spcAft>
                <a:spcPts val="530"/>
              </a:spcAft>
              <a:defRPr/>
            </a:pPr>
            <a:r>
              <a:rPr lang="en-US" dirty="0" smtClean="0">
                <a:ea typeface="+mn-ea"/>
              </a:rPr>
              <a:t>            &lt;material </a:t>
            </a:r>
            <a:r>
              <a:rPr lang="en-US" dirty="0" err="1" smtClean="0">
                <a:ea typeface="+mn-ea"/>
              </a:rPr>
              <a:t>diffuseColor</a:t>
            </a:r>
            <a:r>
              <a:rPr lang="en-US" dirty="0" smtClean="0">
                <a:ea typeface="+mn-ea"/>
              </a:rPr>
              <a:t>="salmon"&gt;</a:t>
            </a:r>
          </a:p>
          <a:p>
            <a:pPr>
              <a:spcAft>
                <a:spcPts val="530"/>
              </a:spcAft>
              <a:defRPr/>
            </a:pPr>
            <a:r>
              <a:rPr lang="en-US" dirty="0" smtClean="0">
                <a:ea typeface="+mn-ea"/>
              </a:rPr>
              <a:t>            &lt;/material&gt;</a:t>
            </a:r>
          </a:p>
          <a:p>
            <a:pPr>
              <a:spcAft>
                <a:spcPts val="530"/>
              </a:spcAft>
              <a:defRPr/>
            </a:pPr>
            <a:r>
              <a:rPr lang="en-US" dirty="0" smtClean="0">
                <a:ea typeface="+mn-ea"/>
              </a:rPr>
              <a:t>        &lt;/appearance&gt;</a:t>
            </a:r>
          </a:p>
          <a:p>
            <a:pPr>
              <a:spcAft>
                <a:spcPts val="530"/>
              </a:spcAft>
              <a:defRPr/>
            </a:pPr>
            <a:r>
              <a:rPr lang="en-US" b="1" dirty="0" smtClean="0">
                <a:ea typeface="+mn-ea"/>
              </a:rPr>
              <a:t>        &lt;</a:t>
            </a:r>
            <a:r>
              <a:rPr lang="en-US" b="1" dirty="0" err="1" smtClean="0">
                <a:solidFill>
                  <a:srgbClr val="00B050"/>
                </a:solidFill>
                <a:ea typeface="+mn-ea"/>
              </a:rPr>
              <a:t>indexedFaceSet</a:t>
            </a:r>
            <a:r>
              <a:rPr lang="en-US" b="1" dirty="0" smtClean="0">
                <a:ea typeface="+mn-ea"/>
              </a:rPr>
              <a:t> </a:t>
            </a:r>
            <a:r>
              <a:rPr lang="en-US" b="1" dirty="0" err="1" smtClean="0">
                <a:ea typeface="+mn-ea"/>
              </a:rPr>
              <a:t>coordIndex</a:t>
            </a:r>
            <a:r>
              <a:rPr lang="en-US" b="1" dirty="0" smtClean="0">
                <a:ea typeface="+mn-ea"/>
              </a:rPr>
              <a:t>="0 1 2 3 -1"&gt;</a:t>
            </a:r>
          </a:p>
          <a:p>
            <a:pPr>
              <a:spcAft>
                <a:spcPts val="530"/>
              </a:spcAft>
              <a:defRPr/>
            </a:pPr>
            <a:r>
              <a:rPr lang="en-US" dirty="0" smtClean="0">
                <a:ea typeface="+mn-ea"/>
              </a:rPr>
              <a:t>            &lt;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a typeface="+mn-ea"/>
              </a:rPr>
              <a:t>coordinate</a:t>
            </a:r>
            <a:r>
              <a:rPr lang="en-US" dirty="0" smtClean="0">
                <a:ea typeface="+mn-ea"/>
              </a:rPr>
              <a:t> point="2 2 0, 7 2 0, 7 5 0, 2 5 0"&gt;</a:t>
            </a:r>
          </a:p>
          <a:p>
            <a:pPr>
              <a:spcAft>
                <a:spcPts val="530"/>
              </a:spcAft>
              <a:defRPr/>
            </a:pPr>
            <a:r>
              <a:rPr lang="en-US" dirty="0" smtClean="0">
                <a:ea typeface="+mn-ea"/>
              </a:rPr>
              <a:t>            &lt;/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a typeface="+mn-ea"/>
              </a:rPr>
              <a:t>coordinate</a:t>
            </a:r>
            <a:r>
              <a:rPr lang="en-US" dirty="0" smtClean="0">
                <a:ea typeface="+mn-ea"/>
              </a:rPr>
              <a:t>&gt;</a:t>
            </a:r>
          </a:p>
          <a:p>
            <a:pPr>
              <a:spcAft>
                <a:spcPts val="530"/>
              </a:spcAft>
              <a:defRPr/>
            </a:pPr>
            <a:r>
              <a:rPr lang="en-US" b="1" dirty="0" smtClean="0">
                <a:ea typeface="+mn-ea"/>
              </a:rPr>
              <a:t>        &lt;/</a:t>
            </a:r>
            <a:r>
              <a:rPr lang="en-US" b="1" dirty="0" err="1" smtClean="0">
                <a:solidFill>
                  <a:srgbClr val="00B050"/>
                </a:solidFill>
                <a:ea typeface="+mn-ea"/>
              </a:rPr>
              <a:t>indexedFaceSet</a:t>
            </a:r>
            <a:r>
              <a:rPr lang="en-US" b="1" dirty="0" smtClean="0">
                <a:ea typeface="+mn-ea"/>
              </a:rPr>
              <a:t>&gt;</a:t>
            </a:r>
          </a:p>
          <a:p>
            <a:pPr>
              <a:spcAft>
                <a:spcPts val="530"/>
              </a:spcAft>
              <a:defRPr/>
            </a:pPr>
            <a:r>
              <a:rPr lang="en-US" dirty="0" smtClean="0">
                <a:ea typeface="+mn-ea"/>
              </a:rPr>
              <a:t>    &lt;/shape&gt;</a:t>
            </a:r>
          </a:p>
          <a:p>
            <a:pPr>
              <a:spcAft>
                <a:spcPts val="530"/>
              </a:spcAft>
              <a:defRPr/>
            </a:pPr>
            <a:r>
              <a:rPr lang="en-US" dirty="0" smtClean="0">
                <a:ea typeface="+mn-ea"/>
              </a:rPr>
              <a:t>    &lt;viewpoint position="0 0 15"&gt;&lt;/viewpoint&gt;</a:t>
            </a:r>
          </a:p>
          <a:p>
            <a:pPr>
              <a:spcAft>
                <a:spcPts val="530"/>
              </a:spcAft>
              <a:defRPr/>
            </a:pPr>
            <a:r>
              <a:rPr lang="en-US" dirty="0" smtClean="0">
                <a:ea typeface="+mn-ea"/>
              </a:rPr>
              <a:t>&lt;/scene&gt;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2350" y="1654175"/>
            <a:ext cx="2814638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2188" y="1776413"/>
            <a:ext cx="5446712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Defining own geometries</a:t>
            </a:r>
            <a:br>
              <a:rPr lang="en-US"/>
            </a:br>
            <a:r>
              <a:rPr lang="en-US"/>
              <a:t>Example: simple rectangle with an &lt;indexedFaceSet&gt;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1600200"/>
            <a:ext cx="3194050" cy="4416425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525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b="1" dirty="0" smtClean="0">
                <a:ea typeface="ＭＳ Ｐゴシック" pitchFamily="34" charset="-128"/>
              </a:rPr>
              <a:t>&lt;</a:t>
            </a:r>
            <a:r>
              <a:rPr lang="en-US" b="1" dirty="0" err="1" smtClean="0">
                <a:ea typeface="ＭＳ Ｐゴシック" pitchFamily="34" charset="-128"/>
              </a:rPr>
              <a:t>indexedFaceSet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err="1" smtClean="0">
                <a:solidFill>
                  <a:srgbClr val="0C4E3F"/>
                </a:solidFill>
                <a:ea typeface="ＭＳ Ｐゴシック" pitchFamily="34" charset="-128"/>
              </a:rPr>
              <a:t>coordIndex</a:t>
            </a:r>
            <a:r>
              <a:rPr lang="en-US" dirty="0" smtClean="0">
                <a:ea typeface="ＭＳ Ｐゴシック" pitchFamily="34" charset="-128"/>
              </a:rPr>
              <a:t>=</a:t>
            </a:r>
            <a:r>
              <a:rPr lang="en-US" dirty="0" smtClean="0">
                <a:solidFill>
                  <a:srgbClr val="7030A0"/>
                </a:solidFill>
                <a:ea typeface="ＭＳ Ｐゴシック" pitchFamily="34" charset="-128"/>
              </a:rPr>
              <a:t>"0 1 2 3 -1"</a:t>
            </a:r>
            <a:r>
              <a:rPr lang="en-US" b="1" dirty="0" smtClean="0">
                <a:ea typeface="ＭＳ Ｐゴシック" pitchFamily="34" charset="-128"/>
              </a:rPr>
              <a:t>&gt;</a:t>
            </a:r>
          </a:p>
          <a:p>
            <a:pPr>
              <a:spcAft>
                <a:spcPts val="525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   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&lt;coordinate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solidFill>
                  <a:srgbClr val="0C4E3F"/>
                </a:solidFill>
                <a:ea typeface="ＭＳ Ｐゴシック" pitchFamily="34" charset="-128"/>
              </a:rPr>
              <a:t>point</a:t>
            </a:r>
            <a:r>
              <a:rPr lang="en-US" dirty="0" smtClean="0">
                <a:ea typeface="ＭＳ Ｐゴシック" pitchFamily="34" charset="-128"/>
              </a:rPr>
              <a:t>=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solidFill>
                  <a:srgbClr val="7030A0"/>
                </a:solidFill>
                <a:ea typeface="ＭＳ Ｐゴシック" pitchFamily="34" charset="-128"/>
              </a:rPr>
              <a:t>"2 2 0, 7 2 0, 7 5 0, 2 5 0"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&gt;</a:t>
            </a:r>
            <a:b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&lt;/coordinate&gt;</a:t>
            </a:r>
          </a:p>
          <a:p>
            <a:pPr>
              <a:spcAft>
                <a:spcPts val="525"/>
              </a:spcAft>
              <a:defRPr/>
            </a:pPr>
            <a:r>
              <a:rPr lang="en-US" b="1" dirty="0" smtClean="0">
                <a:ea typeface="ＭＳ Ｐゴシック" pitchFamily="34" charset="-128"/>
              </a:rPr>
              <a:t>&lt;/</a:t>
            </a:r>
            <a:r>
              <a:rPr lang="en-US" b="1" dirty="0" err="1" smtClean="0">
                <a:ea typeface="ＭＳ Ｐゴシック" pitchFamily="34" charset="-128"/>
              </a:rPr>
              <a:t>indexedFaceSet</a:t>
            </a:r>
            <a:r>
              <a:rPr lang="en-US" b="1" dirty="0" smtClean="0">
                <a:ea typeface="ＭＳ Ｐゴシック" pitchFamily="34" charset="-128"/>
              </a:rPr>
              <a:t>&gt;</a:t>
            </a:r>
          </a:p>
          <a:p>
            <a:pPr>
              <a:spcAft>
                <a:spcPts val="525"/>
              </a:spcAft>
              <a:defRPr/>
            </a:pP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600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Important building blocks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The vertices of a Polygon (here </a:t>
            </a:r>
            <a:r>
              <a:rPr lang="en-US" altLang="de-DE" dirty="0" smtClean="0">
                <a:ea typeface="ＭＳ Ｐゴシック" pitchFamily="34" charset="-128"/>
              </a:rPr>
              <a:t>“</a:t>
            </a:r>
            <a:r>
              <a:rPr lang="en-US" dirty="0" smtClean="0">
                <a:ea typeface="ＭＳ Ｐゴシック" pitchFamily="34" charset="-128"/>
              </a:rPr>
              <a:t>face</a:t>
            </a:r>
            <a:r>
              <a:rPr lang="en-US" altLang="de-DE" dirty="0" smtClean="0">
                <a:ea typeface="ＭＳ Ｐゴシック" pitchFamily="34" charset="-128"/>
              </a:rPr>
              <a:t>”</a:t>
            </a:r>
            <a:r>
              <a:rPr lang="en-US" dirty="0" smtClean="0">
                <a:ea typeface="ＭＳ Ｐゴシック" pitchFamily="34" charset="-128"/>
              </a:rPr>
              <a:t>), given as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&lt;coordinate&gt;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The index to a vertex, given as list: </a:t>
            </a:r>
            <a:r>
              <a:rPr lang="en-US" altLang="de-DE" dirty="0" smtClean="0">
                <a:solidFill>
                  <a:srgbClr val="0C4E3F"/>
                </a:solidFill>
                <a:ea typeface="ＭＳ Ｐゴシック" pitchFamily="34" charset="-128"/>
              </a:rPr>
              <a:t>“</a:t>
            </a:r>
            <a:r>
              <a:rPr lang="en-US" dirty="0" err="1" smtClean="0">
                <a:solidFill>
                  <a:srgbClr val="0C4E3F"/>
                </a:solidFill>
                <a:ea typeface="ＭＳ Ｐゴシック" pitchFamily="34" charset="-128"/>
              </a:rPr>
              <a:t>coordIndex</a:t>
            </a:r>
            <a:r>
              <a:rPr lang="en-US" altLang="de-DE" dirty="0" smtClean="0">
                <a:solidFill>
                  <a:srgbClr val="0C4E3F"/>
                </a:solidFill>
                <a:ea typeface="ＭＳ Ｐゴシック" pitchFamily="34" charset="-128"/>
              </a:rPr>
              <a:t>”</a:t>
            </a:r>
            <a:endParaRPr lang="en-US" dirty="0" smtClean="0">
              <a:solidFill>
                <a:srgbClr val="0C4E3F"/>
              </a:solidFill>
              <a:ea typeface="ＭＳ Ｐゴシック" pitchFamily="34" charset="-128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rot="5400000" flipH="1" flipV="1">
            <a:off x="4722813" y="3455988"/>
            <a:ext cx="2997200" cy="63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299075" y="3916363"/>
            <a:ext cx="34956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feld 8"/>
          <p:cNvSpPr txBox="1">
            <a:spLocks noChangeArrowheads="1"/>
          </p:cNvSpPr>
          <p:nvPr/>
        </p:nvSpPr>
        <p:spPr bwMode="auto">
          <a:xfrm>
            <a:off x="8428038" y="39163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21513" name="Textfeld 9"/>
          <p:cNvSpPr txBox="1">
            <a:spLocks noChangeArrowheads="1"/>
          </p:cNvSpPr>
          <p:nvPr/>
        </p:nvSpPr>
        <p:spPr bwMode="auto">
          <a:xfrm>
            <a:off x="5918200" y="18970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y</a:t>
            </a:r>
          </a:p>
        </p:txBody>
      </p:sp>
      <p:sp>
        <p:nvSpPr>
          <p:cNvPr id="11" name="Rechteck 10"/>
          <p:cNvSpPr/>
          <p:nvPr/>
        </p:nvSpPr>
        <p:spPr>
          <a:xfrm>
            <a:off x="6829425" y="2386013"/>
            <a:ext cx="1530350" cy="919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rot="5400000" flipH="1" flipV="1">
            <a:off x="6461919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rot="5400000" flipH="1" flipV="1">
            <a:off x="6768306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 flipH="1" flipV="1">
            <a:off x="7074694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5400000" flipH="1" flipV="1">
            <a:off x="7381081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 flipH="1" flipV="1">
            <a:off x="7687469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5400000" flipH="1" flipV="1">
            <a:off x="7992269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5400000" flipH="1" flipV="1">
            <a:off x="8298656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6096000" y="3609975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6096000" y="3305175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6096000" y="2998788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6096000" y="2692400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6096000" y="2386013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6096000" y="4222750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 flipV="1">
            <a:off x="6096000" y="4529138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rot="5400000" flipH="1" flipV="1">
            <a:off x="5850731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5400000" flipH="1" flipV="1">
            <a:off x="5544344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feld 28"/>
          <p:cNvSpPr txBox="1">
            <a:spLocks noChangeArrowheads="1"/>
          </p:cNvSpPr>
          <p:nvPr/>
        </p:nvSpPr>
        <p:spPr bwMode="auto">
          <a:xfrm>
            <a:off x="6376988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  <p:sp>
        <p:nvSpPr>
          <p:cNvPr id="21532" name="Textfeld 29"/>
          <p:cNvSpPr txBox="1">
            <a:spLocks noChangeArrowheads="1"/>
          </p:cNvSpPr>
          <p:nvPr/>
        </p:nvSpPr>
        <p:spPr bwMode="auto">
          <a:xfrm>
            <a:off x="5886450" y="34877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  <p:sp>
        <p:nvSpPr>
          <p:cNvPr id="21533" name="Textfeld 30"/>
          <p:cNvSpPr txBox="1">
            <a:spLocks noChangeArrowheads="1"/>
          </p:cNvSpPr>
          <p:nvPr/>
        </p:nvSpPr>
        <p:spPr bwMode="auto">
          <a:xfrm>
            <a:off x="76247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5</a:t>
            </a:r>
          </a:p>
        </p:txBody>
      </p:sp>
      <p:sp>
        <p:nvSpPr>
          <p:cNvPr id="21534" name="Textfeld 31"/>
          <p:cNvSpPr txBox="1">
            <a:spLocks noChangeArrowheads="1"/>
          </p:cNvSpPr>
          <p:nvPr/>
        </p:nvSpPr>
        <p:spPr bwMode="auto">
          <a:xfrm>
            <a:off x="5886450" y="226377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5</a:t>
            </a:r>
          </a:p>
        </p:txBody>
      </p:sp>
      <p:sp>
        <p:nvSpPr>
          <p:cNvPr id="21535" name="Textfeld 32"/>
          <p:cNvSpPr txBox="1">
            <a:spLocks noChangeArrowheads="1"/>
          </p:cNvSpPr>
          <p:nvPr/>
        </p:nvSpPr>
        <p:spPr bwMode="auto">
          <a:xfrm>
            <a:off x="6584950" y="3305175"/>
            <a:ext cx="715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(2, 2, 0)</a:t>
            </a:r>
          </a:p>
        </p:txBody>
      </p:sp>
      <p:sp>
        <p:nvSpPr>
          <p:cNvPr id="21536" name="Textfeld 33"/>
          <p:cNvSpPr txBox="1">
            <a:spLocks noChangeArrowheads="1"/>
          </p:cNvSpPr>
          <p:nvPr/>
        </p:nvSpPr>
        <p:spPr bwMode="auto">
          <a:xfrm>
            <a:off x="8121650" y="3305175"/>
            <a:ext cx="715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(7, 2, 0)</a:t>
            </a:r>
          </a:p>
        </p:txBody>
      </p:sp>
      <p:sp>
        <p:nvSpPr>
          <p:cNvPr id="21537" name="Textfeld 34"/>
          <p:cNvSpPr txBox="1">
            <a:spLocks noChangeArrowheads="1"/>
          </p:cNvSpPr>
          <p:nvPr/>
        </p:nvSpPr>
        <p:spPr bwMode="auto">
          <a:xfrm>
            <a:off x="6584950" y="2079625"/>
            <a:ext cx="7159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(2, 5, 0)</a:t>
            </a:r>
          </a:p>
        </p:txBody>
      </p:sp>
      <p:sp>
        <p:nvSpPr>
          <p:cNvPr id="21538" name="Textfeld 35"/>
          <p:cNvSpPr txBox="1">
            <a:spLocks noChangeArrowheads="1"/>
          </p:cNvSpPr>
          <p:nvPr/>
        </p:nvSpPr>
        <p:spPr bwMode="auto">
          <a:xfrm>
            <a:off x="8115300" y="2079625"/>
            <a:ext cx="714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(7, 5, 0)</a:t>
            </a:r>
          </a:p>
        </p:txBody>
      </p:sp>
      <p:cxnSp>
        <p:nvCxnSpPr>
          <p:cNvPr id="37" name="Gerade Verbindung mit Pfeil 36"/>
          <p:cNvCxnSpPr/>
          <p:nvPr/>
        </p:nvCxnSpPr>
        <p:spPr>
          <a:xfrm rot="5400000">
            <a:off x="5145881" y="3763170"/>
            <a:ext cx="1285875" cy="12239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0" name="Textfeld 37"/>
          <p:cNvSpPr txBox="1">
            <a:spLocks noChangeArrowheads="1"/>
          </p:cNvSpPr>
          <p:nvPr/>
        </p:nvSpPr>
        <p:spPr bwMode="auto">
          <a:xfrm>
            <a:off x="5176838" y="489585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z</a:t>
            </a:r>
          </a:p>
        </p:txBody>
      </p:sp>
      <p:cxnSp>
        <p:nvCxnSpPr>
          <p:cNvPr id="39" name="Gerade Verbindung 38"/>
          <p:cNvCxnSpPr/>
          <p:nvPr/>
        </p:nvCxnSpPr>
        <p:spPr>
          <a:xfrm rot="5400000" flipH="1" flipV="1">
            <a:off x="5972969" y="416163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rot="5400000" flipH="1" flipV="1">
            <a:off x="5788025" y="4344988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rot="5400000" flipH="1" flipV="1">
            <a:off x="5606256" y="4528344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rot="5400000" flipH="1" flipV="1">
            <a:off x="5422106" y="4712494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5" name="Textfeld 42"/>
          <p:cNvSpPr txBox="1">
            <a:spLocks noChangeArrowheads="1"/>
          </p:cNvSpPr>
          <p:nvPr/>
        </p:nvSpPr>
        <p:spPr bwMode="auto">
          <a:xfrm>
            <a:off x="5886450" y="41608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2188" y="1776413"/>
            <a:ext cx="5446712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Defining own geometries</a:t>
            </a:r>
            <a:br>
              <a:rPr lang="en-US"/>
            </a:br>
            <a:r>
              <a:rPr lang="en-US"/>
              <a:t>Example: simple rectangle with an &lt;indexedFaceSet&gt;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1600200"/>
            <a:ext cx="3194050" cy="4416425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525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b="1" dirty="0" smtClean="0">
                <a:ea typeface="ＭＳ Ｐゴシック" pitchFamily="34" charset="-128"/>
              </a:rPr>
              <a:t>&lt;</a:t>
            </a:r>
            <a:r>
              <a:rPr lang="en-US" b="1" dirty="0" err="1" smtClean="0">
                <a:ea typeface="ＭＳ Ｐゴシック" pitchFamily="34" charset="-128"/>
              </a:rPr>
              <a:t>indexedFaceSet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err="1" smtClean="0">
                <a:solidFill>
                  <a:srgbClr val="0C4E3F"/>
                </a:solidFill>
                <a:ea typeface="ＭＳ Ｐゴシック" pitchFamily="34" charset="-128"/>
              </a:rPr>
              <a:t>coordIndex</a:t>
            </a:r>
            <a:r>
              <a:rPr lang="en-US" dirty="0" smtClean="0">
                <a:ea typeface="ＭＳ Ｐゴシック" pitchFamily="34" charset="-128"/>
              </a:rPr>
              <a:t>=</a:t>
            </a:r>
            <a:r>
              <a:rPr lang="en-US" dirty="0" smtClean="0">
                <a:solidFill>
                  <a:srgbClr val="7030A0"/>
                </a:solidFill>
                <a:ea typeface="ＭＳ Ｐゴシック" pitchFamily="34" charset="-128"/>
              </a:rPr>
              <a:t>"0 1 2 3 -1"</a:t>
            </a:r>
            <a:r>
              <a:rPr lang="en-US" b="1" dirty="0" smtClean="0">
                <a:ea typeface="ＭＳ Ｐゴシック" pitchFamily="34" charset="-128"/>
              </a:rPr>
              <a:t>&gt;</a:t>
            </a:r>
          </a:p>
          <a:p>
            <a:pPr>
              <a:spcAft>
                <a:spcPts val="525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   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&lt;coordinate </a:t>
            </a:r>
            <a:r>
              <a:rPr lang="en-US" dirty="0" smtClean="0">
                <a:solidFill>
                  <a:srgbClr val="0C4E3F"/>
                </a:solidFill>
                <a:ea typeface="ＭＳ Ｐゴシック" pitchFamily="34" charset="-128"/>
              </a:rPr>
              <a:t>point</a:t>
            </a:r>
            <a:r>
              <a:rPr lang="en-US" dirty="0" smtClean="0">
                <a:ea typeface="ＭＳ Ｐゴシック" pitchFamily="34" charset="-128"/>
              </a:rPr>
              <a:t>=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solidFill>
                  <a:srgbClr val="7030A0"/>
                </a:solidFill>
                <a:ea typeface="ＭＳ Ｐゴシック" pitchFamily="34" charset="-128"/>
              </a:rPr>
              <a:t>"2 2 0, 7 2 0, 7 5 0, 2 5 0"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&gt;</a:t>
            </a:r>
            <a:b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&lt;/coordinate&gt;</a:t>
            </a:r>
          </a:p>
          <a:p>
            <a:pPr>
              <a:spcAft>
                <a:spcPts val="525"/>
              </a:spcAft>
              <a:defRPr/>
            </a:pPr>
            <a:r>
              <a:rPr lang="en-US" b="1" dirty="0" smtClean="0">
                <a:ea typeface="ＭＳ Ｐゴシック" pitchFamily="34" charset="-128"/>
              </a:rPr>
              <a:t>&lt;/</a:t>
            </a:r>
            <a:r>
              <a:rPr lang="en-US" b="1" dirty="0" err="1" smtClean="0">
                <a:ea typeface="ＭＳ Ｐゴシック" pitchFamily="34" charset="-128"/>
              </a:rPr>
              <a:t>indexedFaceSet</a:t>
            </a:r>
            <a:r>
              <a:rPr lang="en-US" b="1" dirty="0" smtClean="0">
                <a:ea typeface="ＭＳ Ｐゴシック" pitchFamily="34" charset="-128"/>
              </a:rPr>
              <a:t>&gt;</a:t>
            </a:r>
          </a:p>
          <a:p>
            <a:pPr>
              <a:spcAft>
                <a:spcPts val="525"/>
              </a:spcAft>
              <a:defRPr/>
            </a:pP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600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The end of one polygon and the begin of a new one is marked as </a:t>
            </a:r>
            <a:r>
              <a:rPr lang="en-US" altLang="de-DE" dirty="0" smtClean="0">
                <a:solidFill>
                  <a:srgbClr val="7030A0"/>
                </a:solidFill>
                <a:ea typeface="ＭＳ Ｐゴシック" pitchFamily="34" charset="-128"/>
              </a:rPr>
              <a:t>“</a:t>
            </a:r>
            <a:r>
              <a:rPr lang="en-US" dirty="0" smtClean="0">
                <a:solidFill>
                  <a:srgbClr val="7030A0"/>
                </a:solidFill>
                <a:ea typeface="ＭＳ Ｐゴシック" pitchFamily="34" charset="-128"/>
              </a:rPr>
              <a:t>-1</a:t>
            </a:r>
            <a:r>
              <a:rPr lang="en-US" altLang="de-DE" dirty="0" smtClean="0">
                <a:solidFill>
                  <a:srgbClr val="7030A0"/>
                </a:solidFill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in the index array</a:t>
            </a:r>
          </a:p>
          <a:p>
            <a:pPr>
              <a:spcAft>
                <a:spcPts val="600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This way arbitrarily complex 3D objects can be created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rot="5400000" flipH="1" flipV="1">
            <a:off x="4722813" y="3455988"/>
            <a:ext cx="2997200" cy="63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299075" y="3916363"/>
            <a:ext cx="34956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Textfeld 8"/>
          <p:cNvSpPr txBox="1">
            <a:spLocks noChangeArrowheads="1"/>
          </p:cNvSpPr>
          <p:nvPr/>
        </p:nvSpPr>
        <p:spPr bwMode="auto">
          <a:xfrm>
            <a:off x="8428038" y="39163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22537" name="Textfeld 9"/>
          <p:cNvSpPr txBox="1">
            <a:spLocks noChangeArrowheads="1"/>
          </p:cNvSpPr>
          <p:nvPr/>
        </p:nvSpPr>
        <p:spPr bwMode="auto">
          <a:xfrm>
            <a:off x="5918200" y="18970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y</a:t>
            </a:r>
          </a:p>
        </p:txBody>
      </p:sp>
      <p:sp>
        <p:nvSpPr>
          <p:cNvPr id="11" name="Rechteck 10"/>
          <p:cNvSpPr/>
          <p:nvPr/>
        </p:nvSpPr>
        <p:spPr>
          <a:xfrm>
            <a:off x="6829425" y="2386013"/>
            <a:ext cx="1530350" cy="919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rot="5400000" flipH="1" flipV="1">
            <a:off x="6461919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rot="5400000" flipH="1" flipV="1">
            <a:off x="6768306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 flipH="1" flipV="1">
            <a:off x="7074694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5400000" flipH="1" flipV="1">
            <a:off x="7381081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 flipH="1" flipV="1">
            <a:off x="7687469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5400000" flipH="1" flipV="1">
            <a:off x="7992269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5400000" flipH="1" flipV="1">
            <a:off x="8298656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6096000" y="3609975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6096000" y="3305175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6096000" y="2998788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6096000" y="2692400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6096000" y="2386013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6096000" y="4222750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 flipV="1">
            <a:off x="6096000" y="4529138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rot="5400000" flipH="1" flipV="1">
            <a:off x="5850731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5400000" flipH="1" flipV="1">
            <a:off x="5544344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5" name="Textfeld 28"/>
          <p:cNvSpPr txBox="1">
            <a:spLocks noChangeArrowheads="1"/>
          </p:cNvSpPr>
          <p:nvPr/>
        </p:nvSpPr>
        <p:spPr bwMode="auto">
          <a:xfrm>
            <a:off x="6376988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  <p:sp>
        <p:nvSpPr>
          <p:cNvPr id="22556" name="Textfeld 29"/>
          <p:cNvSpPr txBox="1">
            <a:spLocks noChangeArrowheads="1"/>
          </p:cNvSpPr>
          <p:nvPr/>
        </p:nvSpPr>
        <p:spPr bwMode="auto">
          <a:xfrm>
            <a:off x="5886450" y="34877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  <p:sp>
        <p:nvSpPr>
          <p:cNvPr id="22557" name="Textfeld 30"/>
          <p:cNvSpPr txBox="1">
            <a:spLocks noChangeArrowheads="1"/>
          </p:cNvSpPr>
          <p:nvPr/>
        </p:nvSpPr>
        <p:spPr bwMode="auto">
          <a:xfrm>
            <a:off x="76247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5</a:t>
            </a:r>
          </a:p>
        </p:txBody>
      </p:sp>
      <p:sp>
        <p:nvSpPr>
          <p:cNvPr id="22558" name="Textfeld 31"/>
          <p:cNvSpPr txBox="1">
            <a:spLocks noChangeArrowheads="1"/>
          </p:cNvSpPr>
          <p:nvPr/>
        </p:nvSpPr>
        <p:spPr bwMode="auto">
          <a:xfrm>
            <a:off x="5886450" y="226377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5</a:t>
            </a:r>
          </a:p>
        </p:txBody>
      </p:sp>
      <p:sp>
        <p:nvSpPr>
          <p:cNvPr id="22559" name="Textfeld 32"/>
          <p:cNvSpPr txBox="1">
            <a:spLocks noChangeArrowheads="1"/>
          </p:cNvSpPr>
          <p:nvPr/>
        </p:nvSpPr>
        <p:spPr bwMode="auto">
          <a:xfrm>
            <a:off x="6584950" y="3305175"/>
            <a:ext cx="715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(2, 2, 0)</a:t>
            </a:r>
          </a:p>
        </p:txBody>
      </p:sp>
      <p:sp>
        <p:nvSpPr>
          <p:cNvPr id="22560" name="Textfeld 33"/>
          <p:cNvSpPr txBox="1">
            <a:spLocks noChangeArrowheads="1"/>
          </p:cNvSpPr>
          <p:nvPr/>
        </p:nvSpPr>
        <p:spPr bwMode="auto">
          <a:xfrm>
            <a:off x="8121650" y="3305175"/>
            <a:ext cx="715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(7, 2, 0)</a:t>
            </a:r>
          </a:p>
        </p:txBody>
      </p:sp>
      <p:sp>
        <p:nvSpPr>
          <p:cNvPr id="22561" name="Textfeld 34"/>
          <p:cNvSpPr txBox="1">
            <a:spLocks noChangeArrowheads="1"/>
          </p:cNvSpPr>
          <p:nvPr/>
        </p:nvSpPr>
        <p:spPr bwMode="auto">
          <a:xfrm>
            <a:off x="6584950" y="2079625"/>
            <a:ext cx="7159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(2, 5, 0)</a:t>
            </a:r>
          </a:p>
        </p:txBody>
      </p:sp>
      <p:sp>
        <p:nvSpPr>
          <p:cNvPr id="22562" name="Textfeld 35"/>
          <p:cNvSpPr txBox="1">
            <a:spLocks noChangeArrowheads="1"/>
          </p:cNvSpPr>
          <p:nvPr/>
        </p:nvSpPr>
        <p:spPr bwMode="auto">
          <a:xfrm>
            <a:off x="8115300" y="2079625"/>
            <a:ext cx="714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(7, 5, 0)</a:t>
            </a:r>
          </a:p>
        </p:txBody>
      </p:sp>
      <p:cxnSp>
        <p:nvCxnSpPr>
          <p:cNvPr id="37" name="Gerade Verbindung mit Pfeil 36"/>
          <p:cNvCxnSpPr/>
          <p:nvPr/>
        </p:nvCxnSpPr>
        <p:spPr>
          <a:xfrm rot="5400000">
            <a:off x="5145881" y="3763170"/>
            <a:ext cx="1285875" cy="12239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4" name="Textfeld 37"/>
          <p:cNvSpPr txBox="1">
            <a:spLocks noChangeArrowheads="1"/>
          </p:cNvSpPr>
          <p:nvPr/>
        </p:nvSpPr>
        <p:spPr bwMode="auto">
          <a:xfrm>
            <a:off x="5176838" y="489585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z</a:t>
            </a:r>
          </a:p>
        </p:txBody>
      </p:sp>
      <p:cxnSp>
        <p:nvCxnSpPr>
          <p:cNvPr id="39" name="Gerade Verbindung 38"/>
          <p:cNvCxnSpPr/>
          <p:nvPr/>
        </p:nvCxnSpPr>
        <p:spPr>
          <a:xfrm rot="5400000" flipH="1" flipV="1">
            <a:off x="5972969" y="416163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rot="5400000" flipH="1" flipV="1">
            <a:off x="5788025" y="4344988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rot="5400000" flipH="1" flipV="1">
            <a:off x="5606256" y="4528344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rot="5400000" flipH="1" flipV="1">
            <a:off x="5422106" y="4712494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9" name="Textfeld 42"/>
          <p:cNvSpPr txBox="1">
            <a:spLocks noChangeArrowheads="1"/>
          </p:cNvSpPr>
          <p:nvPr/>
        </p:nvSpPr>
        <p:spPr bwMode="auto">
          <a:xfrm>
            <a:off x="5886450" y="41608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2188" y="1776413"/>
            <a:ext cx="5446712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Defining own geometries</a:t>
            </a:r>
            <a:br>
              <a:rPr lang="en-US"/>
            </a:br>
            <a:r>
              <a:rPr lang="en-US"/>
              <a:t>Example: simple rectangle with an &lt;indexedFaceSet&gt;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1600200"/>
            <a:ext cx="3194050" cy="4416425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525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b="1" dirty="0" smtClean="0">
                <a:ea typeface="ＭＳ Ｐゴシック" pitchFamily="34" charset="-128"/>
              </a:rPr>
              <a:t>&lt;</a:t>
            </a:r>
            <a:r>
              <a:rPr lang="en-US" b="1" dirty="0" err="1" smtClean="0">
                <a:ea typeface="ＭＳ Ｐゴシック" pitchFamily="34" charset="-128"/>
              </a:rPr>
              <a:t>indexedFaceSet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err="1" smtClean="0">
                <a:solidFill>
                  <a:srgbClr val="0C4E3F"/>
                </a:solidFill>
                <a:ea typeface="ＭＳ Ｐゴシック" pitchFamily="34" charset="-128"/>
              </a:rPr>
              <a:t>coordIndex</a:t>
            </a:r>
            <a:r>
              <a:rPr lang="en-US" dirty="0" smtClean="0">
                <a:ea typeface="ＭＳ Ｐゴシック" pitchFamily="34" charset="-128"/>
              </a:rPr>
              <a:t>=</a:t>
            </a:r>
            <a:r>
              <a:rPr lang="en-US" dirty="0" smtClean="0">
                <a:solidFill>
                  <a:srgbClr val="7030A0"/>
                </a:solidFill>
                <a:ea typeface="ＭＳ Ｐゴシック" pitchFamily="34" charset="-128"/>
              </a:rPr>
              <a:t>"0 1 2 3 -1"</a:t>
            </a:r>
            <a:r>
              <a:rPr lang="en-US" b="1" dirty="0" smtClean="0">
                <a:ea typeface="ＭＳ Ｐゴシック" pitchFamily="34" charset="-128"/>
              </a:rPr>
              <a:t>&gt;</a:t>
            </a:r>
          </a:p>
          <a:p>
            <a:pPr>
              <a:spcAft>
                <a:spcPts val="525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   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&lt;coordinate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solidFill>
                  <a:srgbClr val="0C4E3F"/>
                </a:solidFill>
                <a:ea typeface="ＭＳ Ｐゴシック" pitchFamily="34" charset="-128"/>
              </a:rPr>
              <a:t>point</a:t>
            </a:r>
            <a:r>
              <a:rPr lang="en-US" dirty="0" smtClean="0">
                <a:ea typeface="ＭＳ Ｐゴシック" pitchFamily="34" charset="-128"/>
              </a:rPr>
              <a:t>=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solidFill>
                  <a:srgbClr val="7030A0"/>
                </a:solidFill>
                <a:ea typeface="ＭＳ Ｐゴシック" pitchFamily="34" charset="-128"/>
              </a:rPr>
              <a:t>"2 2 0, 7 2 0, 7 5 0, 2 5 0"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&gt;</a:t>
            </a:r>
            <a:b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&lt;/coordinate&gt;</a:t>
            </a:r>
          </a:p>
          <a:p>
            <a:pPr>
              <a:spcAft>
                <a:spcPts val="525"/>
              </a:spcAft>
              <a:defRPr/>
            </a:pPr>
            <a:r>
              <a:rPr lang="en-US" b="1" dirty="0" smtClean="0">
                <a:ea typeface="ＭＳ Ｐゴシック" pitchFamily="34" charset="-128"/>
              </a:rPr>
              <a:t>&lt;/</a:t>
            </a:r>
            <a:r>
              <a:rPr lang="en-US" b="1" dirty="0" err="1" smtClean="0">
                <a:ea typeface="ＭＳ Ｐゴシック" pitchFamily="34" charset="-128"/>
              </a:rPr>
              <a:t>indexedFaceSet</a:t>
            </a:r>
            <a:r>
              <a:rPr lang="en-US" b="1" dirty="0" smtClean="0">
                <a:ea typeface="ＭＳ Ｐゴシック" pitchFamily="34" charset="-128"/>
              </a:rPr>
              <a:t>&gt;</a:t>
            </a:r>
          </a:p>
          <a:p>
            <a:pPr>
              <a:spcAft>
                <a:spcPts val="525"/>
              </a:spcAft>
              <a:defRPr/>
            </a:pP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600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The indices (except </a:t>
            </a:r>
            <a:r>
              <a:rPr lang="en-US" altLang="de-DE" dirty="0" smtClean="0">
                <a:ea typeface="ＭＳ Ｐゴシック" pitchFamily="34" charset="-128"/>
              </a:rPr>
              <a:t>“</a:t>
            </a:r>
            <a:r>
              <a:rPr lang="en-US" dirty="0" smtClean="0">
                <a:ea typeface="ＭＳ Ｐゴシック" pitchFamily="34" charset="-128"/>
              </a:rPr>
              <a:t>-1</a:t>
            </a:r>
            <a:r>
              <a:rPr lang="en-US" altLang="de-DE" dirty="0" smtClean="0">
                <a:ea typeface="ＭＳ Ｐゴシック" pitchFamily="34" charset="-128"/>
              </a:rPr>
              <a:t>”</a:t>
            </a:r>
            <a:r>
              <a:rPr lang="en-US" dirty="0" smtClean="0">
                <a:ea typeface="ＭＳ Ｐゴシック" pitchFamily="34" charset="-128"/>
              </a:rPr>
              <a:t>) refer to the array position of a 3D coordinate in 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&lt;coordinate&gt;</a:t>
            </a:r>
          </a:p>
          <a:p>
            <a:pPr>
              <a:spcAft>
                <a:spcPts val="600"/>
              </a:spcAft>
              <a:defRPr/>
            </a:pPr>
            <a:r>
              <a:rPr lang="en-US" dirty="0" smtClean="0">
                <a:ea typeface="ＭＳ Ｐゴシック" pitchFamily="34" charset="-128"/>
              </a:rPr>
              <a:t>The coordinates of a certain polygon are listed </a:t>
            </a:r>
            <a:r>
              <a:rPr lang="en-US" b="1" dirty="0" smtClean="0">
                <a:ea typeface="ＭＳ Ｐゴシック" pitchFamily="34" charset="-128"/>
              </a:rPr>
              <a:t>counterclockwise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rot="5400000" flipH="1" flipV="1">
            <a:off x="4722813" y="3455988"/>
            <a:ext cx="2997200" cy="63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299075" y="3916363"/>
            <a:ext cx="34956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0" name="Textfeld 8"/>
          <p:cNvSpPr txBox="1">
            <a:spLocks noChangeArrowheads="1"/>
          </p:cNvSpPr>
          <p:nvPr/>
        </p:nvSpPr>
        <p:spPr bwMode="auto">
          <a:xfrm>
            <a:off x="8428038" y="39163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23561" name="Textfeld 9"/>
          <p:cNvSpPr txBox="1">
            <a:spLocks noChangeArrowheads="1"/>
          </p:cNvSpPr>
          <p:nvPr/>
        </p:nvSpPr>
        <p:spPr bwMode="auto">
          <a:xfrm>
            <a:off x="5918200" y="18970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y</a:t>
            </a:r>
          </a:p>
        </p:txBody>
      </p:sp>
      <p:sp>
        <p:nvSpPr>
          <p:cNvPr id="11" name="Rechteck 10"/>
          <p:cNvSpPr/>
          <p:nvPr/>
        </p:nvSpPr>
        <p:spPr>
          <a:xfrm>
            <a:off x="6829425" y="2386013"/>
            <a:ext cx="1530350" cy="919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rot="5400000" flipH="1" flipV="1">
            <a:off x="6461919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rot="5400000" flipH="1" flipV="1">
            <a:off x="6768306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 flipH="1" flipV="1">
            <a:off x="7074694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5400000" flipH="1" flipV="1">
            <a:off x="7381081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 flipH="1" flipV="1">
            <a:off x="7687469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5400000" flipH="1" flipV="1">
            <a:off x="7992269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5400000" flipH="1" flipV="1">
            <a:off x="8298656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6096000" y="3609975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6096000" y="3305175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6096000" y="2998788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6096000" y="2692400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6096000" y="2386013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6096000" y="4222750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 flipV="1">
            <a:off x="6096000" y="4529138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rot="5400000" flipH="1" flipV="1">
            <a:off x="5850731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5400000" flipH="1" flipV="1">
            <a:off x="5544344" y="397748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9" name="Textfeld 28"/>
          <p:cNvSpPr txBox="1">
            <a:spLocks noChangeArrowheads="1"/>
          </p:cNvSpPr>
          <p:nvPr/>
        </p:nvSpPr>
        <p:spPr bwMode="auto">
          <a:xfrm>
            <a:off x="6376988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  <p:sp>
        <p:nvSpPr>
          <p:cNvPr id="23580" name="Textfeld 29"/>
          <p:cNvSpPr txBox="1">
            <a:spLocks noChangeArrowheads="1"/>
          </p:cNvSpPr>
          <p:nvPr/>
        </p:nvSpPr>
        <p:spPr bwMode="auto">
          <a:xfrm>
            <a:off x="5886450" y="34877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  <p:sp>
        <p:nvSpPr>
          <p:cNvPr id="23581" name="Textfeld 30"/>
          <p:cNvSpPr txBox="1">
            <a:spLocks noChangeArrowheads="1"/>
          </p:cNvSpPr>
          <p:nvPr/>
        </p:nvSpPr>
        <p:spPr bwMode="auto">
          <a:xfrm>
            <a:off x="76247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5</a:t>
            </a:r>
          </a:p>
        </p:txBody>
      </p:sp>
      <p:sp>
        <p:nvSpPr>
          <p:cNvPr id="23582" name="Textfeld 31"/>
          <p:cNvSpPr txBox="1">
            <a:spLocks noChangeArrowheads="1"/>
          </p:cNvSpPr>
          <p:nvPr/>
        </p:nvSpPr>
        <p:spPr bwMode="auto">
          <a:xfrm>
            <a:off x="5886450" y="226377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5</a:t>
            </a:r>
          </a:p>
        </p:txBody>
      </p:sp>
      <p:sp>
        <p:nvSpPr>
          <p:cNvPr id="23583" name="Textfeld 32"/>
          <p:cNvSpPr txBox="1">
            <a:spLocks noChangeArrowheads="1"/>
          </p:cNvSpPr>
          <p:nvPr/>
        </p:nvSpPr>
        <p:spPr bwMode="auto">
          <a:xfrm>
            <a:off x="6584950" y="3305175"/>
            <a:ext cx="715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(2, 2, 0)</a:t>
            </a:r>
          </a:p>
        </p:txBody>
      </p:sp>
      <p:sp>
        <p:nvSpPr>
          <p:cNvPr id="23584" name="Textfeld 33"/>
          <p:cNvSpPr txBox="1">
            <a:spLocks noChangeArrowheads="1"/>
          </p:cNvSpPr>
          <p:nvPr/>
        </p:nvSpPr>
        <p:spPr bwMode="auto">
          <a:xfrm>
            <a:off x="8121650" y="3305175"/>
            <a:ext cx="715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(7, 2, 0)</a:t>
            </a:r>
          </a:p>
        </p:txBody>
      </p:sp>
      <p:sp>
        <p:nvSpPr>
          <p:cNvPr id="23585" name="Textfeld 34"/>
          <p:cNvSpPr txBox="1">
            <a:spLocks noChangeArrowheads="1"/>
          </p:cNvSpPr>
          <p:nvPr/>
        </p:nvSpPr>
        <p:spPr bwMode="auto">
          <a:xfrm>
            <a:off x="6584950" y="2079625"/>
            <a:ext cx="7159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(2, 5, 0)</a:t>
            </a:r>
          </a:p>
        </p:txBody>
      </p:sp>
      <p:sp>
        <p:nvSpPr>
          <p:cNvPr id="23586" name="Textfeld 35"/>
          <p:cNvSpPr txBox="1">
            <a:spLocks noChangeArrowheads="1"/>
          </p:cNvSpPr>
          <p:nvPr/>
        </p:nvSpPr>
        <p:spPr bwMode="auto">
          <a:xfrm>
            <a:off x="8115300" y="2079625"/>
            <a:ext cx="714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(7, 5, 0)</a:t>
            </a:r>
          </a:p>
        </p:txBody>
      </p:sp>
      <p:cxnSp>
        <p:nvCxnSpPr>
          <p:cNvPr id="37" name="Gerade Verbindung mit Pfeil 36"/>
          <p:cNvCxnSpPr/>
          <p:nvPr/>
        </p:nvCxnSpPr>
        <p:spPr>
          <a:xfrm rot="5400000">
            <a:off x="5145881" y="3763170"/>
            <a:ext cx="1285875" cy="12239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Textfeld 37"/>
          <p:cNvSpPr txBox="1">
            <a:spLocks noChangeArrowheads="1"/>
          </p:cNvSpPr>
          <p:nvPr/>
        </p:nvSpPr>
        <p:spPr bwMode="auto">
          <a:xfrm>
            <a:off x="5176838" y="489585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z</a:t>
            </a:r>
          </a:p>
        </p:txBody>
      </p:sp>
      <p:cxnSp>
        <p:nvCxnSpPr>
          <p:cNvPr id="39" name="Gerade Verbindung 38"/>
          <p:cNvCxnSpPr/>
          <p:nvPr/>
        </p:nvCxnSpPr>
        <p:spPr>
          <a:xfrm rot="5400000" flipH="1" flipV="1">
            <a:off x="5972969" y="416163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rot="5400000" flipH="1" flipV="1">
            <a:off x="5788025" y="4344988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rot="5400000" flipH="1" flipV="1">
            <a:off x="5606256" y="4528344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rot="5400000" flipH="1" flipV="1">
            <a:off x="5422106" y="4712494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3" name="Textfeld 42"/>
          <p:cNvSpPr txBox="1">
            <a:spLocks noChangeArrowheads="1"/>
          </p:cNvSpPr>
          <p:nvPr/>
        </p:nvSpPr>
        <p:spPr bwMode="auto">
          <a:xfrm>
            <a:off x="5886450" y="41608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  <p:sp>
        <p:nvSpPr>
          <p:cNvPr id="23594" name="Textfeld 44"/>
          <p:cNvSpPr txBox="1">
            <a:spLocks noChangeArrowheads="1"/>
          </p:cNvSpPr>
          <p:nvPr/>
        </p:nvSpPr>
        <p:spPr bwMode="auto">
          <a:xfrm>
            <a:off x="6837363" y="3000375"/>
            <a:ext cx="2682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b="1"/>
              <a:t>0</a:t>
            </a:r>
          </a:p>
        </p:txBody>
      </p:sp>
      <p:sp>
        <p:nvSpPr>
          <p:cNvPr id="23595" name="Textfeld 45"/>
          <p:cNvSpPr txBox="1">
            <a:spLocks noChangeArrowheads="1"/>
          </p:cNvSpPr>
          <p:nvPr/>
        </p:nvSpPr>
        <p:spPr bwMode="auto">
          <a:xfrm>
            <a:off x="8097838" y="3000375"/>
            <a:ext cx="2682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b="1"/>
              <a:t>1</a:t>
            </a:r>
          </a:p>
        </p:txBody>
      </p:sp>
      <p:sp>
        <p:nvSpPr>
          <p:cNvPr id="23596" name="Textfeld 46"/>
          <p:cNvSpPr txBox="1">
            <a:spLocks noChangeArrowheads="1"/>
          </p:cNvSpPr>
          <p:nvPr/>
        </p:nvSpPr>
        <p:spPr bwMode="auto">
          <a:xfrm>
            <a:off x="6837363" y="2389188"/>
            <a:ext cx="2682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b="1"/>
              <a:t>3</a:t>
            </a:r>
          </a:p>
        </p:txBody>
      </p:sp>
      <p:sp>
        <p:nvSpPr>
          <p:cNvPr id="23597" name="Textfeld 47"/>
          <p:cNvSpPr txBox="1">
            <a:spLocks noChangeArrowheads="1"/>
          </p:cNvSpPr>
          <p:nvPr/>
        </p:nvSpPr>
        <p:spPr bwMode="auto">
          <a:xfrm>
            <a:off x="8097838" y="2389188"/>
            <a:ext cx="2682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b="1"/>
              <a:t>2</a:t>
            </a:r>
          </a:p>
        </p:txBody>
      </p:sp>
      <p:sp>
        <p:nvSpPr>
          <p:cNvPr id="55" name="Bogen 54"/>
          <p:cNvSpPr/>
          <p:nvPr/>
        </p:nvSpPr>
        <p:spPr>
          <a:xfrm>
            <a:off x="6959600" y="2511425"/>
            <a:ext cx="1162050" cy="673100"/>
          </a:xfrm>
          <a:prstGeom prst="arc">
            <a:avLst>
              <a:gd name="adj1" fmla="val 12778281"/>
              <a:gd name="adj2" fmla="val 863979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DOM holds structure </a:t>
            </a:r>
            <a:r>
              <a:rPr lang="en-GB" dirty="0"/>
              <a:t>and data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>
                <a:latin typeface="Frutiger LT Com 45 Light"/>
              </a:rPr>
              <a:t>More than 95% are usually unstructured data</a:t>
            </a:r>
            <a:endParaRPr lang="en-GB" sz="2400" dirty="0">
              <a:latin typeface="Frutiger LT Com 45 Light"/>
            </a:endParaRPr>
          </a:p>
        </p:txBody>
      </p:sp>
      <p:pic>
        <p:nvPicPr>
          <p:cNvPr id="6" name="Bild 2" descr="Screen shot 2011-08-03 at 23.40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75" y="1398568"/>
            <a:ext cx="8223250" cy="43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4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Geometry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60375" y="3306586"/>
            <a:ext cx="8223250" cy="2708452"/>
          </a:xfrm>
        </p:spPr>
        <p:txBody>
          <a:bodyPr/>
          <a:lstStyle/>
          <a:p>
            <a:r>
              <a:rPr lang="en-US" sz="2000" b="1" dirty="0" smtClean="0"/>
              <a:t>Data transcoding (example with input file „</a:t>
            </a:r>
            <a:r>
              <a:rPr lang="en-US" sz="2000" b="1" dirty="0" err="1" smtClean="0"/>
              <a:t>model.ply</a:t>
            </a:r>
            <a:r>
              <a:rPr lang="en-US" sz="2000" b="1" dirty="0" smtClean="0"/>
              <a:t>“)</a:t>
            </a:r>
          </a:p>
          <a:p>
            <a:endParaRPr lang="en-US" sz="800" dirty="0" smtClean="0"/>
          </a:p>
          <a:p>
            <a:r>
              <a:rPr lang="en-US" sz="1500" b="1" dirty="0"/>
              <a:t>Without mesh optimization</a:t>
            </a:r>
          </a:p>
          <a:p>
            <a:r>
              <a:rPr lang="en-US" sz="1400" dirty="0" err="1" smtClean="0"/>
              <a:t>aopt</a:t>
            </a:r>
            <a:r>
              <a:rPr lang="en-US" sz="1400" dirty="0" smtClean="0"/>
              <a:t> -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model.ply</a:t>
            </a:r>
            <a:r>
              <a:rPr lang="en-US" sz="1400" dirty="0" smtClean="0"/>
              <a:t> -G </a:t>
            </a:r>
            <a:r>
              <a:rPr lang="en-US" sz="1400" dirty="0" err="1" smtClean="0"/>
              <a:t>binGeo</a:t>
            </a:r>
            <a:r>
              <a:rPr lang="en-US" sz="1400" dirty="0" smtClean="0"/>
              <a:t>/:</a:t>
            </a:r>
            <a:r>
              <a:rPr lang="en-US" sz="1400" dirty="0" err="1" smtClean="0"/>
              <a:t>saI</a:t>
            </a:r>
            <a:r>
              <a:rPr lang="en-US" sz="1400" dirty="0" smtClean="0"/>
              <a:t> -x model-bg.x3d -N model-bg.html</a:t>
            </a:r>
          </a:p>
          <a:p>
            <a:endParaRPr lang="en-US" sz="1400" dirty="0" smtClean="0"/>
          </a:p>
          <a:p>
            <a:r>
              <a:rPr lang="en-US" sz="1500" b="1" dirty="0" smtClean="0"/>
              <a:t>With mesh optimization (cleanup, patching, and binary creation</a:t>
            </a:r>
            <a:r>
              <a:rPr lang="en-US" sz="1400" b="1" dirty="0" smtClean="0"/>
              <a:t>)</a:t>
            </a:r>
          </a:p>
          <a:p>
            <a:r>
              <a:rPr lang="en-US" sz="1400" dirty="0" err="1" smtClean="0"/>
              <a:t>aopt</a:t>
            </a:r>
            <a:r>
              <a:rPr lang="en-US" sz="1400" dirty="0" smtClean="0"/>
              <a:t> -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model.ply</a:t>
            </a:r>
            <a:r>
              <a:rPr lang="en-US" sz="1400" dirty="0" smtClean="0"/>
              <a:t> -u -b model-clean.x3db</a:t>
            </a:r>
          </a:p>
          <a:p>
            <a:r>
              <a:rPr lang="en-US" sz="1400" dirty="0" err="1" smtClean="0"/>
              <a:t>aopt</a:t>
            </a:r>
            <a:r>
              <a:rPr lang="en-US" sz="1400" dirty="0" smtClean="0"/>
              <a:t> -</a:t>
            </a:r>
            <a:r>
              <a:rPr lang="en-US" sz="1400" dirty="0" err="1" smtClean="0"/>
              <a:t>i</a:t>
            </a:r>
            <a:r>
              <a:rPr lang="en-US" sz="1400" dirty="0" smtClean="0"/>
              <a:t> model-clean.x3db -F Scene -b model-opt.x3db</a:t>
            </a:r>
          </a:p>
          <a:p>
            <a:r>
              <a:rPr lang="en-US" sz="1400" dirty="0" err="1" smtClean="0"/>
              <a:t>aopt</a:t>
            </a:r>
            <a:r>
              <a:rPr lang="en-US" sz="1400" dirty="0" smtClean="0"/>
              <a:t> -</a:t>
            </a:r>
            <a:r>
              <a:rPr lang="en-US" sz="1400" dirty="0" err="1" smtClean="0"/>
              <a:t>i</a:t>
            </a:r>
            <a:r>
              <a:rPr lang="en-US" sz="1400" dirty="0" smtClean="0"/>
              <a:t> model-opt.x3db -G </a:t>
            </a:r>
            <a:r>
              <a:rPr lang="en-US" sz="1400" dirty="0" err="1" smtClean="0"/>
              <a:t>binGeo</a:t>
            </a:r>
            <a:r>
              <a:rPr lang="en-US" sz="1400" dirty="0" smtClean="0"/>
              <a:t>/:</a:t>
            </a:r>
            <a:r>
              <a:rPr lang="en-US" sz="1400" dirty="0" err="1" smtClean="0"/>
              <a:t>saI</a:t>
            </a:r>
            <a:r>
              <a:rPr lang="en-US" sz="1400" dirty="0" smtClean="0"/>
              <a:t> -N model-bg.html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461028" y="1184669"/>
            <a:ext cx="82017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&lt;</a:t>
            </a:r>
            <a:r>
              <a:rPr lang="en-US" sz="1600" b="1" dirty="0" err="1"/>
              <a:t>binaryGeometry</a:t>
            </a:r>
            <a:r>
              <a:rPr lang="en-US" sz="1600" dirty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vertexCount</a:t>
            </a:r>
            <a:r>
              <a:rPr lang="en-US" sz="1600" dirty="0"/>
              <a:t>='1153083' </a:t>
            </a:r>
            <a:r>
              <a:rPr lang="en-US" sz="1600" dirty="0" err="1">
                <a:solidFill>
                  <a:srgbClr val="C00000"/>
                </a:solidFill>
              </a:rPr>
              <a:t>primType</a:t>
            </a:r>
            <a:r>
              <a:rPr lang="en-US" sz="1600" dirty="0"/>
              <a:t>='"TRIANGLES"'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position</a:t>
            </a:r>
            <a:r>
              <a:rPr lang="en-US" sz="1600" dirty="0"/>
              <a:t>=</a:t>
            </a:r>
            <a:r>
              <a:rPr lang="en-US" sz="1600" dirty="0" smtClean="0"/>
              <a:t>'19.811892 </a:t>
            </a:r>
            <a:r>
              <a:rPr lang="en-US" sz="1600" dirty="0"/>
              <a:t>-</a:t>
            </a:r>
            <a:r>
              <a:rPr lang="en-US" sz="1600" dirty="0" smtClean="0"/>
              <a:t>57.892578 </a:t>
            </a:r>
            <a:r>
              <a:rPr lang="en-US" sz="1600" dirty="0"/>
              <a:t>-</a:t>
            </a:r>
            <a:r>
              <a:rPr lang="en-US" sz="1600" dirty="0" smtClean="0"/>
              <a:t>1.699294' 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size</a:t>
            </a:r>
            <a:r>
              <a:rPr lang="en-US" sz="1600" dirty="0"/>
              <a:t>=</a:t>
            </a:r>
            <a:r>
              <a:rPr lang="en-US" sz="1600" dirty="0" smtClean="0"/>
              <a:t>'92.804482 159.783081 26.479685' </a:t>
            </a:r>
          </a:p>
          <a:p>
            <a:r>
              <a:rPr lang="en-US" sz="1600" dirty="0"/>
              <a:t>	</a:t>
            </a:r>
            <a:r>
              <a:rPr lang="en-US" sz="1600" dirty="0" err="1" smtClean="0">
                <a:solidFill>
                  <a:srgbClr val="C00000"/>
                </a:solidFill>
              </a:rPr>
              <a:t>coord</a:t>
            </a:r>
            <a:r>
              <a:rPr lang="en-US" sz="1600" dirty="0"/>
              <a:t>=</a:t>
            </a:r>
            <a:r>
              <a:rPr lang="en-US" sz="1600" dirty="0" smtClean="0"/>
              <a:t>'</a:t>
            </a:r>
            <a:r>
              <a:rPr lang="en-US" sz="1600" dirty="0" err="1" smtClean="0"/>
              <a:t>binGeo</a:t>
            </a:r>
            <a:r>
              <a:rPr lang="en-US" sz="1600" dirty="0" smtClean="0"/>
              <a:t>/BG0_interleaveBinary.bin#0+24'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coordType</a:t>
            </a:r>
            <a:r>
              <a:rPr lang="en-US" sz="1600" dirty="0"/>
              <a:t>='Int16'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normal</a:t>
            </a:r>
            <a:r>
              <a:rPr lang="en-US" sz="1600" dirty="0"/>
              <a:t>=</a:t>
            </a:r>
            <a:r>
              <a:rPr lang="en-US" sz="1600" dirty="0" smtClean="0"/>
              <a:t>'</a:t>
            </a:r>
            <a:r>
              <a:rPr lang="en-US" sz="1600" dirty="0" err="1" smtClean="0"/>
              <a:t>binGeo</a:t>
            </a:r>
            <a:r>
              <a:rPr lang="en-US" sz="1600" dirty="0" smtClean="0"/>
              <a:t>/BG0_interleaveBinary.bin#8+24</a:t>
            </a:r>
            <a:r>
              <a:rPr lang="en-US" sz="1600" dirty="0"/>
              <a:t>' </a:t>
            </a:r>
            <a:r>
              <a:rPr lang="en-US" sz="1600" dirty="0" err="1">
                <a:solidFill>
                  <a:srgbClr val="C00000"/>
                </a:solidFill>
              </a:rPr>
              <a:t>normalType</a:t>
            </a:r>
            <a:r>
              <a:rPr lang="en-US" sz="1600" dirty="0"/>
              <a:t>=</a:t>
            </a:r>
            <a:r>
              <a:rPr lang="en-US" sz="1600" dirty="0" smtClean="0"/>
              <a:t>'Int16‘ 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color</a:t>
            </a:r>
            <a:r>
              <a:rPr lang="en-US" sz="1600" dirty="0"/>
              <a:t>=</a:t>
            </a:r>
            <a:r>
              <a:rPr lang="en-US" sz="1600" dirty="0" smtClean="0"/>
              <a:t>'</a:t>
            </a:r>
            <a:r>
              <a:rPr lang="en-US" sz="1600" dirty="0" err="1" smtClean="0"/>
              <a:t>binGeo</a:t>
            </a:r>
            <a:r>
              <a:rPr lang="en-US" sz="1600" dirty="0" smtClean="0"/>
              <a:t>/BG0_interleaveBinary.bin#16+24‘ </a:t>
            </a:r>
            <a:r>
              <a:rPr lang="en-US" sz="1600" dirty="0" err="1" smtClean="0">
                <a:solidFill>
                  <a:srgbClr val="C00000"/>
                </a:solidFill>
              </a:rPr>
              <a:t>colorType</a:t>
            </a:r>
            <a:r>
              <a:rPr lang="en-US" sz="1600" dirty="0"/>
              <a:t>=</a:t>
            </a:r>
            <a:r>
              <a:rPr lang="en-US" sz="1600" dirty="0" smtClean="0"/>
              <a:t>'Int16' 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&lt;/</a:t>
            </a:r>
            <a:r>
              <a:rPr lang="en-US" sz="1600" b="1" dirty="0" err="1"/>
              <a:t>binaryGeometry</a:t>
            </a:r>
            <a:r>
              <a:rPr lang="en-US" sz="16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269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Light sources in X3DOM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…are part of the &lt;scene&gt;</a:t>
            </a:r>
          </a:p>
        </p:txBody>
      </p:sp>
      <p:sp>
        <p:nvSpPr>
          <p:cNvPr id="24579" name="Inhaltsplatzhalter 7"/>
          <p:cNvSpPr>
            <a:spLocks noGrp="1"/>
          </p:cNvSpPr>
          <p:nvPr>
            <p:ph idx="1"/>
          </p:nvPr>
        </p:nvSpPr>
        <p:spPr>
          <a:xfrm>
            <a:off x="460375" y="4897438"/>
            <a:ext cx="8223250" cy="111918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&lt;</a:t>
            </a:r>
            <a:r>
              <a:rPr lang="en-US" dirty="0" err="1"/>
              <a:t>directionalLight</a:t>
            </a:r>
            <a:r>
              <a:rPr lang="en-US" dirty="0"/>
              <a:t> direction='0 0 -1' intensity='1'&gt; &lt;/</a:t>
            </a:r>
            <a:r>
              <a:rPr lang="en-US" dirty="0" err="1"/>
              <a:t>directionalLight</a:t>
            </a:r>
            <a:r>
              <a:rPr lang="en-US" dirty="0"/>
              <a:t> &gt;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&lt;</a:t>
            </a:r>
            <a:r>
              <a:rPr lang="en-US" dirty="0" err="1"/>
              <a:t>pointLight</a:t>
            </a:r>
            <a:r>
              <a:rPr lang="en-US" dirty="0"/>
              <a:t> location='0 0 0' intensity='1'&gt; &lt;/</a:t>
            </a:r>
            <a:r>
              <a:rPr lang="en-US" dirty="0" err="1"/>
              <a:t>pointLight</a:t>
            </a:r>
            <a:r>
              <a:rPr lang="en-US" dirty="0"/>
              <a:t> &gt;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&lt;</a:t>
            </a:r>
            <a:r>
              <a:rPr lang="en-US" dirty="0" err="1"/>
              <a:t>spotLight</a:t>
            </a:r>
            <a:r>
              <a:rPr lang="en-US" dirty="0"/>
              <a:t> direction='0 0 -1' location='0 0 0' intensity='1'&gt; &lt;/</a:t>
            </a:r>
            <a:r>
              <a:rPr lang="en-US" dirty="0" err="1"/>
              <a:t>spotLight</a:t>
            </a:r>
            <a:r>
              <a:rPr lang="en-US" dirty="0"/>
              <a:t> &gt;</a:t>
            </a:r>
          </a:p>
        </p:txBody>
      </p:sp>
      <p:pic>
        <p:nvPicPr>
          <p:cNvPr id="25605" name="Picture 2" descr="C:\Users\John Wayne\Desktop\Projektbericht\direct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9700" y="2046288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 descr="C:\Users\John Wayne\Desktop\Projektbericht\point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9213" y="2020888"/>
            <a:ext cx="12588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4" descr="C:\Users\John Wayne\Desktop\Projektbericht\spot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3013" y="2082800"/>
            <a:ext cx="1258887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5" descr="C:\Users\John Wayne\Desktop\Projektbericht\pointrendere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5825" y="3465513"/>
            <a:ext cx="1755775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6" descr="C:\Users\John Wayne\Desktop\Projektbericht\spotrenderd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2650" y="3460750"/>
            <a:ext cx="17129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7" descr="C:\Users\John Wayne\Desktop\Projektbericht\directrendered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0438" y="3429000"/>
            <a:ext cx="189071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1" name="Textfeld 14"/>
          <p:cNvSpPr txBox="1">
            <a:spLocks noChangeArrowheads="1"/>
          </p:cNvSpPr>
          <p:nvPr/>
        </p:nvSpPr>
        <p:spPr bwMode="auto">
          <a:xfrm>
            <a:off x="715963" y="1654175"/>
            <a:ext cx="2632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dirty="0" err="1"/>
              <a:t>D</a:t>
            </a:r>
            <a:r>
              <a:rPr lang="de-DE" dirty="0" err="1" smtClean="0"/>
              <a:t>irectional</a:t>
            </a:r>
            <a:r>
              <a:rPr lang="de-DE" dirty="0" smtClean="0"/>
              <a:t> </a:t>
            </a:r>
            <a:r>
              <a:rPr lang="de-DE" dirty="0"/>
              <a:t>light</a:t>
            </a:r>
          </a:p>
        </p:txBody>
      </p:sp>
      <p:sp>
        <p:nvSpPr>
          <p:cNvPr id="25612" name="Textfeld 15"/>
          <p:cNvSpPr txBox="1">
            <a:spLocks noChangeArrowheads="1"/>
          </p:cNvSpPr>
          <p:nvPr/>
        </p:nvSpPr>
        <p:spPr bwMode="auto">
          <a:xfrm>
            <a:off x="3917950" y="1654175"/>
            <a:ext cx="131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/>
              <a:t>Point light</a:t>
            </a:r>
          </a:p>
        </p:txBody>
      </p:sp>
      <p:sp>
        <p:nvSpPr>
          <p:cNvPr id="25613" name="Textfeld 16"/>
          <p:cNvSpPr txBox="1">
            <a:spLocks noChangeArrowheads="1"/>
          </p:cNvSpPr>
          <p:nvPr/>
        </p:nvSpPr>
        <p:spPr bwMode="auto">
          <a:xfrm>
            <a:off x="6462713" y="1654175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/>
              <a:t>Spot light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C:\Users\John Wayne\Desktop\Projektbericht\shadow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338" y="1653644"/>
            <a:ext cx="2693987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2" descr="C:\Users\John Wayne\Desktop\Projektbericht\f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4025" y="1653644"/>
            <a:ext cx="323056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 descr="C:\Users\John Wayne\Desktop\Projektbericht\texture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4588" y="1653644"/>
            <a:ext cx="2816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rendering effects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3795713"/>
            <a:ext cx="8223250" cy="222091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    &lt;</a:t>
            </a:r>
            <a:r>
              <a:rPr lang="en-US" dirty="0" err="1" smtClean="0">
                <a:ea typeface="ＭＳ Ｐゴシック" pitchFamily="34" charset="-128"/>
              </a:rPr>
              <a:t>directionalLight</a:t>
            </a:r>
            <a:r>
              <a:rPr lang="en-US" dirty="0" smtClean="0">
                <a:ea typeface="ＭＳ Ｐゴシック" pitchFamily="34" charset="-128"/>
              </a:rPr>
              <a:t> direction='0 0 -1' intensity='1' </a:t>
            </a:r>
            <a:r>
              <a:rPr lang="de-DE" dirty="0" err="1" smtClean="0">
                <a:solidFill>
                  <a:srgbClr val="00B050"/>
                </a:solidFill>
                <a:ea typeface="ＭＳ Ｐゴシック" pitchFamily="34" charset="-128"/>
              </a:rPr>
              <a:t>shadowIntensity</a:t>
            </a:r>
            <a:r>
              <a:rPr lang="de-DE" dirty="0" smtClean="0">
                <a:solidFill>
                  <a:srgbClr val="00B050"/>
                </a:solidFill>
                <a:ea typeface="ＭＳ Ｐゴシック" pitchFamily="34" charset="-128"/>
              </a:rPr>
              <a:t>='0.7'</a:t>
            </a:r>
            <a:r>
              <a:rPr lang="en-US" dirty="0" smtClean="0">
                <a:ea typeface="ＭＳ Ｐゴシック" pitchFamily="34" charset="-128"/>
              </a:rPr>
              <a:t>&gt;</a:t>
            </a:r>
          </a:p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    &lt;/</a:t>
            </a:r>
            <a:r>
              <a:rPr lang="en-US" dirty="0" err="1" smtClean="0">
                <a:ea typeface="ＭＳ Ｐゴシック" pitchFamily="34" charset="-128"/>
              </a:rPr>
              <a:t>directionalLight</a:t>
            </a:r>
            <a:r>
              <a:rPr lang="en-US" dirty="0" smtClean="0">
                <a:ea typeface="ＭＳ Ｐゴシック" pitchFamily="34" charset="-128"/>
              </a:rPr>
              <a:t> &gt;</a:t>
            </a:r>
          </a:p>
          <a:p>
            <a:pPr lvl="2">
              <a:defRPr/>
            </a:pPr>
            <a:r>
              <a:rPr lang="de-DE" dirty="0" smtClean="0">
                <a:ea typeface="ＭＳ Ｐゴシック" pitchFamily="34" charset="-128"/>
              </a:rPr>
              <a:t>Note: </a:t>
            </a:r>
            <a:r>
              <a:rPr lang="de-DE" dirty="0" err="1" smtClean="0">
                <a:ea typeface="ＭＳ Ｐゴシック" pitchFamily="34" charset="-128"/>
              </a:rPr>
              <a:t>only</a:t>
            </a:r>
            <a:r>
              <a:rPr lang="de-DE" dirty="0" smtClean="0">
                <a:ea typeface="ＭＳ Ｐゴシック" pitchFamily="34" charset="-128"/>
              </a:rPr>
              <a:t> </a:t>
            </a:r>
            <a:r>
              <a:rPr lang="de-DE" dirty="0" err="1" smtClean="0">
                <a:ea typeface="ＭＳ Ｐゴシック" pitchFamily="34" charset="-128"/>
              </a:rPr>
              <a:t>implemented</a:t>
            </a:r>
            <a:r>
              <a:rPr lang="de-DE" dirty="0" smtClean="0">
                <a:ea typeface="ＭＳ Ｐゴシック" pitchFamily="34" charset="-128"/>
              </a:rPr>
              <a:t> </a:t>
            </a:r>
            <a:r>
              <a:rPr lang="de-DE" dirty="0" err="1" smtClean="0">
                <a:ea typeface="ＭＳ Ｐゴシック" pitchFamily="34" charset="-128"/>
              </a:rPr>
              <a:t>for</a:t>
            </a:r>
            <a:r>
              <a:rPr lang="de-DE" dirty="0" smtClean="0">
                <a:ea typeface="ＭＳ Ｐゴシック" pitchFamily="34" charset="-128"/>
              </a:rPr>
              <a:t> </a:t>
            </a:r>
            <a:r>
              <a:rPr lang="de-DE" dirty="0" err="1" smtClean="0">
                <a:ea typeface="ＭＳ Ｐゴシック" pitchFamily="34" charset="-128"/>
              </a:rPr>
              <a:t>the</a:t>
            </a:r>
            <a:r>
              <a:rPr lang="de-DE" dirty="0" smtClean="0">
                <a:ea typeface="ＭＳ Ｐゴシック" pitchFamily="34" charset="-128"/>
              </a:rPr>
              <a:t> </a:t>
            </a:r>
            <a:r>
              <a:rPr lang="de-DE" dirty="0" err="1" smtClean="0">
                <a:ea typeface="ＭＳ Ｐゴシック" pitchFamily="34" charset="-128"/>
              </a:rPr>
              <a:t>first</a:t>
            </a:r>
            <a:r>
              <a:rPr lang="de-DE" dirty="0" smtClean="0">
                <a:ea typeface="ＭＳ Ｐゴシック" pitchFamily="34" charset="-128"/>
              </a:rPr>
              <a:t> &lt;</a:t>
            </a:r>
            <a:r>
              <a:rPr lang="de-DE" dirty="0" err="1" smtClean="0">
                <a:ea typeface="ＭＳ Ｐゴシック" pitchFamily="34" charset="-128"/>
              </a:rPr>
              <a:t>directionalLight</a:t>
            </a:r>
            <a:r>
              <a:rPr lang="de-DE" dirty="0" smtClean="0">
                <a:ea typeface="ＭＳ Ｐゴシック" pitchFamily="34" charset="-128"/>
              </a:rPr>
              <a:t>&gt; in </a:t>
            </a:r>
            <a:r>
              <a:rPr lang="de-DE" dirty="0" err="1" smtClean="0">
                <a:ea typeface="ＭＳ Ｐゴシック" pitchFamily="34" charset="-128"/>
              </a:rPr>
              <a:t>the</a:t>
            </a:r>
            <a:r>
              <a:rPr lang="de-DE" dirty="0" smtClean="0">
                <a:ea typeface="ＭＳ Ｐゴシック" pitchFamily="34" charset="-128"/>
              </a:rPr>
              <a:t> </a:t>
            </a:r>
            <a:r>
              <a:rPr lang="de-DE" dirty="0" err="1" smtClean="0">
                <a:ea typeface="ＭＳ Ｐゴシック" pitchFamily="34" charset="-128"/>
              </a:rPr>
              <a:t>sene</a:t>
            </a:r>
            <a:endParaRPr lang="de-DE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de-DE" dirty="0" smtClean="0">
                <a:ea typeface="ＭＳ Ｐゴシック" pitchFamily="34" charset="-128"/>
              </a:rPr>
              <a:t>    &lt;</a:t>
            </a:r>
            <a:r>
              <a:rPr lang="de-DE" dirty="0" err="1" smtClean="0">
                <a:ea typeface="ＭＳ Ｐゴシック" pitchFamily="34" charset="-128"/>
              </a:rPr>
              <a:t>fog</a:t>
            </a:r>
            <a:r>
              <a:rPr lang="de-DE" dirty="0" smtClean="0">
                <a:ea typeface="ＭＳ Ｐゴシック" pitchFamily="34" charset="-128"/>
              </a:rPr>
              <a:t> </a:t>
            </a:r>
            <a:r>
              <a:rPr lang="de-DE" dirty="0" err="1" smtClean="0">
                <a:ea typeface="ＭＳ Ｐゴシック" pitchFamily="34" charset="-128"/>
              </a:rPr>
              <a:t>visibilityRange</a:t>
            </a:r>
            <a:r>
              <a:rPr lang="de-DE" dirty="0" smtClean="0">
                <a:ea typeface="ＭＳ Ｐゴシック" pitchFamily="34" charset="-128"/>
              </a:rPr>
              <a:t>='1000'&gt;&lt;/</a:t>
            </a:r>
            <a:r>
              <a:rPr lang="de-DE" dirty="0" err="1" smtClean="0">
                <a:ea typeface="ＭＳ Ｐゴシック" pitchFamily="34" charset="-128"/>
              </a:rPr>
              <a:t>fog</a:t>
            </a:r>
            <a:r>
              <a:rPr lang="de-DE" dirty="0" smtClean="0">
                <a:ea typeface="ＭＳ Ｐゴシック" pitchFamily="34" charset="-128"/>
              </a:rPr>
              <a:t>&gt;</a:t>
            </a:r>
          </a:p>
          <a:p>
            <a:pPr>
              <a:defRPr/>
            </a:pPr>
            <a:r>
              <a:rPr lang="en-US" b="1" dirty="0" smtClean="0">
                <a:ea typeface="ＭＳ Ｐゴシック" pitchFamily="34" charset="-128"/>
              </a:rPr>
              <a:t>    &lt;</a:t>
            </a:r>
            <a:r>
              <a:rPr lang="en-US" b="1" dirty="0" err="1" smtClean="0">
                <a:ea typeface="ＭＳ Ｐゴシック" pitchFamily="34" charset="-128"/>
              </a:rPr>
              <a:t>imageTexture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solidFill>
                  <a:srgbClr val="0C4E3F"/>
                </a:solidFill>
                <a:ea typeface="ＭＳ Ｐゴシック" pitchFamily="34" charset="-128"/>
              </a:rPr>
              <a:t>url</a:t>
            </a:r>
            <a:r>
              <a:rPr lang="en-US" dirty="0" smtClean="0">
                <a:ea typeface="ＭＳ Ｐゴシック" pitchFamily="34" charset="-128"/>
              </a:rPr>
              <a:t>=</a:t>
            </a:r>
            <a:r>
              <a:rPr lang="en-US" altLang="de-DE" dirty="0" smtClean="0">
                <a:solidFill>
                  <a:srgbClr val="7030A0"/>
                </a:solidFill>
                <a:ea typeface="ＭＳ Ｐゴシック" pitchFamily="34" charset="-128"/>
              </a:rPr>
              <a:t>“</a:t>
            </a:r>
            <a:r>
              <a:rPr lang="en-US" dirty="0" err="1" smtClean="0">
                <a:solidFill>
                  <a:srgbClr val="7030A0"/>
                </a:solidFill>
                <a:ea typeface="ＭＳ Ｐゴシック" pitchFamily="34" charset="-128"/>
              </a:rPr>
              <a:t>myTextureMap.jpg</a:t>
            </a:r>
            <a:r>
              <a:rPr lang="en-US" altLang="de-DE" dirty="0" smtClean="0">
                <a:solidFill>
                  <a:srgbClr val="7030A0"/>
                </a:solidFill>
                <a:ea typeface="ＭＳ Ｐゴシック" pitchFamily="34" charset="-128"/>
              </a:rPr>
              <a:t>“</a:t>
            </a:r>
            <a:r>
              <a:rPr lang="en-US" altLang="ja-JP" b="1" dirty="0" smtClean="0">
                <a:ea typeface="ＭＳ Ｐゴシック" pitchFamily="34" charset="-128"/>
              </a:rPr>
              <a:t>&gt;&lt;/ </a:t>
            </a:r>
            <a:r>
              <a:rPr lang="en-US" altLang="ja-JP" b="1" dirty="0" err="1" smtClean="0">
                <a:ea typeface="ＭＳ Ｐゴシック" pitchFamily="34" charset="-128"/>
              </a:rPr>
              <a:t>imageTexture</a:t>
            </a:r>
            <a:r>
              <a:rPr lang="en-US" altLang="ja-JP" b="1" dirty="0" smtClean="0">
                <a:ea typeface="ＭＳ Ｐゴシック" pitchFamily="34" charset="-128"/>
              </a:rPr>
              <a:t>&gt;</a:t>
            </a:r>
          </a:p>
          <a:p>
            <a:pPr lvl="2">
              <a:defRPr/>
            </a:pPr>
            <a:r>
              <a:rPr lang="en-US" dirty="0" smtClean="0">
                <a:ea typeface="ＭＳ Ｐゴシック" pitchFamily="34" charset="-128"/>
              </a:rPr>
              <a:t>Note: like &lt;material&gt; only as child node of &lt;appearance&gt; possible!</a:t>
            </a:r>
          </a:p>
        </p:txBody>
      </p:sp>
      <p:sp>
        <p:nvSpPr>
          <p:cNvPr id="26632" name="Textfeld 5"/>
          <p:cNvSpPr txBox="1">
            <a:spLocks noChangeArrowheads="1"/>
          </p:cNvSpPr>
          <p:nvPr/>
        </p:nvSpPr>
        <p:spPr bwMode="auto">
          <a:xfrm>
            <a:off x="4310063" y="1409169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/>
              <a:t>fog</a:t>
            </a:r>
          </a:p>
        </p:txBody>
      </p:sp>
      <p:sp>
        <p:nvSpPr>
          <p:cNvPr id="26633" name="Textfeld 8"/>
          <p:cNvSpPr txBox="1">
            <a:spLocks noChangeArrowheads="1"/>
          </p:cNvSpPr>
          <p:nvPr/>
        </p:nvSpPr>
        <p:spPr bwMode="auto">
          <a:xfrm>
            <a:off x="6729413" y="1409169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/>
              <a:t>textures</a:t>
            </a:r>
          </a:p>
        </p:txBody>
      </p:sp>
      <p:sp>
        <p:nvSpPr>
          <p:cNvPr id="26634" name="Textfeld 10"/>
          <p:cNvSpPr txBox="1">
            <a:spLocks noChangeArrowheads="1"/>
          </p:cNvSpPr>
          <p:nvPr/>
        </p:nvSpPr>
        <p:spPr bwMode="auto">
          <a:xfrm>
            <a:off x="966788" y="1409169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/>
              <a:t>shadows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OpenGL </a:t>
            </a:r>
            <a:r>
              <a:rPr lang="de-DE" dirty="0" err="1" smtClean="0"/>
              <a:t>and</a:t>
            </a:r>
            <a:r>
              <a:rPr lang="de-DE" dirty="0" smtClean="0"/>
              <a:t> GLSL in </a:t>
            </a:r>
            <a:r>
              <a:rPr lang="de-DE" dirty="0" err="1" smtClean="0"/>
              <a:t>the</a:t>
            </a:r>
            <a:r>
              <a:rPr lang="de-DE" dirty="0" smtClean="0"/>
              <a:t> Web: </a:t>
            </a:r>
            <a:r>
              <a:rPr lang="de-DE" dirty="0" err="1" smtClean="0"/>
              <a:t>WebGL</a:t>
            </a:r>
            <a:endParaRPr lang="en-US" dirty="0"/>
          </a:p>
        </p:txBody>
      </p:sp>
      <p:sp>
        <p:nvSpPr>
          <p:cNvPr id="10" name="Inhaltsplatzhalter 7"/>
          <p:cNvSpPr>
            <a:spLocks noGrp="1"/>
          </p:cNvSpPr>
          <p:nvPr>
            <p:ph sz="half" idx="1"/>
          </p:nvPr>
        </p:nvSpPr>
        <p:spPr>
          <a:xfrm>
            <a:off x="460375" y="1157288"/>
            <a:ext cx="4601281" cy="4857750"/>
          </a:xfrm>
        </p:spPr>
        <p:txBody>
          <a:bodyPr/>
          <a:lstStyle/>
          <a:p>
            <a:pPr lvl="1">
              <a:defRPr/>
            </a:pPr>
            <a:r>
              <a:rPr lang="en-US" sz="1800" dirty="0">
                <a:ea typeface="ＭＳ Ｐゴシック" pitchFamily="34" charset="-128"/>
              </a:rPr>
              <a:t>JavaScript Binding for OpenGL ES 2.0 in Web Browser</a:t>
            </a:r>
          </a:p>
          <a:p>
            <a:pPr lvl="2">
              <a:defRPr/>
            </a:pPr>
            <a:r>
              <a:rPr lang="en-US" sz="1800" dirty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sz="1800" dirty="0">
                <a:ea typeface="ＭＳ Ｐゴシック" pitchFamily="34" charset="-128"/>
              </a:rPr>
              <a:t>Firefox, Chrome, Safari, Opera</a:t>
            </a:r>
          </a:p>
          <a:p>
            <a:pPr lvl="1">
              <a:defRPr/>
            </a:pPr>
            <a:r>
              <a:rPr lang="en-US" sz="1800" dirty="0" smtClean="0">
                <a:ea typeface="ＭＳ Ｐゴシック" pitchFamily="34" charset="-128"/>
              </a:rPr>
              <a:t>Only GLSL </a:t>
            </a:r>
            <a:r>
              <a:rPr lang="en-US" sz="1800" dirty="0" err="1" smtClean="0">
                <a:ea typeface="ＭＳ Ｐゴシック" pitchFamily="34" charset="-128"/>
              </a:rPr>
              <a:t>shader</a:t>
            </a:r>
            <a:r>
              <a:rPr lang="en-US" sz="1800" dirty="0" smtClean="0">
                <a:ea typeface="ＭＳ Ｐゴシック" pitchFamily="34" charset="-128"/>
              </a:rPr>
              <a:t> based, no fixed function pipeline </a:t>
            </a:r>
            <a:r>
              <a:rPr lang="en-US" sz="1800" dirty="0" err="1" smtClean="0">
                <a:ea typeface="ＭＳ Ｐゴシック" pitchFamily="34" charset="-128"/>
              </a:rPr>
              <a:t>mehr</a:t>
            </a:r>
            <a:endParaRPr lang="en-US" sz="1800" dirty="0" smtClean="0">
              <a:ea typeface="ＭＳ Ｐゴシック" pitchFamily="34" charset="-128"/>
            </a:endParaRPr>
          </a:p>
          <a:p>
            <a:pPr lvl="2">
              <a:defRPr/>
            </a:pPr>
            <a:r>
              <a:rPr lang="de-DE" sz="1800" dirty="0" err="1" smtClean="0">
                <a:ea typeface="ＭＳ Ｐゴシック" pitchFamily="34" charset="-128"/>
              </a:rPr>
              <a:t>No</a:t>
            </a:r>
            <a:r>
              <a:rPr lang="de-DE" sz="1800" dirty="0" smtClean="0">
                <a:ea typeface="ＭＳ Ｐゴシック" pitchFamily="34" charset="-128"/>
              </a:rPr>
              <a:t> variables </a:t>
            </a:r>
            <a:r>
              <a:rPr lang="de-DE" sz="1800" dirty="0" err="1" smtClean="0">
                <a:ea typeface="ＭＳ Ｐゴシック" pitchFamily="34" charset="-128"/>
              </a:rPr>
              <a:t>from</a:t>
            </a:r>
            <a:r>
              <a:rPr lang="de-DE" sz="1800" dirty="0" smtClean="0">
                <a:ea typeface="ＭＳ Ｐゴシック" pitchFamily="34" charset="-128"/>
              </a:rPr>
              <a:t> GL </a:t>
            </a:r>
            <a:r>
              <a:rPr lang="de-DE" sz="1800" dirty="0" err="1" smtClean="0">
                <a:ea typeface="ＭＳ Ｐゴシック" pitchFamily="34" charset="-128"/>
              </a:rPr>
              <a:t>state</a:t>
            </a:r>
            <a:endParaRPr lang="en-US" sz="1800" dirty="0" smtClean="0">
              <a:ea typeface="ＭＳ Ｐゴシック" pitchFamily="34" charset="-128"/>
            </a:endParaRPr>
          </a:p>
          <a:p>
            <a:pPr lvl="2">
              <a:defRPr/>
            </a:pPr>
            <a:r>
              <a:rPr lang="en-US" sz="1800" dirty="0" smtClean="0">
                <a:ea typeface="ＭＳ Ｐゴシック" pitchFamily="34" charset="-128"/>
              </a:rPr>
              <a:t>No Matrix stack</a:t>
            </a:r>
            <a:r>
              <a:rPr lang="en-US" sz="1800" dirty="0">
                <a:ea typeface="ＭＳ Ｐゴシック" pitchFamily="34" charset="-128"/>
              </a:rPr>
              <a:t>, </a:t>
            </a:r>
            <a:r>
              <a:rPr lang="en-US" sz="1800" dirty="0" smtClean="0">
                <a:ea typeface="ＭＳ Ｐゴシック" pitchFamily="34" charset="-128"/>
              </a:rPr>
              <a:t>etc.</a:t>
            </a:r>
            <a:endParaRPr lang="en-US" sz="18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sz="1800" dirty="0">
                <a:ea typeface="ＭＳ Ｐゴシック" pitchFamily="34" charset="-128"/>
              </a:rPr>
              <a:t>HTML5 </a:t>
            </a:r>
            <a:r>
              <a:rPr lang="en-US" sz="1800" i="1" dirty="0">
                <a:ea typeface="ＭＳ Ｐゴシック" pitchFamily="34" charset="-128"/>
              </a:rPr>
              <a:t>&lt;canvas&gt;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element provides </a:t>
            </a:r>
            <a:r>
              <a:rPr lang="en-US" sz="1800" dirty="0">
                <a:ea typeface="ＭＳ Ｐゴシック" pitchFamily="34" charset="-128"/>
              </a:rPr>
              <a:t>3D </a:t>
            </a:r>
            <a:r>
              <a:rPr lang="en-US" sz="1800" dirty="0" smtClean="0">
                <a:ea typeface="ＭＳ Ｐゴシック" pitchFamily="34" charset="-128"/>
              </a:rPr>
              <a:t>rendering context</a:t>
            </a:r>
            <a:endParaRPr lang="en-US" sz="1800" dirty="0">
              <a:ea typeface="ＭＳ Ｐゴシック" pitchFamily="34" charset="-128"/>
            </a:endParaRPr>
          </a:p>
          <a:p>
            <a:pPr lvl="2">
              <a:defRPr/>
            </a:pPr>
            <a:r>
              <a:rPr lang="en-US" sz="1800" i="1" dirty="0" err="1">
                <a:ea typeface="ＭＳ Ｐゴシック" pitchFamily="34" charset="-128"/>
              </a:rPr>
              <a:t>gl</a:t>
            </a:r>
            <a:r>
              <a:rPr lang="en-US" sz="1800" i="1" dirty="0">
                <a:ea typeface="ＭＳ Ｐゴシック" pitchFamily="34" charset="-128"/>
              </a:rPr>
              <a:t> = </a:t>
            </a:r>
            <a:r>
              <a:rPr lang="en-US" sz="1800" i="1" dirty="0" err="1">
                <a:ea typeface="ＭＳ Ｐゴシック" pitchFamily="34" charset="-128"/>
              </a:rPr>
              <a:t>canvas.getContext</a:t>
            </a:r>
            <a:r>
              <a:rPr lang="en-US" sz="1800" i="1" dirty="0">
                <a:ea typeface="ＭＳ Ｐゴシック" pitchFamily="34" charset="-128"/>
              </a:rPr>
              <a:t>(</a:t>
            </a:r>
            <a:r>
              <a:rPr lang="en-US" altLang="de-DE" sz="1800" i="1" dirty="0">
                <a:ea typeface="ＭＳ Ｐゴシック" pitchFamily="34" charset="-128"/>
              </a:rPr>
              <a:t>’</a:t>
            </a:r>
            <a:r>
              <a:rPr lang="en-US" altLang="ja-JP" sz="1800" i="1" dirty="0" err="1">
                <a:ea typeface="ＭＳ Ｐゴシック" pitchFamily="34" charset="-128"/>
              </a:rPr>
              <a:t>webgl</a:t>
            </a:r>
            <a:r>
              <a:rPr lang="en-US" altLang="de-DE" sz="1800" i="1" dirty="0">
                <a:ea typeface="ＭＳ Ｐゴシック" pitchFamily="34" charset="-128"/>
              </a:rPr>
              <a:t>’</a:t>
            </a:r>
            <a:r>
              <a:rPr lang="en-US" altLang="ja-JP" sz="1800" i="1" dirty="0">
                <a:ea typeface="ＭＳ Ｐゴシック" pitchFamily="34" charset="-128"/>
              </a:rPr>
              <a:t>);</a:t>
            </a:r>
            <a:endParaRPr lang="en-US" altLang="ja-JP" sz="18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sz="1800" dirty="0" smtClean="0">
                <a:ea typeface="ＭＳ Ｐゴシック" pitchFamily="34" charset="-128"/>
              </a:rPr>
              <a:t>API calls via GL object</a:t>
            </a:r>
          </a:p>
          <a:p>
            <a:pPr lvl="2">
              <a:defRPr/>
            </a:pPr>
            <a:r>
              <a:rPr lang="en-US" sz="1800" dirty="0" smtClean="0">
                <a:ea typeface="ＭＳ Ｐゴシック" pitchFamily="34" charset="-128"/>
              </a:rPr>
              <a:t>X3D via X3DOM framework</a:t>
            </a:r>
            <a:endParaRPr lang="en-US" sz="1800" dirty="0">
              <a:ea typeface="ＭＳ Ｐゴシック" pitchFamily="34" charset="-128"/>
            </a:endParaRPr>
          </a:p>
          <a:p>
            <a:pPr lvl="2">
              <a:defRPr/>
            </a:pPr>
            <a:r>
              <a:rPr lang="en-US" sz="1800" dirty="0">
                <a:ea typeface="ＭＳ Ｐゴシック" pitchFamily="34" charset="-128"/>
              </a:rPr>
              <a:t>http://www.x3dom.org</a:t>
            </a:r>
          </a:p>
          <a:p>
            <a:pPr>
              <a:defRPr/>
            </a:pPr>
            <a:endParaRPr lang="en-US" sz="1800" dirty="0"/>
          </a:p>
        </p:txBody>
      </p:sp>
      <p:pic>
        <p:nvPicPr>
          <p:cNvPr id="13" name="Picture 2" descr="C:\cygwin\home\yvonne\devel\Publications\x3dom-10\teapo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7388" y="1103134"/>
            <a:ext cx="29305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7388" y="3456540"/>
            <a:ext cx="2930525" cy="255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Appearance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a </a:t>
            </a:r>
            <a:r>
              <a:rPr lang="de-DE" dirty="0" err="1" smtClean="0"/>
              <a:t>textured</a:t>
            </a:r>
            <a:r>
              <a:rPr lang="de-DE" dirty="0" smtClean="0"/>
              <a:t> 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&lt;x3d width="500px" height="400px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  &lt;scene&gt;</a:t>
            </a:r>
          </a:p>
          <a:p>
            <a:r>
              <a:rPr lang="en-US" dirty="0"/>
              <a:t>    &lt;shape&gt;</a:t>
            </a:r>
          </a:p>
          <a:p>
            <a:r>
              <a:rPr lang="en-US" dirty="0">
                <a:solidFill>
                  <a:srgbClr val="FF0000"/>
                </a:solidFill>
              </a:rPr>
              <a:t>      &lt;appearance&gt;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imageTexture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="logo.png"&gt;&lt;/</a:t>
            </a:r>
            <a:r>
              <a:rPr lang="en-US" dirty="0" err="1">
                <a:solidFill>
                  <a:srgbClr val="C00000"/>
                </a:solidFill>
              </a:rPr>
              <a:t>imageTexture</a:t>
            </a:r>
            <a:r>
              <a:rPr lang="en-US" dirty="0">
                <a:solidFill>
                  <a:srgbClr val="C00000"/>
                </a:solidFill>
              </a:rPr>
              <a:t>&gt;  </a:t>
            </a:r>
          </a:p>
          <a:p>
            <a:r>
              <a:rPr lang="en-US" dirty="0">
                <a:solidFill>
                  <a:srgbClr val="FF0000"/>
                </a:solidFill>
              </a:rPr>
              <a:t>      &lt;/appearance&gt;</a:t>
            </a:r>
          </a:p>
          <a:p>
            <a:r>
              <a:rPr lang="en-US" dirty="0"/>
              <a:t>      &lt;box&gt;&lt;/box&gt;</a:t>
            </a:r>
          </a:p>
          <a:p>
            <a:r>
              <a:rPr lang="en-US" dirty="0"/>
              <a:t>    &lt;/shape&gt;</a:t>
            </a:r>
          </a:p>
          <a:p>
            <a:r>
              <a:rPr lang="en-US" dirty="0" smtClean="0"/>
              <a:t>&lt;/</a:t>
            </a:r>
            <a:r>
              <a:rPr lang="en-US" dirty="0"/>
              <a:t>scene&gt;</a:t>
            </a:r>
          </a:p>
          <a:p>
            <a:r>
              <a:rPr lang="de-DE" dirty="0"/>
              <a:t>&lt;/x3d</a:t>
            </a:r>
            <a:r>
              <a:rPr lang="de-DE" dirty="0" smtClean="0"/>
              <a:t>&gt;</a:t>
            </a:r>
          </a:p>
          <a:p>
            <a:endParaRPr lang="de-DE" dirty="0" smtClean="0"/>
          </a:p>
          <a:p>
            <a:r>
              <a:rPr lang="de-DE" dirty="0" err="1" smtClean="0"/>
              <a:t>Interesting</a:t>
            </a:r>
            <a:r>
              <a:rPr lang="de-DE" dirty="0" smtClean="0"/>
              <a:t> alternative –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texture</a:t>
            </a:r>
            <a:r>
              <a:rPr lang="de-DE" dirty="0" smtClean="0"/>
              <a:t>:</a:t>
            </a:r>
            <a:endParaRPr lang="de-DE" dirty="0"/>
          </a:p>
          <a:p>
            <a:r>
              <a:rPr lang="en-US" i="1" dirty="0" smtClean="0">
                <a:solidFill>
                  <a:srgbClr val="C00000"/>
                </a:solidFill>
              </a:rPr>
              <a:t>&lt;</a:t>
            </a:r>
            <a:r>
              <a:rPr lang="en-US" i="1" dirty="0" err="1" smtClean="0">
                <a:solidFill>
                  <a:srgbClr val="C00000"/>
                </a:solidFill>
              </a:rPr>
              <a:t>movieTexture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url</a:t>
            </a:r>
            <a:r>
              <a:rPr lang="en-US" i="1" dirty="0" smtClean="0">
                <a:solidFill>
                  <a:srgbClr val="C00000"/>
                </a:solidFill>
              </a:rPr>
              <a:t>=’”foo.mp4″,”foo.ogv”‘&gt;&lt;/</a:t>
            </a:r>
            <a:r>
              <a:rPr lang="en-US" i="1" dirty="0" err="1" smtClean="0">
                <a:solidFill>
                  <a:srgbClr val="C00000"/>
                </a:solidFill>
              </a:rPr>
              <a:t>movieTexture</a:t>
            </a:r>
            <a:r>
              <a:rPr lang="en-US" i="1" dirty="0" smtClean="0">
                <a:solidFill>
                  <a:srgbClr val="C00000"/>
                </a:solidFill>
              </a:rPr>
              <a:t>&gt;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4938" y="2633663"/>
            <a:ext cx="58150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Excursus: the lighting model</a:t>
            </a:r>
            <a:br>
              <a:rPr lang="en-US"/>
            </a:br>
            <a:r>
              <a:rPr lang="en-US"/>
              <a:t>(diffuse and specular reflection)</a:t>
            </a:r>
          </a:p>
        </p:txBody>
      </p:sp>
      <p:sp>
        <p:nvSpPr>
          <p:cNvPr id="26628" name="Inhaltsplatzhalter 2"/>
          <p:cNvSpPr>
            <a:spLocks noGrp="1"/>
          </p:cNvSpPr>
          <p:nvPr>
            <p:ph idx="1"/>
          </p:nvPr>
        </p:nvSpPr>
        <p:spPr>
          <a:xfrm>
            <a:off x="460375" y="5265739"/>
            <a:ext cx="8223250" cy="73395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sz="1600" dirty="0" smtClean="0">
                <a:ea typeface="ＭＳ Ｐゴシック" pitchFamily="34" charset="-128"/>
              </a:rPr>
              <a:t>Final color </a:t>
            </a:r>
            <a:r>
              <a:rPr lang="en-US" sz="1600" i="1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 := ambient material + diffuse material * </a:t>
            </a:r>
            <a:r>
              <a:rPr lang="en-US" sz="1600" i="1" dirty="0" smtClean="0">
                <a:ea typeface="ＭＳ Ｐゴシック" pitchFamily="34" charset="-128"/>
              </a:rPr>
              <a:t>(N·L)</a:t>
            </a:r>
            <a:r>
              <a:rPr lang="en-US" sz="1600" dirty="0" smtClean="0">
                <a:ea typeface="ＭＳ Ｐゴシック" pitchFamily="34" charset="-128"/>
              </a:rPr>
              <a:t> + specular material * </a:t>
            </a:r>
            <a:r>
              <a:rPr lang="en-US" sz="1600" i="1" dirty="0" smtClean="0">
                <a:ea typeface="ＭＳ Ｐゴシック" pitchFamily="34" charset="-128"/>
              </a:rPr>
              <a:t>(N·H)</a:t>
            </a:r>
          </a:p>
          <a:p>
            <a:pPr>
              <a:defRPr/>
            </a:pPr>
            <a:r>
              <a:rPr lang="en-US" sz="1600" dirty="0" smtClean="0">
                <a:ea typeface="ＭＳ Ｐゴシック" pitchFamily="34" charset="-128"/>
              </a:rPr>
              <a:t> For more light sources:</a:t>
            </a:r>
          </a:p>
        </p:txBody>
      </p:sp>
      <p:pic>
        <p:nvPicPr>
          <p:cNvPr id="2765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813" y="2825750"/>
            <a:ext cx="1887537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5" name="Object 3"/>
          <p:cNvGraphicFramePr>
            <a:graphicFrameLocks noChangeAspect="1"/>
          </p:cNvGraphicFramePr>
          <p:nvPr/>
        </p:nvGraphicFramePr>
        <p:xfrm>
          <a:off x="468313" y="4775200"/>
          <a:ext cx="32940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Formel" r:id="rId5" imgW="2234230" imgH="266584" progId="Equation.3">
                  <p:embed/>
                </p:oleObj>
              </mc:Choice>
              <mc:Fallback>
                <p:oleObj name="Formel" r:id="rId5" imgW="2234230" imgH="2665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75200"/>
                        <a:ext cx="32940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4"/>
          <p:cNvGraphicFramePr>
            <a:graphicFrameLocks noChangeAspect="1"/>
          </p:cNvGraphicFramePr>
          <p:nvPr/>
        </p:nvGraphicFramePr>
        <p:xfrm>
          <a:off x="4278313" y="4775200"/>
          <a:ext cx="4394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Formel" r:id="rId7" imgW="3022600" imgH="266700" progId="Equation.3">
                  <p:embed/>
                </p:oleObj>
              </mc:Choice>
              <mc:Fallback>
                <p:oleObj name="Formel" r:id="rId7" imgW="30226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4775200"/>
                        <a:ext cx="43942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244317"/>
              </p:ext>
            </p:extLst>
          </p:nvPr>
        </p:nvGraphicFramePr>
        <p:xfrm>
          <a:off x="2980618" y="5571245"/>
          <a:ext cx="49577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Formel" r:id="rId9" imgW="3390900" imgH="342900" progId="Equation.3">
                  <p:embed/>
                </p:oleObj>
              </mc:Choice>
              <mc:Fallback>
                <p:oleObj name="Formel" r:id="rId9" imgW="33909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618" y="5571245"/>
                        <a:ext cx="495776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8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6825" y="1635125"/>
            <a:ext cx="66103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Two objects in one scene (?!)</a:t>
            </a:r>
          </a:p>
        </p:txBody>
      </p:sp>
      <p:sp>
        <p:nvSpPr>
          <p:cNvPr id="2765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&lt;scene&gt;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&lt;shape&gt;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  &lt;appearance&gt;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    &lt;material diffuseColor='</a:t>
            </a:r>
            <a:r>
              <a:rPr lang="en-US" sz="1400" smtClean="0">
                <a:solidFill>
                  <a:srgbClr val="C00000"/>
                </a:solidFill>
                <a:ea typeface="ＭＳ Ｐゴシック" pitchFamily="34" charset="-128"/>
              </a:rPr>
              <a:t>red</a:t>
            </a:r>
            <a:r>
              <a:rPr lang="en-US" sz="1400" smtClean="0">
                <a:ea typeface="ＭＳ Ｐゴシック" pitchFamily="34" charset="-128"/>
              </a:rPr>
              <a:t>'&gt;&lt;/material&gt;  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  &lt;/appearance&gt;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  &lt;box&gt;&lt;/box&gt;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&lt;/shape&gt;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&lt;shape&gt;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  &lt;appearance&gt;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    &lt;material diffuseColor='</a:t>
            </a:r>
            <a:r>
              <a:rPr lang="en-US" sz="1400" smtClean="0">
                <a:solidFill>
                  <a:srgbClr val="002060"/>
                </a:solidFill>
                <a:ea typeface="ＭＳ Ｐゴシック" pitchFamily="34" charset="-128"/>
              </a:rPr>
              <a:t>blue</a:t>
            </a:r>
            <a:r>
              <a:rPr lang="en-US" sz="1400" smtClean="0">
                <a:ea typeface="ＭＳ Ｐゴシック" pitchFamily="34" charset="-128"/>
              </a:rPr>
              <a:t>'&gt;&lt;/material&gt;  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  &lt;/appearance&gt;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  &lt;sphere&gt;&lt;/sphere&gt;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      &lt;/shape&gt;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&lt;/scene&gt;</a:t>
            </a:r>
          </a:p>
          <a:p>
            <a:pPr>
              <a:defRPr/>
            </a:pPr>
            <a:r>
              <a:rPr lang="en-US" sz="1400" smtClean="0">
                <a:ea typeface="ＭＳ Ｐゴシック" pitchFamily="34" charset="-128"/>
              </a:rPr>
              <a:t>…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6475" y="1654175"/>
            <a:ext cx="3854450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2062163" y="3184525"/>
            <a:ext cx="3795712" cy="55086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2490788" y="4286250"/>
            <a:ext cx="3489325" cy="673100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Textfeld 11"/>
          <p:cNvSpPr txBox="1">
            <a:spLocks noChangeArrowheads="1"/>
          </p:cNvSpPr>
          <p:nvPr/>
        </p:nvSpPr>
        <p:spPr bwMode="auto">
          <a:xfrm>
            <a:off x="4143375" y="3181350"/>
            <a:ext cx="531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28681" name="Textfeld 13"/>
          <p:cNvSpPr txBox="1">
            <a:spLocks noChangeArrowheads="1"/>
          </p:cNvSpPr>
          <p:nvPr/>
        </p:nvSpPr>
        <p:spPr bwMode="auto">
          <a:xfrm>
            <a:off x="4143375" y="4592638"/>
            <a:ext cx="60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>
                <a:solidFill>
                  <a:srgbClr val="00B050"/>
                </a:solidFill>
              </a:rPr>
              <a:t>???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Two objects in one scene</a:t>
            </a:r>
            <a:br>
              <a:rPr lang="en-US"/>
            </a:br>
            <a:r>
              <a:rPr lang="en-US"/>
              <a:t>Problem: both appear at same position</a:t>
            </a:r>
          </a:p>
        </p:txBody>
      </p:sp>
      <p:sp>
        <p:nvSpPr>
          <p:cNvPr id="28675" name="Inhaltsplatzhalter 2"/>
          <p:cNvSpPr>
            <a:spLocks noGrp="1"/>
          </p:cNvSpPr>
          <p:nvPr>
            <p:ph idx="1"/>
          </p:nvPr>
        </p:nvSpPr>
        <p:spPr>
          <a:xfrm>
            <a:off x="460375" y="1600200"/>
            <a:ext cx="4111625" cy="44164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1400"/>
              <a:t>&lt;scene&gt;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&lt;shape&gt;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  &lt;appearance&gt;&lt;/appearance&gt;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  &lt;box&gt;&lt;/box&gt;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&lt;/shape&gt;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&lt;shape&gt;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  &lt;appearance&gt;&lt;/appearance&gt;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  &lt;sphere&gt;&lt;/sphere&gt;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&lt;/shape&gt;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&lt;/scene&gt;</a:t>
            </a:r>
          </a:p>
        </p:txBody>
      </p:sp>
      <p:grpSp>
        <p:nvGrpSpPr>
          <p:cNvPr id="29701" name="Gruppieren 12"/>
          <p:cNvGrpSpPr>
            <a:grpSpLocks/>
          </p:cNvGrpSpPr>
          <p:nvPr/>
        </p:nvGrpSpPr>
        <p:grpSpPr bwMode="auto">
          <a:xfrm>
            <a:off x="4816475" y="1654175"/>
            <a:ext cx="3854450" cy="4344988"/>
            <a:chOff x="4816828" y="1653997"/>
            <a:chExt cx="3853392" cy="4345697"/>
          </a:xfrm>
        </p:grpSpPr>
        <p:pic>
          <p:nvPicPr>
            <p:cNvPr id="29702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828" y="1653997"/>
              <a:ext cx="3853392" cy="4345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145" t="7776" r="3143" b="3818"/>
            <a:stretch>
              <a:fillRect/>
            </a:stretch>
          </p:blipFill>
          <p:spPr bwMode="auto">
            <a:xfrm>
              <a:off x="5245277" y="2816930"/>
              <a:ext cx="1897417" cy="1816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Two objects in one scene</a:t>
            </a:r>
            <a:br>
              <a:rPr lang="en-US"/>
            </a:br>
            <a:r>
              <a:rPr lang="en-US"/>
              <a:t>Problem: both appear at same position</a:t>
            </a:r>
          </a:p>
        </p:txBody>
      </p:sp>
      <p:sp>
        <p:nvSpPr>
          <p:cNvPr id="29699" name="Inhaltsplatzhalter 2"/>
          <p:cNvSpPr>
            <a:spLocks noGrp="1"/>
          </p:cNvSpPr>
          <p:nvPr>
            <p:ph idx="1"/>
          </p:nvPr>
        </p:nvSpPr>
        <p:spPr>
          <a:xfrm>
            <a:off x="460375" y="1600200"/>
            <a:ext cx="4111625" cy="44164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1400"/>
              <a:t>&lt;scene&gt;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&lt;shape&gt;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  &lt;appearance&gt;&lt;/appearance&gt;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  &lt;box&gt;&lt;/box&gt;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&lt;/shape&gt;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&lt;shape&gt;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  &lt;appearance&gt;&lt;/appearance&gt;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  &lt;sphere&gt;&lt;/sphere&gt;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      &lt;/shape&gt;</a:t>
            </a:r>
          </a:p>
          <a:p>
            <a:pPr>
              <a:buFont typeface="Wingdings" charset="0"/>
              <a:buNone/>
              <a:defRPr/>
            </a:pPr>
            <a:r>
              <a:rPr lang="en-US" sz="1400"/>
              <a:t>&lt;/scene&gt;</a:t>
            </a:r>
          </a:p>
          <a:p>
            <a:pPr>
              <a:buFont typeface="Wingdings" charset="0"/>
              <a:buNone/>
              <a:defRPr/>
            </a:pPr>
            <a:endParaRPr lang="en-US" sz="1400"/>
          </a:p>
          <a:p>
            <a:pPr>
              <a:buFont typeface="Wingdings" charset="0"/>
              <a:buNone/>
              <a:defRPr/>
            </a:pPr>
            <a:r>
              <a:rPr lang="en-US" b="1"/>
              <a:t>Reason:</a:t>
            </a:r>
            <a:r>
              <a:rPr lang="en-US"/>
              <a:t> 3D objects are usually created in coordinate origin and need to be repositioned afterwards</a:t>
            </a:r>
          </a:p>
        </p:txBody>
      </p:sp>
      <p:grpSp>
        <p:nvGrpSpPr>
          <p:cNvPr id="30725" name="Gruppieren 12"/>
          <p:cNvGrpSpPr>
            <a:grpSpLocks/>
          </p:cNvGrpSpPr>
          <p:nvPr/>
        </p:nvGrpSpPr>
        <p:grpSpPr bwMode="auto">
          <a:xfrm>
            <a:off x="4816475" y="1654175"/>
            <a:ext cx="3854450" cy="4344988"/>
            <a:chOff x="4816828" y="1653997"/>
            <a:chExt cx="3853392" cy="4345697"/>
          </a:xfrm>
        </p:grpSpPr>
        <p:pic>
          <p:nvPicPr>
            <p:cNvPr id="30749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828" y="1653997"/>
              <a:ext cx="3853392" cy="4345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0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145" t="7776" r="3143" b="3818"/>
            <a:stretch>
              <a:fillRect/>
            </a:stretch>
          </p:blipFill>
          <p:spPr bwMode="auto">
            <a:xfrm>
              <a:off x="5245277" y="2816930"/>
              <a:ext cx="1897417" cy="1816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6" name="Gruppieren 48"/>
          <p:cNvGrpSpPr>
            <a:grpSpLocks/>
          </p:cNvGrpSpPr>
          <p:nvPr/>
        </p:nvGrpSpPr>
        <p:grpSpPr bwMode="auto">
          <a:xfrm>
            <a:off x="4938713" y="2633663"/>
            <a:ext cx="2632075" cy="2141537"/>
            <a:chOff x="4939242" y="2633309"/>
            <a:chExt cx="2631901" cy="2142245"/>
          </a:xfrm>
        </p:grpSpPr>
        <p:cxnSp>
          <p:nvCxnSpPr>
            <p:cNvPr id="9" name="Gerade Verbindung mit Pfeil 8"/>
            <p:cNvCxnSpPr/>
            <p:nvPr/>
          </p:nvCxnSpPr>
          <p:spPr>
            <a:xfrm rot="5400000" flipH="1" flipV="1">
              <a:off x="5188075" y="3732223"/>
              <a:ext cx="1956447" cy="63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>
              <a:off x="4939242" y="3673465"/>
              <a:ext cx="2509671" cy="15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29" name="Textfeld 10"/>
            <p:cNvSpPr txBox="1">
              <a:spLocks noChangeArrowheads="1"/>
            </p:cNvSpPr>
            <p:nvPr/>
          </p:nvSpPr>
          <p:spPr bwMode="auto">
            <a:xfrm>
              <a:off x="7258237" y="361262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b="1"/>
                <a:t>x</a:t>
              </a:r>
            </a:p>
          </p:txBody>
        </p:sp>
        <p:sp>
          <p:nvSpPr>
            <p:cNvPr id="30730" name="Textfeld 11"/>
            <p:cNvSpPr txBox="1">
              <a:spLocks noChangeArrowheads="1"/>
            </p:cNvSpPr>
            <p:nvPr/>
          </p:nvSpPr>
          <p:spPr bwMode="auto">
            <a:xfrm>
              <a:off x="5864218" y="263330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b="1"/>
                <a:t>y</a:t>
              </a:r>
            </a:p>
          </p:txBody>
        </p:sp>
        <p:cxnSp>
          <p:nvCxnSpPr>
            <p:cNvPr id="13" name="Gerade Verbindung 12"/>
            <p:cNvCxnSpPr/>
            <p:nvPr/>
          </p:nvCxnSpPr>
          <p:spPr>
            <a:xfrm rot="5400000" flipH="1" flipV="1">
              <a:off x="6408352" y="3733016"/>
              <a:ext cx="1222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 flipH="1" flipV="1">
              <a:off x="6714718" y="3733016"/>
              <a:ext cx="1222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rot="5400000" flipH="1" flipV="1">
              <a:off x="7021086" y="3733016"/>
              <a:ext cx="1222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 flipV="1">
              <a:off x="6040894" y="3365388"/>
              <a:ext cx="122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H="1" flipV="1">
              <a:off x="6040894" y="3058900"/>
              <a:ext cx="122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H="1" flipV="1">
              <a:off x="6040894" y="3978366"/>
              <a:ext cx="122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H="1" flipV="1">
              <a:off x="6040894" y="4283266"/>
              <a:ext cx="122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 flipH="1" flipV="1">
              <a:off x="5795617" y="3733016"/>
              <a:ext cx="1222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 flipH="1" flipV="1">
              <a:off x="5490837" y="3733016"/>
              <a:ext cx="1222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0" name="Textfeld 29"/>
            <p:cNvSpPr txBox="1">
              <a:spLocks noChangeArrowheads="1"/>
            </p:cNvSpPr>
            <p:nvPr/>
          </p:nvSpPr>
          <p:spPr bwMode="auto">
            <a:xfrm>
              <a:off x="6322205" y="3761981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/>
                <a:t>1</a:t>
              </a:r>
            </a:p>
          </p:txBody>
        </p:sp>
        <p:sp>
          <p:nvSpPr>
            <p:cNvPr id="30741" name="Textfeld 30"/>
            <p:cNvSpPr txBox="1">
              <a:spLocks noChangeArrowheads="1"/>
            </p:cNvSpPr>
            <p:nvPr/>
          </p:nvSpPr>
          <p:spPr bwMode="auto">
            <a:xfrm>
              <a:off x="5832549" y="3243289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/>
                <a:t>1</a:t>
              </a:r>
            </a:p>
          </p:txBody>
        </p:sp>
        <p:sp>
          <p:nvSpPr>
            <p:cNvPr id="30742" name="Textfeld 31"/>
            <p:cNvSpPr txBox="1">
              <a:spLocks noChangeArrowheads="1"/>
            </p:cNvSpPr>
            <p:nvPr/>
          </p:nvSpPr>
          <p:spPr bwMode="auto">
            <a:xfrm>
              <a:off x="6965944" y="3761981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/>
                <a:t>3</a:t>
              </a:r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 rot="5400000">
              <a:off x="5278726" y="3522808"/>
              <a:ext cx="1103677" cy="10333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4" name="Textfeld 34"/>
            <p:cNvSpPr txBox="1">
              <a:spLocks noChangeArrowheads="1"/>
            </p:cNvSpPr>
            <p:nvPr/>
          </p:nvSpPr>
          <p:spPr bwMode="auto">
            <a:xfrm>
              <a:off x="5313355" y="440622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b="1"/>
                <a:t>z</a:t>
              </a:r>
            </a:p>
          </p:txBody>
        </p:sp>
        <p:cxnSp>
          <p:nvCxnSpPr>
            <p:cNvPr id="36" name="Gerade Verbindung 35"/>
            <p:cNvCxnSpPr/>
            <p:nvPr/>
          </p:nvCxnSpPr>
          <p:spPr>
            <a:xfrm rot="5400000" flipH="1" flipV="1">
              <a:off x="5917846" y="3917227"/>
              <a:ext cx="1222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rot="5400000" flipH="1" flipV="1">
              <a:off x="5735296" y="4099850"/>
              <a:ext cx="1222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5551158" y="4284061"/>
              <a:ext cx="1222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8" name="Textfeld 39"/>
            <p:cNvSpPr txBox="1">
              <a:spLocks noChangeArrowheads="1"/>
            </p:cNvSpPr>
            <p:nvPr/>
          </p:nvSpPr>
          <p:spPr bwMode="auto">
            <a:xfrm>
              <a:off x="5832549" y="3916566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/>
                <a:t>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70"/>
          <a:stretch>
            <a:fillRect/>
          </a:stretch>
        </p:blipFill>
        <p:spPr>
          <a:xfrm>
            <a:off x="2306638" y="1531583"/>
            <a:ext cx="4530725" cy="4529137"/>
          </a:xfrm>
        </p:spPr>
      </p:pic>
      <p:sp>
        <p:nvSpPr>
          <p:cNvPr id="30723" name="Titel 1"/>
          <p:cNvSpPr>
            <a:spLocks noGrp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Excursus: (2D) coordinate systems</a:t>
            </a:r>
            <a:br>
              <a:rPr lang="en-US"/>
            </a:br>
            <a:r>
              <a:rPr lang="en-US"/>
              <a:t>Object coordinates in image plane (given by x &amp; y)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rot="16200000" flipV="1">
            <a:off x="1939925" y="3919183"/>
            <a:ext cx="3429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735263" y="4592283"/>
            <a:ext cx="3611562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Textfeld 19"/>
          <p:cNvSpPr txBox="1">
            <a:spLocks noChangeArrowheads="1"/>
          </p:cNvSpPr>
          <p:nvPr/>
        </p:nvSpPr>
        <p:spPr bwMode="auto">
          <a:xfrm>
            <a:off x="6162675" y="4592283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31752" name="Textfeld 20"/>
          <p:cNvSpPr txBox="1">
            <a:spLocks noChangeArrowheads="1"/>
          </p:cNvSpPr>
          <p:nvPr/>
        </p:nvSpPr>
        <p:spPr bwMode="auto">
          <a:xfrm>
            <a:off x="3286125" y="208244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y</a:t>
            </a:r>
          </a:p>
        </p:txBody>
      </p:sp>
      <p:sp>
        <p:nvSpPr>
          <p:cNvPr id="22" name="Rechteck 21"/>
          <p:cNvSpPr/>
          <p:nvPr/>
        </p:nvSpPr>
        <p:spPr>
          <a:xfrm>
            <a:off x="4265613" y="3061933"/>
            <a:ext cx="1530350" cy="919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Gerade Verbindung 23"/>
          <p:cNvCxnSpPr/>
          <p:nvPr/>
        </p:nvCxnSpPr>
        <p:spPr>
          <a:xfrm rot="5400000" flipH="1" flipV="1">
            <a:off x="3898106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5400000" flipH="1" flipV="1">
            <a:off x="4204494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5400000" flipH="1" flipV="1">
            <a:off x="4510881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rot="5400000" flipH="1" flipV="1">
            <a:off x="4817269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5400000" flipH="1" flipV="1">
            <a:off x="5123656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rot="5400000" flipH="1" flipV="1">
            <a:off x="5428456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rot="5400000" flipH="1" flipV="1">
            <a:off x="5734844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3532188" y="4285895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 flipV="1">
            <a:off x="3532188" y="3981095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 flipV="1">
            <a:off x="3532188" y="3674708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 flipV="1">
            <a:off x="3532188" y="3368320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 flipV="1">
            <a:off x="3532188" y="3061933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 flipV="1">
            <a:off x="3532188" y="2755545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 flipV="1">
            <a:off x="3532188" y="4898670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 flipV="1">
            <a:off x="3532188" y="5205058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rot="5400000" flipH="1" flipV="1">
            <a:off x="3286919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rot="5400000" flipH="1" flipV="1">
            <a:off x="2980531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1" name="Textfeld 40"/>
          <p:cNvSpPr txBox="1">
            <a:spLocks noChangeArrowheads="1"/>
          </p:cNvSpPr>
          <p:nvPr/>
        </p:nvSpPr>
        <p:spPr bwMode="auto">
          <a:xfrm>
            <a:off x="3813175" y="468277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  <p:sp>
        <p:nvSpPr>
          <p:cNvPr id="31772" name="Textfeld 41"/>
          <p:cNvSpPr txBox="1">
            <a:spLocks noChangeArrowheads="1"/>
          </p:cNvSpPr>
          <p:nvPr/>
        </p:nvSpPr>
        <p:spPr bwMode="auto">
          <a:xfrm>
            <a:off x="3322638" y="416365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  <p:sp>
        <p:nvSpPr>
          <p:cNvPr id="31773" name="Textfeld 42"/>
          <p:cNvSpPr txBox="1">
            <a:spLocks noChangeArrowheads="1"/>
          </p:cNvSpPr>
          <p:nvPr/>
        </p:nvSpPr>
        <p:spPr bwMode="auto">
          <a:xfrm>
            <a:off x="5060950" y="468277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5</a:t>
            </a:r>
          </a:p>
        </p:txBody>
      </p:sp>
      <p:sp>
        <p:nvSpPr>
          <p:cNvPr id="31774" name="Textfeld 43"/>
          <p:cNvSpPr txBox="1">
            <a:spLocks noChangeArrowheads="1"/>
          </p:cNvSpPr>
          <p:nvPr/>
        </p:nvSpPr>
        <p:spPr bwMode="auto">
          <a:xfrm>
            <a:off x="3322638" y="293969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5</a:t>
            </a:r>
          </a:p>
        </p:txBody>
      </p:sp>
      <p:sp>
        <p:nvSpPr>
          <p:cNvPr id="31775" name="Textfeld 44"/>
          <p:cNvSpPr txBox="1">
            <a:spLocks noChangeArrowheads="1"/>
          </p:cNvSpPr>
          <p:nvPr/>
        </p:nvSpPr>
        <p:spPr bwMode="auto">
          <a:xfrm>
            <a:off x="4021138" y="3981095"/>
            <a:ext cx="544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(2, 2)</a:t>
            </a:r>
          </a:p>
        </p:txBody>
      </p:sp>
      <p:sp>
        <p:nvSpPr>
          <p:cNvPr id="31776" name="Textfeld 45"/>
          <p:cNvSpPr txBox="1">
            <a:spLocks noChangeArrowheads="1"/>
          </p:cNvSpPr>
          <p:nvPr/>
        </p:nvSpPr>
        <p:spPr bwMode="auto">
          <a:xfrm>
            <a:off x="5557838" y="3981095"/>
            <a:ext cx="544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(7, 2)</a:t>
            </a:r>
          </a:p>
        </p:txBody>
      </p:sp>
      <p:sp>
        <p:nvSpPr>
          <p:cNvPr id="31777" name="Textfeld 46"/>
          <p:cNvSpPr txBox="1">
            <a:spLocks noChangeArrowheads="1"/>
          </p:cNvSpPr>
          <p:nvPr/>
        </p:nvSpPr>
        <p:spPr bwMode="auto">
          <a:xfrm>
            <a:off x="4021138" y="2755545"/>
            <a:ext cx="5445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(2, 5)</a:t>
            </a:r>
          </a:p>
        </p:txBody>
      </p:sp>
      <p:sp>
        <p:nvSpPr>
          <p:cNvPr id="31778" name="Textfeld 47"/>
          <p:cNvSpPr txBox="1">
            <a:spLocks noChangeArrowheads="1"/>
          </p:cNvSpPr>
          <p:nvPr/>
        </p:nvSpPr>
        <p:spPr bwMode="auto">
          <a:xfrm>
            <a:off x="5551488" y="2755545"/>
            <a:ext cx="542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(7, 5)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70"/>
          <a:stretch>
            <a:fillRect/>
          </a:stretch>
        </p:blipFill>
        <p:spPr>
          <a:xfrm>
            <a:off x="2306638" y="1531583"/>
            <a:ext cx="4530725" cy="4529137"/>
          </a:xfrm>
        </p:spPr>
      </p:pic>
      <p:sp>
        <p:nvSpPr>
          <p:cNvPr id="31747" name="Titel 1"/>
          <p:cNvSpPr>
            <a:spLocks noGrp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Excursus: (3D) coordinate systems</a:t>
            </a:r>
            <a:br>
              <a:rPr lang="en-US"/>
            </a:br>
            <a:r>
              <a:rPr lang="en-US"/>
              <a:t>Object coordinates in 3D space (z orthogonal on x &amp; y)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rot="16200000" flipV="1">
            <a:off x="1939925" y="3919183"/>
            <a:ext cx="3429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735263" y="4592283"/>
            <a:ext cx="3611562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5" name="Textfeld 19"/>
          <p:cNvSpPr txBox="1">
            <a:spLocks noChangeArrowheads="1"/>
          </p:cNvSpPr>
          <p:nvPr/>
        </p:nvSpPr>
        <p:spPr bwMode="auto">
          <a:xfrm>
            <a:off x="6162675" y="4592283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32776" name="Textfeld 20"/>
          <p:cNvSpPr txBox="1">
            <a:spLocks noChangeArrowheads="1"/>
          </p:cNvSpPr>
          <p:nvPr/>
        </p:nvSpPr>
        <p:spPr bwMode="auto">
          <a:xfrm>
            <a:off x="3286125" y="208244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y</a:t>
            </a:r>
          </a:p>
        </p:txBody>
      </p:sp>
      <p:sp>
        <p:nvSpPr>
          <p:cNvPr id="22" name="Rechteck 21"/>
          <p:cNvSpPr/>
          <p:nvPr/>
        </p:nvSpPr>
        <p:spPr>
          <a:xfrm>
            <a:off x="4265613" y="3061933"/>
            <a:ext cx="1530350" cy="919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Gerade Verbindung 23"/>
          <p:cNvCxnSpPr/>
          <p:nvPr/>
        </p:nvCxnSpPr>
        <p:spPr>
          <a:xfrm rot="5400000" flipH="1" flipV="1">
            <a:off x="3898106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5400000" flipH="1" flipV="1">
            <a:off x="4204494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5400000" flipH="1" flipV="1">
            <a:off x="4510881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rot="5400000" flipH="1" flipV="1">
            <a:off x="4817269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5400000" flipH="1" flipV="1">
            <a:off x="5123656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rot="5400000" flipH="1" flipV="1">
            <a:off x="5428456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rot="5400000" flipH="1" flipV="1">
            <a:off x="5734844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3532188" y="4285895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 flipV="1">
            <a:off x="3532188" y="3981095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 flipV="1">
            <a:off x="3532188" y="3674708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 flipV="1">
            <a:off x="3532188" y="3368320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 flipV="1">
            <a:off x="3532188" y="3061933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 flipV="1">
            <a:off x="3532188" y="2755545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 flipV="1">
            <a:off x="3532188" y="4898670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 flipV="1">
            <a:off x="3532188" y="5205058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rot="5400000" flipH="1" flipV="1">
            <a:off x="3286919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rot="5400000" flipH="1" flipV="1">
            <a:off x="2980531" y="465340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5" name="Textfeld 40"/>
          <p:cNvSpPr txBox="1">
            <a:spLocks noChangeArrowheads="1"/>
          </p:cNvSpPr>
          <p:nvPr/>
        </p:nvSpPr>
        <p:spPr bwMode="auto">
          <a:xfrm>
            <a:off x="3813175" y="468277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  <p:sp>
        <p:nvSpPr>
          <p:cNvPr id="32796" name="Textfeld 41"/>
          <p:cNvSpPr txBox="1">
            <a:spLocks noChangeArrowheads="1"/>
          </p:cNvSpPr>
          <p:nvPr/>
        </p:nvSpPr>
        <p:spPr bwMode="auto">
          <a:xfrm>
            <a:off x="3322638" y="416365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  <p:sp>
        <p:nvSpPr>
          <p:cNvPr id="32797" name="Textfeld 42"/>
          <p:cNvSpPr txBox="1">
            <a:spLocks noChangeArrowheads="1"/>
          </p:cNvSpPr>
          <p:nvPr/>
        </p:nvSpPr>
        <p:spPr bwMode="auto">
          <a:xfrm>
            <a:off x="5060950" y="468277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5</a:t>
            </a:r>
          </a:p>
        </p:txBody>
      </p:sp>
      <p:sp>
        <p:nvSpPr>
          <p:cNvPr id="32798" name="Textfeld 43"/>
          <p:cNvSpPr txBox="1">
            <a:spLocks noChangeArrowheads="1"/>
          </p:cNvSpPr>
          <p:nvPr/>
        </p:nvSpPr>
        <p:spPr bwMode="auto">
          <a:xfrm>
            <a:off x="3322638" y="293969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5</a:t>
            </a:r>
          </a:p>
        </p:txBody>
      </p:sp>
      <p:sp>
        <p:nvSpPr>
          <p:cNvPr id="32799" name="Textfeld 44"/>
          <p:cNvSpPr txBox="1">
            <a:spLocks noChangeArrowheads="1"/>
          </p:cNvSpPr>
          <p:nvPr/>
        </p:nvSpPr>
        <p:spPr bwMode="auto">
          <a:xfrm>
            <a:off x="4021138" y="3981095"/>
            <a:ext cx="715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(2, 2, 0)</a:t>
            </a:r>
          </a:p>
        </p:txBody>
      </p:sp>
      <p:sp>
        <p:nvSpPr>
          <p:cNvPr id="32800" name="Textfeld 45"/>
          <p:cNvSpPr txBox="1">
            <a:spLocks noChangeArrowheads="1"/>
          </p:cNvSpPr>
          <p:nvPr/>
        </p:nvSpPr>
        <p:spPr bwMode="auto">
          <a:xfrm>
            <a:off x="5557838" y="3981095"/>
            <a:ext cx="715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(7, 2, 0)</a:t>
            </a:r>
          </a:p>
        </p:txBody>
      </p:sp>
      <p:sp>
        <p:nvSpPr>
          <p:cNvPr id="32801" name="Textfeld 46"/>
          <p:cNvSpPr txBox="1">
            <a:spLocks noChangeArrowheads="1"/>
          </p:cNvSpPr>
          <p:nvPr/>
        </p:nvSpPr>
        <p:spPr bwMode="auto">
          <a:xfrm>
            <a:off x="4021138" y="2755545"/>
            <a:ext cx="7159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(2, 5, 0)</a:t>
            </a:r>
          </a:p>
        </p:txBody>
      </p:sp>
      <p:sp>
        <p:nvSpPr>
          <p:cNvPr id="32802" name="Textfeld 47"/>
          <p:cNvSpPr txBox="1">
            <a:spLocks noChangeArrowheads="1"/>
          </p:cNvSpPr>
          <p:nvPr/>
        </p:nvSpPr>
        <p:spPr bwMode="auto">
          <a:xfrm>
            <a:off x="5551488" y="2755545"/>
            <a:ext cx="714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(7, 5, 0)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 rot="5400000">
            <a:off x="2582069" y="4439089"/>
            <a:ext cx="1285875" cy="1223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4" name="Textfeld 54"/>
          <p:cNvSpPr txBox="1">
            <a:spLocks noChangeArrowheads="1"/>
          </p:cNvSpPr>
          <p:nvPr/>
        </p:nvSpPr>
        <p:spPr bwMode="auto">
          <a:xfrm>
            <a:off x="2613025" y="557177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z</a:t>
            </a:r>
          </a:p>
        </p:txBody>
      </p:sp>
      <p:cxnSp>
        <p:nvCxnSpPr>
          <p:cNvPr id="56" name="Gerade Verbindung 55"/>
          <p:cNvCxnSpPr/>
          <p:nvPr/>
        </p:nvCxnSpPr>
        <p:spPr>
          <a:xfrm rot="5400000" flipH="1" flipV="1">
            <a:off x="3409156" y="4837552"/>
            <a:ext cx="122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 flipH="1" flipV="1">
            <a:off x="3224212" y="5020908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rot="5400000" flipH="1" flipV="1">
            <a:off x="3042444" y="5204264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 flipH="1" flipV="1">
            <a:off x="2858294" y="5388414"/>
            <a:ext cx="122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9" name="Textfeld 60"/>
          <p:cNvSpPr txBox="1">
            <a:spLocks noChangeArrowheads="1"/>
          </p:cNvSpPr>
          <p:nvPr/>
        </p:nvSpPr>
        <p:spPr bwMode="auto">
          <a:xfrm>
            <a:off x="3322638" y="483675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8388" y="1654175"/>
            <a:ext cx="3794125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Two objects in one scene</a:t>
            </a:r>
            <a:br>
              <a:rPr lang="en-US"/>
            </a:br>
            <a:r>
              <a:rPr lang="en-US"/>
              <a:t>Now with translation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30"/>
              </a:spcAft>
              <a:defRPr/>
            </a:pPr>
            <a:r>
              <a:rPr lang="en-US" sz="1400" dirty="0" smtClean="0">
                <a:solidFill>
                  <a:srgbClr val="00B050"/>
                </a:solidFill>
                <a:ea typeface="+mn-ea"/>
              </a:rPr>
              <a:t>&lt;transform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ea typeface="+mn-ea"/>
              </a:rPr>
              <a:t>translation</a:t>
            </a:r>
            <a:r>
              <a:rPr lang="en-US" sz="1400" dirty="0" smtClean="0">
                <a:ea typeface="+mn-ea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ea typeface="+mn-ea"/>
              </a:rPr>
              <a:t>"-2 0 0"</a:t>
            </a:r>
            <a:r>
              <a:rPr lang="en-US" sz="1400" dirty="0" smtClean="0">
                <a:solidFill>
                  <a:srgbClr val="00B050"/>
                </a:solidFill>
                <a:ea typeface="+mn-ea"/>
              </a:rPr>
              <a:t>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&lt;shape&gt;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&lt;appearance&gt;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  &lt;material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  <a:ea typeface="+mn-ea"/>
              </a:rPr>
              <a:t>diffuseColor</a:t>
            </a:r>
            <a:r>
              <a:rPr lang="en-US" sz="1400" dirty="0" smtClean="0">
                <a:ea typeface="+mn-ea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ea typeface="+mn-ea"/>
              </a:rPr>
              <a:t>"red"</a:t>
            </a:r>
            <a:r>
              <a:rPr lang="en-US" sz="1400" dirty="0" smtClean="0">
                <a:ea typeface="+mn-ea"/>
              </a:rPr>
              <a:t>&gt;&lt;/material&gt;  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&lt;/appearance&gt;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&lt;box&gt;&lt;/box&gt;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&lt;/shape&gt;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</a:t>
            </a:r>
            <a:r>
              <a:rPr lang="en-US" sz="1400" dirty="0" smtClean="0">
                <a:solidFill>
                  <a:srgbClr val="00B050"/>
                </a:solidFill>
                <a:ea typeface="+mn-ea"/>
              </a:rPr>
              <a:t>&lt;/transform&gt;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solidFill>
                  <a:srgbClr val="00B050"/>
                </a:solidFill>
                <a:ea typeface="+mn-ea"/>
              </a:rPr>
              <a:t>  &lt;transform</a:t>
            </a:r>
            <a:r>
              <a:rPr lang="en-US" sz="1400" dirty="0" smtClean="0">
                <a:ea typeface="+mn-ea"/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ea typeface="+mn-ea"/>
              </a:rPr>
              <a:t>translation</a:t>
            </a:r>
            <a:r>
              <a:rPr lang="en-US" sz="1400" dirty="0" smtClean="0">
                <a:ea typeface="+mn-ea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ea typeface="+mn-ea"/>
              </a:rPr>
              <a:t>"2 0 0"</a:t>
            </a:r>
            <a:r>
              <a:rPr lang="en-US" sz="1400" dirty="0" smtClean="0">
                <a:solidFill>
                  <a:srgbClr val="00B050"/>
                </a:solidFill>
                <a:ea typeface="+mn-ea"/>
              </a:rPr>
              <a:t>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&lt;shape&gt;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&lt;appearance&gt;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  &lt;material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  <a:ea typeface="+mn-ea"/>
              </a:rPr>
              <a:t>diffuseColor</a:t>
            </a:r>
            <a:r>
              <a:rPr lang="en-US" sz="1400" dirty="0" smtClean="0">
                <a:ea typeface="+mn-ea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ea typeface="+mn-ea"/>
              </a:rPr>
              <a:t>"blue"</a:t>
            </a:r>
            <a:r>
              <a:rPr lang="en-US" sz="1400" dirty="0" smtClean="0">
                <a:ea typeface="+mn-ea"/>
              </a:rPr>
              <a:t>&gt;&lt;/material&gt;  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&lt;/appearance&gt;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&lt;sphere&gt;&lt;/sphere&gt;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&lt;/shape&gt;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</a:t>
            </a:r>
            <a:r>
              <a:rPr lang="en-US" sz="1400" dirty="0" smtClean="0">
                <a:solidFill>
                  <a:srgbClr val="00B050"/>
                </a:solidFill>
                <a:ea typeface="+mn-ea"/>
              </a:rPr>
              <a:t>&lt;/transform&gt;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8388" y="1654175"/>
            <a:ext cx="3794125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Two objects in one scene</a:t>
            </a:r>
            <a:br>
              <a:rPr lang="en-US" dirty="0"/>
            </a:br>
            <a:r>
              <a:rPr lang="en-US" dirty="0"/>
              <a:t>Now with translation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30"/>
              </a:spcAft>
              <a:defRPr/>
            </a:pPr>
            <a:r>
              <a:rPr lang="en-US" sz="1400" dirty="0" smtClean="0">
                <a:solidFill>
                  <a:srgbClr val="00B050"/>
                </a:solidFill>
                <a:ea typeface="+mn-ea"/>
              </a:rPr>
              <a:t>&lt;transform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ea typeface="+mn-ea"/>
              </a:rPr>
              <a:t>translation</a:t>
            </a:r>
            <a:r>
              <a:rPr lang="en-US" sz="1400" dirty="0" smtClean="0">
                <a:ea typeface="+mn-ea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ea typeface="+mn-ea"/>
              </a:rPr>
              <a:t>"-2 0 0"</a:t>
            </a:r>
            <a:r>
              <a:rPr lang="en-US" sz="1400" dirty="0" smtClean="0">
                <a:solidFill>
                  <a:srgbClr val="00B050"/>
                </a:solidFill>
                <a:ea typeface="+mn-ea"/>
              </a:rPr>
              <a:t>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&lt;shape&gt;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&lt;appearance&gt;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  &lt;material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  <a:ea typeface="+mn-ea"/>
              </a:rPr>
              <a:t>diffuseColor</a:t>
            </a:r>
            <a:r>
              <a:rPr lang="en-US" sz="1400" dirty="0" smtClean="0">
                <a:ea typeface="+mn-ea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ea typeface="+mn-ea"/>
              </a:rPr>
              <a:t>"red"</a:t>
            </a:r>
            <a:r>
              <a:rPr lang="en-US" sz="1400" dirty="0" smtClean="0">
                <a:ea typeface="+mn-ea"/>
              </a:rPr>
              <a:t>&gt;&lt;/material&gt;  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&lt;/appearance&gt;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&lt;box&gt;&lt;/box&gt;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&lt;/shape&gt;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</a:t>
            </a:r>
            <a:r>
              <a:rPr lang="en-US" sz="1400" dirty="0" smtClean="0">
                <a:solidFill>
                  <a:srgbClr val="00B050"/>
                </a:solidFill>
                <a:ea typeface="+mn-ea"/>
              </a:rPr>
              <a:t>&lt;/transform&gt;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solidFill>
                  <a:srgbClr val="00B050"/>
                </a:solidFill>
                <a:ea typeface="+mn-ea"/>
              </a:rPr>
              <a:t>  &lt;transform</a:t>
            </a:r>
            <a:r>
              <a:rPr lang="en-US" sz="1400" dirty="0" smtClean="0">
                <a:ea typeface="+mn-ea"/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ea typeface="+mn-ea"/>
              </a:rPr>
              <a:t>translation</a:t>
            </a:r>
            <a:r>
              <a:rPr lang="en-US" sz="1400" dirty="0" smtClean="0">
                <a:ea typeface="+mn-ea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ea typeface="+mn-ea"/>
              </a:rPr>
              <a:t>"2 0 0"</a:t>
            </a:r>
            <a:r>
              <a:rPr lang="en-US" sz="1400" dirty="0" smtClean="0">
                <a:solidFill>
                  <a:srgbClr val="00B050"/>
                </a:solidFill>
                <a:ea typeface="+mn-ea"/>
              </a:rPr>
              <a:t>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&lt;shape&gt;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&lt;appearance&gt;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  &lt;material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  <a:ea typeface="+mn-ea"/>
              </a:rPr>
              <a:t>diffuseColor</a:t>
            </a:r>
            <a:r>
              <a:rPr lang="en-US" sz="1400" dirty="0" smtClean="0">
                <a:ea typeface="+mn-ea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ea typeface="+mn-ea"/>
              </a:rPr>
              <a:t>"blue"</a:t>
            </a:r>
            <a:r>
              <a:rPr lang="en-US" sz="1400" dirty="0" smtClean="0">
                <a:ea typeface="+mn-ea"/>
              </a:rPr>
              <a:t>&gt;&lt;/material&gt;  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&lt;/appearance&gt;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  &lt;sphere&gt;&lt;/sphere&gt;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  &lt;/shape&gt;</a:t>
            </a:r>
          </a:p>
          <a:p>
            <a:pPr>
              <a:spcAft>
                <a:spcPts val="530"/>
              </a:spcAft>
              <a:defRPr/>
            </a:pPr>
            <a:r>
              <a:rPr lang="en-US" sz="1400" dirty="0" smtClean="0">
                <a:ea typeface="+mn-ea"/>
              </a:rPr>
              <a:t>  </a:t>
            </a:r>
            <a:r>
              <a:rPr lang="en-US" sz="1400" dirty="0" smtClean="0">
                <a:solidFill>
                  <a:srgbClr val="00B050"/>
                </a:solidFill>
                <a:ea typeface="+mn-ea"/>
              </a:rPr>
              <a:t>&lt;/transform&gt;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879600" y="3184525"/>
            <a:ext cx="3549650" cy="36671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2430463" y="4041775"/>
            <a:ext cx="4222750" cy="1346200"/>
          </a:xfrm>
          <a:prstGeom prst="straightConnector1">
            <a:avLst/>
          </a:prstGeom>
          <a:ln w="28575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4" name="Gruppieren 18"/>
          <p:cNvGrpSpPr>
            <a:grpSpLocks/>
          </p:cNvGrpSpPr>
          <p:nvPr/>
        </p:nvGrpSpPr>
        <p:grpSpPr bwMode="auto">
          <a:xfrm>
            <a:off x="5122863" y="2755900"/>
            <a:ext cx="2447925" cy="1958975"/>
            <a:chOff x="5000449" y="2633309"/>
            <a:chExt cx="2570694" cy="2142245"/>
          </a:xfrm>
        </p:grpSpPr>
        <p:cxnSp>
          <p:nvCxnSpPr>
            <p:cNvPr id="20" name="Gerade Verbindung mit Pfeil 19"/>
            <p:cNvCxnSpPr/>
            <p:nvPr/>
          </p:nvCxnSpPr>
          <p:spPr>
            <a:xfrm rot="5400000" flipH="1" flipV="1">
              <a:off x="5189184" y="3733214"/>
              <a:ext cx="1956492" cy="66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5000449" y="3673184"/>
              <a:ext cx="2509010" cy="17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27" name="Textfeld 21"/>
            <p:cNvSpPr txBox="1">
              <a:spLocks noChangeArrowheads="1"/>
            </p:cNvSpPr>
            <p:nvPr/>
          </p:nvSpPr>
          <p:spPr bwMode="auto">
            <a:xfrm>
              <a:off x="7258237" y="361262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b="1"/>
                <a:t>x</a:t>
              </a:r>
            </a:p>
          </p:txBody>
        </p:sp>
        <p:sp>
          <p:nvSpPr>
            <p:cNvPr id="34828" name="Textfeld 22"/>
            <p:cNvSpPr txBox="1">
              <a:spLocks noChangeArrowheads="1"/>
            </p:cNvSpPr>
            <p:nvPr/>
          </p:nvSpPr>
          <p:spPr bwMode="auto">
            <a:xfrm>
              <a:off x="5864218" y="263330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b="1"/>
                <a:t>y</a:t>
              </a:r>
            </a:p>
          </p:txBody>
        </p:sp>
        <p:cxnSp>
          <p:nvCxnSpPr>
            <p:cNvPr id="24" name="Gerade Verbindung 23"/>
            <p:cNvCxnSpPr/>
            <p:nvPr/>
          </p:nvCxnSpPr>
          <p:spPr>
            <a:xfrm rot="5400000" flipH="1" flipV="1">
              <a:off x="6407549" y="3733077"/>
              <a:ext cx="123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 flipH="1" flipV="1">
              <a:off x="6714298" y="3733077"/>
              <a:ext cx="123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5400000" flipH="1" flipV="1">
              <a:off x="7019381" y="3733077"/>
              <a:ext cx="123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H="1" flipV="1">
              <a:off x="6040730" y="3365908"/>
              <a:ext cx="1233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 flipV="1">
              <a:off x="6040730" y="3060369"/>
              <a:ext cx="1233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H="1" flipV="1">
              <a:off x="6040730" y="3976986"/>
              <a:ext cx="1233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H="1" flipV="1">
              <a:off x="6040730" y="4284262"/>
              <a:ext cx="1233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5400000" flipH="1" flipV="1">
              <a:off x="5795718" y="3733077"/>
              <a:ext cx="123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 flipH="1" flipV="1">
              <a:off x="5488968" y="3733077"/>
              <a:ext cx="123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38" name="Textfeld 32"/>
            <p:cNvSpPr txBox="1">
              <a:spLocks noChangeArrowheads="1"/>
            </p:cNvSpPr>
            <p:nvPr/>
          </p:nvSpPr>
          <p:spPr bwMode="auto">
            <a:xfrm>
              <a:off x="6322205" y="3761981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/>
                <a:t>1</a:t>
              </a:r>
            </a:p>
          </p:txBody>
        </p:sp>
        <p:sp>
          <p:nvSpPr>
            <p:cNvPr id="34839" name="Textfeld 33"/>
            <p:cNvSpPr txBox="1">
              <a:spLocks noChangeArrowheads="1"/>
            </p:cNvSpPr>
            <p:nvPr/>
          </p:nvSpPr>
          <p:spPr bwMode="auto">
            <a:xfrm>
              <a:off x="5832549" y="3243289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/>
                <a:t>1</a:t>
              </a:r>
            </a:p>
          </p:txBody>
        </p:sp>
        <p:sp>
          <p:nvSpPr>
            <p:cNvPr id="34840" name="Textfeld 34"/>
            <p:cNvSpPr txBox="1">
              <a:spLocks noChangeArrowheads="1"/>
            </p:cNvSpPr>
            <p:nvPr/>
          </p:nvSpPr>
          <p:spPr bwMode="auto">
            <a:xfrm>
              <a:off x="6965944" y="3761981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/>
                <a:t>3</a:t>
              </a:r>
            </a:p>
          </p:txBody>
        </p:sp>
        <p:cxnSp>
          <p:nvCxnSpPr>
            <p:cNvPr id="36" name="Gerade Verbindung mit Pfeil 35"/>
            <p:cNvCxnSpPr/>
            <p:nvPr/>
          </p:nvCxnSpPr>
          <p:spPr>
            <a:xfrm rot="5400000">
              <a:off x="5278620" y="3522677"/>
              <a:ext cx="1104107" cy="1033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42" name="Textfeld 36"/>
            <p:cNvSpPr txBox="1">
              <a:spLocks noChangeArrowheads="1"/>
            </p:cNvSpPr>
            <p:nvPr/>
          </p:nvSpPr>
          <p:spPr bwMode="auto">
            <a:xfrm>
              <a:off x="5313355" y="440622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b="1"/>
                <a:t>z</a:t>
              </a:r>
            </a:p>
          </p:txBody>
        </p:sp>
        <p:cxnSp>
          <p:nvCxnSpPr>
            <p:cNvPr id="38" name="Gerade Verbindung 37"/>
            <p:cNvCxnSpPr/>
            <p:nvPr/>
          </p:nvCxnSpPr>
          <p:spPr>
            <a:xfrm rot="5400000" flipH="1" flipV="1">
              <a:off x="5918285" y="3916226"/>
              <a:ext cx="1215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rot="5400000" flipH="1" flipV="1">
              <a:off x="5734902" y="4100244"/>
              <a:ext cx="1215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rot="5400000" flipH="1" flipV="1">
              <a:off x="5550652" y="4283393"/>
              <a:ext cx="1232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46" name="Textfeld 40"/>
            <p:cNvSpPr txBox="1">
              <a:spLocks noChangeArrowheads="1"/>
            </p:cNvSpPr>
            <p:nvPr/>
          </p:nvSpPr>
          <p:spPr bwMode="auto">
            <a:xfrm>
              <a:off x="5832549" y="3916566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utiger LT Com 55 Roman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/>
                <a:t>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scene </a:t>
            </a:r>
            <a:r>
              <a:rPr lang="en-US" dirty="0" smtClean="0"/>
              <a:t>graph: Grouping </a:t>
            </a:r>
            <a:r>
              <a:rPr lang="en-US" dirty="0"/>
              <a:t>and transformations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157288"/>
            <a:ext cx="4111625" cy="4857750"/>
          </a:xfrm>
        </p:spPr>
        <p:txBody>
          <a:bodyPr/>
          <a:lstStyle/>
          <a:p>
            <a:pPr lvl="1">
              <a:defRPr/>
            </a:pPr>
            <a:r>
              <a:rPr lang="en-US" sz="1800" dirty="0" smtClean="0">
                <a:ea typeface="ＭＳ Ｐゴシック" pitchFamily="34" charset="-128"/>
              </a:rPr>
              <a:t>3D elements are usually organized hierarchically</a:t>
            </a:r>
          </a:p>
          <a:p>
            <a:pPr lvl="1">
              <a:defRPr/>
            </a:pPr>
            <a:r>
              <a:rPr lang="en-US" sz="1800" dirty="0" smtClean="0">
                <a:ea typeface="ＭＳ Ｐゴシック" pitchFamily="34" charset="-128"/>
              </a:rPr>
              <a:t>Starting from the root node (i.e. from &lt;scene&gt; element) all 3D elements (e.g. &lt;shape&gt;, &lt;box&gt; etc.) are inserted into the </a:t>
            </a:r>
            <a:r>
              <a:rPr lang="en-US" altLang="de-DE" sz="1800" dirty="0" smtClean="0">
                <a:ea typeface="ＭＳ Ｐゴシック" pitchFamily="34" charset="-128"/>
              </a:rPr>
              <a:t>“</a:t>
            </a:r>
            <a:r>
              <a:rPr lang="en-US" sz="1800" dirty="0" smtClean="0">
                <a:ea typeface="ＭＳ Ｐゴシック" pitchFamily="34" charset="-128"/>
              </a:rPr>
              <a:t>tree</a:t>
            </a:r>
            <a:r>
              <a:rPr lang="en-US" altLang="de-DE" sz="1800" dirty="0" smtClean="0">
                <a:ea typeface="ＭＳ Ｐゴシック" pitchFamily="34" charset="-128"/>
              </a:rPr>
              <a:t>”</a:t>
            </a:r>
            <a:r>
              <a:rPr lang="en-US" sz="1800" dirty="0" smtClean="0">
                <a:ea typeface="ＭＳ Ｐゴシック" pitchFamily="34" charset="-128"/>
              </a:rPr>
              <a:t> (scene graph) as child or sibling elements</a:t>
            </a:r>
          </a:p>
          <a:p>
            <a:pPr lvl="2">
              <a:defRPr/>
            </a:pPr>
            <a:r>
              <a:rPr lang="de-DE" sz="1800" dirty="0" smtClean="0">
                <a:ea typeface="ＭＳ Ｐゴシック" pitchFamily="34" charset="-128"/>
              </a:rPr>
              <a:t>Note: </a:t>
            </a:r>
            <a:r>
              <a:rPr lang="de-DE" sz="1800" i="1" dirty="0" err="1" smtClean="0">
                <a:ea typeface="ＭＳ Ｐゴシック" pitchFamily="34" charset="-128"/>
              </a:rPr>
              <a:t>tree</a:t>
            </a:r>
            <a:r>
              <a:rPr lang="de-DE" sz="1800" i="1" dirty="0" smtClean="0">
                <a:ea typeface="ＭＳ Ｐゴシック" pitchFamily="34" charset="-128"/>
              </a:rPr>
              <a:t> ≠ </a:t>
            </a:r>
            <a:r>
              <a:rPr lang="de-DE" sz="1800" i="1" dirty="0" err="1" smtClean="0">
                <a:ea typeface="ＭＳ Ｐゴシック" pitchFamily="34" charset="-128"/>
              </a:rPr>
              <a:t>graph</a:t>
            </a:r>
            <a:endParaRPr lang="en-US" sz="1800" i="1" dirty="0" smtClean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sz="1800" dirty="0" smtClean="0">
                <a:ea typeface="ＭＳ Ｐゴシック" pitchFamily="34" charset="-128"/>
              </a:rPr>
              <a:t>&lt;group&gt; and &lt;transform&gt; elements help to group and reposition objects:</a:t>
            </a:r>
          </a:p>
          <a:p>
            <a:pPr lvl="2">
              <a:defRPr/>
            </a:pPr>
            <a:r>
              <a:rPr lang="en-US" sz="1800" dirty="0" smtClean="0">
                <a:solidFill>
                  <a:srgbClr val="00B050"/>
                </a:solidFill>
                <a:ea typeface="ＭＳ Ｐゴシック" pitchFamily="34" charset="-128"/>
              </a:rPr>
              <a:t>&lt;transform</a:t>
            </a: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fr-FR" sz="1800" dirty="0" smtClean="0">
                <a:solidFill>
                  <a:srgbClr val="0C4E3F"/>
                </a:solidFill>
                <a:ea typeface="ＭＳ Ｐゴシック" pitchFamily="34" charset="-128"/>
              </a:rPr>
              <a:t>translation</a:t>
            </a:r>
            <a:r>
              <a:rPr lang="fr-FR" sz="1800" dirty="0" smtClean="0">
                <a:ea typeface="ＭＳ Ｐゴシック" pitchFamily="34" charset="-128"/>
              </a:rPr>
              <a:t>=</a:t>
            </a:r>
            <a:r>
              <a:rPr lang="fr-FR" sz="1800" dirty="0" smtClean="0">
                <a:solidFill>
                  <a:srgbClr val="7030A0"/>
                </a:solidFill>
                <a:ea typeface="ＭＳ Ｐゴシック" pitchFamily="34" charset="-128"/>
              </a:rPr>
              <a:t>"0 0 0"</a:t>
            </a:r>
            <a:r>
              <a:rPr lang="fr-FR" sz="1800" dirty="0" smtClean="0">
                <a:ea typeface="ＭＳ Ｐゴシック" pitchFamily="34" charset="-128"/>
              </a:rPr>
              <a:t> </a:t>
            </a:r>
            <a:r>
              <a:rPr lang="fr-FR" sz="1800" dirty="0" smtClean="0">
                <a:solidFill>
                  <a:srgbClr val="0C4E3F"/>
                </a:solidFill>
                <a:ea typeface="ＭＳ Ｐゴシック" pitchFamily="34" charset="-128"/>
              </a:rPr>
              <a:t>rotation</a:t>
            </a:r>
            <a:r>
              <a:rPr lang="fr-FR" sz="1800" dirty="0" smtClean="0">
                <a:ea typeface="ＭＳ Ｐゴシック" pitchFamily="34" charset="-128"/>
              </a:rPr>
              <a:t>=</a:t>
            </a:r>
            <a:r>
              <a:rPr lang="fr-FR" sz="1800" dirty="0" smtClean="0">
                <a:solidFill>
                  <a:srgbClr val="7030A0"/>
                </a:solidFill>
                <a:ea typeface="ＭＳ Ｐゴシック" pitchFamily="34" charset="-128"/>
              </a:rPr>
              <a:t>"0 1 0 0"</a:t>
            </a:r>
            <a:r>
              <a:rPr lang="fr-FR" sz="1800" dirty="0" smtClean="0">
                <a:ea typeface="ＭＳ Ｐゴシック" pitchFamily="34" charset="-128"/>
              </a:rPr>
              <a:t> </a:t>
            </a:r>
            <a:r>
              <a:rPr lang="fr-FR" sz="1800" dirty="0" err="1" smtClean="0">
                <a:solidFill>
                  <a:srgbClr val="0C4E3F"/>
                </a:solidFill>
                <a:ea typeface="ＭＳ Ｐゴシック" pitchFamily="34" charset="-128"/>
              </a:rPr>
              <a:t>scale</a:t>
            </a:r>
            <a:r>
              <a:rPr lang="fr-FR" sz="1800" dirty="0" smtClean="0">
                <a:ea typeface="ＭＳ Ｐゴシック" pitchFamily="34" charset="-128"/>
              </a:rPr>
              <a:t>=</a:t>
            </a:r>
            <a:r>
              <a:rPr lang="fr-FR" sz="1800" dirty="0" smtClean="0">
                <a:solidFill>
                  <a:srgbClr val="7030A0"/>
                </a:solidFill>
                <a:ea typeface="ＭＳ Ｐゴシック" pitchFamily="34" charset="-128"/>
              </a:rPr>
              <a:t>"1 1 1"</a:t>
            </a:r>
            <a:r>
              <a:rPr lang="fr-FR" sz="1800" dirty="0" smtClean="0">
                <a:solidFill>
                  <a:srgbClr val="00B050"/>
                </a:solidFill>
                <a:ea typeface="ＭＳ Ｐゴシック" pitchFamily="34" charset="-128"/>
              </a:rPr>
              <a:t>&gt;</a:t>
            </a:r>
            <a:br>
              <a:rPr lang="fr-FR" sz="1800" dirty="0" smtClean="0">
                <a:solidFill>
                  <a:srgbClr val="00B050"/>
                </a:solidFill>
                <a:ea typeface="ＭＳ Ｐゴシック" pitchFamily="34" charset="-128"/>
              </a:rPr>
            </a:br>
            <a:r>
              <a:rPr lang="fr-FR" sz="1800" dirty="0" smtClean="0">
                <a:solidFill>
                  <a:srgbClr val="00B050"/>
                </a:solidFill>
                <a:ea typeface="ＭＳ Ｐゴシック" pitchFamily="34" charset="-128"/>
              </a:rPr>
              <a:t>    </a:t>
            </a:r>
            <a:r>
              <a:rPr lang="fr-FR" sz="1800" b="1" dirty="0" smtClean="0">
                <a:ea typeface="ＭＳ Ｐゴシック" pitchFamily="34" charset="-128"/>
              </a:rPr>
              <a:t>…</a:t>
            </a:r>
            <a:r>
              <a:rPr lang="fr-FR" sz="1800" dirty="0" smtClean="0">
                <a:solidFill>
                  <a:srgbClr val="00B050"/>
                </a:solidFill>
                <a:ea typeface="ＭＳ Ｐゴシック" pitchFamily="34" charset="-128"/>
              </a:rPr>
              <a:t/>
            </a:r>
            <a:br>
              <a:rPr lang="fr-FR" sz="1800" dirty="0" smtClean="0">
                <a:solidFill>
                  <a:srgbClr val="00B050"/>
                </a:solidFill>
                <a:ea typeface="ＭＳ Ｐゴシック" pitchFamily="34" charset="-128"/>
              </a:rPr>
            </a:br>
            <a:r>
              <a:rPr lang="fr-FR" sz="1800" dirty="0" smtClean="0">
                <a:solidFill>
                  <a:srgbClr val="00B050"/>
                </a:solidFill>
                <a:ea typeface="ＭＳ Ｐゴシック" pitchFamily="34" charset="-128"/>
              </a:rPr>
              <a:t>&lt;/</a:t>
            </a:r>
            <a:r>
              <a:rPr lang="fr-FR" sz="1800" dirty="0" err="1" smtClean="0">
                <a:solidFill>
                  <a:srgbClr val="00B050"/>
                </a:solidFill>
                <a:ea typeface="ＭＳ Ｐゴシック" pitchFamily="34" charset="-128"/>
              </a:rPr>
              <a:t>transform</a:t>
            </a:r>
            <a:r>
              <a:rPr lang="fr-FR" sz="1800" dirty="0" smtClean="0">
                <a:solidFill>
                  <a:srgbClr val="00B050"/>
                </a:solidFill>
                <a:ea typeface="ＭＳ Ｐゴシック" pitchFamily="34" charset="-128"/>
              </a:rPr>
              <a:t>&gt;</a:t>
            </a:r>
            <a:endParaRPr lang="en-US" sz="1800" dirty="0" smtClean="0">
              <a:solidFill>
                <a:srgbClr val="00B050"/>
              </a:solidFill>
              <a:ea typeface="ＭＳ Ｐゴシック" pitchFamily="34" charset="-128"/>
            </a:endParaRPr>
          </a:p>
        </p:txBody>
      </p:sp>
      <p:pic>
        <p:nvPicPr>
          <p:cNvPr id="34821" name="Picture 4" descr="graifk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10113" y="1592263"/>
            <a:ext cx="3962400" cy="3738562"/>
          </a:xfrm>
        </p:spPr>
      </p:pic>
      <p:pic>
        <p:nvPicPr>
          <p:cNvPr id="35846" name="Picture 5" descr="car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5613" y="5019675"/>
            <a:ext cx="1947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X3DOM – Declarative (X)3D in HTML5</a:t>
            </a: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Allows </a:t>
            </a:r>
            <a:r>
              <a:rPr lang="en-US" dirty="0" smtClean="0">
                <a:ea typeface="ＭＳ Ｐゴシック" pitchFamily="34" charset="-128"/>
              </a:rPr>
              <a:t>utilizing well-known JavaScript and DOM infrastructure for 3D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Brings together both </a:t>
            </a:r>
          </a:p>
          <a:p>
            <a:pPr lvl="2">
              <a:defRPr/>
            </a:pP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declarative content </a:t>
            </a:r>
            <a:r>
              <a:rPr lang="en-US" dirty="0" smtClean="0">
                <a:ea typeface="ＭＳ Ｐゴシック" pitchFamily="34" charset="-128"/>
              </a:rPr>
              <a:t>design as known from web design</a:t>
            </a:r>
          </a:p>
          <a:p>
            <a:pPr lvl="2">
              <a:defRPr/>
            </a:pPr>
            <a:r>
              <a:rPr lang="en-US" altLang="de-DE" dirty="0" smtClean="0">
                <a:ea typeface="ＭＳ Ｐゴシック" pitchFamily="34" charset="-128"/>
              </a:rPr>
              <a:t>“</a:t>
            </a:r>
            <a:r>
              <a:rPr lang="en-US" dirty="0" smtClean="0">
                <a:ea typeface="ＭＳ Ｐゴシック" pitchFamily="34" charset="-128"/>
              </a:rPr>
              <a:t>old-school</a:t>
            </a:r>
            <a:r>
              <a:rPr lang="en-US" altLang="de-DE" dirty="0" smtClean="0">
                <a:ea typeface="ＭＳ Ｐゴシック" pitchFamily="34" charset="-128"/>
              </a:rPr>
              <a:t>”</a:t>
            </a:r>
            <a:r>
              <a:rPr lang="en-US" dirty="0" smtClean="0">
                <a:ea typeface="ＭＳ Ｐゴシック" pitchFamily="34" charset="-128"/>
              </a:rPr>
              <a:t> imperative approaches known from game engine development</a:t>
            </a:r>
          </a:p>
        </p:txBody>
      </p:sp>
      <p:grpSp>
        <p:nvGrpSpPr>
          <p:cNvPr id="7174" name="Gruppieren 13"/>
          <p:cNvGrpSpPr>
            <a:grpSpLocks/>
          </p:cNvGrpSpPr>
          <p:nvPr/>
        </p:nvGrpSpPr>
        <p:grpSpPr bwMode="auto">
          <a:xfrm>
            <a:off x="1331913" y="2878138"/>
            <a:ext cx="6357937" cy="3121025"/>
            <a:chOff x="2468490" y="3245379"/>
            <a:chExt cx="6357978" cy="3121557"/>
          </a:xfrm>
        </p:grpSpPr>
        <p:grpSp>
          <p:nvGrpSpPr>
            <p:cNvPr id="7175" name="Gruppieren 14"/>
            <p:cNvGrpSpPr>
              <a:grpSpLocks/>
            </p:cNvGrpSpPr>
            <p:nvPr/>
          </p:nvGrpSpPr>
          <p:grpSpPr bwMode="auto">
            <a:xfrm>
              <a:off x="2468490" y="3427499"/>
              <a:ext cx="2988428" cy="2610385"/>
              <a:chOff x="2468490" y="3427498"/>
              <a:chExt cx="2988428" cy="2610385"/>
            </a:xfrm>
          </p:grpSpPr>
          <p:sp>
            <p:nvSpPr>
              <p:cNvPr id="19" name="Rechteck 18"/>
              <p:cNvSpPr/>
              <p:nvPr/>
            </p:nvSpPr>
            <p:spPr>
              <a:xfrm>
                <a:off x="2468490" y="3427971"/>
                <a:ext cx="2987694" cy="2610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Content Placeholder 3"/>
              <p:cNvSpPr txBox="1">
                <a:spLocks/>
              </p:cNvSpPr>
              <p:nvPr/>
            </p:nvSpPr>
            <p:spPr bwMode="auto">
              <a:xfrm>
                <a:off x="2674866" y="3613741"/>
                <a:ext cx="2744804" cy="2367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normAutofit fontScale="92500" lnSpcReduction="20000"/>
              </a:bodyPr>
              <a:lstStyle/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latin typeface="Frutiger LT Com 45 Light"/>
                    <a:ea typeface="+mn-ea"/>
                  </a:rPr>
                  <a:t>&lt;html&gt;</a:t>
                </a:r>
              </a:p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latin typeface="Frutiger LT Com 45 Light"/>
                    <a:ea typeface="+mn-ea"/>
                  </a:rPr>
                  <a:t>    &lt;body&gt;</a:t>
                </a:r>
              </a:p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latin typeface="Frutiger LT Com 45 Light"/>
                    <a:ea typeface="+mn-ea"/>
                  </a:rPr>
                  <a:t>        &lt;h1&gt;Hello X3DOM World&lt;/h1&gt;</a:t>
                </a:r>
              </a:p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latin typeface="Frutiger LT Com 45 Light"/>
                    <a:ea typeface="+mn-ea"/>
                  </a:rPr>
                  <a:t>        </a:t>
                </a:r>
                <a:r>
                  <a:rPr lang="en-US" sz="1200" kern="0" dirty="0">
                    <a:solidFill>
                      <a:srgbClr val="008000"/>
                    </a:solidFill>
                    <a:latin typeface="Frutiger LT Com 45 Light"/>
                    <a:ea typeface="+mn-ea"/>
                  </a:rPr>
                  <a:t>&lt;x3d&gt;</a:t>
                </a:r>
              </a:p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solidFill>
                      <a:srgbClr val="008000"/>
                    </a:solidFill>
                    <a:latin typeface="Frutiger LT Com 45 Light"/>
                    <a:ea typeface="+mn-ea"/>
                  </a:rPr>
                  <a:t>            &lt;scene&gt;</a:t>
                </a:r>
              </a:p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solidFill>
                      <a:srgbClr val="008000"/>
                    </a:solidFill>
                    <a:latin typeface="Frutiger LT Com 45 Light"/>
                    <a:ea typeface="+mn-ea"/>
                  </a:rPr>
                  <a:t>                &lt;shape&gt;</a:t>
                </a:r>
              </a:p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solidFill>
                      <a:srgbClr val="008000"/>
                    </a:solidFill>
                    <a:latin typeface="Frutiger LT Com 45 Light"/>
                    <a:ea typeface="+mn-ea"/>
                  </a:rPr>
                  <a:t>                    &lt;box&gt;&lt;/box&gt;</a:t>
                </a:r>
              </a:p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solidFill>
                      <a:srgbClr val="008000"/>
                    </a:solidFill>
                    <a:latin typeface="Frutiger LT Com 45 Light"/>
                    <a:ea typeface="+mn-ea"/>
                  </a:rPr>
                  <a:t>                &lt;/shape&gt;</a:t>
                </a:r>
              </a:p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solidFill>
                      <a:srgbClr val="008000"/>
                    </a:solidFill>
                    <a:latin typeface="Frutiger LT Com 45 Light"/>
                    <a:ea typeface="+mn-ea"/>
                  </a:rPr>
                  <a:t>            &lt;/scene&gt;</a:t>
                </a:r>
              </a:p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solidFill>
                      <a:srgbClr val="008000"/>
                    </a:solidFill>
                    <a:latin typeface="Frutiger LT Com 45 Light"/>
                    <a:ea typeface="+mn-ea"/>
                  </a:rPr>
                  <a:t>        &lt;/x3d&gt;</a:t>
                </a:r>
              </a:p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latin typeface="Frutiger LT Com 45 Light"/>
                    <a:ea typeface="+mn-ea"/>
                  </a:rPr>
                  <a:t>    &lt;/body&gt;</a:t>
                </a:r>
              </a:p>
              <a:p>
                <a:pPr>
                  <a:spcAft>
                    <a:spcPct val="40000"/>
                  </a:spcAft>
                  <a:buClr>
                    <a:schemeClr val="tx2"/>
                  </a:buClr>
                  <a:buFont typeface="Wingdings" pitchFamily="2" charset="2"/>
                  <a:buNone/>
                  <a:defRPr/>
                </a:pPr>
                <a:r>
                  <a:rPr lang="en-US" sz="1200" kern="0" dirty="0">
                    <a:latin typeface="Frutiger LT Com 45 Light"/>
                    <a:ea typeface="+mn-ea"/>
                  </a:rPr>
                  <a:t>&lt;/html&gt;</a:t>
                </a:r>
                <a:endParaRPr lang="en-GB" sz="1200" kern="0" dirty="0">
                  <a:latin typeface="Frutiger LT Com 45 Light"/>
                  <a:ea typeface="+mn-ea"/>
                  <a:cs typeface="Frutiger LT Com 55 Roman"/>
                </a:endParaRPr>
              </a:p>
            </p:txBody>
          </p:sp>
        </p:grpSp>
        <p:grpSp>
          <p:nvGrpSpPr>
            <p:cNvPr id="7176" name="Gruppieren 15"/>
            <p:cNvGrpSpPr>
              <a:grpSpLocks/>
            </p:cNvGrpSpPr>
            <p:nvPr/>
          </p:nvGrpSpPr>
          <p:grpSpPr bwMode="auto">
            <a:xfrm>
              <a:off x="5184070" y="3245379"/>
              <a:ext cx="3642398" cy="3121557"/>
              <a:chOff x="5306484" y="2939344"/>
              <a:chExt cx="3672420" cy="3147286"/>
            </a:xfrm>
          </p:grpSpPr>
          <p:pic>
            <p:nvPicPr>
              <p:cNvPr id="7177" name="Picture 3" descr="C:\Users\yvonne\Desktop\fenster-solo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6484" y="2939344"/>
                <a:ext cx="3672420" cy="3147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78" name="Picture 5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1312" y="3306586"/>
                <a:ext cx="2703309" cy="2448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DOM </a:t>
            </a:r>
            <a:r>
              <a:rPr lang="en-GB" dirty="0" smtClean="0"/>
              <a:t>Manipulation: Node appending / removal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n-lt"/>
                <a:cs typeface="Frutiger 55 Roman (Headings)"/>
              </a:rPr>
              <a:t>HTML/X3D code:</a:t>
            </a:r>
          </a:p>
          <a:p>
            <a:r>
              <a:rPr lang="en-US" dirty="0" smtClean="0">
                <a:solidFill>
                  <a:srgbClr val="008000"/>
                </a:solidFill>
                <a:latin typeface="+mn-lt"/>
                <a:cs typeface="Frutiger 55 Roman (Headings)"/>
              </a:rPr>
              <a:t>	&lt;group id=‘root’&gt;&lt;/group&gt;</a:t>
            </a:r>
          </a:p>
          <a:p>
            <a:r>
              <a:rPr lang="en-US" dirty="0" smtClean="0">
                <a:latin typeface="+mn-lt"/>
                <a:cs typeface="Frutiger 55 Roman (Headings)"/>
              </a:rPr>
              <a:t>	…</a:t>
            </a:r>
          </a:p>
          <a:p>
            <a:endParaRPr lang="en-US" dirty="0" smtClean="0">
              <a:latin typeface="+mn-lt"/>
              <a:cs typeface="Frutiger 55 Roman (Headings)"/>
            </a:endParaRPr>
          </a:p>
          <a:p>
            <a:r>
              <a:rPr lang="en-US" dirty="0" smtClean="0">
                <a:latin typeface="+mn-lt"/>
                <a:cs typeface="Frutiger 55 Roman (Headings)"/>
              </a:rPr>
              <a:t>JS script to add nodes:</a:t>
            </a:r>
          </a:p>
          <a:p>
            <a:r>
              <a:rPr lang="en-US" dirty="0" smtClean="0">
                <a:latin typeface="+mn-lt"/>
                <a:cs typeface="Frutiger 55 Roman (Headings)"/>
              </a:rPr>
              <a:t>	root = </a:t>
            </a:r>
            <a:r>
              <a:rPr lang="en-US" dirty="0" err="1" smtClean="0">
                <a:latin typeface="+mn-lt"/>
                <a:cs typeface="Frutiger 55 Roman (Headings)"/>
              </a:rPr>
              <a:t>document.getElementByid</a:t>
            </a:r>
            <a:r>
              <a:rPr lang="en-US" dirty="0" smtClean="0">
                <a:latin typeface="+mn-lt"/>
                <a:cs typeface="Frutiger 55 Roman (Headings)"/>
              </a:rPr>
              <a:t>(‘root’);</a:t>
            </a:r>
          </a:p>
          <a:p>
            <a:r>
              <a:rPr lang="en-US" dirty="0" smtClean="0">
                <a:latin typeface="+mn-lt"/>
                <a:cs typeface="Frutiger 55 Roman (Headings)"/>
              </a:rPr>
              <a:t>	trans = </a:t>
            </a:r>
            <a:r>
              <a:rPr lang="en-US" dirty="0" err="1" smtClean="0"/>
              <a:t>document.createElement('Transform</a:t>
            </a:r>
            <a:r>
              <a:rPr lang="en-US" dirty="0" smtClean="0"/>
              <a:t>');</a:t>
            </a:r>
          </a:p>
          <a:p>
            <a:r>
              <a:rPr lang="en-US" dirty="0" smtClean="0">
                <a:latin typeface="+mn-lt"/>
                <a:cs typeface="Frutiger 55 Roman (Headings)"/>
              </a:rPr>
              <a:t>	</a:t>
            </a:r>
            <a:r>
              <a:rPr lang="en-US" dirty="0" err="1" smtClean="0">
                <a:latin typeface="+mn-lt"/>
                <a:cs typeface="Frutiger 55 Roman (Headings)"/>
              </a:rPr>
              <a:t>trans.setAttribute(‘translation</a:t>
            </a:r>
            <a:r>
              <a:rPr lang="en-US" dirty="0" smtClean="0">
                <a:latin typeface="+mn-lt"/>
                <a:cs typeface="Frutiger 55 Roman (Headings)"/>
              </a:rPr>
              <a:t>’, ‘1 2 3’ );</a:t>
            </a:r>
          </a:p>
          <a:p>
            <a:r>
              <a:rPr lang="en-US" dirty="0" smtClean="0">
                <a:solidFill>
                  <a:srgbClr val="FF0000"/>
                </a:solidFill>
                <a:latin typeface="+mn-lt"/>
                <a:cs typeface="Frutiger 55 Roman (Headings)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+mn-lt"/>
                <a:cs typeface="Frutiger 55 Roman (Headings)"/>
              </a:rPr>
              <a:t>root.appendChild</a:t>
            </a:r>
            <a:r>
              <a:rPr lang="en-US" dirty="0" smtClean="0">
                <a:solidFill>
                  <a:srgbClr val="FF0000"/>
                </a:solidFill>
                <a:latin typeface="+mn-lt"/>
                <a:cs typeface="Frutiger 55 Roman (Headings)"/>
              </a:rPr>
              <a:t>(trans);</a:t>
            </a:r>
          </a:p>
          <a:p>
            <a:r>
              <a:rPr lang="en-US" dirty="0" smtClean="0">
                <a:latin typeface="+mn-lt"/>
                <a:cs typeface="Frutiger 55 Roman (Headings)"/>
              </a:rPr>
              <a:t> </a:t>
            </a:r>
          </a:p>
          <a:p>
            <a:r>
              <a:rPr lang="en-US" dirty="0" smtClean="0">
                <a:latin typeface="+mn-lt"/>
                <a:cs typeface="Frutiger 55 Roman (Headings)"/>
              </a:rPr>
              <a:t>JS script to remove nodes:</a:t>
            </a:r>
          </a:p>
          <a:p>
            <a:r>
              <a:rPr lang="en-US" dirty="0" smtClean="0">
                <a:solidFill>
                  <a:srgbClr val="FF0000"/>
                </a:solidFill>
                <a:latin typeface="+mn-lt"/>
                <a:cs typeface="Frutiger 55 Roman (Headings)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+mn-lt"/>
                <a:cs typeface="Frutiger 55 Roman (Headings)"/>
              </a:rPr>
              <a:t>root.removeChild</a:t>
            </a:r>
            <a:r>
              <a:rPr lang="en-US" dirty="0" smtClean="0">
                <a:solidFill>
                  <a:srgbClr val="FF0000"/>
                </a:solidFill>
                <a:latin typeface="+mn-lt"/>
                <a:cs typeface="Frutiger 55 Roman (Headings)"/>
              </a:rPr>
              <a:t>(trans);</a:t>
            </a:r>
          </a:p>
          <a:p>
            <a:endParaRPr lang="en-US" dirty="0" smtClean="0">
              <a:solidFill>
                <a:srgbClr val="FF0000"/>
              </a:solidFill>
              <a:latin typeface="+mn-lt"/>
              <a:cs typeface="Frutiger 55 Roman (Headings)"/>
            </a:endParaRPr>
          </a:p>
          <a:p>
            <a:r>
              <a:rPr lang="en-US" dirty="0" smtClean="0">
                <a:cs typeface="Frutiger 55 Roman (Headings)"/>
              </a:rPr>
              <a:t>JS script </a:t>
            </a:r>
            <a:r>
              <a:rPr lang="en-US" dirty="0">
                <a:cs typeface="Frutiger 55 Roman (Headings)"/>
              </a:rPr>
              <a:t>with </a:t>
            </a:r>
            <a:r>
              <a:rPr lang="en-US" dirty="0" err="1">
                <a:cs typeface="Frutiger 55 Roman (Headings)"/>
              </a:rPr>
              <a:t>setAttribute</a:t>
            </a:r>
            <a:r>
              <a:rPr lang="en-US" dirty="0">
                <a:cs typeface="Frutiger 55 Roman (Headings)"/>
              </a:rPr>
              <a:t>() (also useful for libs like </a:t>
            </a:r>
            <a:r>
              <a:rPr lang="en-US" dirty="0" err="1">
                <a:cs typeface="Frutiger 55 Roman (Headings)"/>
              </a:rPr>
              <a:t>jQuery</a:t>
            </a:r>
            <a:r>
              <a:rPr lang="en-US" dirty="0" smtClean="0">
                <a:cs typeface="Frutiger 55 Roman (Headings)"/>
              </a:rPr>
              <a:t>):</a:t>
            </a:r>
            <a:endParaRPr lang="en-US" dirty="0">
              <a:cs typeface="Frutiger 55 Roman (Headings)"/>
            </a:endParaRPr>
          </a:p>
          <a:p>
            <a:r>
              <a:rPr lang="en-US" dirty="0">
                <a:solidFill>
                  <a:srgbClr val="FF0000"/>
                </a:solidFill>
                <a:latin typeface="Frutiger LT Com 45 Light"/>
                <a:cs typeface="Frutiger LT Com 55 Roman"/>
              </a:rPr>
              <a:t>	</a:t>
            </a:r>
            <a:r>
              <a:rPr lang="en-US" dirty="0" err="1">
                <a:solidFill>
                  <a:srgbClr val="FF0000"/>
                </a:solidFill>
                <a:cs typeface="Frutiger 55 Roman (Headings)"/>
              </a:rPr>
              <a:t>document.getElementById</a:t>
            </a:r>
            <a:r>
              <a:rPr lang="en-US" dirty="0">
                <a:solidFill>
                  <a:srgbClr val="FF0000"/>
                </a:solidFill>
                <a:cs typeface="Frutiger 55 Roman (Headings)"/>
              </a:rPr>
              <a:t>(‘mat’).</a:t>
            </a:r>
            <a:r>
              <a:rPr lang="en-US" dirty="0" err="1">
                <a:solidFill>
                  <a:srgbClr val="FF0000"/>
                </a:solidFill>
                <a:cs typeface="Frutiger 55 Roman (Headings)"/>
              </a:rPr>
              <a:t>setAttribute</a:t>
            </a:r>
            <a:r>
              <a:rPr lang="en-US" dirty="0">
                <a:solidFill>
                  <a:srgbClr val="FF0000"/>
                </a:solidFill>
                <a:cs typeface="Frutiger 55 Roman (Headings)"/>
              </a:rPr>
              <a:t>(‘</a:t>
            </a:r>
            <a:r>
              <a:rPr lang="en-US" dirty="0" err="1">
                <a:solidFill>
                  <a:srgbClr val="FF0000"/>
                </a:solidFill>
                <a:cs typeface="Frutiger 55 Roman (Headings)"/>
              </a:rPr>
              <a:t>diffuseColor</a:t>
            </a:r>
            <a:r>
              <a:rPr lang="en-US" dirty="0">
                <a:solidFill>
                  <a:srgbClr val="FF0000"/>
                </a:solidFill>
                <a:cs typeface="Frutiger 55 Roman (Headings)"/>
              </a:rPr>
              <a:t>’,’red’);</a:t>
            </a:r>
          </a:p>
        </p:txBody>
      </p:sp>
      <p:pic>
        <p:nvPicPr>
          <p:cNvPr id="6" name="Picture 4" descr="graifk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07394" y="1592790"/>
            <a:ext cx="3165475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49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</a:t>
            </a:r>
            <a:r>
              <a:rPr lang="en-US" dirty="0" smtClean="0"/>
              <a:t>Events: user interaction </a:t>
            </a:r>
            <a:r>
              <a:rPr lang="en-US" dirty="0"/>
              <a:t>through DOM Events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60375" y="1600200"/>
            <a:ext cx="5457825" cy="4416425"/>
          </a:xfrm>
        </p:spPr>
        <p:txBody>
          <a:bodyPr/>
          <a:lstStyle/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&lt;shape&gt;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&lt;appearance&gt;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    &lt;material </a:t>
            </a:r>
            <a:r>
              <a:rPr lang="en-US" sz="1800" dirty="0" smtClean="0">
                <a:solidFill>
                  <a:srgbClr val="0C4E3F"/>
                </a:solidFill>
                <a:ea typeface="ＭＳ Ｐゴシック" pitchFamily="34" charset="-128"/>
              </a:rPr>
              <a:t>id</a:t>
            </a:r>
            <a:r>
              <a:rPr lang="en-US" sz="1800" dirty="0" smtClean="0">
                <a:ea typeface="ＭＳ Ｐゴシック" pitchFamily="34" charset="-128"/>
              </a:rPr>
              <a:t>=</a:t>
            </a:r>
            <a:r>
              <a:rPr lang="en-US" sz="1800" dirty="0" smtClean="0">
                <a:solidFill>
                  <a:srgbClr val="7030A0"/>
                </a:solidFill>
                <a:ea typeface="ＭＳ Ｐゴシック" pitchFamily="34" charset="-128"/>
              </a:rPr>
              <a:t>"mat"</a:t>
            </a: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en-US" sz="1800" dirty="0" err="1" smtClean="0">
                <a:ea typeface="ＭＳ Ｐゴシック" pitchFamily="34" charset="-128"/>
              </a:rPr>
              <a:t>diffuseColor</a:t>
            </a:r>
            <a:r>
              <a:rPr lang="en-US" sz="1800" dirty="0" smtClean="0">
                <a:ea typeface="ＭＳ Ｐゴシック" pitchFamily="34" charset="-128"/>
              </a:rPr>
              <a:t>="red"&gt;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    &lt;/material&gt;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&lt;/appearance&gt;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&lt;box </a:t>
            </a:r>
            <a:r>
              <a:rPr lang="en-US" sz="1800" dirty="0" err="1" smtClean="0">
                <a:solidFill>
                  <a:srgbClr val="0C4E3F"/>
                </a:solidFill>
                <a:ea typeface="ＭＳ Ｐゴシック" pitchFamily="34" charset="-128"/>
              </a:rPr>
              <a:t>onclick</a:t>
            </a:r>
            <a:r>
              <a:rPr lang="en-US" sz="1800" dirty="0" smtClean="0">
                <a:ea typeface="ＭＳ Ｐゴシック" pitchFamily="34" charset="-128"/>
              </a:rPr>
              <a:t>=</a:t>
            </a:r>
            <a:r>
              <a:rPr lang="en-US" sz="1800" dirty="0" smtClean="0">
                <a:solidFill>
                  <a:srgbClr val="7030A0"/>
                </a:solidFill>
                <a:ea typeface="ＭＳ Ｐゴシック" pitchFamily="34" charset="-128"/>
              </a:rPr>
              <a:t>"</a:t>
            </a:r>
            <a:br>
              <a:rPr lang="en-US" sz="1800" dirty="0" smtClean="0">
                <a:solidFill>
                  <a:srgbClr val="7030A0"/>
                </a:solidFill>
                <a:ea typeface="ＭＳ Ｐゴシック" pitchFamily="34" charset="-128"/>
              </a:rPr>
            </a:br>
            <a:r>
              <a:rPr lang="en-US" sz="1800" dirty="0" smtClean="0">
                <a:solidFill>
                  <a:srgbClr val="7030A0"/>
                </a:solidFill>
                <a:ea typeface="ＭＳ Ｐゴシック" pitchFamily="34" charset="-128"/>
              </a:rPr>
              <a:t>           </a:t>
            </a:r>
            <a:r>
              <a:rPr lang="en-US" sz="1800" dirty="0" err="1" smtClean="0">
                <a:solidFill>
                  <a:srgbClr val="7030A0"/>
                </a:solidFill>
                <a:ea typeface="ＭＳ Ｐゴシック" pitchFamily="34" charset="-128"/>
              </a:rPr>
              <a:t>document.getElementById</a:t>
            </a:r>
            <a:r>
              <a:rPr lang="en-US" sz="1800" dirty="0" smtClean="0">
                <a:solidFill>
                  <a:srgbClr val="7030A0"/>
                </a:solidFill>
                <a:ea typeface="ＭＳ Ｐゴシック" pitchFamily="34" charset="-128"/>
              </a:rPr>
              <a:t>('mat').</a:t>
            </a:r>
            <a:br>
              <a:rPr lang="en-US" sz="1800" dirty="0" smtClean="0">
                <a:solidFill>
                  <a:srgbClr val="7030A0"/>
                </a:solidFill>
                <a:ea typeface="ＭＳ Ｐゴシック" pitchFamily="34" charset="-128"/>
              </a:rPr>
            </a:br>
            <a:r>
              <a:rPr lang="en-US" sz="1800" dirty="0" smtClean="0">
                <a:solidFill>
                  <a:srgbClr val="7030A0"/>
                </a:solidFill>
                <a:ea typeface="ＭＳ Ｐゴシック" pitchFamily="34" charset="-128"/>
              </a:rPr>
              <a:t>           </a:t>
            </a:r>
            <a:r>
              <a:rPr lang="en-US" sz="1800" dirty="0" err="1" smtClean="0">
                <a:solidFill>
                  <a:srgbClr val="7030A0"/>
                </a:solidFill>
                <a:ea typeface="ＭＳ Ｐゴシック" pitchFamily="34" charset="-128"/>
              </a:rPr>
              <a:t>setAttribute</a:t>
            </a:r>
            <a:r>
              <a:rPr lang="en-US" sz="1800" dirty="0" smtClean="0">
                <a:solidFill>
                  <a:srgbClr val="7030A0"/>
                </a:solidFill>
                <a:ea typeface="ＭＳ Ｐゴシック" pitchFamily="34" charset="-128"/>
              </a:rPr>
              <a:t>('</a:t>
            </a:r>
            <a:r>
              <a:rPr lang="en-US" sz="1800" dirty="0" err="1" smtClean="0">
                <a:solidFill>
                  <a:srgbClr val="7030A0"/>
                </a:solidFill>
                <a:ea typeface="ＭＳ Ｐゴシック" pitchFamily="34" charset="-128"/>
              </a:rPr>
              <a:t>diffuseColor</a:t>
            </a:r>
            <a:r>
              <a:rPr lang="en-US" sz="1800" dirty="0" smtClean="0">
                <a:solidFill>
                  <a:srgbClr val="7030A0"/>
                </a:solidFill>
                <a:ea typeface="ＭＳ Ｐゴシック" pitchFamily="34" charset="-128"/>
              </a:rPr>
              <a:t>', 'green');" </a:t>
            </a:r>
            <a:r>
              <a:rPr lang="en-US" sz="1800" dirty="0" smtClean="0">
                <a:ea typeface="ＭＳ Ｐゴシック" pitchFamily="34" charset="-128"/>
              </a:rPr>
              <a:t>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&lt;/box&gt;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&lt;/shape&gt;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…</a:t>
            </a: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8200" y="1654175"/>
            <a:ext cx="2754313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</a:t>
            </a:r>
            <a:r>
              <a:rPr lang="en-US" dirty="0" smtClean="0"/>
              <a:t>Events: user interaction </a:t>
            </a:r>
            <a:r>
              <a:rPr lang="en-US" dirty="0"/>
              <a:t>through DOM </a:t>
            </a:r>
            <a:r>
              <a:rPr lang="en-US" dirty="0" smtClean="0"/>
              <a:t>Events - V2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&lt;shape&gt;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&lt;appearance&gt;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    &lt;material </a:t>
            </a:r>
            <a:r>
              <a:rPr lang="en-US" sz="1800" dirty="0" smtClean="0">
                <a:solidFill>
                  <a:srgbClr val="0C4E3F"/>
                </a:solidFill>
                <a:ea typeface="ＭＳ Ｐゴシック" pitchFamily="34" charset="-128"/>
              </a:rPr>
              <a:t>id</a:t>
            </a:r>
            <a:r>
              <a:rPr lang="en-US" sz="1800" dirty="0" smtClean="0">
                <a:ea typeface="ＭＳ Ｐゴシック" pitchFamily="34" charset="-128"/>
              </a:rPr>
              <a:t>=</a:t>
            </a:r>
            <a:r>
              <a:rPr lang="en-US" sz="1800" dirty="0" smtClean="0">
                <a:solidFill>
                  <a:srgbClr val="7030A0"/>
                </a:solidFill>
                <a:ea typeface="ＭＳ Ｐゴシック" pitchFamily="34" charset="-128"/>
              </a:rPr>
              <a:t>"mat"</a:t>
            </a: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en-US" sz="1800" dirty="0" err="1" smtClean="0">
                <a:ea typeface="ＭＳ Ｐゴシック" pitchFamily="34" charset="-128"/>
              </a:rPr>
              <a:t>diffuseColor</a:t>
            </a:r>
            <a:r>
              <a:rPr lang="en-US" sz="1800" dirty="0" smtClean="0">
                <a:ea typeface="ＭＳ Ｐゴシック" pitchFamily="34" charset="-128"/>
              </a:rPr>
              <a:t>="red"&gt;&lt;/material&gt;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&lt;/appearance&gt;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    &lt;box </a:t>
            </a:r>
            <a:r>
              <a:rPr lang="en-US" sz="1800" dirty="0" smtClean="0">
                <a:solidFill>
                  <a:srgbClr val="0C4E3F"/>
                </a:solidFill>
                <a:ea typeface="ＭＳ Ｐゴシック" pitchFamily="34" charset="-128"/>
              </a:rPr>
              <a:t>id</a:t>
            </a:r>
            <a:r>
              <a:rPr lang="en-US" sz="1800" dirty="0" smtClean="0">
                <a:ea typeface="ＭＳ Ｐゴシック" pitchFamily="34" charset="-128"/>
              </a:rPr>
              <a:t>=</a:t>
            </a:r>
            <a:r>
              <a:rPr lang="en-US" dirty="0">
                <a:solidFill>
                  <a:srgbClr val="7030A0"/>
                </a:solidFill>
                <a:ea typeface="ＭＳ Ｐゴシック" pitchFamily="34" charset="-128"/>
              </a:rPr>
              <a:t>"</a:t>
            </a:r>
            <a:r>
              <a:rPr lang="en-US" sz="1800" dirty="0" smtClean="0">
                <a:solidFill>
                  <a:srgbClr val="7030A0"/>
                </a:solidFill>
                <a:ea typeface="ＭＳ Ｐゴシック" pitchFamily="34" charset="-128"/>
              </a:rPr>
              <a:t>box"</a:t>
            </a:r>
            <a:r>
              <a:rPr lang="en-US" sz="1800" dirty="0" smtClean="0">
                <a:ea typeface="ＭＳ Ｐゴシック" pitchFamily="34" charset="-128"/>
              </a:rPr>
              <a:t>&gt;&lt;/box&gt;</a:t>
            </a: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&lt;/shape&gt;</a:t>
            </a:r>
          </a:p>
          <a:p>
            <a:pPr marL="0" indent="0">
              <a:defRPr/>
            </a:pPr>
            <a:endParaRPr lang="en-US" sz="1800" dirty="0" smtClean="0">
              <a:ea typeface="ＭＳ Ｐゴシック" pitchFamily="34" charset="-128"/>
            </a:endParaRPr>
          </a:p>
          <a:p>
            <a:pPr marL="0" indent="0">
              <a:defRPr/>
            </a:pPr>
            <a:r>
              <a:rPr lang="en-US" sz="1800" dirty="0">
                <a:ea typeface="ＭＳ Ｐゴシック" pitchFamily="34" charset="-128"/>
              </a:rPr>
              <a:t>&lt;script type="text/</a:t>
            </a:r>
            <a:r>
              <a:rPr lang="en-US" sz="1800" dirty="0" err="1">
                <a:ea typeface="ＭＳ Ｐゴシック" pitchFamily="34" charset="-128"/>
              </a:rPr>
              <a:t>javascript</a:t>
            </a:r>
            <a:r>
              <a:rPr lang="en-US" sz="1800" dirty="0">
                <a:ea typeface="ＭＳ Ｐゴシック" pitchFamily="34" charset="-128"/>
              </a:rPr>
              <a:t>"&gt;                    </a:t>
            </a:r>
          </a:p>
          <a:p>
            <a:pPr marL="0" indent="0"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rgbClr val="FF0000"/>
                </a:solidFill>
                <a:ea typeface="ＭＳ Ｐゴシック" pitchFamily="34" charset="-128"/>
              </a:rPr>
              <a:t>document.onload</a:t>
            </a:r>
            <a:r>
              <a:rPr lang="en-US" sz="1600" dirty="0">
                <a:solidFill>
                  <a:srgbClr val="FF0000"/>
                </a:solidFill>
                <a:ea typeface="ＭＳ Ｐゴシック" pitchFamily="34" charset="-128"/>
              </a:rPr>
              <a:t> = function</a:t>
            </a:r>
            <a:r>
              <a:rPr lang="en-US" sz="1600" dirty="0" smtClean="0">
                <a:solidFill>
                  <a:srgbClr val="FF0000"/>
                </a:solidFill>
                <a:ea typeface="ＭＳ Ｐゴシック" pitchFamily="34" charset="-128"/>
              </a:rPr>
              <a:t>() {</a:t>
            </a:r>
            <a:endParaRPr lang="en-US" sz="16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0" indent="0"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pitchFamily="34" charset="-128"/>
              </a:rPr>
              <a:t>          </a:t>
            </a:r>
            <a:r>
              <a:rPr lang="en-US" sz="1600" dirty="0" err="1" smtClean="0">
                <a:solidFill>
                  <a:srgbClr val="FF0000"/>
                </a:solidFill>
                <a:ea typeface="ＭＳ Ｐゴシック" pitchFamily="34" charset="-128"/>
              </a:rPr>
              <a:t>document.getElementById</a:t>
            </a:r>
            <a:r>
              <a:rPr lang="en-US" sz="1600" dirty="0">
                <a:solidFill>
                  <a:srgbClr val="FF0000"/>
                </a:solidFill>
                <a:ea typeface="ＭＳ Ｐゴシック" pitchFamily="34" charset="-128"/>
              </a:rPr>
              <a:t>('box').</a:t>
            </a:r>
            <a:r>
              <a:rPr lang="en-US" sz="1600" dirty="0" err="1">
                <a:solidFill>
                  <a:srgbClr val="FF0000"/>
                </a:solidFill>
                <a:ea typeface="ＭＳ Ｐゴシック" pitchFamily="34" charset="-128"/>
              </a:rPr>
              <a:t>addEventListener</a:t>
            </a:r>
            <a:r>
              <a:rPr lang="en-US" sz="1600" dirty="0">
                <a:solidFill>
                  <a:srgbClr val="FF0000"/>
                </a:solidFill>
                <a:ea typeface="ＭＳ Ｐゴシック" pitchFamily="34" charset="-128"/>
              </a:rPr>
              <a:t>('click', function() {</a:t>
            </a:r>
          </a:p>
          <a:p>
            <a:pPr marL="0" indent="0"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pitchFamily="34" charset="-128"/>
              </a:rPr>
              <a:t>          </a:t>
            </a:r>
            <a:r>
              <a:rPr lang="en-US" sz="1600" dirty="0" smtClean="0">
                <a:solidFill>
                  <a:srgbClr val="FF0000"/>
                </a:solidFill>
                <a:ea typeface="ＭＳ Ｐゴシック" pitchFamily="34" charset="-128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ea typeface="ＭＳ Ｐゴシック" pitchFamily="34" charset="-128"/>
              </a:rPr>
              <a:t>document.getElementById</a:t>
            </a:r>
            <a:r>
              <a:rPr lang="en-US" sz="1600" dirty="0">
                <a:solidFill>
                  <a:srgbClr val="FF0000"/>
                </a:solidFill>
                <a:ea typeface="ＭＳ Ｐゴシック" pitchFamily="34" charset="-128"/>
              </a:rPr>
              <a:t>('mat').</a:t>
            </a:r>
            <a:r>
              <a:rPr lang="en-US" sz="1600" dirty="0" err="1">
                <a:solidFill>
                  <a:srgbClr val="FF0000"/>
                </a:solidFill>
                <a:ea typeface="ＭＳ Ｐゴシック" pitchFamily="34" charset="-128"/>
              </a:rPr>
              <a:t>setAttribute</a:t>
            </a:r>
            <a:r>
              <a:rPr lang="en-US" sz="1600" dirty="0">
                <a:solidFill>
                  <a:srgbClr val="FF0000"/>
                </a:solidFill>
                <a:ea typeface="ＭＳ Ｐゴシック" pitchFamily="34" charset="-128"/>
              </a:rPr>
              <a:t>('</a:t>
            </a:r>
            <a:r>
              <a:rPr lang="en-US" sz="1600" dirty="0" err="1">
                <a:solidFill>
                  <a:srgbClr val="FF0000"/>
                </a:solidFill>
                <a:ea typeface="ＭＳ Ｐゴシック" pitchFamily="34" charset="-128"/>
              </a:rPr>
              <a:t>diffuseColor</a:t>
            </a:r>
            <a:r>
              <a:rPr lang="en-US" sz="1600" dirty="0">
                <a:solidFill>
                  <a:srgbClr val="FF0000"/>
                </a:solidFill>
                <a:ea typeface="ＭＳ Ｐゴシック" pitchFamily="34" charset="-128"/>
              </a:rPr>
              <a:t>', 'olive');</a:t>
            </a:r>
          </a:p>
          <a:p>
            <a:pPr marL="0" indent="0"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pitchFamily="34" charset="-128"/>
              </a:rPr>
              <a:t>          </a:t>
            </a:r>
            <a:r>
              <a:rPr lang="en-US" sz="1600" dirty="0" smtClean="0">
                <a:solidFill>
                  <a:srgbClr val="FF0000"/>
                </a:solidFill>
                <a:ea typeface="ＭＳ Ｐゴシック" pitchFamily="34" charset="-128"/>
              </a:rPr>
              <a:t>}, </a:t>
            </a:r>
            <a:r>
              <a:rPr lang="en-US" sz="1600" dirty="0">
                <a:solidFill>
                  <a:srgbClr val="FF0000"/>
                </a:solidFill>
                <a:ea typeface="ＭＳ Ｐゴシック" pitchFamily="34" charset="-128"/>
              </a:rPr>
              <a:t>false</a:t>
            </a:r>
            <a:r>
              <a:rPr lang="en-US" sz="1600" dirty="0" smtClean="0">
                <a:solidFill>
                  <a:srgbClr val="FF0000"/>
                </a:solidFill>
                <a:ea typeface="ＭＳ Ｐゴシック" pitchFamily="34" charset="-128"/>
              </a:rPr>
              <a:t>) };</a:t>
            </a:r>
            <a:endParaRPr lang="en-US" sz="16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0" indent="0">
              <a:defRPr/>
            </a:pPr>
            <a:r>
              <a:rPr lang="en-US" sz="1800" dirty="0" smtClean="0">
                <a:ea typeface="ＭＳ Ｐゴシック" pitchFamily="34" charset="-128"/>
              </a:rPr>
              <a:t>&lt;/</a:t>
            </a:r>
            <a:r>
              <a:rPr lang="en-US" sz="1800" dirty="0">
                <a:ea typeface="ＭＳ Ｐゴシック" pitchFamily="34" charset="-128"/>
              </a:rPr>
              <a:t>script&gt;</a:t>
            </a:r>
          </a:p>
          <a:p>
            <a:pPr marL="0" indent="0">
              <a:defRPr/>
            </a:pPr>
            <a:endParaRPr lang="en-US" sz="1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019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HTML Events: 3DPickEvent extends DOM </a:t>
            </a:r>
            <a:r>
              <a:rPr lang="en-GB" dirty="0" err="1" smtClean="0"/>
              <a:t>MouseEvent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1500" dirty="0" smtClean="0">
                <a:cs typeface="Frutiger LT Com 55 Roman"/>
              </a:rPr>
              <a:t>interface </a:t>
            </a:r>
            <a:r>
              <a:rPr lang="en-US" sz="1500" b="1" dirty="0">
                <a:solidFill>
                  <a:srgbClr val="FF0000"/>
                </a:solidFill>
                <a:cs typeface="Frutiger LT Com 55 Roman"/>
              </a:rPr>
              <a:t>3DPickEvent</a:t>
            </a:r>
            <a:r>
              <a:rPr lang="en-US" sz="1500" dirty="0">
                <a:solidFill>
                  <a:srgbClr val="FF0000"/>
                </a:solidFill>
                <a:cs typeface="Frutiger LT Com 55 Roman"/>
              </a:rPr>
              <a:t> </a:t>
            </a:r>
            <a:r>
              <a:rPr lang="en-US" sz="1500" dirty="0">
                <a:cs typeface="Frutiger LT Com 55 Roman"/>
              </a:rPr>
              <a:t>: </a:t>
            </a:r>
            <a:r>
              <a:rPr lang="en-US" sz="1500" dirty="0" err="1">
                <a:cs typeface="Frutiger LT Com 55 Roman"/>
              </a:rPr>
              <a:t>MouseEvent</a:t>
            </a:r>
            <a:r>
              <a:rPr lang="en-US" sz="1500" dirty="0">
                <a:cs typeface="Frutiger LT Com 55 Roman"/>
              </a:rPr>
              <a:t> {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 smtClean="0">
                <a:cs typeface="Frutiger LT Com 55 Roman"/>
              </a:rPr>
              <a:t>  </a:t>
            </a:r>
            <a:r>
              <a:rPr lang="en-US" sz="1500" dirty="0" err="1" smtClean="0">
                <a:cs typeface="Frutiger LT Com 55 Roman"/>
              </a:rPr>
              <a:t>readonly</a:t>
            </a:r>
            <a:r>
              <a:rPr lang="en-US" sz="1500" dirty="0" smtClean="0">
                <a:cs typeface="Frutiger LT Com 55 Roman"/>
              </a:rPr>
              <a:t> attribute float  </a:t>
            </a:r>
            <a:r>
              <a:rPr lang="en-US" sz="1500" b="1" dirty="0" err="1" smtClean="0">
                <a:solidFill>
                  <a:srgbClr val="008000"/>
                </a:solidFill>
                <a:cs typeface="Frutiger LT Com 55 Roman"/>
              </a:rPr>
              <a:t>worldX</a:t>
            </a:r>
            <a:r>
              <a:rPr lang="en-US" sz="1500" dirty="0" smtClean="0">
                <a:cs typeface="Frutiger LT Com 55 Roman"/>
              </a:rPr>
              <a:t>; 	// 3d </a:t>
            </a:r>
            <a:r>
              <a:rPr lang="en-US" sz="1500" dirty="0">
                <a:cs typeface="Frutiger LT Com 55 Roman"/>
              </a:rPr>
              <a:t>world </a:t>
            </a:r>
            <a:r>
              <a:rPr lang="en-US" sz="1500" dirty="0" smtClean="0">
                <a:cs typeface="Frutiger LT Com 55 Roman"/>
              </a:rPr>
              <a:t>coordinates at pick position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 smtClean="0">
                <a:cs typeface="Frutiger LT Com 55 Roman"/>
              </a:rPr>
              <a:t>  </a:t>
            </a:r>
            <a:r>
              <a:rPr lang="en-US" sz="1500" dirty="0" err="1">
                <a:cs typeface="Frutiger LT Com 55 Roman"/>
              </a:rPr>
              <a:t>readonly</a:t>
            </a:r>
            <a:r>
              <a:rPr lang="en-US" sz="1500" dirty="0">
                <a:cs typeface="Frutiger LT Com 55 Roman"/>
              </a:rPr>
              <a:t> attribute </a:t>
            </a:r>
            <a:r>
              <a:rPr lang="en-US" sz="1500" dirty="0" smtClean="0">
                <a:cs typeface="Frutiger LT Com 55 Roman"/>
              </a:rPr>
              <a:t>float  </a:t>
            </a:r>
            <a:r>
              <a:rPr lang="en-US" sz="1500" b="1" dirty="0" err="1" smtClean="0">
                <a:solidFill>
                  <a:srgbClr val="008000"/>
                </a:solidFill>
                <a:cs typeface="Frutiger LT Com 55 Roman"/>
              </a:rPr>
              <a:t>worldY</a:t>
            </a:r>
            <a:r>
              <a:rPr lang="en-US" sz="1500" dirty="0">
                <a:cs typeface="Frutiger LT Com 55 Roman"/>
              </a:rPr>
              <a:t>;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>
                <a:cs typeface="Frutiger LT Com 55 Roman"/>
              </a:rPr>
              <a:t>  </a:t>
            </a:r>
            <a:r>
              <a:rPr lang="en-US" sz="1500" dirty="0" err="1">
                <a:cs typeface="Frutiger LT Com 55 Roman"/>
              </a:rPr>
              <a:t>readonly</a:t>
            </a:r>
            <a:r>
              <a:rPr lang="en-US" sz="1500" dirty="0">
                <a:cs typeface="Frutiger LT Com 55 Roman"/>
              </a:rPr>
              <a:t> attribute float  </a:t>
            </a:r>
            <a:r>
              <a:rPr lang="en-US" sz="1500" b="1" dirty="0" err="1">
                <a:solidFill>
                  <a:srgbClr val="008000"/>
                </a:solidFill>
                <a:cs typeface="Frutiger LT Com 55 Roman"/>
              </a:rPr>
              <a:t>worldZ</a:t>
            </a:r>
            <a:r>
              <a:rPr lang="en-US" sz="1500" dirty="0" smtClean="0">
                <a:cs typeface="Frutiger LT Com 55 Roman"/>
              </a:rPr>
              <a:t>;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 smtClean="0">
                <a:cs typeface="Frutiger LT Com 55 Roman"/>
              </a:rPr>
              <a:t>  </a:t>
            </a:r>
            <a:r>
              <a:rPr lang="en-US" sz="1500" dirty="0" err="1" smtClean="0">
                <a:cs typeface="Frutiger LT Com 55 Roman"/>
              </a:rPr>
              <a:t>readonly</a:t>
            </a:r>
            <a:r>
              <a:rPr lang="en-US" sz="1500" dirty="0" smtClean="0">
                <a:cs typeface="Frutiger LT Com 55 Roman"/>
              </a:rPr>
              <a:t> attribute float  </a:t>
            </a:r>
            <a:r>
              <a:rPr lang="en-US" sz="1500" b="1" dirty="0" err="1" smtClean="0">
                <a:solidFill>
                  <a:srgbClr val="008000"/>
                </a:solidFill>
                <a:cs typeface="Frutiger LT Com 55 Roman"/>
              </a:rPr>
              <a:t>normalX</a:t>
            </a:r>
            <a:r>
              <a:rPr lang="en-US" sz="1500" dirty="0" smtClean="0">
                <a:cs typeface="Frutiger LT Com 55 Roman"/>
              </a:rPr>
              <a:t>; 	// picked surface normal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 smtClean="0">
                <a:cs typeface="Frutiger LT Com 55 Roman"/>
              </a:rPr>
              <a:t>  </a:t>
            </a:r>
            <a:r>
              <a:rPr lang="en-US" sz="1500" dirty="0" err="1">
                <a:cs typeface="Frutiger LT Com 55 Roman"/>
              </a:rPr>
              <a:t>readonly</a:t>
            </a:r>
            <a:r>
              <a:rPr lang="en-US" sz="1500" dirty="0">
                <a:cs typeface="Frutiger LT Com 55 Roman"/>
              </a:rPr>
              <a:t> attribute float  </a:t>
            </a:r>
            <a:r>
              <a:rPr lang="en-US" sz="1500" b="1" dirty="0" err="1">
                <a:solidFill>
                  <a:srgbClr val="008000"/>
                </a:solidFill>
                <a:cs typeface="Frutiger LT Com 55 Roman"/>
              </a:rPr>
              <a:t>normalY</a:t>
            </a:r>
            <a:r>
              <a:rPr lang="en-US" sz="1500" dirty="0">
                <a:cs typeface="Frutiger LT Com 55 Roman"/>
              </a:rPr>
              <a:t>;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>
                <a:cs typeface="Frutiger LT Com 55 Roman"/>
              </a:rPr>
              <a:t>  </a:t>
            </a:r>
            <a:r>
              <a:rPr lang="en-US" sz="1500" dirty="0" err="1">
                <a:cs typeface="Frutiger LT Com 55 Roman"/>
              </a:rPr>
              <a:t>readonly</a:t>
            </a:r>
            <a:r>
              <a:rPr lang="en-US" sz="1500" dirty="0">
                <a:cs typeface="Frutiger LT Com 55 Roman"/>
              </a:rPr>
              <a:t> attribute float  </a:t>
            </a:r>
            <a:r>
              <a:rPr lang="en-US" sz="1500" b="1" dirty="0" err="1">
                <a:solidFill>
                  <a:srgbClr val="008000"/>
                </a:solidFill>
                <a:cs typeface="Frutiger LT Com 55 Roman"/>
              </a:rPr>
              <a:t>normalZ</a:t>
            </a:r>
            <a:r>
              <a:rPr lang="en-US" sz="1500" dirty="0">
                <a:cs typeface="Frutiger LT Com 55 Roman"/>
              </a:rPr>
              <a:t>;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>
                <a:cs typeface="Frutiger LT Com 55 Roman"/>
              </a:rPr>
              <a:t>  </a:t>
            </a:r>
            <a:r>
              <a:rPr lang="en-US" sz="1500" dirty="0" smtClean="0">
                <a:cs typeface="Frutiger LT Com 55 Roman"/>
              </a:rPr>
              <a:t>… </a:t>
            </a:r>
            <a:endParaRPr lang="en-US" sz="1500" dirty="0">
              <a:cs typeface="Frutiger LT Com 55 Roman"/>
            </a:endParaRPr>
          </a:p>
          <a:p>
            <a:pPr>
              <a:spcAft>
                <a:spcPts val="1200"/>
              </a:spcAft>
              <a:defRPr/>
            </a:pPr>
            <a:r>
              <a:rPr lang="en-US" sz="1500" dirty="0" smtClean="0">
                <a:cs typeface="Frutiger LT Com 55 Roman"/>
              </a:rPr>
              <a:t>}</a:t>
            </a:r>
          </a:p>
          <a:p>
            <a:pPr>
              <a:spcAft>
                <a:spcPts val="0"/>
              </a:spcAft>
              <a:defRPr/>
            </a:pPr>
            <a:endParaRPr lang="en-US" sz="1500" dirty="0" smtClean="0">
              <a:cs typeface="Frutiger LT Com 55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500" b="1" dirty="0" smtClean="0">
                <a:cs typeface="Frutiger LT Com 55 Roman"/>
              </a:rPr>
              <a:t>&lt;group</a:t>
            </a:r>
            <a:r>
              <a:rPr lang="en-US" sz="1500" dirty="0" smtClean="0">
                <a:cs typeface="Frutiger LT Com 55 Roman"/>
              </a:rPr>
              <a:t> </a:t>
            </a:r>
            <a:r>
              <a:rPr lang="en-US" sz="1500" dirty="0" err="1" smtClean="0">
                <a:cs typeface="Frutiger LT Com 55 Roman"/>
              </a:rPr>
              <a:t>onmousemove</a:t>
            </a:r>
            <a:r>
              <a:rPr lang="en-US" sz="1500" dirty="0" smtClean="0">
                <a:cs typeface="Frutiger LT Com 55 Roman"/>
              </a:rPr>
              <a:t>="</a:t>
            </a:r>
            <a:r>
              <a:rPr lang="en-US" sz="1500" dirty="0" err="1" smtClean="0">
                <a:solidFill>
                  <a:schemeClr val="accent2">
                    <a:lumMod val="75000"/>
                  </a:schemeClr>
                </a:solidFill>
                <a:cs typeface="Frutiger LT Com 55 Roman"/>
              </a:rPr>
              <a:t>updateTrafo</a:t>
            </a:r>
            <a:r>
              <a:rPr lang="en-US" sz="1500" dirty="0" smtClean="0">
                <a:solidFill>
                  <a:schemeClr val="accent2">
                    <a:lumMod val="75000"/>
                  </a:schemeClr>
                </a:solidFill>
                <a:cs typeface="Frutiger LT Com 55 Roman"/>
              </a:rPr>
              <a:t>(event);</a:t>
            </a:r>
            <a:r>
              <a:rPr lang="en-US" sz="1500" dirty="0">
                <a:cs typeface="Frutiger LT Com 55 Roman"/>
              </a:rPr>
              <a:t> "</a:t>
            </a:r>
            <a:r>
              <a:rPr lang="en-US" sz="1500" b="1" dirty="0" smtClean="0">
                <a:cs typeface="Frutiger LT Com 55 Roman"/>
              </a:rPr>
              <a:t>&gt; … &lt;/group&gt;</a:t>
            </a:r>
          </a:p>
          <a:p>
            <a:pPr>
              <a:spcAft>
                <a:spcPts val="1200"/>
              </a:spcAft>
              <a:defRPr/>
            </a:pPr>
            <a:r>
              <a:rPr lang="en-US" sz="1500" b="1" dirty="0" smtClean="0">
                <a:cs typeface="Frutiger LT Com 55 Roman"/>
              </a:rPr>
              <a:t>&lt;transform </a:t>
            </a:r>
            <a:r>
              <a:rPr lang="en-US" sz="1500" dirty="0">
                <a:cs typeface="Frutiger LT Com 55 Roman"/>
              </a:rPr>
              <a:t>id</a:t>
            </a:r>
            <a:r>
              <a:rPr lang="en-US" sz="1500" dirty="0" smtClean="0">
                <a:cs typeface="Frutiger LT Com 55 Roman"/>
              </a:rPr>
              <a:t>="</a:t>
            </a:r>
            <a:r>
              <a:rPr lang="en-US" sz="1500" dirty="0" err="1" smtClean="0">
                <a:cs typeface="Frutiger LT Com 55 Roman"/>
              </a:rPr>
              <a:t>trafo</a:t>
            </a:r>
            <a:r>
              <a:rPr lang="en-US" sz="1500" dirty="0" smtClean="0">
                <a:cs typeface="Frutiger LT Com 55 Roman"/>
              </a:rPr>
              <a:t>"</a:t>
            </a:r>
            <a:r>
              <a:rPr lang="en-US" sz="1500" b="1" dirty="0" smtClean="0">
                <a:cs typeface="Frutiger LT Com 55 Roman"/>
              </a:rPr>
              <a:t>&gt;&lt;shape </a:t>
            </a:r>
            <a:r>
              <a:rPr lang="en-US" sz="1500" dirty="0" err="1">
                <a:cs typeface="Frutiger LT Com 55 Roman"/>
              </a:rPr>
              <a:t>isPickable</a:t>
            </a:r>
            <a:r>
              <a:rPr lang="en-US" sz="1500" dirty="0">
                <a:cs typeface="Frutiger LT Com 55 Roman"/>
              </a:rPr>
              <a:t>="</a:t>
            </a:r>
            <a:r>
              <a:rPr lang="en-US" sz="1500" dirty="0" smtClean="0">
                <a:cs typeface="Frutiger LT Com 55 Roman"/>
              </a:rPr>
              <a:t>false</a:t>
            </a:r>
            <a:r>
              <a:rPr lang="en-US" sz="1500" dirty="0">
                <a:cs typeface="Frutiger LT Com 55 Roman"/>
              </a:rPr>
              <a:t>"</a:t>
            </a:r>
            <a:r>
              <a:rPr lang="en-US" sz="1500" b="1" dirty="0" smtClean="0">
                <a:cs typeface="Frutiger LT Com 55 Roman"/>
              </a:rPr>
              <a:t>&gt; … &lt;/shape&gt;&lt;/transform&gt;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>
                <a:solidFill>
                  <a:schemeClr val="accent2">
                    <a:lumMod val="75000"/>
                  </a:schemeClr>
                </a:solidFill>
                <a:cs typeface="Frutiger LT Com 55 Roman"/>
              </a:rPr>
              <a:t>function </a:t>
            </a:r>
            <a:r>
              <a:rPr lang="en-US" sz="1500" dirty="0" err="1" smtClean="0">
                <a:solidFill>
                  <a:schemeClr val="accent2">
                    <a:lumMod val="75000"/>
                  </a:schemeClr>
                </a:solidFill>
                <a:cs typeface="Frutiger LT Com 55 Roman"/>
              </a:rPr>
              <a:t>updateTrafo</a:t>
            </a:r>
            <a:r>
              <a:rPr lang="en-US" sz="1500" dirty="0" smtClean="0">
                <a:solidFill>
                  <a:schemeClr val="accent2">
                    <a:lumMod val="75000"/>
                  </a:schemeClr>
                </a:solidFill>
                <a:cs typeface="Frutiger LT Com 55 Roman"/>
              </a:rPr>
              <a:t>(event) {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 smtClean="0">
                <a:cs typeface="Frutiger LT Com 55 Roman"/>
              </a:rPr>
              <a:t>    </a:t>
            </a:r>
            <a:r>
              <a:rPr lang="en-US" sz="1500" dirty="0" err="1" smtClean="0">
                <a:cs typeface="Frutiger LT Com 55 Roman"/>
              </a:rPr>
              <a:t>var</a:t>
            </a:r>
            <a:r>
              <a:rPr lang="en-US" sz="1500" dirty="0" smtClean="0">
                <a:cs typeface="Frutiger LT Com 55 Roman"/>
              </a:rPr>
              <a:t> </a:t>
            </a:r>
            <a:r>
              <a:rPr lang="en-US" sz="1500" dirty="0">
                <a:cs typeface="Frutiger LT Com 55 Roman"/>
              </a:rPr>
              <a:t>t = </a:t>
            </a:r>
            <a:r>
              <a:rPr lang="en-US" sz="1500" dirty="0" err="1">
                <a:cs typeface="Frutiger LT Com 55 Roman"/>
              </a:rPr>
              <a:t>document.getElementById</a:t>
            </a:r>
            <a:r>
              <a:rPr lang="en-US" sz="1500" dirty="0" smtClean="0">
                <a:cs typeface="Frutiger LT Com 55 Roman"/>
              </a:rPr>
              <a:t>(‘</a:t>
            </a:r>
            <a:r>
              <a:rPr lang="en-US" sz="1500" dirty="0" err="1" smtClean="0">
                <a:cs typeface="Frutiger LT Com 55 Roman"/>
              </a:rPr>
              <a:t>trafo</a:t>
            </a:r>
            <a:r>
              <a:rPr lang="en-US" sz="1500" dirty="0" smtClean="0">
                <a:cs typeface="Frutiger LT Com 55 Roman"/>
              </a:rPr>
              <a:t>‘);     </a:t>
            </a:r>
            <a:endParaRPr lang="en-US" sz="1500" dirty="0">
              <a:cs typeface="Frutiger LT Com 55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500" dirty="0" smtClean="0">
                <a:cs typeface="Frutiger LT Com 55 Roman"/>
              </a:rPr>
              <a:t>    </a:t>
            </a:r>
            <a:r>
              <a:rPr lang="en-US" sz="1500" dirty="0" err="1" smtClean="0">
                <a:cs typeface="Frutiger LT Com 55 Roman"/>
              </a:rPr>
              <a:t>var</a:t>
            </a:r>
            <a:r>
              <a:rPr lang="en-US" sz="1500" dirty="0" smtClean="0">
                <a:cs typeface="Frutiger LT Com 55 Roman"/>
              </a:rPr>
              <a:t> </a:t>
            </a:r>
            <a:r>
              <a:rPr lang="en-US" sz="1500" dirty="0">
                <a:cs typeface="Frutiger LT Com 55 Roman"/>
              </a:rPr>
              <a:t>norm = new x3dom.fields.SFVec3f(</a:t>
            </a:r>
            <a:r>
              <a:rPr lang="en-US" sz="1500" dirty="0" err="1">
                <a:solidFill>
                  <a:srgbClr val="00B050"/>
                </a:solidFill>
                <a:cs typeface="Frutiger LT Com 55 Roman"/>
              </a:rPr>
              <a:t>event.normalX</a:t>
            </a:r>
            <a:r>
              <a:rPr lang="en-US" sz="1500" dirty="0">
                <a:solidFill>
                  <a:srgbClr val="00B050"/>
                </a:solidFill>
                <a:cs typeface="Frutiger LT Com 55 Roman"/>
              </a:rPr>
              <a:t>, </a:t>
            </a:r>
            <a:r>
              <a:rPr lang="en-US" sz="1500" dirty="0" err="1">
                <a:solidFill>
                  <a:srgbClr val="00B050"/>
                </a:solidFill>
                <a:cs typeface="Frutiger LT Com 55 Roman"/>
              </a:rPr>
              <a:t>event.normalY</a:t>
            </a:r>
            <a:r>
              <a:rPr lang="en-US" sz="1500" dirty="0">
                <a:solidFill>
                  <a:srgbClr val="00B050"/>
                </a:solidFill>
                <a:cs typeface="Frutiger LT Com 55 Roman"/>
              </a:rPr>
              <a:t>, </a:t>
            </a:r>
            <a:r>
              <a:rPr lang="en-US" sz="1500" dirty="0" err="1">
                <a:solidFill>
                  <a:srgbClr val="00B050"/>
                </a:solidFill>
                <a:cs typeface="Frutiger LT Com 55 Roman"/>
              </a:rPr>
              <a:t>event.normalZ</a:t>
            </a:r>
            <a:r>
              <a:rPr lang="en-US" sz="1500" dirty="0" smtClean="0">
                <a:cs typeface="Frutiger LT Com 55 Roman"/>
              </a:rPr>
              <a:t>);            </a:t>
            </a:r>
            <a:endParaRPr lang="en-US" sz="1500" dirty="0">
              <a:cs typeface="Frutiger LT Com 55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500" dirty="0" smtClean="0">
                <a:cs typeface="Frutiger LT Com 55 Roman"/>
              </a:rPr>
              <a:t>    </a:t>
            </a:r>
            <a:r>
              <a:rPr lang="en-US" sz="1500" dirty="0" err="1" smtClean="0">
                <a:cs typeface="Frutiger LT Com 55 Roman"/>
              </a:rPr>
              <a:t>var</a:t>
            </a:r>
            <a:r>
              <a:rPr lang="en-US" sz="1500" dirty="0" smtClean="0">
                <a:cs typeface="Frutiger LT Com 55 Roman"/>
              </a:rPr>
              <a:t> </a:t>
            </a:r>
            <a:r>
              <a:rPr lang="en-US" sz="1500" dirty="0" err="1">
                <a:cs typeface="Frutiger LT Com 55 Roman"/>
              </a:rPr>
              <a:t>qDir</a:t>
            </a:r>
            <a:r>
              <a:rPr lang="en-US" sz="1500" dirty="0">
                <a:cs typeface="Frutiger LT Com 55 Roman"/>
              </a:rPr>
              <a:t> = x3dom.fields.Quaternion.rotateFromTo(new x3dom.fields.SFVec3f(0, 1, 0), </a:t>
            </a:r>
            <a:r>
              <a:rPr lang="en-US" sz="1500" dirty="0" smtClean="0">
                <a:cs typeface="Frutiger LT Com 55 Roman"/>
              </a:rPr>
              <a:t>norm</a:t>
            </a:r>
            <a:r>
              <a:rPr lang="en-US" sz="1500" dirty="0">
                <a:cs typeface="Frutiger LT Com 55 Roman"/>
              </a:rPr>
              <a:t>);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 smtClean="0">
                <a:cs typeface="Frutiger LT Com 55 Roman"/>
              </a:rPr>
              <a:t>    </a:t>
            </a:r>
            <a:r>
              <a:rPr lang="en-US" sz="1500" dirty="0" err="1" smtClean="0">
                <a:cs typeface="Frutiger LT Com 55 Roman"/>
              </a:rPr>
              <a:t>var</a:t>
            </a:r>
            <a:r>
              <a:rPr lang="en-US" sz="1500" dirty="0" smtClean="0">
                <a:cs typeface="Frutiger LT Com 55 Roman"/>
              </a:rPr>
              <a:t> </a:t>
            </a:r>
            <a:r>
              <a:rPr lang="en-US" sz="1500" dirty="0">
                <a:cs typeface="Frutiger LT Com 55 Roman"/>
              </a:rPr>
              <a:t>rot = </a:t>
            </a:r>
            <a:r>
              <a:rPr lang="en-US" sz="1500" dirty="0" err="1">
                <a:cs typeface="Frutiger LT Com 55 Roman"/>
              </a:rPr>
              <a:t>qDir.toAxisAngle</a:t>
            </a:r>
            <a:r>
              <a:rPr lang="en-US" sz="1500" dirty="0" smtClean="0">
                <a:cs typeface="Frutiger LT Com 55 Roman"/>
              </a:rPr>
              <a:t>();</a:t>
            </a:r>
            <a:endParaRPr lang="en-US" sz="1500" dirty="0">
              <a:cs typeface="Frutiger LT Com 55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500" dirty="0" smtClean="0">
                <a:cs typeface="Frutiger LT Com 55 Roman"/>
              </a:rPr>
              <a:t>    </a:t>
            </a:r>
            <a:r>
              <a:rPr lang="en-US" sz="1500" dirty="0" err="1" smtClean="0">
                <a:solidFill>
                  <a:srgbClr val="7030A0"/>
                </a:solidFill>
                <a:cs typeface="Frutiger LT Com 55 Roman"/>
              </a:rPr>
              <a:t>t.setAttribute</a:t>
            </a:r>
            <a:r>
              <a:rPr lang="en-US" sz="1500" dirty="0">
                <a:cs typeface="Frutiger LT Com 55 Roman"/>
              </a:rPr>
              <a:t>('rotation', rot[0].x+' '+rot[0].y+' '+rot[0].z+' '+rot[1]);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 smtClean="0">
                <a:cs typeface="Frutiger LT Com 55 Roman"/>
              </a:rPr>
              <a:t>    </a:t>
            </a:r>
            <a:r>
              <a:rPr lang="en-US" sz="1500" dirty="0" err="1" smtClean="0">
                <a:solidFill>
                  <a:srgbClr val="7030A0"/>
                </a:solidFill>
                <a:cs typeface="Frutiger LT Com 55 Roman"/>
              </a:rPr>
              <a:t>t.setAttribute</a:t>
            </a:r>
            <a:r>
              <a:rPr lang="en-US" sz="1500" dirty="0">
                <a:cs typeface="Frutiger LT Com 55 Roman"/>
              </a:rPr>
              <a:t>('translation', </a:t>
            </a:r>
            <a:r>
              <a:rPr lang="en-US" sz="1500" dirty="0" err="1">
                <a:solidFill>
                  <a:srgbClr val="00B050"/>
                </a:solidFill>
                <a:cs typeface="Frutiger LT Com 55 Roman"/>
              </a:rPr>
              <a:t>event.worldX</a:t>
            </a:r>
            <a:r>
              <a:rPr lang="en-US" sz="1500" dirty="0">
                <a:solidFill>
                  <a:srgbClr val="00B050"/>
                </a:solidFill>
                <a:cs typeface="Frutiger LT Com 55 Roman"/>
              </a:rPr>
              <a:t>+' '+</a:t>
            </a:r>
            <a:r>
              <a:rPr lang="en-US" sz="1500" dirty="0" err="1">
                <a:solidFill>
                  <a:srgbClr val="00B050"/>
                </a:solidFill>
                <a:cs typeface="Frutiger LT Com 55 Roman"/>
              </a:rPr>
              <a:t>event.worldY</a:t>
            </a:r>
            <a:r>
              <a:rPr lang="en-US" sz="1500" dirty="0">
                <a:solidFill>
                  <a:srgbClr val="00B050"/>
                </a:solidFill>
                <a:cs typeface="Frutiger LT Com 55 Roman"/>
              </a:rPr>
              <a:t>+' '+</a:t>
            </a:r>
            <a:r>
              <a:rPr lang="en-US" sz="1500" dirty="0" err="1">
                <a:solidFill>
                  <a:srgbClr val="00B050"/>
                </a:solidFill>
                <a:cs typeface="Frutiger LT Com 55 Roman"/>
              </a:rPr>
              <a:t>event.worldZ</a:t>
            </a:r>
            <a:r>
              <a:rPr lang="en-US" sz="1500" dirty="0">
                <a:cs typeface="Frutiger LT Com 55 Roman"/>
              </a:rPr>
              <a:t>);</a:t>
            </a:r>
          </a:p>
          <a:p>
            <a:pPr>
              <a:spcAft>
                <a:spcPts val="0"/>
              </a:spcAft>
              <a:defRPr/>
            </a:pPr>
            <a:r>
              <a:rPr lang="en-US" sz="1500" dirty="0" smtClean="0">
                <a:solidFill>
                  <a:schemeClr val="accent2">
                    <a:lumMod val="75000"/>
                  </a:schemeClr>
                </a:solidFill>
                <a:cs typeface="Frutiger LT Com 55 Roman"/>
              </a:rPr>
              <a:t>}</a:t>
            </a:r>
            <a:endParaRPr lang="en-US" sz="1500" dirty="0">
              <a:solidFill>
                <a:schemeClr val="accent2">
                  <a:lumMod val="75000"/>
                </a:schemeClr>
              </a:solidFill>
              <a:cs typeface="Frutiger LT Com 55 Roman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6997" y="971224"/>
            <a:ext cx="5692953" cy="510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6670103" y="4864408"/>
            <a:ext cx="1819847" cy="12157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&lt;x3d&gt; element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r>
              <a:rPr lang="en-US" sz="1100" dirty="0"/>
              <a:t>Part of DOM/ HTML document  like every other HTML element (e.g. &lt;p&gt;, &lt;</a:t>
            </a:r>
            <a:r>
              <a:rPr lang="en-US" sz="1100" dirty="0" err="1"/>
              <a:t>img</a:t>
            </a:r>
            <a:r>
              <a:rPr lang="en-US" sz="1100" dirty="0"/>
              <a:t>&gt; etc.)</a:t>
            </a:r>
          </a:p>
        </p:txBody>
      </p:sp>
      <p:sp>
        <p:nvSpPr>
          <p:cNvPr id="12" name="Rechteck 11"/>
          <p:cNvSpPr/>
          <p:nvPr/>
        </p:nvSpPr>
        <p:spPr>
          <a:xfrm>
            <a:off x="532337" y="2538538"/>
            <a:ext cx="226466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</a:rPr>
              <a:t>&lt;img src="felge1_64.jpg</a:t>
            </a:r>
            <a:r>
              <a:rPr lang="en-US" altLang="de-DE" sz="1200" smtClean="0">
                <a:solidFill>
                  <a:srgbClr val="FFFFFF"/>
                </a:solidFill>
              </a:rPr>
              <a:t>“</a:t>
            </a:r>
            <a:r>
              <a:rPr lang="en-US" sz="1200" smtClean="0">
                <a:solidFill>
                  <a:srgbClr val="FFFFFF"/>
                </a:solidFill>
              </a:rPr>
              <a:t/>
            </a:r>
            <a:br>
              <a:rPr lang="en-US" sz="1200" smtClean="0">
                <a:solidFill>
                  <a:srgbClr val="FFFFFF"/>
                </a:solidFill>
              </a:rPr>
            </a:br>
            <a:r>
              <a:rPr lang="en-US" sz="1200" smtClean="0">
                <a:solidFill>
                  <a:srgbClr val="FFFFFF"/>
                </a:solidFill>
              </a:rPr>
              <a:t>   onclick="..." style="…"&gt;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49250" y="4408312"/>
            <a:ext cx="324344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200" dirty="0" err="1"/>
              <a:t>document.getElementById</a:t>
            </a:r>
            <a:r>
              <a:rPr lang="it-IT" sz="1200" dirty="0"/>
              <a:t>('</a:t>
            </a:r>
            <a:r>
              <a:rPr lang="it-IT" sz="1200" dirty="0" err="1"/>
              <a:t>body_color</a:t>
            </a:r>
            <a:r>
              <a:rPr lang="it-IT" sz="1200" dirty="0"/>
              <a:t>').</a:t>
            </a:r>
            <a:br>
              <a:rPr lang="it-IT" sz="1200" dirty="0"/>
            </a:br>
            <a:r>
              <a:rPr lang="it-IT" sz="1200" dirty="0"/>
              <a:t>    </a:t>
            </a:r>
            <a:r>
              <a:rPr lang="it-IT" sz="1200" dirty="0" err="1"/>
              <a:t>setAttribute</a:t>
            </a:r>
            <a:r>
              <a:rPr lang="it-IT" sz="1200" dirty="0"/>
              <a:t>("</a:t>
            </a:r>
            <a:r>
              <a:rPr lang="it-IT" sz="1200" dirty="0" err="1"/>
              <a:t>diffuseColor</a:t>
            </a:r>
            <a:r>
              <a:rPr lang="it-IT" sz="1200" dirty="0"/>
              <a:t>", '#000066');</a:t>
            </a:r>
            <a:endParaRPr lang="en-US" sz="1200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665288" y="3000375"/>
            <a:ext cx="214312" cy="14081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3592513" y="4102100"/>
            <a:ext cx="1163637" cy="536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1" name="Textfeld 28"/>
          <p:cNvSpPr txBox="1">
            <a:spLocks noChangeArrowheads="1"/>
          </p:cNvSpPr>
          <p:nvPr/>
        </p:nvSpPr>
        <p:spPr bwMode="auto">
          <a:xfrm>
            <a:off x="349250" y="3673474"/>
            <a:ext cx="2341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/>
              <a:t>Click on &lt;</a:t>
            </a:r>
            <a:r>
              <a:rPr lang="en-US" sz="1400" dirty="0" err="1"/>
              <a:t>img</a:t>
            </a:r>
            <a:r>
              <a:rPr lang="en-US" sz="1400" dirty="0"/>
              <a:t>&gt; element…</a:t>
            </a:r>
          </a:p>
        </p:txBody>
      </p:sp>
      <p:sp>
        <p:nvSpPr>
          <p:cNvPr id="39952" name="Textfeld 29"/>
          <p:cNvSpPr txBox="1">
            <a:spLocks noChangeArrowheads="1"/>
          </p:cNvSpPr>
          <p:nvPr/>
        </p:nvSpPr>
        <p:spPr bwMode="auto">
          <a:xfrm>
            <a:off x="349250" y="1466850"/>
            <a:ext cx="2263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/>
              <a:t>Interaction via standard</a:t>
            </a:r>
            <a:br>
              <a:rPr lang="en-US" sz="1400"/>
            </a:br>
            <a:r>
              <a:rPr lang="en-US" sz="1400"/>
              <a:t>Web technologies (e.g. JavaScript Events etc.)</a:t>
            </a:r>
          </a:p>
        </p:txBody>
      </p:sp>
      <p:sp>
        <p:nvSpPr>
          <p:cNvPr id="39953" name="Textfeld 30"/>
          <p:cNvSpPr txBox="1">
            <a:spLocks noChangeArrowheads="1"/>
          </p:cNvSpPr>
          <p:nvPr/>
        </p:nvSpPr>
        <p:spPr bwMode="auto">
          <a:xfrm>
            <a:off x="531813" y="5019675"/>
            <a:ext cx="20812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/>
              <a:t>…causes attribute change of &lt;texture</a:t>
            </a:r>
            <a:r>
              <a:rPr lang="en-US" sz="1400" dirty="0" smtClean="0"/>
              <a:t>&gt; </a:t>
            </a:r>
            <a:r>
              <a:rPr lang="en-US" sz="1400" dirty="0" err="1" smtClean="0"/>
              <a:t>url</a:t>
            </a:r>
            <a:r>
              <a:rPr lang="en-US" sz="1400" dirty="0" smtClean="0"/>
              <a:t> </a:t>
            </a:r>
            <a:r>
              <a:rPr lang="en-US" sz="1400" dirty="0"/>
              <a:t>(i.e., </a:t>
            </a:r>
            <a:r>
              <a:rPr lang="en-US" sz="1400" dirty="0" smtClean="0"/>
              <a:t>other </a:t>
            </a:r>
            <a:r>
              <a:rPr lang="en-US" sz="1400" dirty="0"/>
              <a:t>wheel rims appear)</a:t>
            </a:r>
          </a:p>
        </p:txBody>
      </p:sp>
      <p:sp>
        <p:nvSpPr>
          <p:cNvPr id="37906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1: Interactive Car Configurator</a:t>
            </a:r>
          </a:p>
        </p:txBody>
      </p:sp>
      <p:sp>
        <p:nvSpPr>
          <p:cNvPr id="39955" name="Rechteck 13"/>
          <p:cNvSpPr>
            <a:spLocks noChangeArrowheads="1"/>
          </p:cNvSpPr>
          <p:nvPr/>
        </p:nvSpPr>
        <p:spPr bwMode="auto">
          <a:xfrm>
            <a:off x="2858204" y="2143653"/>
            <a:ext cx="5386216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Using HTML + JavaScript, to change color and rims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2: Painting Textures of 3D Objects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056" y="980720"/>
            <a:ext cx="7545894" cy="509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471131" y="4522678"/>
            <a:ext cx="2264659" cy="15542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&lt;x3d&gt; element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r>
              <a:rPr lang="en-US" sz="1100" dirty="0"/>
              <a:t>Part of DOM/ HTML document  like every other HTML element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r>
              <a:rPr lang="en-US" sz="1100" dirty="0"/>
              <a:t>(JavaScript implementation based on new </a:t>
            </a:r>
            <a:r>
              <a:rPr lang="en-US" sz="1100" dirty="0" err="1"/>
              <a:t>WebGL</a:t>
            </a:r>
            <a:r>
              <a:rPr lang="en-US" sz="1100" dirty="0"/>
              <a:t>  API of HTML5 &lt;canvas&gt; element)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959074" y="4530726"/>
            <a:ext cx="1836210" cy="11541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err="1"/>
              <a:t>jQuery</a:t>
            </a:r>
            <a:r>
              <a:rPr lang="en-US" dirty="0"/>
              <a:t> UI (User Interface)</a:t>
            </a:r>
          </a:p>
          <a:p>
            <a:pPr>
              <a:defRPr/>
            </a:pPr>
            <a:endParaRPr lang="de-DE" sz="1100" dirty="0"/>
          </a:p>
          <a:p>
            <a:pPr>
              <a:defRPr/>
            </a:pPr>
            <a:r>
              <a:rPr lang="de-DE" sz="1100" dirty="0"/>
              <a:t>jQuery JavaScript </a:t>
            </a:r>
            <a:r>
              <a:rPr lang="de-DE" sz="1100" dirty="0" err="1"/>
              <a:t>library</a:t>
            </a:r>
            <a:r>
              <a:rPr lang="de-DE" sz="1100" dirty="0"/>
              <a:t>: http://jqueryui.com/</a:t>
            </a:r>
            <a:endParaRPr lang="en-US" sz="1100" dirty="0"/>
          </a:p>
        </p:txBody>
      </p:sp>
      <p:sp>
        <p:nvSpPr>
          <p:cNvPr id="16" name="Textfeld 15"/>
          <p:cNvSpPr txBox="1"/>
          <p:nvPr/>
        </p:nvSpPr>
        <p:spPr>
          <a:xfrm>
            <a:off x="5734934" y="3429000"/>
            <a:ext cx="3060350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HTML5 &lt;canvas&gt; element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r>
              <a:rPr lang="en-US" sz="1100" dirty="0"/>
              <a:t>Painted image used as texture on 3D object</a:t>
            </a:r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2858204" y="2878137"/>
            <a:ext cx="2876730" cy="9048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Navigation: </a:t>
            </a:r>
            <a:r>
              <a:rPr lang="en-GB" dirty="0" smtClean="0"/>
              <a:t>m</a:t>
            </a:r>
            <a:r>
              <a:rPr lang="en-GB" sz="2400" dirty="0" smtClean="0">
                <a:latin typeface="Frutiger LT Com 45 Light"/>
                <a:cs typeface="Frutiger LT Com 45 Light"/>
              </a:rPr>
              <a:t>oving the virtual camera interactively </a:t>
            </a:r>
            <a:r>
              <a:rPr lang="en-GB" sz="2400" dirty="0">
                <a:latin typeface="Frutiger LT Com 45 Light"/>
                <a:cs typeface="Frutiger LT Com 45 Light"/>
              </a:rPr>
              <a:t/>
            </a:r>
            <a:br>
              <a:rPr lang="en-GB" sz="2400" dirty="0">
                <a:latin typeface="Frutiger LT Com 45 Light"/>
                <a:cs typeface="Frutiger LT Com 45 Light"/>
              </a:rPr>
            </a:br>
            <a:endParaRPr lang="en-GB" sz="2400" dirty="0">
              <a:latin typeface="Frutiger LT Com 45 Light"/>
              <a:cs typeface="Frutiger LT Com 45 Ligh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latin typeface="Frutiger LT Com 45 Light"/>
              </a:rPr>
              <a:t>Built-in </a:t>
            </a:r>
            <a:r>
              <a:rPr lang="en-US" sz="2400" dirty="0">
                <a:latin typeface="Frutiger LT Com 45 Light"/>
              </a:rPr>
              <a:t>n</a:t>
            </a:r>
            <a:r>
              <a:rPr lang="en-US" sz="2400" dirty="0" smtClean="0">
                <a:latin typeface="Frutiger LT Com 45 Light"/>
              </a:rPr>
              <a:t>avigation modes</a:t>
            </a:r>
          </a:p>
          <a:p>
            <a:pPr lvl="2">
              <a:buFont typeface="Arial"/>
              <a:buChar char="•"/>
            </a:pPr>
            <a:r>
              <a:rPr lang="en-US" sz="2400" dirty="0" smtClean="0">
                <a:latin typeface="Frutiger LT Com 45 Light"/>
              </a:rPr>
              <a:t>Examine, walk, fly, </a:t>
            </a:r>
            <a:r>
              <a:rPr lang="en-US" sz="2400" dirty="0" err="1" smtClean="0">
                <a:latin typeface="Frutiger LT Com 45 Light"/>
              </a:rPr>
              <a:t>lookat</a:t>
            </a:r>
            <a:r>
              <a:rPr lang="en-US" sz="2400" dirty="0" smtClean="0">
                <a:latin typeface="Frutiger LT Com 45 Light"/>
              </a:rPr>
              <a:t>, game and none</a:t>
            </a:r>
            <a:r>
              <a:rPr lang="en-US" sz="2400" dirty="0">
                <a:latin typeface="Frutiger LT Com 45 Light"/>
              </a:rPr>
              <a:t/>
            </a:r>
            <a:br>
              <a:rPr lang="en-US" sz="2400" dirty="0">
                <a:latin typeface="Frutiger LT Com 45 Light"/>
              </a:rPr>
            </a:br>
            <a:r>
              <a:rPr lang="en-US" sz="2400" dirty="0" smtClean="0">
                <a:latin typeface="Frutiger LT Com 45 Light"/>
              </a:rPr>
              <a:t>&lt;</a:t>
            </a:r>
            <a:r>
              <a:rPr lang="de-DE" sz="2400" dirty="0" err="1" smtClean="0">
                <a:latin typeface="Frutiger LT Com 45 Light"/>
              </a:rPr>
              <a:t>navigationInfo</a:t>
            </a:r>
            <a:r>
              <a:rPr lang="de-DE" sz="2400" dirty="0" smtClean="0">
                <a:latin typeface="Frutiger LT Com 45 Light"/>
              </a:rPr>
              <a:t> </a:t>
            </a:r>
            <a:r>
              <a:rPr lang="en-US" sz="2400" dirty="0" smtClean="0">
                <a:latin typeface="Frutiger LT Com 45 Light"/>
              </a:rPr>
              <a:t>type=“any”&gt;&lt;/</a:t>
            </a:r>
            <a:r>
              <a:rPr lang="de-DE" sz="2400" dirty="0" err="1" smtClean="0">
                <a:latin typeface="Frutiger LT Com 45 Light"/>
              </a:rPr>
              <a:t>navigationInfo</a:t>
            </a:r>
            <a:r>
              <a:rPr lang="en-US" sz="2400" dirty="0" smtClean="0">
                <a:latin typeface="Frutiger LT Com 45 Light"/>
              </a:rPr>
              <a:t>&gt;</a:t>
            </a:r>
          </a:p>
          <a:p>
            <a:pPr lvl="2">
              <a:buFont typeface="Arial"/>
              <a:buChar char="•"/>
            </a:pPr>
            <a:r>
              <a:rPr lang="en-US" sz="2400" dirty="0" smtClean="0">
                <a:latin typeface="Frutiger LT Com 45 Light"/>
              </a:rPr>
              <a:t>Abstract behavior dynamically maps to various user inputs: mouse, keys, multi-touch</a:t>
            </a:r>
          </a:p>
          <a:p>
            <a:pPr lvl="2">
              <a:buFont typeface="Arial"/>
              <a:buChar char="•"/>
            </a:pPr>
            <a:endParaRPr lang="en-US" sz="2400" dirty="0" smtClean="0">
              <a:latin typeface="Frutiger LT Com 45 Light"/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latin typeface="Frutiger LT Com 45 Light"/>
              </a:rPr>
              <a:t>Application-specific navigation</a:t>
            </a:r>
          </a:p>
          <a:p>
            <a:pPr lvl="2">
              <a:buFont typeface="Arial"/>
              <a:buChar char="•"/>
            </a:pPr>
            <a:r>
              <a:rPr lang="en-US" sz="2400" dirty="0" smtClean="0">
                <a:latin typeface="Frutiger LT Com 45 Light"/>
              </a:rPr>
              <a:t>Use ‘none’ mode</a:t>
            </a:r>
          </a:p>
          <a:p>
            <a:pPr lvl="2">
              <a:buFont typeface="Arial"/>
              <a:buChar char="•"/>
            </a:pPr>
            <a:r>
              <a:rPr lang="de-DE" sz="2400" dirty="0" smtClean="0">
                <a:latin typeface="Frutiger LT Com 45 Light"/>
              </a:rPr>
              <a:t>M</a:t>
            </a:r>
            <a:r>
              <a:rPr lang="en-US" sz="2400" dirty="0" err="1" smtClean="0">
                <a:latin typeface="Frutiger LT Com 45 Light"/>
              </a:rPr>
              <a:t>ove</a:t>
            </a:r>
            <a:r>
              <a:rPr lang="en-US" sz="2400" dirty="0" smtClean="0">
                <a:latin typeface="Frutiger LT Com 45 Light"/>
              </a:rPr>
              <a:t> camera by updating position</a:t>
            </a:r>
            <a:r>
              <a:rPr lang="en-US" sz="2400" dirty="0">
                <a:latin typeface="Frutiger LT Com 45 Light"/>
              </a:rPr>
              <a:t> </a:t>
            </a:r>
            <a:r>
              <a:rPr lang="en-US" sz="2400" dirty="0" smtClean="0">
                <a:latin typeface="Frutiger LT Com 45 Light"/>
              </a:rPr>
              <a:t>and orientation of &lt;</a:t>
            </a:r>
            <a:r>
              <a:rPr lang="pl-PL" sz="2400" dirty="0" err="1" smtClean="0">
                <a:latin typeface="Frutiger LT Com 45 Light"/>
              </a:rPr>
              <a:t>viewpoint</a:t>
            </a:r>
            <a:r>
              <a:rPr lang="de-DE" sz="2400" dirty="0" smtClean="0">
                <a:latin typeface="Frutiger LT Com 45 Light"/>
              </a:rPr>
              <a:t>&gt;</a:t>
            </a:r>
            <a:endParaRPr lang="en-US" sz="2400" dirty="0" smtClean="0"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83633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CSS </a:t>
            </a:r>
            <a:r>
              <a:rPr lang="en-US" dirty="0"/>
              <a:t>3D Transforms &amp; CSS Animation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0375" y="1225548"/>
            <a:ext cx="8223250" cy="47894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  <a:cs typeface="Frutiger 55 Roman (Headings)"/>
              </a:rPr>
              <a:t>Utilized to transform and update &lt;transform&gt; nodes (only in </a:t>
            </a:r>
            <a:r>
              <a:rPr lang="en-US" dirty="0" err="1" smtClean="0">
                <a:latin typeface="+mn-lt"/>
                <a:cs typeface="Frutiger 55 Roman (Headings)"/>
              </a:rPr>
              <a:t>WebKit</a:t>
            </a:r>
            <a:r>
              <a:rPr lang="en-US" dirty="0" smtClean="0">
                <a:latin typeface="+mn-lt"/>
                <a:cs typeface="Frutiger 55 Roman (Headings)"/>
              </a:rPr>
              <a:t>)</a:t>
            </a:r>
          </a:p>
          <a:p>
            <a:endParaRPr lang="en-US" dirty="0" smtClean="0">
              <a:latin typeface="+mn-lt"/>
              <a:cs typeface="Frutiger 55 Roman (Headings)"/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&lt;style type="text/</a:t>
            </a:r>
            <a:r>
              <a:rPr lang="en-US" dirty="0" err="1" smtClean="0">
                <a:solidFill>
                  <a:srgbClr val="008000"/>
                </a:solidFill>
              </a:rPr>
              <a:t>css</a:t>
            </a:r>
            <a:r>
              <a:rPr lang="en-US" dirty="0" smtClean="0">
                <a:solidFill>
                  <a:srgbClr val="008000"/>
                </a:solidFill>
              </a:rPr>
              <a:t>"&gt; 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	#trans {   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		-</a:t>
            </a:r>
            <a:r>
              <a:rPr lang="en-US" dirty="0" err="1" smtClean="0">
                <a:solidFill>
                  <a:srgbClr val="008000"/>
                </a:solidFill>
              </a:rPr>
              <a:t>webkit</a:t>
            </a:r>
            <a:r>
              <a:rPr lang="en-US" dirty="0" smtClean="0">
                <a:solidFill>
                  <a:srgbClr val="008000"/>
                </a:solidFill>
              </a:rPr>
              <a:t>-animation: spin 8s infinite linear; 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	} 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	@-</a:t>
            </a:r>
            <a:r>
              <a:rPr lang="en-US" dirty="0" err="1" smtClean="0">
                <a:solidFill>
                  <a:srgbClr val="008000"/>
                </a:solidFill>
              </a:rPr>
              <a:t>webkit-keyframes</a:t>
            </a:r>
            <a:r>
              <a:rPr lang="en-US" dirty="0" smtClean="0">
                <a:solidFill>
                  <a:srgbClr val="008000"/>
                </a:solidFill>
              </a:rPr>
              <a:t> spin {  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		from { -</a:t>
            </a:r>
            <a:r>
              <a:rPr lang="en-US" dirty="0" err="1" smtClean="0">
                <a:solidFill>
                  <a:srgbClr val="008000"/>
                </a:solidFill>
              </a:rPr>
              <a:t>webkit</a:t>
            </a:r>
            <a:r>
              <a:rPr lang="en-US" dirty="0" smtClean="0">
                <a:solidFill>
                  <a:srgbClr val="008000"/>
                </a:solidFill>
              </a:rPr>
              <a:t>-transform: rotateY(0); }   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		to { -</a:t>
            </a:r>
            <a:r>
              <a:rPr lang="en-US" dirty="0" err="1" smtClean="0">
                <a:solidFill>
                  <a:srgbClr val="008000"/>
                </a:solidFill>
              </a:rPr>
              <a:t>webkit</a:t>
            </a:r>
            <a:r>
              <a:rPr lang="en-US" dirty="0" smtClean="0">
                <a:solidFill>
                  <a:srgbClr val="008000"/>
                </a:solidFill>
              </a:rPr>
              <a:t>-transform: rotateY(-360deg); } 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	}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&lt;/style&gt;</a:t>
            </a:r>
          </a:p>
          <a:p>
            <a:r>
              <a:rPr lang="en-US" dirty="0" smtClean="0"/>
              <a:t>	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&lt;transform id="trans"&gt;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&lt;transform style="-</a:t>
            </a:r>
            <a:r>
              <a:rPr lang="en-US" dirty="0" err="1" smtClean="0">
                <a:solidFill>
                  <a:srgbClr val="FF0000"/>
                </a:solidFill>
              </a:rPr>
              <a:t>webkit</a:t>
            </a:r>
            <a:r>
              <a:rPr lang="en-US" dirty="0" smtClean="0">
                <a:solidFill>
                  <a:srgbClr val="FF0000"/>
                </a:solidFill>
              </a:rPr>
              <a:t>-transform: rotateY(45deg);"&gt;</a:t>
            </a:r>
            <a:endParaRPr lang="en-US" dirty="0" smtClean="0">
              <a:solidFill>
                <a:srgbClr val="FF0000"/>
              </a:solidFill>
              <a:latin typeface="+mn-lt"/>
              <a:cs typeface="Frutiger 55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15281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Animations</a:t>
            </a:r>
            <a:br>
              <a:rPr lang="en-US" dirty="0" smtClean="0"/>
            </a:br>
            <a:r>
              <a:rPr lang="en-US" dirty="0" smtClean="0"/>
              <a:t>X3D </a:t>
            </a:r>
            <a:r>
              <a:rPr lang="en-US" dirty="0" err="1" smtClean="0"/>
              <a:t>TimeSensor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Interpolator </a:t>
            </a:r>
            <a:r>
              <a:rPr lang="en-US" dirty="0"/>
              <a:t>nodes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60375" y="1477963"/>
            <a:ext cx="3744913" cy="3052762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&lt;scene&gt;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&lt;transform id=</a:t>
            </a:r>
            <a:r>
              <a:rPr lang="en-US" sz="1400" dirty="0">
                <a:solidFill>
                  <a:srgbClr val="FF0000"/>
                </a:solidFill>
              </a:rPr>
              <a:t>"</a:t>
            </a:r>
            <a:r>
              <a:rPr lang="en-US" sz="1400" dirty="0" err="1">
                <a:solidFill>
                  <a:srgbClr val="FF0000"/>
                </a:solidFill>
              </a:rPr>
              <a:t>trafo</a:t>
            </a:r>
            <a:r>
              <a:rPr lang="en-US" sz="1400" dirty="0">
                <a:solidFill>
                  <a:srgbClr val="FF0000"/>
                </a:solidFill>
              </a:rPr>
              <a:t>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595959"/>
                </a:solidFill>
              </a:rPr>
              <a:t>rotation</a:t>
            </a:r>
            <a:r>
              <a:rPr lang="en-US" sz="1400" dirty="0"/>
              <a:t>="0 1 0 0"&gt;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  &lt;shape&gt;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      &lt;appearance&gt;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          &lt;material </a:t>
            </a:r>
            <a:r>
              <a:rPr lang="en-US" sz="1400" dirty="0" err="1"/>
              <a:t>diffuseColor</a:t>
            </a:r>
            <a:r>
              <a:rPr lang="en-US" sz="1400" dirty="0"/>
              <a:t>="red"&gt;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          &lt;/material&gt;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      &lt;/appearance&gt;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      &lt;box&gt;&lt;/box&gt;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  &lt;/shape&gt;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&lt;/transform&gt;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205288" y="1477963"/>
            <a:ext cx="4589462" cy="3052762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&lt;</a:t>
            </a:r>
            <a:r>
              <a:rPr lang="en-US" sz="1400" b="1" dirty="0" err="1"/>
              <a:t>timeSensor</a:t>
            </a:r>
            <a:r>
              <a:rPr lang="en-US" sz="1400" dirty="0"/>
              <a:t> id=</a:t>
            </a:r>
            <a:r>
              <a:rPr lang="en-US" sz="1400" dirty="0">
                <a:solidFill>
                  <a:srgbClr val="0070C0"/>
                </a:solidFill>
              </a:rPr>
              <a:t>"</a:t>
            </a:r>
            <a:r>
              <a:rPr lang="en-US" sz="1400" dirty="0" err="1">
                <a:solidFill>
                  <a:srgbClr val="0070C0"/>
                </a:solidFill>
              </a:rPr>
              <a:t>ts</a:t>
            </a:r>
            <a:r>
              <a:rPr lang="en-US" sz="1400" dirty="0">
                <a:solidFill>
                  <a:srgbClr val="0070C0"/>
                </a:solidFill>
              </a:rPr>
              <a:t>"</a:t>
            </a:r>
            <a:r>
              <a:rPr lang="en-US" sz="1400" dirty="0"/>
              <a:t> loop="true" </a:t>
            </a:r>
            <a:r>
              <a:rPr lang="en-US" sz="1400" dirty="0" err="1"/>
              <a:t>cycleInterval</a:t>
            </a:r>
            <a:r>
              <a:rPr lang="en-US" sz="1400" dirty="0"/>
              <a:t>="2"&gt;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&lt;/</a:t>
            </a:r>
            <a:r>
              <a:rPr lang="en-US" sz="1400" b="1" dirty="0" err="1"/>
              <a:t>timeSensor</a:t>
            </a:r>
            <a:r>
              <a:rPr lang="en-US" sz="1400" dirty="0"/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&lt;</a:t>
            </a:r>
            <a:r>
              <a:rPr lang="en-US" sz="1400" b="1" dirty="0" err="1"/>
              <a:t>orientationInterpolator</a:t>
            </a:r>
            <a:r>
              <a:rPr lang="en-US" sz="1400" dirty="0"/>
              <a:t> id=</a:t>
            </a:r>
            <a:r>
              <a:rPr lang="en-US" sz="1400" dirty="0">
                <a:solidFill>
                  <a:srgbClr val="00B050"/>
                </a:solidFill>
              </a:rPr>
              <a:t>"</a:t>
            </a:r>
            <a:r>
              <a:rPr lang="en-US" sz="1400" dirty="0" err="1">
                <a:solidFill>
                  <a:srgbClr val="00B050"/>
                </a:solidFill>
              </a:rPr>
              <a:t>oi</a:t>
            </a:r>
            <a:r>
              <a:rPr lang="en-US" sz="1400" dirty="0">
                <a:solidFill>
                  <a:srgbClr val="00B050"/>
                </a:solidFill>
              </a:rPr>
              <a:t>"</a:t>
            </a:r>
            <a:r>
              <a:rPr lang="en-US" sz="1400" dirty="0"/>
              <a:t> key="0.0 0.5 1.0"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   </a:t>
            </a:r>
            <a:r>
              <a:rPr lang="en-US" sz="1400" dirty="0" err="1"/>
              <a:t>keyValue</a:t>
            </a:r>
            <a:r>
              <a:rPr lang="en-US" sz="1400" dirty="0"/>
              <a:t>="0 1 0 0, 0 1 0 3.14, 0 1 0 6.28"&gt;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&lt;/</a:t>
            </a:r>
            <a:r>
              <a:rPr lang="en-US" sz="1400" b="1" dirty="0" err="1"/>
              <a:t>orientationInterpolator</a:t>
            </a:r>
            <a:r>
              <a:rPr lang="en-US" sz="1400" dirty="0"/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&lt;</a:t>
            </a:r>
            <a:r>
              <a:rPr lang="en-US" sz="1400" dirty="0">
                <a:solidFill>
                  <a:srgbClr val="753505"/>
                </a:solidFill>
              </a:rPr>
              <a:t>ROUTE</a:t>
            </a:r>
            <a:r>
              <a:rPr lang="en-US" sz="1400" dirty="0"/>
              <a:t> </a:t>
            </a:r>
            <a:r>
              <a:rPr lang="en-US" sz="1400" dirty="0" err="1"/>
              <a:t>fromNode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70C0"/>
                </a:solidFill>
              </a:rPr>
              <a:t>'</a:t>
            </a:r>
            <a:r>
              <a:rPr lang="en-US" sz="1400" dirty="0" err="1">
                <a:solidFill>
                  <a:srgbClr val="0070C0"/>
                </a:solidFill>
              </a:rPr>
              <a:t>ts</a:t>
            </a:r>
            <a:r>
              <a:rPr lang="en-US" sz="1400" dirty="0">
                <a:solidFill>
                  <a:srgbClr val="0070C0"/>
                </a:solidFill>
              </a:rPr>
              <a:t>'</a:t>
            </a:r>
            <a:r>
              <a:rPr lang="en-US" sz="1400" dirty="0"/>
              <a:t> </a:t>
            </a:r>
            <a:r>
              <a:rPr lang="en-US" sz="1400" dirty="0" err="1"/>
              <a:t>fromField</a:t>
            </a:r>
            <a:r>
              <a:rPr lang="en-US" sz="1400" dirty="0"/>
              <a:t>='</a:t>
            </a:r>
            <a:r>
              <a:rPr lang="en-US" sz="1400" dirty="0" err="1"/>
              <a:t>fraction_changed</a:t>
            </a:r>
            <a:r>
              <a:rPr lang="en-US" sz="1400" dirty="0"/>
              <a:t>'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   </a:t>
            </a:r>
            <a:r>
              <a:rPr lang="en-US" sz="1400" dirty="0" err="1"/>
              <a:t>toNode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B050"/>
                </a:solidFill>
              </a:rPr>
              <a:t>'</a:t>
            </a:r>
            <a:r>
              <a:rPr lang="en-US" sz="1400" dirty="0" err="1">
                <a:solidFill>
                  <a:srgbClr val="00B050"/>
                </a:solidFill>
              </a:rPr>
              <a:t>oi</a:t>
            </a:r>
            <a:r>
              <a:rPr lang="en-US" sz="1400" dirty="0">
                <a:solidFill>
                  <a:srgbClr val="00B050"/>
                </a:solidFill>
              </a:rPr>
              <a:t>'</a:t>
            </a:r>
            <a:r>
              <a:rPr lang="en-US" sz="1400" dirty="0"/>
              <a:t> </a:t>
            </a:r>
            <a:r>
              <a:rPr lang="en-US" sz="1400" dirty="0" err="1"/>
              <a:t>toField</a:t>
            </a:r>
            <a:r>
              <a:rPr lang="en-US" sz="1400" dirty="0"/>
              <a:t>='</a:t>
            </a:r>
            <a:r>
              <a:rPr lang="en-US" sz="1400" dirty="0" err="1"/>
              <a:t>set_fraction</a:t>
            </a:r>
            <a:r>
              <a:rPr lang="en-US" sz="1400" dirty="0"/>
              <a:t>'&gt;&lt;/</a:t>
            </a:r>
            <a:r>
              <a:rPr lang="en-US" sz="1400" dirty="0">
                <a:solidFill>
                  <a:srgbClr val="753505"/>
                </a:solidFill>
              </a:rPr>
              <a:t>ROUTE</a:t>
            </a:r>
            <a:r>
              <a:rPr lang="en-US" sz="1400" dirty="0"/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&lt;</a:t>
            </a:r>
            <a:r>
              <a:rPr lang="en-US" sz="1400" dirty="0">
                <a:solidFill>
                  <a:srgbClr val="660033"/>
                </a:solidFill>
              </a:rPr>
              <a:t>ROUTE</a:t>
            </a:r>
            <a:r>
              <a:rPr lang="en-US" sz="1400" dirty="0"/>
              <a:t> </a:t>
            </a:r>
            <a:r>
              <a:rPr lang="en-US" sz="1400" dirty="0" err="1"/>
              <a:t>fromNode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B050"/>
                </a:solidFill>
              </a:rPr>
              <a:t>'</a:t>
            </a:r>
            <a:r>
              <a:rPr lang="en-US" sz="1400" dirty="0" err="1">
                <a:solidFill>
                  <a:srgbClr val="00B050"/>
                </a:solidFill>
              </a:rPr>
              <a:t>oi</a:t>
            </a:r>
            <a:r>
              <a:rPr lang="en-US" sz="1400" dirty="0">
                <a:solidFill>
                  <a:srgbClr val="00B050"/>
                </a:solidFill>
              </a:rPr>
              <a:t>'</a:t>
            </a:r>
            <a:r>
              <a:rPr lang="en-US" sz="1400" dirty="0"/>
              <a:t> </a:t>
            </a:r>
            <a:r>
              <a:rPr lang="en-US" sz="1400" dirty="0" err="1"/>
              <a:t>fromField</a:t>
            </a:r>
            <a:r>
              <a:rPr lang="en-US" sz="1400" dirty="0"/>
              <a:t>='</a:t>
            </a:r>
            <a:r>
              <a:rPr lang="en-US" sz="1400" dirty="0" err="1"/>
              <a:t>value_changed</a:t>
            </a:r>
            <a:r>
              <a:rPr lang="en-US" sz="1400" dirty="0"/>
              <a:t>'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     </a:t>
            </a:r>
            <a:r>
              <a:rPr lang="en-US" sz="1400" dirty="0" err="1"/>
              <a:t>toNode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FF0000"/>
                </a:solidFill>
              </a:rPr>
              <a:t>'</a:t>
            </a:r>
            <a:r>
              <a:rPr lang="en-US" sz="1400" dirty="0" err="1">
                <a:solidFill>
                  <a:srgbClr val="FF0000"/>
                </a:solidFill>
              </a:rPr>
              <a:t>trafo</a:t>
            </a:r>
            <a:r>
              <a:rPr lang="en-US" sz="1400" dirty="0">
                <a:solidFill>
                  <a:srgbClr val="FF0000"/>
                </a:solidFill>
              </a:rPr>
              <a:t>'</a:t>
            </a:r>
            <a:r>
              <a:rPr lang="en-US" sz="1400" dirty="0"/>
              <a:t> </a:t>
            </a:r>
            <a:r>
              <a:rPr lang="en-US" sz="1400" dirty="0" err="1"/>
              <a:t>toField</a:t>
            </a:r>
            <a:r>
              <a:rPr lang="en-US" sz="1400" dirty="0"/>
              <a:t>='</a:t>
            </a:r>
            <a:r>
              <a:rPr lang="en-US" sz="1400" dirty="0" err="1">
                <a:solidFill>
                  <a:srgbClr val="595959"/>
                </a:solidFill>
              </a:rPr>
              <a:t>set_rotation</a:t>
            </a:r>
            <a:r>
              <a:rPr lang="en-US" sz="1400" dirty="0"/>
              <a:t>'&gt;&lt;/</a:t>
            </a:r>
            <a:r>
              <a:rPr lang="en-US" sz="1400" dirty="0">
                <a:solidFill>
                  <a:srgbClr val="660033"/>
                </a:solidFill>
              </a:rPr>
              <a:t>ROUTE</a:t>
            </a:r>
            <a:r>
              <a:rPr lang="en-US" sz="1400" dirty="0"/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/>
              <a:t>&lt;/scene&gt;</a:t>
            </a:r>
          </a:p>
        </p:txBody>
      </p:sp>
      <p:sp>
        <p:nvSpPr>
          <p:cNvPr id="36870" name="Inhaltsplatzhalter 7"/>
          <p:cNvSpPr txBox="1">
            <a:spLocks/>
          </p:cNvSpPr>
          <p:nvPr/>
        </p:nvSpPr>
        <p:spPr bwMode="auto">
          <a:xfrm>
            <a:off x="460375" y="4837113"/>
            <a:ext cx="82232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3838" indent="-223838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en-US" sz="1600" dirty="0"/>
              <a:t>The &lt;t</a:t>
            </a:r>
            <a:r>
              <a:rPr lang="de-DE" sz="1600" dirty="0" err="1"/>
              <a:t>imeSensor</a:t>
            </a:r>
            <a:r>
              <a:rPr lang="de-DE" sz="1600" dirty="0"/>
              <a:t>&gt; </a:t>
            </a:r>
            <a:r>
              <a:rPr lang="de-DE" sz="1600" dirty="0">
                <a:solidFill>
                  <a:srgbClr val="0070C0"/>
                </a:solidFill>
              </a:rPr>
              <a:t>„</a:t>
            </a:r>
            <a:r>
              <a:rPr lang="de-DE" sz="1600" dirty="0" err="1">
                <a:solidFill>
                  <a:srgbClr val="0070C0"/>
                </a:solidFill>
              </a:rPr>
              <a:t>ts</a:t>
            </a:r>
            <a:r>
              <a:rPr lang="ja-JP" altLang="de-DE" sz="1600" dirty="0">
                <a:solidFill>
                  <a:srgbClr val="0070C0"/>
                </a:solidFill>
              </a:rPr>
              <a:t>“</a:t>
            </a:r>
            <a:r>
              <a:rPr lang="de-DE" altLang="ja-JP" sz="1600" dirty="0"/>
              <a:t> </a:t>
            </a:r>
            <a:r>
              <a:rPr lang="de-DE" altLang="ja-JP" sz="1600" dirty="0" err="1"/>
              <a:t>triggers</a:t>
            </a:r>
            <a:r>
              <a:rPr lang="de-DE" altLang="ja-JP" sz="1600" dirty="0"/>
              <a:t> via </a:t>
            </a:r>
            <a:r>
              <a:rPr lang="de-DE" altLang="ja-JP" sz="1600" dirty="0" err="1"/>
              <a:t>the</a:t>
            </a:r>
            <a:r>
              <a:rPr lang="de-DE" altLang="ja-JP" sz="1600" dirty="0"/>
              <a:t> </a:t>
            </a:r>
            <a:r>
              <a:rPr lang="de-DE" altLang="ja-JP" sz="1600" dirty="0" err="1"/>
              <a:t>first</a:t>
            </a:r>
            <a:r>
              <a:rPr lang="de-DE" altLang="ja-JP" sz="1600" dirty="0"/>
              <a:t> </a:t>
            </a:r>
            <a:r>
              <a:rPr lang="de-DE" altLang="ja-JP" sz="1600" dirty="0">
                <a:solidFill>
                  <a:srgbClr val="753505"/>
                </a:solidFill>
              </a:rPr>
              <a:t>ROUTE</a:t>
            </a:r>
            <a:r>
              <a:rPr lang="de-DE" altLang="ja-JP" sz="1600" dirty="0"/>
              <a:t> </a:t>
            </a:r>
            <a:r>
              <a:rPr lang="de-DE" altLang="ja-JP" sz="1600" dirty="0" err="1"/>
              <a:t>the</a:t>
            </a:r>
            <a:r>
              <a:rPr lang="de-DE" altLang="ja-JP" sz="1600" dirty="0"/>
              <a:t> &lt;</a:t>
            </a:r>
            <a:r>
              <a:rPr lang="de-DE" altLang="ja-JP" sz="1600" dirty="0" err="1"/>
              <a:t>orientationInterpolator</a:t>
            </a:r>
            <a:r>
              <a:rPr lang="de-DE" altLang="ja-JP" sz="1600" dirty="0"/>
              <a:t>&gt; </a:t>
            </a:r>
            <a:r>
              <a:rPr lang="de-DE" altLang="ja-JP" sz="1600" dirty="0">
                <a:solidFill>
                  <a:srgbClr val="00B050"/>
                </a:solidFill>
              </a:rPr>
              <a:t>„</a:t>
            </a:r>
            <a:r>
              <a:rPr lang="de-DE" altLang="ja-JP" sz="1600" dirty="0" err="1">
                <a:solidFill>
                  <a:srgbClr val="00B050"/>
                </a:solidFill>
              </a:rPr>
              <a:t>oi</a:t>
            </a:r>
            <a:r>
              <a:rPr lang="ja-JP" altLang="de-DE" sz="1600" dirty="0">
                <a:solidFill>
                  <a:srgbClr val="00B050"/>
                </a:solidFill>
              </a:rPr>
              <a:t>“</a:t>
            </a:r>
            <a:r>
              <a:rPr lang="de-DE" altLang="ja-JP" sz="1600" dirty="0"/>
              <a:t>, </a:t>
            </a:r>
            <a:r>
              <a:rPr lang="de-DE" altLang="ja-JP" sz="1600" dirty="0" err="1"/>
              <a:t>which</a:t>
            </a:r>
            <a:r>
              <a:rPr lang="de-DE" altLang="ja-JP" sz="1600" dirty="0"/>
              <a:t> </a:t>
            </a:r>
            <a:r>
              <a:rPr lang="de-DE" altLang="ja-JP" sz="1600" dirty="0" err="1"/>
              <a:t>provides</a:t>
            </a:r>
            <a:r>
              <a:rPr lang="de-DE" altLang="ja-JP" sz="1600" dirty="0"/>
              <a:t> </a:t>
            </a:r>
            <a:r>
              <a:rPr lang="de-DE" altLang="ja-JP" sz="1600" dirty="0" err="1"/>
              <a:t>the</a:t>
            </a:r>
            <a:r>
              <a:rPr lang="de-DE" altLang="ja-JP" sz="1600" dirty="0"/>
              <a:t> </a:t>
            </a:r>
            <a:r>
              <a:rPr lang="de-DE" altLang="ja-JP" sz="1600" dirty="0" err="1"/>
              <a:t>values</a:t>
            </a:r>
            <a:r>
              <a:rPr lang="de-DE" altLang="ja-JP" sz="1600" dirty="0"/>
              <a:t> </a:t>
            </a:r>
            <a:r>
              <a:rPr lang="de-DE" altLang="ja-JP" sz="1600" dirty="0" err="1"/>
              <a:t>for</a:t>
            </a:r>
            <a:r>
              <a:rPr lang="de-DE" altLang="ja-JP" sz="1600" dirty="0"/>
              <a:t> </a:t>
            </a:r>
            <a:r>
              <a:rPr lang="de-DE" altLang="ja-JP" sz="1600" dirty="0" err="1"/>
              <a:t>the</a:t>
            </a:r>
            <a:r>
              <a:rPr lang="de-DE" altLang="ja-JP" sz="1600" dirty="0"/>
              <a:t> </a:t>
            </a:r>
            <a:r>
              <a:rPr lang="de-DE" altLang="ja-JP" sz="1600" dirty="0" err="1"/>
              <a:t>rotation</a:t>
            </a:r>
            <a:r>
              <a:rPr lang="de-DE" altLang="ja-JP" sz="1600" dirty="0"/>
              <a:t> </a:t>
            </a:r>
            <a:r>
              <a:rPr lang="de-DE" altLang="ja-JP" sz="1600" dirty="0" err="1"/>
              <a:t>around</a:t>
            </a:r>
            <a:r>
              <a:rPr lang="de-DE" altLang="ja-JP" sz="1600" dirty="0"/>
              <a:t> </a:t>
            </a:r>
            <a:r>
              <a:rPr lang="de-DE" altLang="ja-JP" sz="1600" dirty="0" err="1"/>
              <a:t>the</a:t>
            </a:r>
            <a:r>
              <a:rPr lang="de-DE" altLang="ja-JP" sz="1600" dirty="0"/>
              <a:t> y-</a:t>
            </a:r>
            <a:r>
              <a:rPr lang="de-DE" altLang="ja-JP" sz="1600" dirty="0" err="1"/>
              <a:t>axis</a:t>
            </a:r>
            <a:r>
              <a:rPr lang="de-DE" altLang="ja-JP" sz="1600" dirty="0"/>
              <a:t> (0,1,0)</a:t>
            </a:r>
          </a:p>
          <a:p>
            <a:pPr eaLnBrk="1" hangingPunct="1"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de-DE" sz="1600" dirty="0"/>
              <a:t>The </a:t>
            </a:r>
            <a:r>
              <a:rPr lang="de-DE" sz="1600" dirty="0" err="1"/>
              <a:t>resulting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then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660033"/>
                </a:solidFill>
              </a:rPr>
              <a:t>ROUTE</a:t>
            </a:r>
            <a:r>
              <a:rPr lang="ja-JP" altLang="de-DE" sz="1600" dirty="0">
                <a:solidFill>
                  <a:srgbClr val="660033"/>
                </a:solidFill>
              </a:rPr>
              <a:t>‘</a:t>
            </a:r>
            <a:r>
              <a:rPr lang="de-DE" altLang="ja-JP" sz="1600" dirty="0">
                <a:solidFill>
                  <a:srgbClr val="660033"/>
                </a:solidFill>
              </a:rPr>
              <a:t>d</a:t>
            </a:r>
            <a:r>
              <a:rPr lang="de-DE" altLang="ja-JP" sz="1600" dirty="0"/>
              <a:t> </a:t>
            </a:r>
            <a:r>
              <a:rPr lang="de-DE" altLang="ja-JP" sz="1600" dirty="0" err="1"/>
              <a:t>to</a:t>
            </a:r>
            <a:r>
              <a:rPr lang="de-DE" altLang="ja-JP" sz="1600" dirty="0"/>
              <a:t> </a:t>
            </a:r>
            <a:r>
              <a:rPr lang="de-DE" altLang="ja-JP" sz="1600" dirty="0" err="1"/>
              <a:t>the</a:t>
            </a:r>
            <a:r>
              <a:rPr lang="de-DE" altLang="ja-JP" sz="1600" dirty="0"/>
              <a:t> </a:t>
            </a:r>
            <a:r>
              <a:rPr lang="de-DE" altLang="ja-JP" sz="1600" dirty="0" err="1"/>
              <a:t>field</a:t>
            </a:r>
            <a:r>
              <a:rPr lang="de-DE" altLang="ja-JP" sz="1600" dirty="0"/>
              <a:t> </a:t>
            </a:r>
            <a:r>
              <a:rPr lang="ja-JP" altLang="de-DE" sz="1600" dirty="0">
                <a:solidFill>
                  <a:srgbClr val="595959"/>
                </a:solidFill>
              </a:rPr>
              <a:t>‘</a:t>
            </a:r>
            <a:r>
              <a:rPr lang="de-DE" altLang="ja-JP" sz="1600" dirty="0" err="1">
                <a:solidFill>
                  <a:srgbClr val="595959"/>
                </a:solidFill>
              </a:rPr>
              <a:t>rotation</a:t>
            </a:r>
            <a:r>
              <a:rPr lang="ja-JP" altLang="de-DE" sz="1600" dirty="0">
                <a:solidFill>
                  <a:srgbClr val="595959"/>
                </a:solidFill>
              </a:rPr>
              <a:t>’</a:t>
            </a:r>
            <a:r>
              <a:rPr lang="de-DE" altLang="ja-JP" sz="1600" dirty="0">
                <a:solidFill>
                  <a:srgbClr val="595959"/>
                </a:solidFill>
              </a:rPr>
              <a:t> </a:t>
            </a:r>
            <a:r>
              <a:rPr lang="de-DE" altLang="ja-JP" sz="1600" dirty="0" err="1"/>
              <a:t>of</a:t>
            </a:r>
            <a:r>
              <a:rPr lang="de-DE" altLang="ja-JP" sz="1600" dirty="0"/>
              <a:t> </a:t>
            </a:r>
            <a:r>
              <a:rPr lang="de-DE" altLang="ja-JP" sz="1600" dirty="0" err="1"/>
              <a:t>the</a:t>
            </a:r>
            <a:r>
              <a:rPr lang="de-DE" altLang="ja-JP" sz="1600" dirty="0"/>
              <a:t> &lt;</a:t>
            </a:r>
            <a:r>
              <a:rPr lang="de-DE" altLang="ja-JP" sz="1600" dirty="0" err="1"/>
              <a:t>transform</a:t>
            </a:r>
            <a:r>
              <a:rPr lang="de-DE" altLang="ja-JP" sz="1600" dirty="0"/>
              <a:t>&gt; </a:t>
            </a:r>
            <a:r>
              <a:rPr lang="de-DE" altLang="ja-JP" sz="1600" dirty="0" err="1"/>
              <a:t>node</a:t>
            </a:r>
            <a:r>
              <a:rPr lang="de-DE" altLang="ja-JP" sz="1600" dirty="0"/>
              <a:t> </a:t>
            </a:r>
            <a:r>
              <a:rPr lang="ja-JP" altLang="de-DE" sz="1600" dirty="0">
                <a:solidFill>
                  <a:srgbClr val="FF0000"/>
                </a:solidFill>
              </a:rPr>
              <a:t>“</a:t>
            </a:r>
            <a:r>
              <a:rPr lang="de-DE" altLang="ja-JP" sz="1600" dirty="0" err="1">
                <a:solidFill>
                  <a:srgbClr val="FF0000"/>
                </a:solidFill>
              </a:rPr>
              <a:t>trafo</a:t>
            </a:r>
            <a:r>
              <a:rPr lang="ja-JP" altLang="de-DE" sz="1600" dirty="0">
                <a:solidFill>
                  <a:srgbClr val="FF0000"/>
                </a:solidFill>
              </a:rPr>
              <a:t>”</a:t>
            </a:r>
            <a:r>
              <a:rPr lang="de-DE" altLang="ja-JP" sz="1600" dirty="0"/>
              <a:t>, </a:t>
            </a:r>
            <a:r>
              <a:rPr lang="de-DE" altLang="ja-JP" sz="1600" dirty="0" err="1"/>
              <a:t>which</a:t>
            </a:r>
            <a:r>
              <a:rPr lang="de-DE" altLang="ja-JP" sz="1600" dirty="0"/>
              <a:t> </a:t>
            </a:r>
            <a:r>
              <a:rPr lang="de-DE" altLang="ja-JP" sz="1600" dirty="0" err="1"/>
              <a:t>results</a:t>
            </a:r>
            <a:r>
              <a:rPr lang="de-DE" altLang="ja-JP" sz="1600" dirty="0"/>
              <a:t> in an </a:t>
            </a:r>
            <a:r>
              <a:rPr lang="de-DE" altLang="ja-JP" sz="1600" dirty="0" err="1"/>
              <a:t>animation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Entry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books</a:t>
            </a:r>
            <a:endParaRPr lang="de-DE" dirty="0" smtClean="0"/>
          </a:p>
          <a:p>
            <a:r>
              <a:rPr lang="en-US" dirty="0" smtClean="0"/>
              <a:t>“X3D</a:t>
            </a:r>
            <a:r>
              <a:rPr lang="en-US" dirty="0"/>
              <a:t>: Extensible 3D Graphics for Web </a:t>
            </a:r>
            <a:r>
              <a:rPr lang="en-US" dirty="0" smtClean="0"/>
              <a:t>Authors”</a:t>
            </a:r>
          </a:p>
          <a:p>
            <a:r>
              <a:rPr lang="en-US" dirty="0" smtClean="0"/>
              <a:t>“The </a:t>
            </a:r>
            <a:r>
              <a:rPr lang="en-US" dirty="0"/>
              <a:t>Annotated VRML 97 </a:t>
            </a:r>
            <a:r>
              <a:rPr lang="en-US" dirty="0" smtClean="0"/>
              <a:t>Reference” (explains concepts)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X3DOM online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://x3dom.org/docs/dev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(tutorials and docs)</a:t>
            </a:r>
          </a:p>
          <a:p>
            <a:r>
              <a:rPr lang="en-US" dirty="0">
                <a:hlinkClick r:id="rId3"/>
              </a:rPr>
              <a:t>http://www.x3dom.org/school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(12 simple examples)</a:t>
            </a:r>
          </a:p>
          <a:p>
            <a:r>
              <a:rPr lang="en-US" dirty="0">
                <a:hlinkClick r:id="rId4"/>
              </a:rPr>
              <a:t>http://www.x3dom.org/iX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(7 examples with animation)</a:t>
            </a:r>
          </a:p>
          <a:p>
            <a:r>
              <a:rPr lang="en-US" dirty="0">
                <a:hlinkClick r:id="rId5"/>
              </a:rPr>
              <a:t>http://www.x3dom.org/x3dom/test/functional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(lots of feature tests)</a:t>
            </a:r>
          </a:p>
          <a:p>
            <a:endParaRPr lang="de-DE" dirty="0"/>
          </a:p>
          <a:p>
            <a:r>
              <a:rPr lang="de-DE" dirty="0" smtClean="0"/>
              <a:t>More </a:t>
            </a:r>
            <a:r>
              <a:rPr lang="de-DE" dirty="0" err="1" smtClean="0"/>
              <a:t>docs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endParaRPr lang="de-DE" dirty="0" smtClean="0"/>
          </a:p>
          <a:p>
            <a:r>
              <a:rPr lang="en-US" dirty="0">
                <a:hlinkClick r:id="rId6"/>
              </a:rPr>
              <a:t>http://www.instantreality.org/downloads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</a:t>
            </a:r>
            <a:r>
              <a:rPr lang="en-US" dirty="0" err="1" smtClean="0"/>
              <a:t>InstantPlayer</a:t>
            </a:r>
            <a:r>
              <a:rPr lang="en-US" dirty="0" smtClean="0"/>
              <a:t> and </a:t>
            </a:r>
            <a:r>
              <a:rPr lang="en-US" dirty="0" err="1" smtClean="0"/>
              <a:t>aopt</a:t>
            </a:r>
            <a:r>
              <a:rPr lang="en-US" dirty="0" smtClean="0"/>
              <a:t> converter)</a:t>
            </a:r>
          </a:p>
          <a:p>
            <a:r>
              <a:rPr lang="en-US" dirty="0">
                <a:hlinkClick r:id="rId7"/>
              </a:rPr>
              <a:t>http://doc.instantreality.org/documentation/getting-started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(links to X3D)</a:t>
            </a:r>
          </a:p>
          <a:p>
            <a:endParaRPr lang="en-US" dirty="0"/>
          </a:p>
        </p:txBody>
      </p:sp>
      <p:pic>
        <p:nvPicPr>
          <p:cNvPr id="28678" name="Picture 6" descr="buy no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9936" y="1164341"/>
            <a:ext cx="1181100" cy="165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7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X3DOM – Declarative (X)3D in HTML5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34934" y="2616411"/>
            <a:ext cx="2948692" cy="313845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DE" dirty="0" smtClean="0"/>
              <a:t>X3DOM := X3D + DOM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DOM-based integration framework for declarative 3D graphics in HTML5</a:t>
            </a:r>
          </a:p>
          <a:p>
            <a:pPr>
              <a:buFont typeface="Arial"/>
              <a:buChar char="•"/>
            </a:pPr>
            <a:r>
              <a:rPr lang="en-US" dirty="0" smtClean="0"/>
              <a:t>Seamless integration of 3D contents in Web Browser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71131" y="1347962"/>
            <a:ext cx="5062743" cy="741126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1131" y="2510895"/>
            <a:ext cx="5058065" cy="333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0609" t="3581" r="15320" b="957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47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3000"/>
              <a:t>Declarative 3D Graphics in the Web Browser</a:t>
            </a:r>
          </a:p>
        </p:txBody>
      </p:sp>
      <p:sp>
        <p:nvSpPr>
          <p:cNvPr id="41988" name="Rectangle 11"/>
          <p:cNvSpPr>
            <a:spLocks noChangeArrowheads="1"/>
          </p:cNvSpPr>
          <p:nvPr/>
        </p:nvSpPr>
        <p:spPr bwMode="auto">
          <a:xfrm>
            <a:off x="4633913" y="2571750"/>
            <a:ext cx="40497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pic>
        <p:nvPicPr>
          <p:cNvPr id="41989" name="Grafik 6" descr="Unbenannt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131" y="2572102"/>
            <a:ext cx="2509487" cy="343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11"/>
          <p:cNvSpPr>
            <a:spLocks noChangeArrowheads="1"/>
          </p:cNvSpPr>
          <p:nvPr/>
        </p:nvSpPr>
        <p:spPr bwMode="auto">
          <a:xfrm>
            <a:off x="4021137" y="3673828"/>
            <a:ext cx="4651199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buFont typeface="Wingdings" charset="0"/>
              <a:buNone/>
              <a:defRPr/>
            </a:pPr>
            <a:r>
              <a:rPr lang="de-DE" sz="3200" b="1" dirty="0">
                <a:hlinkClick r:id="rId3"/>
              </a:rPr>
              <a:t>http://www.x3dom.org</a:t>
            </a:r>
            <a:r>
              <a:rPr lang="de-DE" sz="3200" b="1" dirty="0" smtClean="0">
                <a:hlinkClick r:id="rId3"/>
              </a:rPr>
              <a:t>/</a:t>
            </a:r>
            <a:r>
              <a:rPr lang="de-DE" sz="3200" b="1" dirty="0"/>
              <a:t> </a:t>
            </a:r>
            <a:endParaRPr lang="de-DE" sz="3200" b="1" dirty="0" smtClean="0"/>
          </a:p>
        </p:txBody>
      </p:sp>
      <p:pic>
        <p:nvPicPr>
          <p:cNvPr id="9" name="Bild 1" descr="Bildschirmfoto 2012-06-03 um 21.59.27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6659" y="1225548"/>
            <a:ext cx="18589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X3DOM – Declarative (X)3D in HTML5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>
                <a:latin typeface="Frutiger LT Com 45 Light"/>
              </a:rPr>
              <a:t>C</a:t>
            </a:r>
            <a:r>
              <a:rPr lang="en-GB" sz="2400" dirty="0" smtClean="0">
                <a:latin typeface="Frutiger LT Com 45 Light"/>
              </a:rPr>
              <a:t>ompletes todays graphics technologies</a:t>
            </a:r>
            <a:endParaRPr lang="en-GB" sz="2400" dirty="0">
              <a:latin typeface="Frutiger LT Com 45 Light"/>
            </a:endParaRPr>
          </a:p>
        </p:txBody>
      </p:sp>
      <p:sp>
        <p:nvSpPr>
          <p:cNvPr id="16" name="Inhaltsplatzhalter 6"/>
          <p:cNvSpPr txBox="1">
            <a:spLocks/>
          </p:cNvSpPr>
          <p:nvPr/>
        </p:nvSpPr>
        <p:spPr>
          <a:xfrm>
            <a:off x="899580" y="1960032"/>
            <a:ext cx="2808312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268288" indent="-2667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531813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800100" indent="-2667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079500" indent="-277813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536700" indent="-277813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1993900" indent="-277813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451100" indent="-277813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2908300" indent="-277813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900" b="1" dirty="0">
                <a:solidFill>
                  <a:srgbClr val="595959"/>
                </a:solidFill>
                <a:latin typeface="Frutiger LT Com 55 Roman"/>
                <a:ea typeface="+mn-ea"/>
              </a:rPr>
              <a:t>Declarative</a:t>
            </a:r>
          </a:p>
          <a:p>
            <a:r>
              <a:rPr lang="en-US" sz="1900" dirty="0">
                <a:solidFill>
                  <a:srgbClr val="595959"/>
                </a:solidFill>
                <a:latin typeface="Frutiger LT Com 55 Roman"/>
                <a:ea typeface="+mn-ea"/>
              </a:rPr>
              <a:t>Scene-graph</a:t>
            </a:r>
          </a:p>
          <a:p>
            <a:r>
              <a:rPr lang="en-US" sz="1900" dirty="0">
                <a:solidFill>
                  <a:srgbClr val="595959"/>
                </a:solidFill>
                <a:latin typeface="Frutiger LT Com 55 Roman"/>
                <a:ea typeface="+mn-ea"/>
              </a:rPr>
              <a:t>Part of HTML document</a:t>
            </a:r>
          </a:p>
          <a:p>
            <a:r>
              <a:rPr lang="en-US" sz="1900" dirty="0">
                <a:solidFill>
                  <a:srgbClr val="595959"/>
                </a:solidFill>
                <a:latin typeface="Frutiger LT Com 55 Roman"/>
                <a:ea typeface="+mn-ea"/>
              </a:rPr>
              <a:t>DOM Integration</a:t>
            </a:r>
          </a:p>
          <a:p>
            <a:r>
              <a:rPr lang="en-US" sz="1900" dirty="0">
                <a:solidFill>
                  <a:srgbClr val="595959"/>
                </a:solidFill>
                <a:latin typeface="Frutiger LT Com 55 Roman"/>
                <a:ea typeface="+mn-ea"/>
              </a:rPr>
              <a:t>CSS / Events</a:t>
            </a:r>
          </a:p>
          <a:p>
            <a:endParaRPr lang="en-US" dirty="0"/>
          </a:p>
        </p:txBody>
      </p:sp>
      <p:pic>
        <p:nvPicPr>
          <p:cNvPr id="17" name="Bild 8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5680" y="1960032"/>
            <a:ext cx="1872208" cy="18722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Gerade Verbindung 18"/>
          <p:cNvCxnSpPr/>
          <p:nvPr/>
        </p:nvCxnSpPr>
        <p:spPr>
          <a:xfrm>
            <a:off x="409924" y="3979863"/>
            <a:ext cx="838535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" name="Gruppierung 31"/>
          <p:cNvGrpSpPr/>
          <p:nvPr/>
        </p:nvGrpSpPr>
        <p:grpSpPr>
          <a:xfrm>
            <a:off x="3855680" y="4102277"/>
            <a:ext cx="1872208" cy="1872208"/>
            <a:chOff x="3851920" y="4365104"/>
            <a:chExt cx="1872208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1" name="Bild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1920" y="4365104"/>
              <a:ext cx="1872208" cy="1872208"/>
            </a:xfrm>
            <a:prstGeom prst="rect">
              <a:avLst/>
            </a:prstGeom>
          </p:spPr>
        </p:pic>
        <p:sp>
          <p:nvSpPr>
            <p:cNvPr id="26" name="Inhaltsplatzhalter 1"/>
            <p:cNvSpPr txBox="1">
              <a:spLocks/>
            </p:cNvSpPr>
            <p:nvPr/>
          </p:nvSpPr>
          <p:spPr>
            <a:xfrm>
              <a:off x="3851920" y="4365104"/>
              <a:ext cx="1872208" cy="187220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rgbClr val="00978B"/>
                </a:buClr>
                <a:buFont typeface="Arial" pitchFamily="34" charset="0"/>
                <a:buNone/>
                <a:defRPr sz="2000" b="0" kern="1200">
                  <a:solidFill>
                    <a:srgbClr val="595959"/>
                  </a:solidFill>
                  <a:latin typeface="Frutiger LT Com 55 Roman"/>
                  <a:ea typeface="+mn-ea"/>
                  <a:cs typeface="+mn-cs"/>
                </a:defRPr>
              </a:lvl1pPr>
              <a:lvl2pPr marL="381600" indent="-285750" algn="l" defTabSz="36000" rtl="0" eaLnBrk="1" latinLnBrk="0" hangingPunct="1">
                <a:spcBef>
                  <a:spcPct val="20000"/>
                </a:spcBef>
                <a:buClr>
                  <a:srgbClr val="00978B"/>
                </a:buClr>
                <a:buFont typeface="Wingdings" pitchFamily="2" charset="2"/>
                <a:buChar char="§"/>
                <a:tabLst/>
                <a:defRPr sz="2000" kern="1200">
                  <a:solidFill>
                    <a:srgbClr val="595959"/>
                  </a:solidFill>
                  <a:latin typeface="Frutiger LT Com 45 Light"/>
                  <a:ea typeface="+mn-ea"/>
                  <a:cs typeface="+mn-cs"/>
                </a:defRPr>
              </a:lvl2pPr>
              <a:lvl3pPr marL="784800" indent="-228600" algn="l" defTabSz="36000" rtl="0" eaLnBrk="1" latinLnBrk="0" hangingPunct="1">
                <a:spcBef>
                  <a:spcPct val="20000"/>
                </a:spcBef>
                <a:buClr>
                  <a:srgbClr val="00978B"/>
                </a:buClr>
                <a:buFont typeface="Wingdings" pitchFamily="2" charset="2"/>
                <a:buChar char="§"/>
                <a:tabLst/>
                <a:defRPr sz="2000" kern="1200">
                  <a:solidFill>
                    <a:srgbClr val="595959"/>
                  </a:solidFill>
                  <a:latin typeface="Frutiger LT Com 45 Light"/>
                  <a:ea typeface="+mn-ea"/>
                  <a:cs typeface="+mn-cs"/>
                </a:defRPr>
              </a:lvl3pPr>
              <a:lvl4pPr marL="1242000" indent="-228600" algn="l" defTabSz="36000" rtl="0" eaLnBrk="1" latinLnBrk="0" hangingPunct="1">
                <a:spcBef>
                  <a:spcPct val="20000"/>
                </a:spcBef>
                <a:buClr>
                  <a:srgbClr val="00978B"/>
                </a:buClr>
                <a:buFont typeface="Wingdings" pitchFamily="2" charset="2"/>
                <a:buChar char="§"/>
                <a:tabLst/>
                <a:defRPr sz="2000" kern="1200">
                  <a:solidFill>
                    <a:srgbClr val="595959"/>
                  </a:solidFill>
                  <a:latin typeface="Frutiger LT Com 45 Light"/>
                  <a:ea typeface="+mn-ea"/>
                  <a:cs typeface="+mn-cs"/>
                </a:defRPr>
              </a:lvl4pPr>
              <a:lvl5pPr marL="1699200" indent="-228600" algn="l" defTabSz="36000" rtl="0" eaLnBrk="1" latinLnBrk="0" hangingPunct="1">
                <a:spcBef>
                  <a:spcPct val="20000"/>
                </a:spcBef>
                <a:buClr>
                  <a:srgbClr val="00978B"/>
                </a:buClr>
                <a:buFont typeface="Wingdings" pitchFamily="2" charset="2"/>
                <a:buChar char="§"/>
                <a:tabLst/>
                <a:defRPr sz="2000" kern="1200">
                  <a:solidFill>
                    <a:srgbClr val="595959"/>
                  </a:solidFill>
                  <a:latin typeface="Frutiger LT Com 45 Ligh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2800" dirty="0" smtClean="0"/>
            </a:p>
            <a:p>
              <a:pPr algn="ctr"/>
              <a:r>
                <a:rPr lang="de-DE" sz="2800" dirty="0" smtClean="0"/>
                <a:t>&lt;</a:t>
              </a:r>
              <a:r>
                <a:rPr lang="de-DE" sz="2800" dirty="0" err="1" smtClean="0"/>
                <a:t>canvas</a:t>
              </a:r>
              <a:r>
                <a:rPr lang="de-DE" sz="2800" dirty="0" smtClean="0"/>
                <a:t>&gt;</a:t>
              </a:r>
            </a:p>
          </p:txBody>
        </p:sp>
      </p:grpSp>
      <p:sp>
        <p:nvSpPr>
          <p:cNvPr id="28" name="Inhaltsplatzhalter 6"/>
          <p:cNvSpPr txBox="1">
            <a:spLocks/>
          </p:cNvSpPr>
          <p:nvPr/>
        </p:nvSpPr>
        <p:spPr>
          <a:xfrm>
            <a:off x="899580" y="4106543"/>
            <a:ext cx="2808312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978B"/>
              </a:buClr>
              <a:buFont typeface="Arial" pitchFamily="34" charset="0"/>
              <a:buNone/>
              <a:defRPr sz="2000" b="0" kern="1200">
                <a:solidFill>
                  <a:srgbClr val="595959"/>
                </a:solidFill>
                <a:latin typeface="Frutiger LT Com 55 Roman"/>
                <a:ea typeface="+mn-ea"/>
                <a:cs typeface="+mn-cs"/>
              </a:defRPr>
            </a:lvl1pPr>
            <a:lvl2pPr marL="381600" indent="-28575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2pPr>
            <a:lvl3pPr marL="784800" indent="-22860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3pPr>
            <a:lvl4pPr marL="1242000" indent="-22860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4pPr>
            <a:lvl5pPr marL="1699200" indent="-22860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Imperative</a:t>
            </a:r>
          </a:p>
          <a:p>
            <a:r>
              <a:rPr lang="en-US" sz="1800" dirty="0" smtClean="0"/>
              <a:t>Procedural API</a:t>
            </a:r>
          </a:p>
          <a:p>
            <a:r>
              <a:rPr lang="en-US" sz="1800" dirty="0" smtClean="0"/>
              <a:t>Drawing context</a:t>
            </a:r>
          </a:p>
          <a:p>
            <a:r>
              <a:rPr lang="de-DE" sz="1800" dirty="0" smtClean="0"/>
              <a:t>Flexible</a:t>
            </a:r>
            <a:endParaRPr lang="en-US" sz="1800" dirty="0" smtClean="0"/>
          </a:p>
        </p:txBody>
      </p:sp>
      <p:pic>
        <p:nvPicPr>
          <p:cNvPr id="29" name="Bild 22" descr="webg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4106543"/>
            <a:ext cx="1872208" cy="18722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Inhaltsplatzhalter 6"/>
          <p:cNvSpPr txBox="1">
            <a:spLocks/>
          </p:cNvSpPr>
          <p:nvPr/>
        </p:nvSpPr>
        <p:spPr>
          <a:xfrm>
            <a:off x="3851920" y="1340769"/>
            <a:ext cx="187220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978B"/>
              </a:buClr>
              <a:buFont typeface="Arial" pitchFamily="34" charset="0"/>
              <a:buNone/>
              <a:defRPr sz="2000" b="0" kern="1200">
                <a:solidFill>
                  <a:srgbClr val="595959"/>
                </a:solidFill>
                <a:latin typeface="Frutiger LT Com 55 Roman"/>
                <a:ea typeface="+mn-ea"/>
                <a:cs typeface="+mn-cs"/>
              </a:defRPr>
            </a:lvl1pPr>
            <a:lvl2pPr marL="381600" indent="-28575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2pPr>
            <a:lvl3pPr marL="784800" indent="-22860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3pPr>
            <a:lvl4pPr marL="1242000" indent="-22860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4pPr>
            <a:lvl5pPr marL="1699200" indent="-22860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2D</a:t>
            </a:r>
          </a:p>
          <a:p>
            <a:pPr algn="ctr"/>
            <a:r>
              <a:rPr lang="en-US" sz="1800" dirty="0" smtClean="0"/>
              <a:t>(Final HTML5 spec)</a:t>
            </a:r>
          </a:p>
          <a:p>
            <a:endParaRPr lang="en-US" sz="1800" dirty="0"/>
          </a:p>
        </p:txBody>
      </p:sp>
      <p:sp>
        <p:nvSpPr>
          <p:cNvPr id="34" name="Inhaltsplatzhalter 6"/>
          <p:cNvSpPr txBox="1">
            <a:spLocks/>
          </p:cNvSpPr>
          <p:nvPr/>
        </p:nvSpPr>
        <p:spPr>
          <a:xfrm>
            <a:off x="6300192" y="1340768"/>
            <a:ext cx="187220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978B"/>
              </a:buClr>
              <a:buFont typeface="Arial" pitchFamily="34" charset="0"/>
              <a:buNone/>
              <a:defRPr sz="2000" b="0" kern="1200">
                <a:solidFill>
                  <a:srgbClr val="595959"/>
                </a:solidFill>
                <a:latin typeface="Frutiger LT Com 55 Roman"/>
                <a:ea typeface="+mn-ea"/>
                <a:cs typeface="+mn-cs"/>
              </a:defRPr>
            </a:lvl1pPr>
            <a:lvl2pPr marL="381600" indent="-28575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2pPr>
            <a:lvl3pPr marL="784800" indent="-22860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3pPr>
            <a:lvl4pPr marL="1242000" indent="-22860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4pPr>
            <a:lvl5pPr marL="1699200" indent="-228600" algn="l" defTabSz="36000" rtl="0" eaLnBrk="1" latinLnBrk="0" hangingPunct="1">
              <a:spcBef>
                <a:spcPct val="20000"/>
              </a:spcBef>
              <a:buClr>
                <a:srgbClr val="00978B"/>
              </a:buClr>
              <a:buFont typeface="Wingdings" pitchFamily="2" charset="2"/>
              <a:buChar char="§"/>
              <a:tabLst/>
              <a:defRPr sz="2000" kern="1200">
                <a:solidFill>
                  <a:srgbClr val="595959"/>
                </a:solidFill>
                <a:latin typeface="Frutiger LT Com 45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3D</a:t>
            </a:r>
          </a:p>
          <a:p>
            <a:pPr algn="ctr"/>
            <a:r>
              <a:rPr lang="en-US" sz="1800" dirty="0"/>
              <a:t>(</a:t>
            </a:r>
            <a:r>
              <a:rPr lang="en-US" sz="1800" dirty="0" smtClean="0"/>
              <a:t>No W3C spec yet)</a:t>
            </a:r>
          </a:p>
          <a:p>
            <a:pPr algn="ctr"/>
            <a:endParaRPr lang="en-US" sz="1800" b="1" dirty="0" smtClean="0"/>
          </a:p>
          <a:p>
            <a:pPr algn="ctr"/>
            <a:endParaRPr lang="en-US" sz="1800" b="1" dirty="0" smtClean="0"/>
          </a:p>
          <a:p>
            <a:endParaRPr lang="en-US" sz="1800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6012160" y="1279561"/>
            <a:ext cx="0" cy="47813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Bild 29" descr="x3dom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1960032"/>
            <a:ext cx="1872208" cy="18722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162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Declarative</a:t>
            </a:r>
            <a:r>
              <a:rPr lang="de-DE" dirty="0" smtClean="0"/>
              <a:t> 3D in HTML?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Native </a:t>
            </a:r>
            <a:r>
              <a:rPr lang="en-US" dirty="0"/>
              <a:t>Web </a:t>
            </a:r>
            <a:r>
              <a:rPr lang="en-US" dirty="0" err="1" smtClean="0"/>
              <a:t>Bbrowser</a:t>
            </a:r>
            <a:r>
              <a:rPr lang="en-US" dirty="0" smtClean="0"/>
              <a:t> </a:t>
            </a:r>
            <a:r>
              <a:rPr lang="en-US" dirty="0"/>
              <a:t>integration</a:t>
            </a:r>
          </a:p>
          <a:p>
            <a:pPr lvl="2"/>
            <a:r>
              <a:rPr lang="en-US" dirty="0" smtClean="0"/>
              <a:t>Plugin/ App free</a:t>
            </a:r>
          </a:p>
          <a:p>
            <a:pPr lvl="2"/>
            <a:r>
              <a:rPr lang="en-US" dirty="0" smtClean="0"/>
              <a:t>No issues with user permissions, installation, and security</a:t>
            </a:r>
          </a:p>
          <a:p>
            <a:pPr lvl="2"/>
            <a:r>
              <a:rPr lang="en-US" dirty="0"/>
              <a:t>OS independent, especially on mobile </a:t>
            </a:r>
            <a:r>
              <a:rPr lang="en-US" dirty="0" smtClean="0"/>
              <a:t>devices</a:t>
            </a:r>
          </a:p>
          <a:p>
            <a:pPr lvl="3"/>
            <a:r>
              <a:rPr lang="en-US" dirty="0" smtClean="0"/>
              <a:t>Cluttered</a:t>
            </a:r>
            <a:r>
              <a:rPr lang="en-US" dirty="0"/>
              <a:t>: Symbian, </a:t>
            </a:r>
            <a:r>
              <a:rPr lang="en-US" dirty="0" smtClean="0"/>
              <a:t>Windows Phone, Android</a:t>
            </a:r>
            <a:r>
              <a:rPr lang="en-US" dirty="0"/>
              <a:t>, </a:t>
            </a:r>
            <a:r>
              <a:rPr lang="en-US" dirty="0" err="1"/>
              <a:t>iOS</a:t>
            </a:r>
            <a:r>
              <a:rPr lang="en-US" dirty="0"/>
              <a:t>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Web Browsers </a:t>
            </a:r>
            <a:r>
              <a:rPr lang="en-US" dirty="0"/>
              <a:t>for most devices available</a:t>
            </a:r>
          </a:p>
          <a:p>
            <a:pPr lvl="2"/>
            <a:r>
              <a:rPr lang="en-US" dirty="0" smtClean="0"/>
              <a:t>Browser already provides complete deployment structure</a:t>
            </a:r>
          </a:p>
          <a:p>
            <a:pPr lvl="2"/>
            <a:r>
              <a:rPr lang="en-US" dirty="0" smtClean="0"/>
              <a:t>Eases proliferation of technology and accessibility of content</a:t>
            </a:r>
          </a:p>
          <a:p>
            <a:pPr lvl="2"/>
            <a:r>
              <a:rPr lang="en-US" dirty="0" smtClean="0"/>
              <a:t>No special APIs </a:t>
            </a:r>
            <a:r>
              <a:rPr lang="en-US" dirty="0"/>
              <a:t>(such as in game engines)</a:t>
            </a:r>
          </a:p>
          <a:p>
            <a:pPr lvl="2"/>
            <a:r>
              <a:rPr lang="en-US" dirty="0" smtClean="0"/>
              <a:t>No expert knowledge required </a:t>
            </a:r>
            <a:r>
              <a:rPr lang="en-US" dirty="0"/>
              <a:t>(OpenGL, mathematics, 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Integrates </a:t>
            </a:r>
            <a:r>
              <a:rPr lang="en-US" dirty="0"/>
              <a:t>with </a:t>
            </a:r>
            <a:r>
              <a:rPr lang="en-US" dirty="0" smtClean="0"/>
              <a:t>standard Web </a:t>
            </a:r>
            <a:r>
              <a:rPr lang="en-US" dirty="0"/>
              <a:t>techniques (e.g. DHTML, Ajax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7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Declarative</a:t>
            </a:r>
            <a:r>
              <a:rPr lang="de-DE" dirty="0" smtClean="0"/>
              <a:t> 3D in HTML?</a:t>
            </a:r>
            <a:endParaRPr lang="de-DE" dirty="0"/>
          </a:p>
        </p:txBody>
      </p:sp>
      <p:sp>
        <p:nvSpPr>
          <p:cNvPr id="71682" name="Inhaltsplatzhalt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Declarative, open, human-readable (wraps low-level graphics)</a:t>
            </a:r>
          </a:p>
          <a:p>
            <a:pPr lvl="2"/>
            <a:r>
              <a:rPr lang="en-US" dirty="0" smtClean="0"/>
              <a:t>Utilizing standard Web APIs for integrating content and user interactions</a:t>
            </a:r>
          </a:p>
          <a:p>
            <a:pPr lvl="2"/>
            <a:r>
              <a:rPr lang="en-US" dirty="0" smtClean="0"/>
              <a:t>Open architectures (also for authoring) and ease of access</a:t>
            </a:r>
          </a:p>
          <a:p>
            <a:pPr lvl="1"/>
            <a:r>
              <a:rPr lang="en-US" dirty="0" smtClean="0"/>
              <a:t>Integration into HTML document instead of closed systems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Metadata: index and search “content” on </a:t>
            </a:r>
            <a:r>
              <a:rPr lang="en-US" dirty="0" err="1" smtClean="0">
                <a:sym typeface="Wingdings" pitchFamily="2" charset="2"/>
              </a:rPr>
              <a:t>WebGL</a:t>
            </a:r>
            <a:r>
              <a:rPr lang="en-US" dirty="0" smtClean="0">
                <a:sym typeface="Wingdings" pitchFamily="2" charset="2"/>
              </a:rPr>
              <a:t> apps?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Allows “mash-ups” (i.e. recombination of existing contents)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Open formats enable automated connection of existing data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(e.g., geo-information, Flickr) with 3D content</a:t>
            </a:r>
            <a:endParaRPr lang="de-DE" dirty="0">
              <a:sym typeface="Wingdings" pitchFamily="2" charset="2"/>
            </a:endParaRPr>
          </a:p>
          <a:p>
            <a:pPr lvl="1"/>
            <a:r>
              <a:rPr lang="en-US" dirty="0" smtClean="0"/>
              <a:t>Unify </a:t>
            </a:r>
            <a:r>
              <a:rPr lang="en-US" dirty="0"/>
              <a:t>2D and 3D media development </a:t>
            </a:r>
          </a:p>
          <a:p>
            <a:pPr lvl="2"/>
            <a:r>
              <a:rPr lang="en-US" dirty="0"/>
              <a:t>Declarative content description</a:t>
            </a:r>
          </a:p>
          <a:p>
            <a:pPr lvl="2"/>
            <a:r>
              <a:rPr lang="en-US" dirty="0"/>
              <a:t>Flexible content (cultural heritage, industry,…)</a:t>
            </a:r>
          </a:p>
          <a:p>
            <a:pPr lvl="2"/>
            <a:r>
              <a:rPr lang="en-US" dirty="0"/>
              <a:t>Interoperability: Write once, run anywhere (web/ desktop/ mobile)</a:t>
            </a:r>
          </a:p>
          <a:p>
            <a:pPr lvl="2"/>
            <a:r>
              <a:rPr lang="en-US" dirty="0"/>
              <a:t>Rapid application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63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Excursus</a:t>
            </a:r>
            <a:r>
              <a:rPr lang="de-DE" dirty="0"/>
              <a:t>: Web-</a:t>
            </a:r>
            <a:r>
              <a:rPr lang="de-DE" dirty="0" err="1"/>
              <a:t>based</a:t>
            </a:r>
            <a:r>
              <a:rPr lang="de-DE" dirty="0"/>
              <a:t> APIs </a:t>
            </a:r>
            <a:r>
              <a:rPr lang="de-DE" dirty="0" err="1"/>
              <a:t>and</a:t>
            </a:r>
            <a:r>
              <a:rPr lang="de-DE" dirty="0"/>
              <a:t> DOM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1157288"/>
            <a:ext cx="5641975" cy="485775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mtClean="0">
                <a:ea typeface="ＭＳ Ｐゴシック" pitchFamily="34" charset="-128"/>
              </a:rPr>
              <a:t>Browser provides complete deployment structure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mtClean="0">
                <a:ea typeface="ＭＳ Ｐゴシック" pitchFamily="34" charset="-128"/>
              </a:rPr>
              <a:t>Document Object Model (DOM) is standardized interface that allows manipulating content, structure and style of (X)HTML/ XML documents</a:t>
            </a:r>
          </a:p>
          <a:p>
            <a:pPr marL="342900" lvl="2" indent="-342900"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mtClean="0">
                <a:ea typeface="ＭＳ Ｐゴシック" pitchFamily="34" charset="-128"/>
              </a:rPr>
              <a:t>Document is structured as tree with nodes</a:t>
            </a:r>
          </a:p>
          <a:p>
            <a:pPr marL="804863" lvl="3" indent="-268288">
              <a:buFont typeface="Arial" pitchFamily="34" charset="0"/>
              <a:buChar char="•"/>
              <a:defRPr/>
            </a:pPr>
            <a:r>
              <a:rPr lang="en-US" smtClean="0">
                <a:ea typeface="ＭＳ Ｐゴシック" pitchFamily="34" charset="-128"/>
              </a:rPr>
              <a:t>document.getElementById(„myID</a:t>
            </a:r>
            <a:r>
              <a:rPr lang="en-US" altLang="de-DE" smtClean="0">
                <a:ea typeface="ＭＳ Ｐゴシック" pitchFamily="34" charset="-128"/>
              </a:rPr>
              <a:t>“</a:t>
            </a:r>
            <a:r>
              <a:rPr lang="en-US" smtClean="0">
                <a:ea typeface="ＭＳ Ｐゴシック" pitchFamily="34" charset="-128"/>
              </a:rPr>
              <a:t>);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mtClean="0">
                <a:ea typeface="ＭＳ Ｐゴシック" pitchFamily="34" charset="-128"/>
              </a:rPr>
              <a:t>Nodes/ tags and attributes can be added, removed and modified (usually with JavaScript)</a:t>
            </a:r>
          </a:p>
          <a:p>
            <a:pPr marL="804863" lvl="3" indent="-268288">
              <a:buFont typeface="Arial" pitchFamily="34" charset="0"/>
              <a:buChar char="•"/>
              <a:defRPr/>
            </a:pPr>
            <a:r>
              <a:rPr lang="en-US" smtClean="0">
                <a:ea typeface="ＭＳ Ｐゴシック" pitchFamily="34" charset="-128"/>
              </a:rPr>
              <a:t>document.createElement(), appendChild(), removeChild()</a:t>
            </a:r>
          </a:p>
          <a:p>
            <a:pPr marL="804863" lvl="3" indent="-268288">
              <a:buFont typeface="Arial" pitchFamily="34" charset="0"/>
              <a:buChar char="•"/>
              <a:defRPr/>
            </a:pPr>
            <a:r>
              <a:rPr lang="en-US" smtClean="0">
                <a:ea typeface="ＭＳ Ｐゴシック" pitchFamily="34" charset="-128"/>
              </a:rPr>
              <a:t>setAttribute(), getAttribute()</a:t>
            </a:r>
          </a:p>
          <a:p>
            <a:pPr marL="342900" lvl="2" indent="-342900">
              <a:buFont typeface="Arial" pitchFamily="34" charset="0"/>
              <a:buChar char="•"/>
              <a:defRPr/>
            </a:pPr>
            <a:r>
              <a:rPr lang="en-US" smtClean="0">
                <a:ea typeface="ＭＳ Ｐゴシック" pitchFamily="34" charset="-128"/>
              </a:rPr>
              <a:t>UI events (e.g. </a:t>
            </a:r>
            <a:r>
              <a:rPr lang="en-US" altLang="de-DE" smtClean="0">
                <a:ea typeface="ＭＳ Ｐゴシック" pitchFamily="34" charset="-128"/>
              </a:rPr>
              <a:t>‘</a:t>
            </a:r>
            <a:r>
              <a:rPr lang="en-US" smtClean="0">
                <a:ea typeface="ＭＳ Ｐゴシック" pitchFamily="34" charset="-128"/>
              </a:rPr>
              <a:t>mouseover</a:t>
            </a:r>
            <a:r>
              <a:rPr lang="en-US" altLang="de-DE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) can be attached to most elements (e.g. &lt;img&gt;, &lt;a&gt;, &lt;div&gt;, etc.)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mtClean="0">
                <a:ea typeface="ＭＳ Ｐゴシック" pitchFamily="34" charset="-128"/>
              </a:rPr>
              <a:t>Separation of style and content via CSS</a:t>
            </a:r>
          </a:p>
        </p:txBody>
      </p:sp>
      <p:pic>
        <p:nvPicPr>
          <p:cNvPr id="8198" name="Inhaltsplatzhalter 7" descr="DOMTree2.bmp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96" r="15434"/>
          <a:stretch>
            <a:fillRect/>
          </a:stretch>
        </p:blipFill>
        <p:spPr bwMode="auto">
          <a:xfrm>
            <a:off x="6375400" y="2082800"/>
            <a:ext cx="2697163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feld 7"/>
          <p:cNvSpPr txBox="1">
            <a:spLocks noChangeArrowheads="1"/>
          </p:cNvSpPr>
          <p:nvPr/>
        </p:nvSpPr>
        <p:spPr bwMode="auto">
          <a:xfrm>
            <a:off x="6421438" y="4894263"/>
            <a:ext cx="2605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sz="1600" i="1"/>
              <a:t>DOM structure (example)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3689</Words>
  <Application>Microsoft Macintosh PowerPoint</Application>
  <PresentationFormat>Bildschirmpräsentation (4:3)</PresentationFormat>
  <Paragraphs>644</Paragraphs>
  <Slides>50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3" baseType="lpstr">
      <vt:lpstr>Standarddesign</vt:lpstr>
      <vt:lpstr>1_Standarddesign</vt:lpstr>
      <vt:lpstr>Formel</vt:lpstr>
      <vt:lpstr>X3DOM – Declarative (X)3D in HTML5</vt:lpstr>
      <vt:lpstr>3D Information inside the Web</vt:lpstr>
      <vt:lpstr>OpenGL and GLSL in the Web: WebGL</vt:lpstr>
      <vt:lpstr>X3DOM – Declarative (X)3D in HTML5</vt:lpstr>
      <vt:lpstr>X3DOM – Declarative (X)3D in HTML5 </vt:lpstr>
      <vt:lpstr>X3DOM – Declarative (X)3D in HTML5 Completes todays graphics technologies</vt:lpstr>
      <vt:lpstr>Benefits: Why Declarative 3D in HTML?</vt:lpstr>
      <vt:lpstr>Benefits: Why Declarative 3D in HTML?</vt:lpstr>
      <vt:lpstr>Excursus: Web-based APIs and DOM</vt:lpstr>
      <vt:lpstr>Short introduction of HTML</vt:lpstr>
      <vt:lpstr>First HTML needs to know about (X)3D</vt:lpstr>
      <vt:lpstr>3D only works inside the &lt;X3D&gt; tag</vt:lpstr>
      <vt:lpstr>All 3D objects are children of the &lt;scene&gt; element</vt:lpstr>
      <vt:lpstr>Every object has a &lt;shape&gt;</vt:lpstr>
      <vt:lpstr>…and a geometry, like e.g. a &lt;box&gt;</vt:lpstr>
      <vt:lpstr>…and an &lt;appearance&gt;</vt:lpstr>
      <vt:lpstr>…with a (e.g. red) &lt;material&gt;</vt:lpstr>
      <vt:lpstr>Materials with specular highlights</vt:lpstr>
      <vt:lpstr>Change Background Colors in (R,G,B) with red/green/blue  [0,1]</vt:lpstr>
      <vt:lpstr>Change Background (now using CSS)</vt:lpstr>
      <vt:lpstr>Geometric base objects</vt:lpstr>
      <vt:lpstr>Defining own geometries Example: simple rectangle with an &lt;indexedFaceSet&gt;</vt:lpstr>
      <vt:lpstr>Defining own geometries Example: simple rectangle with an &lt;indexedFaceSet&gt;</vt:lpstr>
      <vt:lpstr>Defining own geometries Example: simple rectangle with an &lt;indexedFaceSet&gt;</vt:lpstr>
      <vt:lpstr>Defining own geometries Example: simple rectangle with an &lt;indexedFaceSet&gt;</vt:lpstr>
      <vt:lpstr>DOM holds structure and data More than 95% are usually unstructured data</vt:lpstr>
      <vt:lpstr>New Geometry node types</vt:lpstr>
      <vt:lpstr>Light sources in X3DOM …are part of the &lt;scene&gt;</vt:lpstr>
      <vt:lpstr>Other rendering effects</vt:lpstr>
      <vt:lpstr>Appearance example: a textured box</vt:lpstr>
      <vt:lpstr>Excursus: the lighting model (diffuse and specular reflection)</vt:lpstr>
      <vt:lpstr>Two objects in one scene (?!)</vt:lpstr>
      <vt:lpstr>Two objects in one scene Problem: both appear at same position</vt:lpstr>
      <vt:lpstr>Two objects in one scene Problem: both appear at same position</vt:lpstr>
      <vt:lpstr>Excursus: (2D) coordinate systems Object coordinates in image plane (given by x &amp; y)</vt:lpstr>
      <vt:lpstr>Excursus: (3D) coordinate systems Object coordinates in 3D space (z orthogonal on x &amp; y)</vt:lpstr>
      <vt:lpstr>Two objects in one scene Now with translation</vt:lpstr>
      <vt:lpstr>Two objects in one scene Now with translation</vt:lpstr>
      <vt:lpstr>The scene graph: Grouping and transformations</vt:lpstr>
      <vt:lpstr>DOM Manipulation: Node appending / removal </vt:lpstr>
      <vt:lpstr>HTML Events: user interaction through DOM Events</vt:lpstr>
      <vt:lpstr>HTML Events: user interaction through DOM Events - V2</vt:lpstr>
      <vt:lpstr>HTML Events: 3DPickEvent extends DOM MouseEvent </vt:lpstr>
      <vt:lpstr>Example 1: Interactive Car Configurator</vt:lpstr>
      <vt:lpstr>Example 2: Painting Textures of 3D Objects</vt:lpstr>
      <vt:lpstr>Navigation: moving the virtual camera interactively  </vt:lpstr>
      <vt:lpstr>Animations CSS 3D Transforms &amp; CSS Animation</vt:lpstr>
      <vt:lpstr>Animations X3D TimeSensor and Interpolator nodes</vt:lpstr>
      <vt:lpstr>Entry points for getting started</vt:lpstr>
      <vt:lpstr>Declarative 3D Graphics in the Web Browser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Yvonne Jung</cp:lastModifiedBy>
  <cp:revision>148</cp:revision>
  <dcterms:created xsi:type="dcterms:W3CDTF">2009-05-22T06:46:16Z</dcterms:created>
  <dcterms:modified xsi:type="dcterms:W3CDTF">2012-09-15T16:39:33Z</dcterms:modified>
</cp:coreProperties>
</file>