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7562850" cy="106886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60"/>
  </p:normalViewPr>
  <p:slideViewPr>
    <p:cSldViewPr snapToGrid="0">
      <p:cViewPr>
        <p:scale>
          <a:sx n="75" d="100"/>
          <a:sy n="75" d="100"/>
        </p:scale>
        <p:origin x="21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416AC2C-489A-40DB-9F87-4CC9478CEF0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2336800" y="1143000"/>
            <a:ext cx="2184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9FD7686C-CC23-4C40-ACDF-7B391545BD1E}"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2336800" y="1143000"/>
            <a:ext cx="2184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Thư ngỏ (Phiên bản 2)</a:t>
            </a:r>
          </a:p>
        </p:txBody>
      </p:sp>
      <p:sp>
        <p:nvSpPr>
          <p:cNvPr id="150"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200A649-82DD-48BB-8273-ED1EC8C4EFA4}"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336800" y="1143000"/>
            <a:ext cx="2184400" cy="308610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D0CB810C-0E19-409F-A836-FF4F33D8E70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4"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5" name="PlaceHolder 4"/>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519840" y="28454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8" name="PlaceHolder 3"/>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1"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2"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3" name="PlaceHolder 5"/>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51984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6" name="PlaceHolder 3"/>
          <p:cNvSpPr>
            <a:spLocks noGrp="1"/>
          </p:cNvSpPr>
          <p:nvPr>
            <p:ph type="body"/>
          </p:nvPr>
        </p:nvSpPr>
        <p:spPr>
          <a:xfrm>
            <a:off x="2725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7" name="PlaceHolder 4"/>
          <p:cNvSpPr>
            <a:spLocks noGrp="1"/>
          </p:cNvSpPr>
          <p:nvPr>
            <p:ph type="body"/>
          </p:nvPr>
        </p:nvSpPr>
        <p:spPr>
          <a:xfrm>
            <a:off x="4930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8" name="PlaceHolder 5"/>
          <p:cNvSpPr>
            <a:spLocks noGrp="1"/>
          </p:cNvSpPr>
          <p:nvPr>
            <p:ph type="body"/>
          </p:nvPr>
        </p:nvSpPr>
        <p:spPr>
          <a:xfrm>
            <a:off x="51984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9" name="PlaceHolder 6"/>
          <p:cNvSpPr>
            <a:spLocks noGrp="1"/>
          </p:cNvSpPr>
          <p:nvPr>
            <p:ph type="body"/>
          </p:nvPr>
        </p:nvSpPr>
        <p:spPr>
          <a:xfrm>
            <a:off x="2725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40" name="PlaceHolder 7"/>
          <p:cNvSpPr>
            <a:spLocks noGrp="1"/>
          </p:cNvSpPr>
          <p:nvPr>
            <p:ph type="body"/>
          </p:nvPr>
        </p:nvSpPr>
        <p:spPr>
          <a:xfrm>
            <a:off x="4930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E51E-1145-4FDC-A859-94C86BFD7F76}"/>
              </a:ext>
            </a:extLst>
          </p:cNvPr>
          <p:cNvSpPr>
            <a:spLocks noGrp="1"/>
          </p:cNvSpPr>
          <p:nvPr>
            <p:ph type="title"/>
          </p:nvPr>
        </p:nvSpPr>
        <p:spPr>
          <a:xfrm>
            <a:off x="389560" y="453840"/>
            <a:ext cx="6428160" cy="1679760"/>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923537D4-50F2-4A8C-ADDE-800216ACB562}"/>
              </a:ext>
            </a:extLst>
          </p:cNvPr>
          <p:cNvSpPr>
            <a:spLocks noGrp="1"/>
          </p:cNvSpPr>
          <p:nvPr>
            <p:ph sz="quarter" idx="10"/>
          </p:nvPr>
        </p:nvSpPr>
        <p:spPr>
          <a:xfrm>
            <a:off x="388938" y="2514600"/>
            <a:ext cx="6811962" cy="6985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59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6" name="PlaceHolder 2"/>
          <p:cNvSpPr>
            <a:spLocks noGrp="1"/>
          </p:cNvSpPr>
          <p:nvPr>
            <p:ph type="subTitle"/>
          </p:nvPr>
        </p:nvSpPr>
        <p:spPr>
          <a:xfrm>
            <a:off x="519840" y="2845440"/>
            <a:ext cx="6522480" cy="6781320"/>
          </a:xfrm>
          <a:prstGeom prst="rect">
            <a:avLst/>
          </a:prstGeom>
        </p:spPr>
        <p:txBody>
          <a:bodyPr lIns="0" tIns="0" rIns="0" bIns="0" anchor="ctr">
            <a:noAutofit/>
          </a:bodyPr>
          <a:lstStyle/>
          <a:p>
            <a:pPr algn="ctr"/>
            <a:endParaRPr lang="en-US" sz="3200" b="0" strike="noStrike" spc="-1" dirty="0">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519840" y="2845440"/>
            <a:ext cx="6522480" cy="6781320"/>
          </a:xfrm>
          <a:prstGeom prst="rect">
            <a:avLst/>
          </a:prstGeom>
        </p:spPr>
        <p:txBody>
          <a:bodyPr lIns="0" tIns="0" rIns="0" bIns="0">
            <a:normAutofit/>
          </a:bodyPr>
          <a:lstStyle/>
          <a:p>
            <a:endParaRPr lang="en-US" sz="2320" b="0" strike="noStrike" spc="-1" dirty="0">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22480" cy="9576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1" name="PlaceHolder 4"/>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67360" y="1749240"/>
            <a:ext cx="6428160" cy="3720960"/>
          </a:xfrm>
          <a:prstGeom prst="rect">
            <a:avLst/>
          </a:prstGeom>
        </p:spPr>
        <p:txBody>
          <a:bodyPr anchor="b">
            <a:noAutofit/>
          </a:bodyPr>
          <a:lstStyle/>
          <a:p>
            <a:pPr algn="ctr">
              <a:lnSpc>
                <a:spcPct val="90000"/>
              </a:lnSpc>
            </a:pPr>
            <a:r>
              <a:rPr lang="en-US" sz="4970" b="0" strike="noStrike" spc="-1">
                <a:solidFill>
                  <a:srgbClr val="000000"/>
                </a:solidFill>
                <a:latin typeface="Calibri Light"/>
              </a:rPr>
              <a:t>Click to edit Master title style</a:t>
            </a:r>
            <a:endParaRPr lang="en-US" sz="4970" b="0" strike="noStrike" spc="-1">
              <a:solidFill>
                <a:srgbClr val="000000"/>
              </a:solidFill>
              <a:latin typeface="Calibri"/>
            </a:endParaRPr>
          </a:p>
        </p:txBody>
      </p:sp>
      <p:sp>
        <p:nvSpPr>
          <p:cNvPr id="6" name="PlaceHolder 2"/>
          <p:cNvSpPr>
            <a:spLocks noGrp="1"/>
          </p:cNvSpPr>
          <p:nvPr>
            <p:ph type="dt"/>
          </p:nvPr>
        </p:nvSpPr>
        <p:spPr>
          <a:xfrm>
            <a:off x="519840" y="9906840"/>
            <a:ext cx="1701360" cy="568800"/>
          </a:xfrm>
          <a:prstGeom prst="rect">
            <a:avLst/>
          </a:prstGeom>
        </p:spPr>
        <p:txBody>
          <a:bodyPr anchor="ctr">
            <a:noAutofit/>
          </a:bodyPr>
          <a:lstStyle/>
          <a:p>
            <a:pPr>
              <a:lnSpc>
                <a:spcPct val="100000"/>
              </a:lnSpc>
            </a:pPr>
            <a:fld id="{A3CFC881-20DD-45E5-8CD9-046392C1AE65}" type="datetime">
              <a:rPr lang="en-US" sz="1000" b="0" strike="noStrike" spc="-1">
                <a:solidFill>
                  <a:srgbClr val="8B8B8B"/>
                </a:solidFill>
                <a:latin typeface="Calibri"/>
              </a:rPr>
              <a:t>9/24/2021</a:t>
            </a:fld>
            <a:endParaRPr lang="en-US" sz="1000" b="0" strike="noStrike" spc="-1">
              <a:latin typeface="Times New Roman"/>
            </a:endParaRPr>
          </a:p>
        </p:txBody>
      </p:sp>
      <p:sp>
        <p:nvSpPr>
          <p:cNvPr id="2" name="PlaceHolder 3"/>
          <p:cNvSpPr>
            <a:spLocks noGrp="1"/>
          </p:cNvSpPr>
          <p:nvPr>
            <p:ph type="ftr"/>
          </p:nvPr>
        </p:nvSpPr>
        <p:spPr>
          <a:xfrm>
            <a:off x="2505240" y="9906840"/>
            <a:ext cx="2552040" cy="56880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5341320" y="9906840"/>
            <a:ext cx="1701360" cy="568800"/>
          </a:xfrm>
          <a:prstGeom prst="rect">
            <a:avLst/>
          </a:prstGeom>
        </p:spPr>
        <p:txBody>
          <a:bodyPr anchor="ctr">
            <a:noAutofit/>
          </a:bodyPr>
          <a:lstStyle/>
          <a:p>
            <a:pPr algn="r">
              <a:lnSpc>
                <a:spcPct val="100000"/>
              </a:lnSpc>
            </a:pPr>
            <a:fld id="{2609F7C1-9595-46B6-AC8C-44FFA836F0CD}" type="slidenum">
              <a:rPr lang="en-US" sz="1000" b="0" strike="noStrike" spc="-1">
                <a:solidFill>
                  <a:srgbClr val="8B8B8B"/>
                </a:solidFill>
                <a:latin typeface="Calibri"/>
              </a:rPr>
              <a:t>‹#›</a:t>
            </a:fld>
            <a:endParaRPr lang="en-US" sz="1000" b="0" strike="noStrike" spc="-1">
              <a:latin typeface="Times New Roman"/>
            </a:endParaRPr>
          </a:p>
        </p:txBody>
      </p:sp>
      <p:sp>
        <p:nvSpPr>
          <p:cNvPr id="4" name="PlaceHolder 5"/>
          <p:cNvSpPr>
            <a:spLocks noGrp="1"/>
          </p:cNvSpPr>
          <p:nvPr>
            <p:ph type="body"/>
          </p:nvPr>
        </p:nvSpPr>
        <p:spPr>
          <a:xfrm>
            <a:off x="378000" y="2500920"/>
            <a:ext cx="6806160" cy="6198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9" name="CustomShape 1"/>
          <p:cNvSpPr/>
          <p:nvPr/>
        </p:nvSpPr>
        <p:spPr>
          <a:xfrm>
            <a:off x="85320" y="5783040"/>
            <a:ext cx="5889960" cy="2228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30000"/>
              </a:lnSpc>
            </a:pPr>
            <a:r>
              <a:rPr lang="en-US" sz="5400" b="1" strike="noStrike" spc="-1">
                <a:solidFill>
                  <a:srgbClr val="FFFFFF"/>
                </a:solidFill>
                <a:latin typeface="Tahoma"/>
                <a:ea typeface="Tahoma"/>
              </a:rPr>
              <a:t>NHÂN SỐ HỌC </a:t>
            </a:r>
            <a:endParaRPr lang="en-US" sz="5400" b="0" strike="noStrike" spc="-1">
              <a:latin typeface="Arial"/>
            </a:endParaRPr>
          </a:p>
          <a:p>
            <a:pPr>
              <a:lnSpc>
                <a:spcPct val="130000"/>
              </a:lnSpc>
            </a:pPr>
            <a:r>
              <a:rPr lang="en-US" sz="5400" b="1" strike="noStrike" spc="-1">
                <a:solidFill>
                  <a:srgbClr val="FFFFFF"/>
                </a:solidFill>
                <a:latin typeface="Tahoma"/>
                <a:ea typeface="Tahoma"/>
              </a:rPr>
              <a:t>ỨNG DỤNG</a:t>
            </a:r>
            <a:endParaRPr lang="en-US" sz="5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149200" y="356760"/>
            <a:ext cx="2346840" cy="411120"/>
          </a:xfrm>
          <a:prstGeom prst="rect">
            <a:avLst/>
          </a:prstGeom>
          <a:noFill/>
          <a:ln w="0">
            <a:noFill/>
          </a:ln>
        </p:spPr>
        <p:txBody>
          <a:bodyPr anchor="ctr">
            <a:noAutofit/>
          </a:bodyPr>
          <a:lstStyle/>
          <a:p>
            <a:pPr>
              <a:lnSpc>
                <a:spcPct val="90000"/>
              </a:lnSpc>
            </a:pPr>
            <a:r>
              <a:rPr lang="en-US" sz="3600" b="1" strike="noStrike" spc="-1">
                <a:solidFill>
                  <a:srgbClr val="FF6600"/>
                </a:solidFill>
                <a:latin typeface="Tahoma"/>
                <a:ea typeface="Tahoma"/>
              </a:rPr>
              <a:t>MỤC LỤC</a:t>
            </a:r>
            <a:endParaRPr lang="en-US" sz="3600" b="0" strike="noStrike" spc="-1">
              <a:solidFill>
                <a:srgbClr val="000000"/>
              </a:solidFill>
              <a:latin typeface="Calibri"/>
            </a:endParaRPr>
          </a:p>
        </p:txBody>
      </p:sp>
      <p:sp>
        <p:nvSpPr>
          <p:cNvPr id="131" name="CustomShape 2"/>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2</a:t>
            </a:r>
            <a:endParaRPr lang="en-US" sz="1000" b="0" strike="noStrike" spc="-1">
              <a:latin typeface="Arial"/>
            </a:endParaRPr>
          </a:p>
        </p:txBody>
      </p:sp>
      <p:sp>
        <p:nvSpPr>
          <p:cNvPr id="132" name="CustomShape 3"/>
          <p:cNvSpPr/>
          <p:nvPr/>
        </p:nvSpPr>
        <p:spPr>
          <a:xfrm>
            <a:off x="0" y="0"/>
            <a:ext cx="2017080" cy="10688400"/>
          </a:xfrm>
          <a:prstGeom prst="rect">
            <a:avLst/>
          </a:prstGeom>
          <a:solidFill>
            <a:srgbClr val="545554"/>
          </a:solidFill>
          <a:ln>
            <a:noFill/>
          </a:ln>
        </p:spPr>
        <p:style>
          <a:lnRef idx="2">
            <a:schemeClr val="accent1">
              <a:shade val="50000"/>
            </a:schemeClr>
          </a:lnRef>
          <a:fillRef idx="1">
            <a:schemeClr val="accent1"/>
          </a:fillRef>
          <a:effectRef idx="0">
            <a:schemeClr val="accent1"/>
          </a:effectRef>
          <a:fontRef idx="minor"/>
        </p:style>
      </p:sp>
      <p:graphicFrame>
        <p:nvGraphicFramePr>
          <p:cNvPr id="133" name="Table 4"/>
          <p:cNvGraphicFramePr/>
          <p:nvPr/>
        </p:nvGraphicFramePr>
        <p:xfrm>
          <a:off x="622440" y="1048680"/>
          <a:ext cx="6582600" cy="8688600"/>
        </p:xfrm>
        <a:graphic>
          <a:graphicData uri="http://schemas.openxmlformats.org/drawingml/2006/table">
            <a:tbl>
              <a:tblPr/>
              <a:tblGrid>
                <a:gridCol w="1511280">
                  <a:extLst>
                    <a:ext uri="{9D8B030D-6E8A-4147-A177-3AD203B41FA5}">
                      <a16:colId xmlns:a16="http://schemas.microsoft.com/office/drawing/2014/main" val="20000"/>
                    </a:ext>
                  </a:extLst>
                </a:gridCol>
                <a:gridCol w="5071320">
                  <a:extLst>
                    <a:ext uri="{9D8B030D-6E8A-4147-A177-3AD203B41FA5}">
                      <a16:colId xmlns:a16="http://schemas.microsoft.com/office/drawing/2014/main" val="20001"/>
                    </a:ext>
                  </a:extLst>
                </a:gridCol>
              </a:tblGrid>
              <a:tr h="579240">
                <a:tc>
                  <a:txBody>
                    <a:bodyPr/>
                    <a:lstStyle/>
                    <a:p>
                      <a:pPr algn="ctr">
                        <a:lnSpc>
                          <a:spcPct val="100000"/>
                        </a:lnSpc>
                      </a:pPr>
                      <a:r>
                        <a:rPr lang="en-US" sz="3200" b="1" strike="noStrike" spc="-1">
                          <a:solidFill>
                            <a:srgbClr val="FFFFFF"/>
                          </a:solidFill>
                          <a:latin typeface="Gadugi"/>
                          <a:ea typeface="Gadugi"/>
                        </a:rPr>
                        <a:t>3</a:t>
                      </a:r>
                      <a:endParaRPr lang="en-US" sz="3200" b="0" strike="noStrike" spc="-1">
                        <a:latin typeface="Arial"/>
                      </a:endParaRPr>
                    </a:p>
                  </a:txBody>
                  <a:tcPr>
                    <a:lnL w="12240">
                      <a:noFill/>
                    </a:lnL>
                    <a:lnR w="12240">
                      <a:noFill/>
                    </a:lnR>
                    <a:lnT w="12240">
                      <a:noFill/>
                    </a:lnT>
                    <a:lnB w="38160">
                      <a:noFill/>
                    </a:lnB>
                    <a:noFill/>
                  </a:tcPr>
                </a:tc>
                <a:tc>
                  <a:txBody>
                    <a:bodyPr/>
                    <a:lstStyle/>
                    <a:p>
                      <a:pPr>
                        <a:lnSpc>
                          <a:spcPct val="100000"/>
                        </a:lnSpc>
                        <a:tabLst>
                          <a:tab pos="0" algn="l"/>
                        </a:tabLst>
                      </a:pPr>
                      <a:r>
                        <a:rPr lang="en-US" sz="1800" b="0" strike="noStrike" spc="-1">
                          <a:solidFill>
                            <a:srgbClr val="404040"/>
                          </a:solidFill>
                          <a:latin typeface="Calibri"/>
                        </a:rPr>
                        <a:t>THƯ NGỎ</a:t>
                      </a:r>
                      <a:endParaRPr lang="en-US" sz="18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79240">
                <a:tc>
                  <a:txBody>
                    <a:bodyPr/>
                    <a:lstStyle/>
                    <a:p>
                      <a:pPr algn="ctr">
                        <a:lnSpc>
                          <a:spcPct val="100000"/>
                        </a:lnSpc>
                      </a:pPr>
                      <a:r>
                        <a:rPr lang="en-US" sz="3200" b="1" strike="noStrike" spc="-1">
                          <a:solidFill>
                            <a:srgbClr val="FFFFFF"/>
                          </a:solidFill>
                          <a:latin typeface="Gadugi"/>
                          <a:ea typeface="Gadugi"/>
                        </a:rPr>
                        <a:t>4</a:t>
                      </a:r>
                      <a:endParaRPr lang="en-US" sz="3200" b="0" strike="noStrike" spc="-1">
                        <a:latin typeface="Arial"/>
                      </a:endParaRPr>
                    </a:p>
                  </a:txBody>
                  <a:tcPr>
                    <a:lnL w="12240">
                      <a:noFill/>
                    </a:lnL>
                    <a:lnR w="12240">
                      <a:noFill/>
                    </a:lnR>
                    <a:lnT w="3816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NGUỒN GÓC NHÂN SỐ HỌC</a:t>
                      </a:r>
                      <a:endParaRPr lang="en-US" sz="18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r h="579240">
                <a:tc>
                  <a:txBody>
                    <a:bodyPr/>
                    <a:lstStyle/>
                    <a:p>
                      <a:pPr algn="ctr">
                        <a:lnSpc>
                          <a:spcPct val="100000"/>
                        </a:lnSpc>
                      </a:pPr>
                      <a:r>
                        <a:rPr lang="en-US" sz="3200" b="1" strike="noStrike" spc="-1">
                          <a:solidFill>
                            <a:srgbClr val="FFFFFF"/>
                          </a:solidFill>
                          <a:latin typeface="Gadugi"/>
                          <a:ea typeface="Gadugi"/>
                        </a:rPr>
                        <a:t>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CÁC CHỈ SỐ</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579240">
                <a:tc>
                  <a:txBody>
                    <a:bodyPr/>
                    <a:lstStyle/>
                    <a:p>
                      <a:pPr algn="ctr">
                        <a:lnSpc>
                          <a:spcPct val="100000"/>
                        </a:lnSpc>
                      </a:pPr>
                      <a:r>
                        <a:rPr lang="en-US" sz="3200" b="1" strike="noStrike" spc="-1">
                          <a:solidFill>
                            <a:srgbClr val="FFFFFF"/>
                          </a:solidFill>
                          <a:latin typeface="Gadugi"/>
                          <a:ea typeface="Gadugi"/>
                        </a:rPr>
                        <a:t>6</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DỰ ĐOÁN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r h="579240">
                <a:tc>
                  <a:txBody>
                    <a:bodyPr/>
                    <a:lstStyle/>
                    <a:p>
                      <a:pPr algn="ctr">
                        <a:lnSpc>
                          <a:spcPct val="100000"/>
                        </a:lnSpc>
                      </a:pPr>
                      <a:r>
                        <a:rPr lang="en-US" sz="3200" b="1" strike="noStrike" spc="-1">
                          <a:solidFill>
                            <a:srgbClr val="FFFFFF"/>
                          </a:solidFill>
                          <a:latin typeface="Gadugi"/>
                          <a:ea typeface="Gadugi"/>
                        </a:rPr>
                        <a:t>7</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ĐƯỜNG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4"/>
                  </a:ext>
                </a:extLst>
              </a:tr>
              <a:tr h="579240">
                <a:tc>
                  <a:txBody>
                    <a:bodyPr/>
                    <a:lstStyle/>
                    <a:p>
                      <a:pPr algn="ctr">
                        <a:lnSpc>
                          <a:spcPct val="100000"/>
                        </a:lnSpc>
                      </a:pPr>
                      <a:r>
                        <a:rPr lang="en-US" sz="3200" b="1" strike="noStrike" spc="-1">
                          <a:solidFill>
                            <a:srgbClr val="FFFFFF"/>
                          </a:solidFill>
                          <a:latin typeface="Gadugi"/>
                          <a:ea typeface="Gadugi"/>
                        </a:rPr>
                        <a:t>8</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SỨ MỆNH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579240">
                <a:tc>
                  <a:txBody>
                    <a:bodyPr/>
                    <a:lstStyle/>
                    <a:p>
                      <a:pPr algn="ctr">
                        <a:lnSpc>
                          <a:spcPct val="100000"/>
                        </a:lnSpc>
                      </a:pPr>
                      <a:r>
                        <a:rPr lang="en-US" sz="3200" b="1" strike="noStrike" spc="-1">
                          <a:solidFill>
                            <a:srgbClr val="FFFFFF"/>
                          </a:solidFill>
                          <a:latin typeface="Gadugi"/>
                          <a:ea typeface="Gadugi"/>
                        </a:rPr>
                        <a:t>9</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THÀNH TỰU</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6"/>
                  </a:ext>
                </a:extLst>
              </a:tr>
              <a:tr h="579240">
                <a:tc>
                  <a:txBody>
                    <a:bodyPr/>
                    <a:lstStyle/>
                    <a:p>
                      <a:pPr algn="ctr">
                        <a:lnSpc>
                          <a:spcPct val="100000"/>
                        </a:lnSpc>
                      </a:pPr>
                      <a:r>
                        <a:rPr lang="en-US" sz="3200" b="1" strike="noStrike" spc="-1">
                          <a:solidFill>
                            <a:srgbClr val="FFFFFF"/>
                          </a:solidFill>
                          <a:latin typeface="Gadugi"/>
                          <a:ea typeface="Gadugi"/>
                        </a:rPr>
                        <a:t>10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ĐỘNG LỰC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7"/>
                  </a:ext>
                </a:extLst>
              </a:tr>
              <a:tr h="579240">
                <a:tc>
                  <a:txBody>
                    <a:bodyPr/>
                    <a:lstStyle/>
                    <a:p>
                      <a:pPr algn="ctr">
                        <a:lnSpc>
                          <a:spcPct val="100000"/>
                        </a:lnSpc>
                      </a:pPr>
                      <a:r>
                        <a:rPr lang="en-US" sz="3200" b="1" strike="noStrike" spc="-1">
                          <a:solidFill>
                            <a:srgbClr val="FFFFFF"/>
                          </a:solidFill>
                          <a:latin typeface="Gadugi"/>
                          <a:ea typeface="Gadugi"/>
                        </a:rPr>
                        <a:t>11</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TÍNH CÁCH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r h="579240">
                <a:tc>
                  <a:txBody>
                    <a:bodyPr/>
                    <a:lstStyle/>
                    <a:p>
                      <a:pPr algn="ctr">
                        <a:lnSpc>
                          <a:spcPct val="100000"/>
                        </a:lnSpc>
                      </a:pPr>
                      <a:r>
                        <a:rPr lang="en-US" sz="3200" b="1" strike="noStrike" spc="-1">
                          <a:solidFill>
                            <a:srgbClr val="FFFFFF"/>
                          </a:solidFill>
                          <a:latin typeface="Gadugi"/>
                          <a:ea typeface="Gadugi"/>
                        </a:rPr>
                        <a:t>12</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THÁI ĐỘ</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9"/>
                  </a:ext>
                </a:extLst>
              </a:tr>
              <a:tr h="579240">
                <a:tc>
                  <a:txBody>
                    <a:bodyPr/>
                    <a:lstStyle/>
                    <a:p>
                      <a:pPr algn="ctr">
                        <a:lnSpc>
                          <a:spcPct val="100000"/>
                        </a:lnSpc>
                      </a:pPr>
                      <a:r>
                        <a:rPr lang="en-US" sz="3200" b="1" strike="noStrike" spc="-1">
                          <a:solidFill>
                            <a:srgbClr val="FFFFFF"/>
                          </a:solidFill>
                          <a:latin typeface="Gadugi"/>
                          <a:ea typeface="Gadugi"/>
                        </a:rPr>
                        <a:t>13</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NGÀY SINH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0"/>
                  </a:ext>
                </a:extLst>
              </a:tr>
              <a:tr h="579240">
                <a:tc>
                  <a:txBody>
                    <a:bodyPr/>
                    <a:lstStyle/>
                    <a:p>
                      <a:pPr algn="ctr">
                        <a:lnSpc>
                          <a:spcPct val="100000"/>
                        </a:lnSpc>
                      </a:pPr>
                      <a:r>
                        <a:rPr lang="en-US" sz="3200" b="1" strike="noStrike" spc="-1">
                          <a:solidFill>
                            <a:srgbClr val="FFFFFF"/>
                          </a:solidFill>
                          <a:latin typeface="Gadugi"/>
                          <a:ea typeface="Gadugi"/>
                        </a:rPr>
                        <a:t>14</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RÈN LUYỆN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1"/>
                  </a:ext>
                </a:extLst>
              </a:tr>
              <a:tr h="579240">
                <a:tc>
                  <a:txBody>
                    <a:bodyPr/>
                    <a:lstStyle/>
                    <a:p>
                      <a:pPr algn="ctr">
                        <a:lnSpc>
                          <a:spcPct val="100000"/>
                        </a:lnSpc>
                      </a:pPr>
                      <a:r>
                        <a:rPr lang="en-US" sz="3200" b="1" strike="noStrike" spc="-1">
                          <a:solidFill>
                            <a:srgbClr val="FFFFFF"/>
                          </a:solidFill>
                          <a:latin typeface="Gadugi"/>
                          <a:ea typeface="Gadugi"/>
                        </a:rPr>
                        <a:t>15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4 ĐỈNH CAO CUỘC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2"/>
                  </a:ext>
                </a:extLst>
              </a:tr>
              <a:tr h="579240">
                <a:tc>
                  <a:txBody>
                    <a:bodyPr/>
                    <a:lstStyle/>
                    <a:p>
                      <a:pPr algn="ctr">
                        <a:lnSpc>
                          <a:spcPct val="100000"/>
                        </a:lnSpc>
                      </a:pPr>
                      <a:r>
                        <a:rPr lang="en-US" sz="3200" b="1" strike="noStrike" spc="-1">
                          <a:solidFill>
                            <a:srgbClr val="FFFFFF"/>
                          </a:solidFill>
                          <a:latin typeface="Gadugi"/>
                          <a:ea typeface="Gadugi"/>
                        </a:rPr>
                        <a:t>20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THÁCH THỨC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3"/>
                  </a:ext>
                </a:extLst>
              </a:tr>
              <a:tr h="579240">
                <a:tc>
                  <a:txBody>
                    <a:bodyPr/>
                    <a:lstStyle/>
                    <a:p>
                      <a:pPr algn="ctr">
                        <a:lnSpc>
                          <a:spcPct val="100000"/>
                        </a:lnSpc>
                      </a:pPr>
                      <a:r>
                        <a:rPr lang="en-US" sz="3200" b="1" strike="noStrike" spc="-1">
                          <a:solidFill>
                            <a:srgbClr val="FFFFFF"/>
                          </a:solidFill>
                          <a:latin typeface="Gadugi"/>
                          <a:ea typeface="Gadugi"/>
                        </a:rPr>
                        <a:t>25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NĂM CÁ NHÂN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3</a:t>
            </a:r>
            <a:endParaRPr lang="en-US" sz="1000" b="0" strike="noStrike" spc="-1">
              <a:latin typeface="Arial"/>
            </a:endParaRPr>
          </a:p>
        </p:txBody>
      </p:sp>
      <p:sp>
        <p:nvSpPr>
          <p:cNvPr id="135" name="CustomShape 2"/>
          <p:cNvSpPr/>
          <p:nvPr/>
        </p:nvSpPr>
        <p:spPr>
          <a:xfrm>
            <a:off x="736560" y="646560"/>
            <a:ext cx="5914800" cy="868788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92960" y="2333160"/>
            <a:ext cx="5202360" cy="602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spcBef>
                <a:spcPts val="828"/>
              </a:spcBef>
              <a:tabLst>
                <a:tab pos="0" algn="l"/>
              </a:tabLst>
            </a:pPr>
            <a:r>
              <a:rPr lang="en-US" sz="1200" b="0" strike="noStrike" spc="-1">
                <a:solidFill>
                  <a:srgbClr val="000000"/>
                </a:solidFill>
                <a:latin typeface="Tahoma"/>
                <a:ea typeface="Tahoma"/>
              </a:rPr>
              <a:t>Bạn [FULLNAME] thân mến,</a:t>
            </a:r>
            <a:endParaRPr lang="en-US" sz="1200" b="0" strike="noStrike" spc="-1">
              <a:latin typeface="Arial"/>
            </a:endParaRPr>
          </a:p>
          <a:p>
            <a:pPr algn="just">
              <a:lnSpc>
                <a:spcPct val="150000"/>
              </a:lnSpc>
              <a:spcBef>
                <a:spcPts val="828"/>
              </a:spcBef>
              <a:tabLst>
                <a:tab pos="0" algn="l"/>
              </a:tabLst>
            </a:pPr>
            <a:r>
              <a:rPr lang="en-US" sz="1200" b="0" strike="noStrike" spc="-1">
                <a:solidFill>
                  <a:srgbClr val="000000"/>
                </a:solidFill>
                <a:latin typeface="Tahoma"/>
                <a:ea typeface="Tahoma"/>
              </a:rPr>
              <a:t>Cảm ơn bạn đã chọn TalentCenter.vn để được tư vấn định hướng học tập và phát triển nghề nghiệp dựa trên cơ sở một phần từ việc ứng dụng các công cụ trắc nghiệm cũng như các công trình nghiên cứu khoa học. Bài báo cáo này dựa trên việc ứng dụng Thần số học phương Tây được sáng tạo bởi triết gia và nhà toán học Hy Lạp Pythagoras cách đây hơn 2500 năm. Toàn bộ thông tin được dựa trên ngày sinh và tên gọi của mỗi cá nhân.</a:t>
            </a:r>
            <a:endParaRPr lang="en-US" sz="1200" b="0" strike="noStrike" spc="-1">
              <a:latin typeface="Arial"/>
            </a:endParaRPr>
          </a:p>
          <a:p>
            <a:pPr algn="just">
              <a:lnSpc>
                <a:spcPct val="150000"/>
              </a:lnSpc>
              <a:spcBef>
                <a:spcPts val="828"/>
              </a:spcBef>
              <a:tabLst>
                <a:tab pos="0" algn="l"/>
              </a:tabLst>
            </a:pPr>
            <a:r>
              <a:rPr lang="en-US" sz="1200" b="0" strike="noStrike" spc="-1">
                <a:solidFill>
                  <a:srgbClr val="000000"/>
                </a:solidFill>
                <a:latin typeface="Tahoma"/>
                <a:ea typeface="Tahoma"/>
              </a:rPr>
              <a:t>Khi bạn càng hiểu rõ cái gì thì bạn càng có thể chuẩn bị tốt hơn cho nó! Bài phân tích này giúp  bạn khám phá bản thân, và rồi bạn chuẩn bị “hành trang” cho những thách thức cũng như gia tăng sự tự tin để chinh phục các nấc thang trong suốt hành trình chinh phục đỉnh cao sự nghiệp cũng như trong cuộc sống.</a:t>
            </a:r>
            <a:endParaRPr lang="en-US" sz="1200" b="0" strike="noStrike" spc="-1">
              <a:latin typeface="Arial"/>
            </a:endParaRPr>
          </a:p>
          <a:p>
            <a:pPr algn="just">
              <a:lnSpc>
                <a:spcPct val="150000"/>
              </a:lnSpc>
              <a:spcBef>
                <a:spcPts val="828"/>
              </a:spcBef>
              <a:tabLst>
                <a:tab pos="0" algn="l"/>
              </a:tabLst>
            </a:pPr>
            <a:r>
              <a:rPr lang="en-US" sz="1200" b="0" strike="noStrike" spc="-1">
                <a:solidFill>
                  <a:srgbClr val="000000"/>
                </a:solidFill>
                <a:latin typeface="Tahoma"/>
                <a:ea typeface="Tahoma"/>
              </a:rPr>
              <a:t>Mỗi người trong chúng ta là một phiên bản mang màu sắc rất riêng và đặc biệt, tạo nên những giá trị độc đáo khác nhau. Các chỉ số thể hiện trong bài không nên dùng để đánh giá hay so sánh với bất kỳ ai.</a:t>
            </a:r>
            <a:endParaRPr lang="en-US" sz="1200" b="0" strike="noStrike" spc="-1">
              <a:latin typeface="Arial"/>
            </a:endParaRPr>
          </a:p>
          <a:p>
            <a:pPr algn="just">
              <a:lnSpc>
                <a:spcPct val="150000"/>
              </a:lnSpc>
              <a:spcBef>
                <a:spcPts val="828"/>
              </a:spcBef>
              <a:tabLst>
                <a:tab pos="0" algn="l"/>
              </a:tabLst>
            </a:pPr>
            <a:r>
              <a:rPr lang="vi-VN" sz="1200" b="0" strike="noStrike" spc="-1">
                <a:solidFill>
                  <a:srgbClr val="000000"/>
                </a:solidFill>
                <a:latin typeface="Tahoma"/>
                <a:ea typeface="Tahoma"/>
              </a:rPr>
              <a:t>Mang sứ mệnh phát triển thế hệ trẻ Việt, đội ngũ TalentCenter.vn tâm huyết đồng hành cùng bạn trong việc hiểu, phát triển tố chất sẵn có và định hướng nghề nghiệp một cách bài bản</a:t>
            </a:r>
            <a:r>
              <a:rPr lang="en-US" sz="1200" b="0" strike="noStrike" spc="-1">
                <a:solidFill>
                  <a:srgbClr val="000000"/>
                </a:solidFill>
                <a:latin typeface="Tahoma"/>
                <a:ea typeface="Tahoma"/>
              </a:rPr>
              <a:t>. Chúc bạn gặt hái những thành công như mong đợi và cuộc sống an vui.</a:t>
            </a:r>
            <a:endParaRPr lang="en-US" sz="1200" b="0" strike="noStrike" spc="-1">
              <a:latin typeface="Arial"/>
            </a:endParaRPr>
          </a:p>
        </p:txBody>
      </p:sp>
      <p:sp>
        <p:nvSpPr>
          <p:cNvPr id="137" name="CustomShape 4"/>
          <p:cNvSpPr/>
          <p:nvPr/>
        </p:nvSpPr>
        <p:spPr>
          <a:xfrm>
            <a:off x="3914640" y="8304840"/>
            <a:ext cx="1971000" cy="707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1100" b="0" strike="noStrike" spc="-1">
                <a:solidFill>
                  <a:srgbClr val="000000"/>
                </a:solidFill>
                <a:latin typeface="Tahoma"/>
                <a:ea typeface="Tahoma"/>
              </a:rPr>
              <a:t>Thân ái,</a:t>
            </a:r>
            <a:endParaRPr lang="en-US" sz="1100" b="0" strike="noStrike" spc="-1">
              <a:latin typeface="Arial"/>
            </a:endParaRPr>
          </a:p>
          <a:p>
            <a:pPr algn="ctr">
              <a:lnSpc>
                <a:spcPct val="150000"/>
              </a:lnSpc>
            </a:pPr>
            <a:r>
              <a:rPr lang="en-US" sz="1100" b="0" strike="noStrike" spc="-1">
                <a:solidFill>
                  <a:srgbClr val="000000"/>
                </a:solidFill>
                <a:latin typeface="Tahoma"/>
                <a:ea typeface="Tahoma"/>
              </a:rPr>
              <a:t>Đội ngũ </a:t>
            </a:r>
            <a:r>
              <a:rPr lang="en-US" sz="1100" b="1" strike="noStrike" spc="-1">
                <a:solidFill>
                  <a:srgbClr val="000000"/>
                </a:solidFill>
                <a:latin typeface="Tahoma"/>
                <a:ea typeface="Tahoma"/>
              </a:rPr>
              <a:t>TalentCenter.vn</a:t>
            </a:r>
            <a:endParaRPr lang="en-US" sz="1100" b="0" strike="noStrike" spc="-1">
              <a:latin typeface="Arial"/>
            </a:endParaRPr>
          </a:p>
        </p:txBody>
      </p:sp>
      <p:sp>
        <p:nvSpPr>
          <p:cNvPr id="138" name="CustomShape 5"/>
          <p:cNvSpPr/>
          <p:nvPr/>
        </p:nvSpPr>
        <p:spPr>
          <a:xfrm>
            <a:off x="1092960" y="1019520"/>
            <a:ext cx="5490720" cy="630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50000"/>
              </a:lnSpc>
            </a:pPr>
            <a:r>
              <a:rPr lang="en-US" sz="1300" b="1" strike="noStrike" spc="-1">
                <a:solidFill>
                  <a:srgbClr val="262626"/>
                </a:solidFill>
                <a:latin typeface="Tahoma"/>
                <a:ea typeface="Tahoma"/>
              </a:rPr>
              <a:t>Họ tên: [fullname]</a:t>
            </a:r>
            <a:endParaRPr lang="en-US" sz="1300" b="0" strike="noStrike" spc="-1">
              <a:latin typeface="Arial"/>
            </a:endParaRPr>
          </a:p>
          <a:p>
            <a:pPr>
              <a:lnSpc>
                <a:spcPct val="150000"/>
              </a:lnSpc>
            </a:pPr>
            <a:r>
              <a:rPr lang="en-US" sz="1300" b="1" strike="noStrike" spc="-1">
                <a:solidFill>
                  <a:srgbClr val="262626"/>
                </a:solidFill>
                <a:latin typeface="Tahoma"/>
                <a:ea typeface="Tahoma"/>
              </a:rPr>
              <a:t>Ngày sinh: [birthday]</a:t>
            </a:r>
            <a:endParaRPr lang="en-US" sz="1300" b="0" strike="noStrike" spc="-1">
              <a:latin typeface="Arial"/>
            </a:endParaRPr>
          </a:p>
        </p:txBody>
      </p:sp>
      <p:pic>
        <p:nvPicPr>
          <p:cNvPr id="139" name="Picture 9_0"/>
          <p:cNvPicPr/>
          <p:nvPr/>
        </p:nvPicPr>
        <p:blipFill>
          <a:blip r:embed="rId3"/>
          <a:stretch/>
        </p:blipFill>
        <p:spPr>
          <a:xfrm rot="5400000">
            <a:off x="4569120" y="2802240"/>
            <a:ext cx="4732920" cy="4212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36680" y="295200"/>
            <a:ext cx="7064640" cy="1199520"/>
          </a:xfrm>
          <a:prstGeom prst="rect">
            <a:avLst/>
          </a:prstGeom>
          <a:noFill/>
          <a:ln w="0">
            <a:noFill/>
          </a:ln>
        </p:spPr>
        <p:txBody>
          <a:bodyPr>
            <a:noAutofit/>
          </a:bodyPr>
          <a:lstStyle/>
          <a:p>
            <a:pPr>
              <a:lnSpc>
                <a:spcPct val="130000"/>
              </a:lnSpc>
            </a:pPr>
            <a:r>
              <a:rPr lang="en-US" sz="3600" b="0" strike="noStrike" spc="-1">
                <a:solidFill>
                  <a:srgbClr val="404040"/>
                </a:solidFill>
                <a:latin typeface="Tahoma"/>
                <a:ea typeface="Tahoma"/>
              </a:rPr>
              <a:t>Nguồn gốc </a:t>
            </a:r>
            <a:r>
              <a:rPr lang="en-US" sz="3600" b="1" strike="noStrike" spc="-1">
                <a:solidFill>
                  <a:srgbClr val="FF6600"/>
                </a:solidFill>
                <a:latin typeface="Tahoma"/>
                <a:ea typeface="Tahoma"/>
              </a:rPr>
              <a:t>NHÂN SỐ HỌC</a:t>
            </a:r>
            <a:endParaRPr lang="en-US" sz="3600" b="0" strike="noStrike" spc="-1">
              <a:solidFill>
                <a:srgbClr val="000000"/>
              </a:solidFill>
              <a:latin typeface="Calibri"/>
            </a:endParaRPr>
          </a:p>
        </p:txBody>
      </p:sp>
      <p:sp>
        <p:nvSpPr>
          <p:cNvPr id="141" name="TextShape 2"/>
          <p:cNvSpPr txBox="1"/>
          <p:nvPr/>
        </p:nvSpPr>
        <p:spPr>
          <a:xfrm>
            <a:off x="4116960" y="1495080"/>
            <a:ext cx="2894760" cy="4137840"/>
          </a:xfrm>
          <a:prstGeom prst="rect">
            <a:avLst/>
          </a:prstGeom>
          <a:noFill/>
          <a:ln w="0">
            <a:noFill/>
          </a:ln>
        </p:spPr>
        <p:txBody>
          <a:bodyPr>
            <a:noAutofit/>
          </a:bodyPr>
          <a:lstStyle/>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Số học (numerology) đã được ứng dụng hàng nghìn năm trên toàn cầu ở những khu vực khác nhau. Ghi chép lịch sử về số học đã được tìm thấy ở Babylon và Ai Cập cũng như có những bằng chứng về sự tồn tại của nó cách đây hàng nghìn năm ở Hy Lạp, La Mã, Nhật Bản và Trung Quốc.</a:t>
            </a:r>
            <a:endParaRPr lang="en-US" sz="1200" b="0" strike="noStrike" spc="-1">
              <a:solidFill>
                <a:srgbClr val="000000"/>
              </a:solidFill>
              <a:latin typeface="Calibri"/>
            </a:endParaRPr>
          </a:p>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Người Chaldeans hay còn gọi là người Babylon đã nghiên cứu sâu về chiêm tinh, số học. Họ là những người đầu tiên xác định mối tương quan tác động song rung của những con số đối với đời sống con người với vũ trụ nên được gọi là Chaldean Numerology. </a:t>
            </a:r>
            <a:endParaRPr lang="en-US" sz="1200" b="0" strike="noStrike" spc="-1">
              <a:solidFill>
                <a:srgbClr val="000000"/>
              </a:solidFill>
              <a:latin typeface="Calibri"/>
            </a:endParaRPr>
          </a:p>
          <a:p>
            <a:pPr algn="just">
              <a:lnSpc>
                <a:spcPct val="120000"/>
              </a:lnSpc>
              <a:tabLst>
                <a:tab pos="0" algn="l"/>
              </a:tabLst>
            </a:pPr>
            <a:endParaRPr lang="en-US" sz="1200" b="0" strike="noStrike" spc="-1">
              <a:solidFill>
                <a:srgbClr val="000000"/>
              </a:solidFill>
              <a:latin typeface="Calibri"/>
            </a:endParaRPr>
          </a:p>
        </p:txBody>
      </p:sp>
      <p:pic>
        <p:nvPicPr>
          <p:cNvPr id="142" name="Picture 5_0" descr="A picture containing text&#10;&#10;Description automatically generated"/>
          <p:cNvPicPr/>
          <p:nvPr/>
        </p:nvPicPr>
        <p:blipFill>
          <a:blip r:embed="rId3"/>
          <a:srcRect r="1085" b="2211"/>
          <a:stretch/>
        </p:blipFill>
        <p:spPr>
          <a:xfrm>
            <a:off x="551160" y="1495080"/>
            <a:ext cx="3287880" cy="4382640"/>
          </a:xfrm>
          <a:prstGeom prst="rect">
            <a:avLst/>
          </a:prstGeom>
          <a:ln w="0">
            <a:noFill/>
          </a:ln>
        </p:spPr>
      </p:pic>
      <p:sp>
        <p:nvSpPr>
          <p:cNvPr id="143" name="CustomShape 3"/>
          <p:cNvSpPr/>
          <p:nvPr/>
        </p:nvSpPr>
        <p:spPr>
          <a:xfrm>
            <a:off x="551160" y="6251400"/>
            <a:ext cx="6460200" cy="2427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spcBef>
                <a:spcPts val="601"/>
              </a:spcBef>
              <a:spcAft>
                <a:spcPts val="601"/>
              </a:spcAft>
            </a:pPr>
            <a:r>
              <a:rPr lang="en-US" sz="1200" b="0" strike="noStrike" spc="-1">
                <a:solidFill>
                  <a:srgbClr val="404040"/>
                </a:solidFill>
                <a:latin typeface="Tahoma"/>
                <a:ea typeface="Tahoma"/>
              </a:rPr>
              <a:t>Ngày nay, Thần số học phương Tây được đánh giá sự chuẩn xác và sử dụng phổ biến hơn cả trên toàn thế giới. Nó được sáng tạo bởi triết gia và nhà toán học Hy Lạp Pythagoras cách đây hơn 2500 năm.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Ông được xem là cha đẻ của Thần số học hiện đại được ứng dụng trong bài báo cáo này. Ngoài ra cũng có những hệ thống Thần số học khác đang được sử dụng trên thế giới hiện nay bao gồm Thần số học Kabbal, Ấn Độ.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Với công cụ này, </a:t>
            </a:r>
            <a:r>
              <a:rPr lang="en-US" sz="1200" b="0" strike="noStrike" spc="-1">
                <a:solidFill>
                  <a:srgbClr val="FF6600"/>
                </a:solidFill>
                <a:latin typeface="Tahoma"/>
                <a:ea typeface="Tahoma"/>
              </a:rPr>
              <a:t>Talent Center </a:t>
            </a:r>
            <a:r>
              <a:rPr lang="en-US" sz="1200" b="0" strike="noStrike" spc="-1">
                <a:solidFill>
                  <a:srgbClr val="404040"/>
                </a:solidFill>
                <a:latin typeface="Tahoma"/>
                <a:ea typeface="Tahoma"/>
              </a:rPr>
              <a:t>mong muốn giúp bạn có thêm thông tin để thấu hiểu bản thân và hơn thế là đồng hành cùng bạn rèn luyện trở nên phiên bản tốt nhất của chính bạn.</a:t>
            </a:r>
            <a:endParaRPr lang="en-US" sz="1200" b="0" strike="noStrike" spc="-1">
              <a:latin typeface="Arial"/>
            </a:endParaRPr>
          </a:p>
        </p:txBody>
      </p:sp>
      <p:sp>
        <p:nvSpPr>
          <p:cNvPr id="144" name="CustomShape 4"/>
          <p:cNvSpPr/>
          <p:nvPr/>
        </p:nvSpPr>
        <p:spPr>
          <a:xfrm>
            <a:off x="681228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4</a:t>
            </a:r>
            <a:endParaRPr lang="en-US" sz="1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9918</TotalTime>
  <Words>658</Words>
  <Application>Microsoft Office PowerPoint</Application>
  <PresentationFormat>Custom</PresentationFormat>
  <Paragraphs>55</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Gadugi</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Linh Vu</dc:creator>
  <dc:description/>
  <cp:lastModifiedBy>Quang Vinh</cp:lastModifiedBy>
  <cp:revision>262</cp:revision>
  <dcterms:created xsi:type="dcterms:W3CDTF">2021-07-12T11:38:07Z</dcterms:created>
  <dcterms:modified xsi:type="dcterms:W3CDTF">2021-09-24T17:08:01Z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Custom</vt:lpwstr>
  </property>
  <property fmtid="{D5CDD505-2E9C-101B-9397-08002B2CF9AE}" pid="4" name="Slides">
    <vt:i4>29</vt:i4>
  </property>
</Properties>
</file>