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10287000" cx="18288000"/>
  <p:notesSz cx="6858000" cy="9144000"/>
  <p:embeddedFontLst>
    <p:embeddedFont>
      <p:font typeface="Roboto"/>
      <p:regular r:id="rId43"/>
      <p:bold r:id="rId44"/>
      <p:italic r:id="rId45"/>
      <p:boldItalic r:id="rId46"/>
    </p:embeddedFont>
    <p:embeddedFont>
      <p:font typeface="Poppins"/>
      <p:regular r:id="rId47"/>
      <p:bold r:id="rId48"/>
      <p:italic r:id="rId49"/>
      <p:boldItalic r:id="rId50"/>
    </p:embeddedFont>
    <p:embeddedFont>
      <p:font typeface="Bebas Neue"/>
      <p:regular r:id="rId51"/>
    </p:embeddedFont>
    <p:embeddedFont>
      <p:font typeface="Montserrat Light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0" roundtripDataSignature="AMtx7mjJE3fC6C7FbSigsQRtvCgk4Tt4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oppins-bold.fntdata"/><Relationship Id="rId47" Type="http://schemas.openxmlformats.org/officeDocument/2006/relationships/font" Target="fonts/Poppins-regular.fntdata"/><Relationship Id="rId49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ebasNeue-regular.fntdata"/><Relationship Id="rId50" Type="http://schemas.openxmlformats.org/officeDocument/2006/relationships/font" Target="fonts/Poppins-boldItalic.fntdata"/><Relationship Id="rId53" Type="http://schemas.openxmlformats.org/officeDocument/2006/relationships/font" Target="fonts/MontserratLight-bold.fntdata"/><Relationship Id="rId52" Type="http://schemas.openxmlformats.org/officeDocument/2006/relationships/font" Target="fonts/MontserratLight-regular.fntdata"/><Relationship Id="rId11" Type="http://schemas.openxmlformats.org/officeDocument/2006/relationships/slide" Target="slides/slide5.xml"/><Relationship Id="rId55" Type="http://schemas.openxmlformats.org/officeDocument/2006/relationships/font" Target="fonts/MontserratLight-bold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Light-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bold.fntdata"/><Relationship Id="rId12" Type="http://schemas.openxmlformats.org/officeDocument/2006/relationships/slide" Target="slides/slide6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0ffc91ae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90ffc91aeb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90ffc91aeb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90ffc91aeb_0_3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0ffc91ae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90ffc91aeb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0ffc91a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290ffc91aeb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90ffc91a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90ffc91ae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0ffc91ae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90ffc91aeb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0ffc91ae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90ffc91aeb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0ffc91aeb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90ffc91aeb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4da0a6a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4da0a6adb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4da0a6adb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4da0a6adb1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d9d844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24d9d844b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90ffc91aeb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90ffc91aeb_0_5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90ffc91aeb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290ffc91aeb_0_5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90ffc91aeb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90ffc91aeb_0_5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90ffc91aeb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290ffc91aeb_0_5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0ffc91ae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290ffc91aeb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0ffc91ae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290ffc91aeb_0_5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90ffc91aeb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290ffc91aeb_0_6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90ffc91aeb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90ffc91aeb_0_5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0ffc91aeb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90ffc91aeb_0_6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90ffc91aeb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290ffc91aeb_0_6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da0a6adb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4da0a6adb1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90ffc91aeb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90ffc91aeb_0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90ffc91aeb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90ffc91aeb_0_6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90ffc91aeb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290ffc91aeb_0_6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90ffc91aeb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290ffc91aeb_0_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90ffc91aeb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290ffc91aeb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90ffc91aeb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290ffc91aeb_1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4" name="Google Shape;6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da0a6adb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4da0a6adb1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0ffc91ae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90ffc91aeb_0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0ffc91aeb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90ffc91aeb_0_4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0ffc91aeb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90ffc91aeb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0ffc91ae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90ffc91aeb_0_4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0ffc91aeb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90ffc91aeb_0_4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0ffc91aeb_1_1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90ffc91aeb_1_1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90ffc91aeb_1_1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0ffc91aeb_1_12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290ffc91aeb_1_1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g290ffc91aeb_1_1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90ffc91aeb_1_1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290ffc91aeb_1_1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0ffc91aeb_1_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290ffc91aeb_1_1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90ffc91aeb_1_1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90ffc91aeb_1_1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90ffc91aeb_1_1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0ffc91aeb_1_13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90ffc91aeb_1_13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g290ffc91aeb_1_1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90ffc91aeb_1_1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290ffc91aeb_1_1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0ffc91aeb_1_1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90ffc91aeb_1_14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0" name="Google Shape;120;g290ffc91aeb_1_14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1" name="Google Shape;121;g290ffc91aeb_1_1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90ffc91aeb_1_1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90ffc91aeb_1_1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0ffc91aeb_1_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290ffc91aeb_1_14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g290ffc91aeb_1_14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8" name="Google Shape;128;g290ffc91aeb_1_14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g290ffc91aeb_1_14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0" name="Google Shape;130;g290ffc91aeb_1_1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90ffc91aeb_1_1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290ffc91aeb_1_1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0ffc91aeb_1_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90ffc91aeb_1_1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290ffc91aeb_1_1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290ffc91aeb_1_1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4d9d844ba1_0_160"/>
          <p:cNvSpPr/>
          <p:nvPr/>
        </p:nvSpPr>
        <p:spPr>
          <a:xfrm flipH="1" rot="5400000">
            <a:off x="49725" y="-49646"/>
            <a:ext cx="1072200" cy="117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g24d9d844ba1_0_160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9pPr>
          </a:lstStyle>
          <a:p/>
        </p:txBody>
      </p:sp>
      <p:sp>
        <p:nvSpPr>
          <p:cNvPr id="18" name="Google Shape;18;g24d9d844ba1_0_16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g24d9d844ba1_0_160"/>
          <p:cNvSpPr/>
          <p:nvPr/>
        </p:nvSpPr>
        <p:spPr>
          <a:xfrm flipH="1" rot="5400000">
            <a:off x="9193650" y="-8022146"/>
            <a:ext cx="1072200" cy="17116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24d9d844ba1_0_160"/>
          <p:cNvSpPr/>
          <p:nvPr/>
        </p:nvSpPr>
        <p:spPr>
          <a:xfrm>
            <a:off x="1409192" y="278929"/>
            <a:ext cx="306300" cy="3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g24d9d844ba1_0_160"/>
          <p:cNvSpPr/>
          <p:nvPr/>
        </p:nvSpPr>
        <p:spPr>
          <a:xfrm>
            <a:off x="1760282" y="277852"/>
            <a:ext cx="83400" cy="3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g24d9d844ba1_0_160"/>
          <p:cNvSpPr/>
          <p:nvPr/>
        </p:nvSpPr>
        <p:spPr>
          <a:xfrm>
            <a:off x="1416085" y="642213"/>
            <a:ext cx="427500" cy="8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g24d9d844ba1_0_1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175" y="244023"/>
            <a:ext cx="552450" cy="58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0ffc91aeb_1_16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290ffc91aeb_1_16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1" name="Google Shape;141;g290ffc91aeb_1_16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2" name="Google Shape;142;g290ffc91aeb_1_1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g290ffc91aeb_1_1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290ffc91aeb_1_1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0ffc91aeb_1_17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90ffc91aeb_1_1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g290ffc91aeb_1_17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g290ffc91aeb_1_17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290ffc91aeb_1_17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90ffc91aeb_1_1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0ffc91aeb_1_1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90ffc91aeb_1_17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g290ffc91aeb_1_1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290ffc91aeb_1_1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290ffc91aeb_1_1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0ffc91aeb_1_183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290ffc91aeb_1_183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g290ffc91aeb_1_1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290ffc91aeb_1_18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290ffc91aeb_1_1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0ffc91aeb_1_189"/>
          <p:cNvSpPr/>
          <p:nvPr/>
        </p:nvSpPr>
        <p:spPr>
          <a:xfrm flipH="1" rot="5400000">
            <a:off x="49725" y="-49646"/>
            <a:ext cx="1072200" cy="117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90ffc91aeb_1_189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9pPr>
          </a:lstStyle>
          <a:p/>
        </p:txBody>
      </p:sp>
      <p:sp>
        <p:nvSpPr>
          <p:cNvPr id="167" name="Google Shape;167;g290ffc91aeb_1_18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1500"/>
              <a:buFont typeface="Montserrat Light"/>
              <a:buNone/>
              <a:defRPr b="0" i="0" sz="15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90ffc91aeb_1_189"/>
          <p:cNvSpPr/>
          <p:nvPr/>
        </p:nvSpPr>
        <p:spPr>
          <a:xfrm flipH="1" rot="5400000">
            <a:off x="9193650" y="-8022146"/>
            <a:ext cx="1072200" cy="17116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90ffc91aeb_1_189"/>
          <p:cNvSpPr/>
          <p:nvPr/>
        </p:nvSpPr>
        <p:spPr>
          <a:xfrm>
            <a:off x="1409192" y="278929"/>
            <a:ext cx="306300" cy="3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90ffc91aeb_1_189"/>
          <p:cNvSpPr/>
          <p:nvPr/>
        </p:nvSpPr>
        <p:spPr>
          <a:xfrm>
            <a:off x="1760282" y="277852"/>
            <a:ext cx="83400" cy="32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90ffc91aeb_1_189"/>
          <p:cNvSpPr/>
          <p:nvPr/>
        </p:nvSpPr>
        <p:spPr>
          <a:xfrm>
            <a:off x="1416085" y="642213"/>
            <a:ext cx="427500" cy="8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g290ffc91aeb_1_1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7175" y="244023"/>
            <a:ext cx="552450" cy="58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0ffc91aeb_1_1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Google Shape;91;g290ffc91aeb_1_1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g290ffc91aeb_1_1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g290ffc91aeb_1_1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g290ffc91aeb_1_1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36.png"/><Relationship Id="rId5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console.cloud.google.com/marketplace/product/bigquery-public-data/thelook-ecommerc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console.cloud.google.com/bigquery?p=bigquery-public-data&amp;d=stackoverflow&amp;page=datase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/>
          <p:nvPr/>
        </p:nvSpPr>
        <p:spPr>
          <a:xfrm rot="-8100000">
            <a:off x="-3678467" y="135979"/>
            <a:ext cx="10831686" cy="9572503"/>
          </a:xfrm>
          <a:custGeom>
            <a:rect b="b" l="l" r="r" t="t"/>
            <a:pathLst>
              <a:path extrusionOk="0" h="9572503" w="10831686">
                <a:moveTo>
                  <a:pt x="10831686" y="9572502"/>
                </a:moveTo>
                <a:lnTo>
                  <a:pt x="0" y="9572502"/>
                </a:lnTo>
                <a:lnTo>
                  <a:pt x="0" y="0"/>
                </a:lnTo>
                <a:lnTo>
                  <a:pt x="10831686" y="0"/>
                </a:lnTo>
                <a:lnTo>
                  <a:pt x="10831686" y="957250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1"/>
          <p:cNvSpPr/>
          <p:nvPr/>
        </p:nvSpPr>
        <p:spPr>
          <a:xfrm rot="2700000">
            <a:off x="11154047" y="-54248"/>
            <a:ext cx="10831686" cy="9572503"/>
          </a:xfrm>
          <a:custGeom>
            <a:rect b="b" l="l" r="r" t="t"/>
            <a:pathLst>
              <a:path extrusionOk="0" h="9572503" w="10831686">
                <a:moveTo>
                  <a:pt x="0" y="0"/>
                </a:moveTo>
                <a:lnTo>
                  <a:pt x="10831686" y="0"/>
                </a:lnTo>
                <a:lnTo>
                  <a:pt x="10831686" y="9572503"/>
                </a:lnTo>
                <a:lnTo>
                  <a:pt x="0" y="95725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79" name="Google Shape;179;p1"/>
          <p:cNvCxnSpPr/>
          <p:nvPr/>
        </p:nvCxnSpPr>
        <p:spPr>
          <a:xfrm>
            <a:off x="5808623" y="3148820"/>
            <a:ext cx="10761267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1"/>
          <p:cNvCxnSpPr/>
          <p:nvPr/>
        </p:nvCxnSpPr>
        <p:spPr>
          <a:xfrm>
            <a:off x="1737376" y="6836421"/>
            <a:ext cx="10557295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"/>
          <p:cNvSpPr/>
          <p:nvPr/>
        </p:nvSpPr>
        <p:spPr>
          <a:xfrm>
            <a:off x="7764670" y="1053398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7"/>
                </a:lnTo>
                <a:lnTo>
                  <a:pt x="0" y="9428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1" l="0" r="0" t="-302"/>
            </a:stretch>
          </a:blipFill>
          <a:ln>
            <a:noFill/>
          </a:ln>
        </p:spPr>
      </p:sp>
      <p:sp>
        <p:nvSpPr>
          <p:cNvPr id="182" name="Google Shape;182;p1"/>
          <p:cNvSpPr txBox="1"/>
          <p:nvPr/>
        </p:nvSpPr>
        <p:spPr>
          <a:xfrm>
            <a:off x="4716298" y="3279125"/>
            <a:ext cx="88554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73"/>
              <a:buFont typeface="Arial"/>
              <a:buNone/>
            </a:pPr>
            <a:r>
              <a:rPr b="0" i="0" lang="en-US" sz="8673" u="none" cap="none" strike="noStrike">
                <a:solidFill>
                  <a:srgbClr val="38D278"/>
                </a:solidFill>
                <a:latin typeface="Bebas Neue"/>
                <a:ea typeface="Bebas Neue"/>
                <a:cs typeface="Bebas Neue"/>
                <a:sym typeface="Bebas Neue"/>
              </a:rPr>
              <a:t>DATA ENTHUSIAST CAMP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3406350" y="4744425"/>
            <a:ext cx="11475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get to know about </a:t>
            </a:r>
            <a:r>
              <a:rPr b="1" i="0" lang="en-US" sz="5000" u="none" cap="none" strike="noStrike">
                <a:solidFill>
                  <a:srgbClr val="38D278"/>
                </a:solidFill>
                <a:latin typeface="Bebas Neue"/>
                <a:ea typeface="Bebas Neue"/>
                <a:cs typeface="Bebas Neue"/>
                <a:sym typeface="Bebas Neue"/>
              </a:rPr>
              <a:t>structured query language (sql)</a:t>
            </a:r>
            <a:r>
              <a:rPr b="1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and </a:t>
            </a:r>
            <a:r>
              <a:rPr b="1" i="0" lang="en-US" sz="5000" u="none" cap="none" strike="noStrike">
                <a:solidFill>
                  <a:srgbClr val="38D278"/>
                </a:solidFill>
                <a:latin typeface="Bebas Neue"/>
                <a:ea typeface="Bebas Neue"/>
                <a:cs typeface="Bebas Neue"/>
                <a:sym typeface="Bebas Neue"/>
              </a:rPr>
              <a:t>data visualization</a:t>
            </a:r>
            <a:r>
              <a:rPr b="1" i="0" lang="en-US" sz="5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 for beginner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0ffc91aeb_0_355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g290ffc91aeb_0_355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4" name="Google Shape;304;g290ffc91aeb_0_355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305" name="Google Shape;305;g290ffc91aeb_0_355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290ffc91aeb_0_355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7" name="Google Shape;307;g290ffc91aeb_0_355"/>
          <p:cNvCxnSpPr/>
          <p:nvPr/>
        </p:nvCxnSpPr>
        <p:spPr>
          <a:xfrm>
            <a:off x="8978283" y="9182100"/>
            <a:ext cx="10761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g290ffc91aeb_0_355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g290ffc91aeb_0_355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g290ffc91aeb_0_355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/>
          </a:p>
        </p:txBody>
      </p:sp>
      <p:sp>
        <p:nvSpPr>
          <p:cNvPr id="311" name="Google Shape;311;g290ffc91aeb_0_355"/>
          <p:cNvSpPr txBox="1"/>
          <p:nvPr/>
        </p:nvSpPr>
        <p:spPr>
          <a:xfrm>
            <a:off x="6221249" y="3456750"/>
            <a:ext cx="66384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SQL </a:t>
            </a:r>
            <a:r>
              <a:rPr b="1" lang="en-US" sz="4800">
                <a:solidFill>
                  <a:schemeClr val="dk1"/>
                </a:solidFill>
              </a:rPr>
              <a:t>AGGREGATE</a:t>
            </a:r>
            <a:r>
              <a:rPr b="1" lang="en-US" sz="4800"/>
              <a:t> FUNCTION</a:t>
            </a:r>
            <a:endParaRPr b="1" sz="4800"/>
          </a:p>
        </p:txBody>
      </p:sp>
      <p:sp>
        <p:nvSpPr>
          <p:cNvPr id="312" name="Google Shape;312;g290ffc91aeb_0_35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0ffc91aeb_0_370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g290ffc91aeb_0_37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319" name="Google Shape;319;g290ffc91aeb_0_370"/>
          <p:cNvSpPr txBox="1"/>
          <p:nvPr/>
        </p:nvSpPr>
        <p:spPr>
          <a:xfrm>
            <a:off x="3824074" y="79620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SQL aggregate Function</a:t>
            </a:r>
            <a:endParaRPr sz="6000"/>
          </a:p>
        </p:txBody>
      </p:sp>
      <p:pic>
        <p:nvPicPr>
          <p:cNvPr id="320" name="Google Shape;320;g290ffc91aeb_0_370"/>
          <p:cNvPicPr preferRelativeResize="0"/>
          <p:nvPr/>
        </p:nvPicPr>
        <p:blipFill rotWithShape="1">
          <a:blip r:embed="rId5">
            <a:alphaModFix/>
          </a:blip>
          <a:srcRect b="18771" l="0" r="0" t="0"/>
          <a:stretch/>
        </p:blipFill>
        <p:spPr>
          <a:xfrm>
            <a:off x="152400" y="2641050"/>
            <a:ext cx="17983201" cy="28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90ffc91aeb_0_335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326" name="Google Shape;326;g290ffc91aeb_0_335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g290ffc91aeb_0_335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328" name="Google Shape;328;g290ffc91aeb_0_335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 USING BIGQUERY</a:t>
            </a:r>
            <a:endParaRPr b="1" sz="60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" name="Google Shape;329;g290ffc91aeb_0_335"/>
          <p:cNvSpPr txBox="1"/>
          <p:nvPr/>
        </p:nvSpPr>
        <p:spPr>
          <a:xfrm>
            <a:off x="508050" y="2517600"/>
            <a:ext cx="8127900" cy="4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 ID: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bigquery-public-data.san_francisco_bikeshare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yang tersedia: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bikeshare_regions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bikeshare_station_info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bikeshare_station_status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bikeshare_trips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g290ffc91aeb_0_335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290ffc91aeb_0_3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78050" y="5894425"/>
            <a:ext cx="3438432" cy="30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90ffc91aeb_0_335"/>
          <p:cNvSpPr txBox="1"/>
          <p:nvPr/>
        </p:nvSpPr>
        <p:spPr>
          <a:xfrm>
            <a:off x="8690725" y="4401150"/>
            <a:ext cx="10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`bigquery-public-data.san_francisco_bikeshare.bikeshare_station_status`</a:t>
            </a:r>
            <a:endParaRPr>
              <a:solidFill>
                <a:srgbClr val="0D90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g290ffc91aeb_0_335"/>
          <p:cNvSpPr txBox="1"/>
          <p:nvPr/>
        </p:nvSpPr>
        <p:spPr>
          <a:xfrm>
            <a:off x="11935350" y="4854825"/>
            <a:ext cx="1481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g290ffc91aeb_0_335"/>
          <p:cNvCxnSpPr/>
          <p:nvPr/>
        </p:nvCxnSpPr>
        <p:spPr>
          <a:xfrm>
            <a:off x="10390125" y="4871775"/>
            <a:ext cx="47625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g290ffc91aeb_0_335"/>
          <p:cNvCxnSpPr/>
          <p:nvPr/>
        </p:nvCxnSpPr>
        <p:spPr>
          <a:xfrm flipH="1" rot="10800000">
            <a:off x="15321975" y="4871925"/>
            <a:ext cx="2307300" cy="2100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g290ffc91aeb_0_335"/>
          <p:cNvSpPr txBox="1"/>
          <p:nvPr/>
        </p:nvSpPr>
        <p:spPr>
          <a:xfrm>
            <a:off x="15734775" y="4811100"/>
            <a:ext cx="1481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Nama Tabel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90ffc91aeb_0_335"/>
          <p:cNvSpPr/>
          <p:nvPr/>
        </p:nvSpPr>
        <p:spPr>
          <a:xfrm>
            <a:off x="8541625" y="4166825"/>
            <a:ext cx="9575700" cy="1346400"/>
          </a:xfrm>
          <a:prstGeom prst="rect">
            <a:avLst/>
          </a:prstGeom>
          <a:noFill/>
          <a:ln cap="flat" cmpd="sng" w="38100">
            <a:solidFill>
              <a:srgbClr val="A3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90ffc91aeb_0_335"/>
          <p:cNvSpPr txBox="1"/>
          <p:nvPr/>
        </p:nvSpPr>
        <p:spPr>
          <a:xfrm>
            <a:off x="8635950" y="5819250"/>
            <a:ext cx="4762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copy Dataset dan Table ID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Klik titik tiga di Dataset atau Table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Pilih Copy ID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g290ffc91aeb_0_335"/>
          <p:cNvSpPr/>
          <p:nvPr/>
        </p:nvSpPr>
        <p:spPr>
          <a:xfrm>
            <a:off x="16009225" y="8052025"/>
            <a:ext cx="1092000" cy="400200"/>
          </a:xfrm>
          <a:prstGeom prst="rect">
            <a:avLst/>
          </a:prstGeom>
          <a:noFill/>
          <a:ln cap="flat" cmpd="sng" w="38100">
            <a:solidFill>
              <a:srgbClr val="A3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90ffc91aeb_0_335"/>
          <p:cNvSpPr/>
          <p:nvPr/>
        </p:nvSpPr>
        <p:spPr>
          <a:xfrm>
            <a:off x="11691225" y="3657075"/>
            <a:ext cx="3048000" cy="690600"/>
          </a:xfrm>
          <a:prstGeom prst="roundRect">
            <a:avLst>
              <a:gd fmla="val 16667" name="adj"/>
            </a:avLst>
          </a:prstGeom>
          <a:solidFill>
            <a:srgbClr val="8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Remember!!</a:t>
            </a:r>
            <a:endParaRPr b="1"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0ffc91aeb_0_17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346" name="Google Shape;346;g290ffc91aeb_0_17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g290ffc91aeb_0_17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348" name="Google Shape;348;g290ffc91aeb_0_17"/>
          <p:cNvSpPr txBox="1"/>
          <p:nvPr/>
        </p:nvSpPr>
        <p:spPr>
          <a:xfrm>
            <a:off x="2690949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REMEMBER THE DATA STRUCTURE</a:t>
            </a:r>
            <a:endParaRPr b="1" sz="60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9" name="Google Shape;349;g290ffc91aeb_0_17"/>
          <p:cNvSpPr txBox="1"/>
          <p:nvPr/>
        </p:nvSpPr>
        <p:spPr>
          <a:xfrm>
            <a:off x="715375" y="2301875"/>
            <a:ext cx="161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Sebelum mulai analisis data, </a:t>
            </a: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penting untuk memahami struktur data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Oleh karena itu, kita perlu </a:t>
            </a: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ERD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/>
          </a:p>
        </p:txBody>
      </p:sp>
      <p:sp>
        <p:nvSpPr>
          <p:cNvPr id="350" name="Google Shape;350;g290ffc91aeb_0_17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g290ffc91aeb_0_17"/>
          <p:cNvPicPr preferRelativeResize="0"/>
          <p:nvPr/>
        </p:nvPicPr>
        <p:blipFill rotWithShape="1">
          <a:blip r:embed="rId5">
            <a:alphaModFix/>
          </a:blip>
          <a:srcRect b="55164" l="0" r="0" t="0"/>
          <a:stretch/>
        </p:blipFill>
        <p:spPr>
          <a:xfrm>
            <a:off x="495300" y="4065425"/>
            <a:ext cx="8514493" cy="477100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2" name="Google Shape;352;g290ffc91aeb_0_17"/>
          <p:cNvSpPr txBox="1"/>
          <p:nvPr/>
        </p:nvSpPr>
        <p:spPr>
          <a:xfrm>
            <a:off x="495300" y="3475925"/>
            <a:ext cx="8514600" cy="6156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This…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3" name="Google Shape;353;g290ffc91aeb_0_17"/>
          <p:cNvSpPr txBox="1"/>
          <p:nvPr/>
        </p:nvSpPr>
        <p:spPr>
          <a:xfrm>
            <a:off x="9811575" y="3490000"/>
            <a:ext cx="7797900" cy="615600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… To</a:t>
            </a:r>
            <a:r>
              <a:rPr b="1"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354" name="Google Shape;354;g290ffc91aeb_0_17"/>
          <p:cNvPicPr preferRelativeResize="0"/>
          <p:nvPr/>
        </p:nvPicPr>
        <p:blipFill rotWithShape="1">
          <a:blip r:embed="rId6">
            <a:alphaModFix/>
          </a:blip>
          <a:srcRect b="0" l="0" r="0" t="45575"/>
          <a:stretch/>
        </p:blipFill>
        <p:spPr>
          <a:xfrm>
            <a:off x="9811575" y="4105600"/>
            <a:ext cx="7797900" cy="5304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0ffc91aeb_0_7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360" name="Google Shape;360;g290ffc91aeb_0_7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aggregate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1" name="Google Shape;361;g290ffc91aeb_0_7"/>
          <p:cNvSpPr txBox="1"/>
          <p:nvPr/>
        </p:nvSpPr>
        <p:spPr>
          <a:xfrm>
            <a:off x="1106750" y="2743150"/>
            <a:ext cx="14859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Menghitung jumlah baris dalam sebuah tabel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(*)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g290ffc91aeb_0_7"/>
          <p:cNvSpPr/>
          <p:nvPr/>
        </p:nvSpPr>
        <p:spPr>
          <a:xfrm>
            <a:off x="1106750" y="2124625"/>
            <a:ext cx="4353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90ffc91aeb_0_7"/>
          <p:cNvSpPr txBox="1"/>
          <p:nvPr/>
        </p:nvSpPr>
        <p:spPr>
          <a:xfrm>
            <a:off x="1106750" y="2096650"/>
            <a:ext cx="42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COUNT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364" name="Google Shape;364;g290ffc91ae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7000" y="2689000"/>
            <a:ext cx="3156099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90ffc91aeb_0_7"/>
          <p:cNvSpPr txBox="1"/>
          <p:nvPr/>
        </p:nvSpPr>
        <p:spPr>
          <a:xfrm>
            <a:off x="981750" y="4503350"/>
            <a:ext cx="163245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Mengambil nilai unik dari sebuah kolom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g290ffc91aeb_0_7"/>
          <p:cNvSpPr/>
          <p:nvPr/>
        </p:nvSpPr>
        <p:spPr>
          <a:xfrm>
            <a:off x="981750" y="3884825"/>
            <a:ext cx="4353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290ffc91aeb_0_7"/>
          <p:cNvSpPr txBox="1"/>
          <p:nvPr/>
        </p:nvSpPr>
        <p:spPr>
          <a:xfrm>
            <a:off x="981750" y="3856850"/>
            <a:ext cx="435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DISTINCT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368" name="Google Shape;368;g290ffc91aeb_0_7"/>
          <p:cNvPicPr preferRelativeResize="0"/>
          <p:nvPr/>
        </p:nvPicPr>
        <p:blipFill rotWithShape="1">
          <a:blip r:embed="rId5">
            <a:alphaModFix/>
          </a:blip>
          <a:srcRect b="32759" l="0" r="0" t="0"/>
          <a:stretch/>
        </p:blipFill>
        <p:spPr>
          <a:xfrm>
            <a:off x="1466850" y="5623250"/>
            <a:ext cx="2884425" cy="22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290ffc91aeb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5623250"/>
            <a:ext cx="3867325" cy="6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290ffc91aeb_0_7"/>
          <p:cNvSpPr txBox="1"/>
          <p:nvPr/>
        </p:nvSpPr>
        <p:spPr>
          <a:xfrm>
            <a:off x="981750" y="8782650"/>
            <a:ext cx="173061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Menghitung nilai unik dari sebuah kolom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g290ffc91aeb_0_7"/>
          <p:cNvSpPr/>
          <p:nvPr/>
        </p:nvSpPr>
        <p:spPr>
          <a:xfrm>
            <a:off x="981750" y="8164125"/>
            <a:ext cx="68622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290ffc91aeb_0_7"/>
          <p:cNvSpPr txBox="1"/>
          <p:nvPr/>
        </p:nvSpPr>
        <p:spPr>
          <a:xfrm>
            <a:off x="1300050" y="8136150"/>
            <a:ext cx="654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COUNT(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DISTINCT)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373" name="Google Shape;373;g290ffc91aeb_0_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12223" y="8549650"/>
            <a:ext cx="2503625" cy="7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90ffc91aeb_0_286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9" name="Google Shape;379;g290ffc91aeb_0_286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380" name="Google Shape;380;g290ffc91aeb_0_286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aggregate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81" name="Google Shape;381;g290ffc91aeb_0_286"/>
          <p:cNvSpPr txBox="1"/>
          <p:nvPr/>
        </p:nvSpPr>
        <p:spPr>
          <a:xfrm>
            <a:off x="1106750" y="4851350"/>
            <a:ext cx="14859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Menghitung nilai rata-rata dari kolom tertentu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g290ffc91aeb_0_286"/>
          <p:cNvSpPr/>
          <p:nvPr/>
        </p:nvSpPr>
        <p:spPr>
          <a:xfrm>
            <a:off x="1106750" y="4232825"/>
            <a:ext cx="4353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290ffc91aeb_0_286"/>
          <p:cNvSpPr txBox="1"/>
          <p:nvPr/>
        </p:nvSpPr>
        <p:spPr>
          <a:xfrm>
            <a:off x="1106750" y="4204850"/>
            <a:ext cx="42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AVG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384" name="Google Shape;384;g290ffc91aeb_0_2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475" y="5913650"/>
            <a:ext cx="3024469" cy="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90ffc91aeb_0_286"/>
          <p:cNvSpPr txBox="1"/>
          <p:nvPr/>
        </p:nvSpPr>
        <p:spPr>
          <a:xfrm>
            <a:off x="1028700" y="7746950"/>
            <a:ext cx="163245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Membulatkan nilai numerik ke sejumlah desimal tertentu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g290ffc91aeb_0_286"/>
          <p:cNvSpPr/>
          <p:nvPr/>
        </p:nvSpPr>
        <p:spPr>
          <a:xfrm>
            <a:off x="1028700" y="7128425"/>
            <a:ext cx="4353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290ffc91aeb_0_286"/>
          <p:cNvSpPr txBox="1"/>
          <p:nvPr/>
        </p:nvSpPr>
        <p:spPr>
          <a:xfrm>
            <a:off x="1028700" y="7100450"/>
            <a:ext cx="42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ROUND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388" name="Google Shape;388;g290ffc91aeb_0_2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9475" y="8892250"/>
            <a:ext cx="3024475" cy="103468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290ffc91aeb_0_286"/>
          <p:cNvSpPr txBox="1"/>
          <p:nvPr/>
        </p:nvSpPr>
        <p:spPr>
          <a:xfrm>
            <a:off x="1106750" y="2654400"/>
            <a:ext cx="14859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Menghitung total dari kolom tertentu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g290ffc91aeb_0_286"/>
          <p:cNvSpPr/>
          <p:nvPr/>
        </p:nvSpPr>
        <p:spPr>
          <a:xfrm>
            <a:off x="1106750" y="2035875"/>
            <a:ext cx="4353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90ffc91aeb_0_286"/>
          <p:cNvSpPr txBox="1"/>
          <p:nvPr/>
        </p:nvSpPr>
        <p:spPr>
          <a:xfrm>
            <a:off x="1106750" y="2007900"/>
            <a:ext cx="42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SUM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392" name="Google Shape;392;g290ffc91aeb_0_2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31900" y="2636175"/>
            <a:ext cx="3024475" cy="88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0ffc91aeb_0_237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8" name="Google Shape;398;g290ffc91aeb_0_237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399" name="Google Shape;399;g290ffc91aeb_0_237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aggregate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00" name="Google Shape;400;g290ffc91aeb_0_237"/>
          <p:cNvSpPr txBox="1"/>
          <p:nvPr/>
        </p:nvSpPr>
        <p:spPr>
          <a:xfrm>
            <a:off x="1251975" y="3276550"/>
            <a:ext cx="148590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Menghitung nilai minimum/maksimum dari kolom tertentu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g290ffc91aeb_0_237"/>
          <p:cNvSpPr/>
          <p:nvPr/>
        </p:nvSpPr>
        <p:spPr>
          <a:xfrm>
            <a:off x="1251975" y="2658025"/>
            <a:ext cx="4818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290ffc91aeb_0_237"/>
          <p:cNvSpPr txBox="1"/>
          <p:nvPr/>
        </p:nvSpPr>
        <p:spPr>
          <a:xfrm>
            <a:off x="1391625" y="2647213"/>
            <a:ext cx="453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MIN/MAX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403" name="Google Shape;403;g290ffc91aeb_0_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463" y="4201250"/>
            <a:ext cx="3165428" cy="9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290ffc91aeb_0_2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4750" y="5630450"/>
            <a:ext cx="2946183" cy="10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0ffc91aeb_0_261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0" name="Google Shape;410;g290ffc91aeb_0_261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411" name="Google Shape;411;g290ffc91aeb_0_261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SQL aggregate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2" name="Google Shape;412;g290ffc91aeb_0_261"/>
          <p:cNvSpPr txBox="1"/>
          <p:nvPr/>
        </p:nvSpPr>
        <p:spPr>
          <a:xfrm>
            <a:off x="981750" y="2741000"/>
            <a:ext cx="163245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Menghitung panjang (jumlah karakter) dari sebuah string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g290ffc91aeb_0_261"/>
          <p:cNvSpPr/>
          <p:nvPr/>
        </p:nvSpPr>
        <p:spPr>
          <a:xfrm>
            <a:off x="981750" y="2122475"/>
            <a:ext cx="4353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90ffc91aeb_0_261"/>
          <p:cNvSpPr txBox="1"/>
          <p:nvPr/>
        </p:nvSpPr>
        <p:spPr>
          <a:xfrm>
            <a:off x="981750" y="2094500"/>
            <a:ext cx="423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415" name="Google Shape;415;g290ffc91aeb_0_261"/>
          <p:cNvPicPr preferRelativeResize="0"/>
          <p:nvPr/>
        </p:nvPicPr>
        <p:blipFill rotWithShape="1">
          <a:blip r:embed="rId5">
            <a:alphaModFix/>
          </a:blip>
          <a:srcRect b="48678" l="0" r="0" t="0"/>
          <a:stretch/>
        </p:blipFill>
        <p:spPr>
          <a:xfrm>
            <a:off x="1530450" y="3963300"/>
            <a:ext cx="2373350" cy="209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g290ffc91aeb_0_261"/>
          <p:cNvCxnSpPr/>
          <p:nvPr/>
        </p:nvCxnSpPr>
        <p:spPr>
          <a:xfrm>
            <a:off x="4234000" y="5008250"/>
            <a:ext cx="1869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g290ffc91aeb_0_261"/>
          <p:cNvSpPr txBox="1"/>
          <p:nvPr/>
        </p:nvSpPr>
        <p:spPr>
          <a:xfrm>
            <a:off x="6433500" y="4688300"/>
            <a:ext cx="14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No Context</a:t>
            </a:r>
            <a:endParaRPr b="1" sz="2000">
              <a:solidFill>
                <a:srgbClr val="A315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290ffc91aeb_0_261"/>
          <p:cNvSpPr txBox="1"/>
          <p:nvPr/>
        </p:nvSpPr>
        <p:spPr>
          <a:xfrm>
            <a:off x="143250" y="6778650"/>
            <a:ext cx="1800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9" name="Google Shape;419;g290ffc91aeb_0_2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2125" y="7509650"/>
            <a:ext cx="4232325" cy="23739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g290ffc91aeb_0_261"/>
          <p:cNvCxnSpPr/>
          <p:nvPr/>
        </p:nvCxnSpPr>
        <p:spPr>
          <a:xfrm>
            <a:off x="5910400" y="8462650"/>
            <a:ext cx="1869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g290ffc91aeb_0_261"/>
          <p:cNvSpPr txBox="1"/>
          <p:nvPr/>
        </p:nvSpPr>
        <p:spPr>
          <a:xfrm>
            <a:off x="8109900" y="8142700"/>
            <a:ext cx="383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A31515"/>
                </a:solidFill>
                <a:latin typeface="Calibri"/>
                <a:ea typeface="Calibri"/>
                <a:cs typeface="Calibri"/>
                <a:sym typeface="Calibri"/>
              </a:rPr>
              <a:t>Make It Better</a:t>
            </a:r>
            <a:endParaRPr b="1" sz="2000">
              <a:solidFill>
                <a:srgbClr val="A315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4da0a6adb1_0_0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7" name="Google Shape;427;g24da0a6adb1_0_0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8" name="Google Shape;428;g24da0a6adb1_0_0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429" name="Google Shape;429;g24da0a6adb1_0_0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g24da0a6adb1_0_0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1" name="Google Shape;431;g24da0a6adb1_0_0"/>
          <p:cNvCxnSpPr/>
          <p:nvPr/>
        </p:nvCxnSpPr>
        <p:spPr>
          <a:xfrm>
            <a:off x="8978283" y="9182100"/>
            <a:ext cx="10761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2" name="Google Shape;432;g24da0a6adb1_0_0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3" name="Google Shape;433;g24da0a6adb1_0_0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4" name="Google Shape;434;g24da0a6adb1_0_0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Bebas Neue"/>
                <a:ea typeface="Bebas Neue"/>
                <a:cs typeface="Bebas Neue"/>
                <a:sym typeface="Bebas Neue"/>
              </a:rPr>
              <a:t>03</a:t>
            </a:r>
            <a:endParaRPr/>
          </a:p>
        </p:txBody>
      </p:sp>
      <p:sp>
        <p:nvSpPr>
          <p:cNvPr id="435" name="Google Shape;435;g24da0a6adb1_0_0"/>
          <p:cNvSpPr txBox="1"/>
          <p:nvPr/>
        </p:nvSpPr>
        <p:spPr>
          <a:xfrm>
            <a:off x="6221249" y="3456750"/>
            <a:ext cx="66384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SQL </a:t>
            </a:r>
            <a:r>
              <a:rPr b="1" lang="en-US" sz="4800">
                <a:solidFill>
                  <a:schemeClr val="dk1"/>
                </a:solidFill>
              </a:rPr>
              <a:t>INTERMEDIATE</a:t>
            </a:r>
            <a:r>
              <a:rPr b="1" lang="en-US" sz="4800"/>
              <a:t> FUNCTION</a:t>
            </a:r>
            <a:endParaRPr b="1" sz="4800"/>
          </a:p>
        </p:txBody>
      </p:sp>
      <p:sp>
        <p:nvSpPr>
          <p:cNvPr id="436" name="Google Shape;436;g24da0a6adb1_0_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da0a6adb1_0_99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2" name="Google Shape;442;g24da0a6adb1_0_9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443" name="Google Shape;443;g24da0a6adb1_0_99"/>
          <p:cNvSpPr txBox="1"/>
          <p:nvPr/>
        </p:nvSpPr>
        <p:spPr>
          <a:xfrm>
            <a:off x="3671674" y="799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sql intermediate </a:t>
            </a: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Function</a:t>
            </a:r>
            <a:endParaRPr sz="6000"/>
          </a:p>
        </p:txBody>
      </p:sp>
      <p:pic>
        <p:nvPicPr>
          <p:cNvPr id="444" name="Google Shape;444;g24da0a6adb1_0_99"/>
          <p:cNvPicPr preferRelativeResize="0"/>
          <p:nvPr/>
        </p:nvPicPr>
        <p:blipFill rotWithShape="1">
          <a:blip r:embed="rId5">
            <a:alphaModFix/>
          </a:blip>
          <a:srcRect b="0" l="0" r="665" t="0"/>
          <a:stretch/>
        </p:blipFill>
        <p:spPr>
          <a:xfrm>
            <a:off x="212288" y="2641050"/>
            <a:ext cx="17863423" cy="34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d9d844ba1_0_0"/>
          <p:cNvSpPr/>
          <p:nvPr/>
        </p:nvSpPr>
        <p:spPr>
          <a:xfrm>
            <a:off x="14662473" y="0"/>
            <a:ext cx="5615550" cy="4962743"/>
          </a:xfrm>
          <a:custGeom>
            <a:rect b="b" l="l" r="r" t="t"/>
            <a:pathLst>
              <a:path extrusionOk="0" h="4962743" w="5615550">
                <a:moveTo>
                  <a:pt x="5615550" y="4962743"/>
                </a:moveTo>
                <a:lnTo>
                  <a:pt x="0" y="4962743"/>
                </a:lnTo>
                <a:lnTo>
                  <a:pt x="0" y="0"/>
                </a:lnTo>
                <a:lnTo>
                  <a:pt x="5615550" y="0"/>
                </a:lnTo>
                <a:lnTo>
                  <a:pt x="5615550" y="496274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g24d9d844ba1_0_0"/>
          <p:cNvSpPr txBox="1"/>
          <p:nvPr/>
        </p:nvSpPr>
        <p:spPr>
          <a:xfrm>
            <a:off x="4312063" y="1187650"/>
            <a:ext cx="94404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837"/>
              <a:buFont typeface="Arial"/>
              <a:buNone/>
            </a:pPr>
            <a:r>
              <a:rPr b="1" lang="en-US" sz="9837">
                <a:latin typeface="Bebas Neue"/>
                <a:ea typeface="Bebas Neue"/>
                <a:cs typeface="Bebas Neue"/>
                <a:sym typeface="Bebas Neue"/>
              </a:rPr>
              <a:t>TABLE OF CONTENT </a:t>
            </a:r>
            <a:r>
              <a:rPr b="1" i="0" lang="en-US" sz="48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(Day 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24d9d844ba1_0_0"/>
          <p:cNvSpPr txBox="1"/>
          <p:nvPr/>
        </p:nvSpPr>
        <p:spPr>
          <a:xfrm>
            <a:off x="1875275" y="2996975"/>
            <a:ext cx="112893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/>
              <a:t>How To Do Data Cleansing Using BigQuery?</a:t>
            </a:r>
            <a:endParaRPr sz="3000"/>
          </a:p>
          <a:p>
            <a:pPr indent="-323850" lvl="1" marL="6477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en-US" sz="3000"/>
              <a:t>Aggregate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endParaRPr sz="3000"/>
          </a:p>
          <a:p>
            <a:pPr indent="-323850" lvl="1" marL="6477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SQL Intermediate Function</a:t>
            </a:r>
            <a:endParaRPr sz="3000">
              <a:solidFill>
                <a:schemeClr val="dk1"/>
              </a:solidFill>
            </a:endParaRPr>
          </a:p>
          <a:p>
            <a:pPr indent="-323850" lvl="1" marL="64770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</a:rPr>
              <a:t>SQL String and Date Function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91" name="Google Shape;191;g24d9d844ba1_0_0"/>
          <p:cNvSpPr txBox="1"/>
          <p:nvPr/>
        </p:nvSpPr>
        <p:spPr>
          <a:xfrm>
            <a:off x="14662477" y="2861536"/>
            <a:ext cx="888300" cy="32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24d9d844ba1_0_0"/>
          <p:cNvSpPr/>
          <p:nvPr/>
        </p:nvSpPr>
        <p:spPr>
          <a:xfrm rot="10800000">
            <a:off x="-1611983" y="5619593"/>
            <a:ext cx="5281365" cy="4667407"/>
          </a:xfrm>
          <a:custGeom>
            <a:rect b="b" l="l" r="r" t="t"/>
            <a:pathLst>
              <a:path extrusionOk="0" h="4667407" w="5281365">
                <a:moveTo>
                  <a:pt x="0" y="0"/>
                </a:moveTo>
                <a:lnTo>
                  <a:pt x="5281366" y="0"/>
                </a:lnTo>
                <a:lnTo>
                  <a:pt x="5281366" y="4667407"/>
                </a:lnTo>
                <a:lnTo>
                  <a:pt x="0" y="46674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3" name="Google Shape;193;g24d9d844ba1_0_0"/>
          <p:cNvCxnSpPr/>
          <p:nvPr/>
        </p:nvCxnSpPr>
        <p:spPr>
          <a:xfrm rot="-5400000">
            <a:off x="14487600" y="5105397"/>
            <a:ext cx="5619600" cy="0"/>
          </a:xfrm>
          <a:prstGeom prst="straightConnector1">
            <a:avLst/>
          </a:prstGeom>
          <a:noFill/>
          <a:ln cap="flat" cmpd="sng" w="76200">
            <a:solidFill>
              <a:srgbClr val="1B005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g24d9d844ba1_0_0"/>
          <p:cNvCxnSpPr/>
          <p:nvPr/>
        </p:nvCxnSpPr>
        <p:spPr>
          <a:xfrm rot="-5400000">
            <a:off x="-1781100" y="5105397"/>
            <a:ext cx="5619600" cy="0"/>
          </a:xfrm>
          <a:prstGeom prst="straightConnector1">
            <a:avLst/>
          </a:prstGeom>
          <a:noFill/>
          <a:ln cap="flat" cmpd="sng" w="76200">
            <a:solidFill>
              <a:srgbClr val="1B00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24d9d844ba1_0_0"/>
          <p:cNvSpPr/>
          <p:nvPr/>
        </p:nvSpPr>
        <p:spPr>
          <a:xfrm flipH="1">
            <a:off x="16696820" y="8400532"/>
            <a:ext cx="1010660" cy="1101537"/>
          </a:xfrm>
          <a:custGeom>
            <a:rect b="b" l="l" r="r" t="t"/>
            <a:pathLst>
              <a:path extrusionOk="0" h="1101537" w="1010660">
                <a:moveTo>
                  <a:pt x="1010660" y="0"/>
                </a:moveTo>
                <a:lnTo>
                  <a:pt x="0" y="0"/>
                </a:lnTo>
                <a:lnTo>
                  <a:pt x="0" y="1101537"/>
                </a:lnTo>
                <a:lnTo>
                  <a:pt x="1010660" y="1101537"/>
                </a:lnTo>
                <a:lnTo>
                  <a:pt x="101066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g24d9d844ba1_0_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07" l="0" r="0" t="-297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90ffc91aeb_0_544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450" name="Google Shape;450;g290ffc91aeb_0_544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query: join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1" name="Google Shape;451;g290ffc91aeb_0_544"/>
          <p:cNvSpPr txBox="1"/>
          <p:nvPr/>
        </p:nvSpPr>
        <p:spPr>
          <a:xfrm>
            <a:off x="567350" y="2733327"/>
            <a:ext cx="14814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Join berfungsi untuk menggabungkan 2 atau lebih table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Inner join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Left join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Right join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Outer join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2" name="Google Shape;452;g290ffc91aeb_0_5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809089"/>
            <a:ext cx="18287997" cy="357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90ffc91aeb_0_532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458" name="Google Shape;458;g290ffc91aeb_0_532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query: join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59" name="Google Shape;459;g290ffc91aeb_0_532"/>
          <p:cNvSpPr txBox="1"/>
          <p:nvPr/>
        </p:nvSpPr>
        <p:spPr>
          <a:xfrm>
            <a:off x="981750" y="2741000"/>
            <a:ext cx="16324500" cy="24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Jika kita ingin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menampilkan nama-nama station dan nama asal regionnya, kita bisa m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enggabungkan tabel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bikeshare_station_info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tabel bikeshare_region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menggunakan </a:t>
            </a:r>
            <a:r>
              <a:rPr b="1" lang="en-US" sz="3000" u="sng">
                <a:latin typeface="Roboto"/>
                <a:ea typeface="Roboto"/>
                <a:cs typeface="Roboto"/>
                <a:sym typeface="Roboto"/>
              </a:rPr>
              <a:t>region_id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. Karena nama asal region tidak tersedia di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bikeshare_station_info,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namun hanya tersedia di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tabel bikeshare_region.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g290ffc91aeb_0_532"/>
          <p:cNvSpPr/>
          <p:nvPr/>
        </p:nvSpPr>
        <p:spPr>
          <a:xfrm>
            <a:off x="981750" y="2122475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90ffc91aeb_0_532"/>
          <p:cNvSpPr txBox="1"/>
          <p:nvPr/>
        </p:nvSpPr>
        <p:spPr>
          <a:xfrm>
            <a:off x="1028700" y="2099375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LEFT JOIN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pic>
        <p:nvPicPr>
          <p:cNvPr id="462" name="Google Shape;462;g290ffc91aeb_0_5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75" y="5056700"/>
            <a:ext cx="5582775" cy="48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290ffc91aeb_0_532"/>
          <p:cNvSpPr txBox="1"/>
          <p:nvPr/>
        </p:nvSpPr>
        <p:spPr>
          <a:xfrm>
            <a:off x="6013350" y="5222825"/>
            <a:ext cx="120225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Region_Name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bikeshare_station_info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bikeshare_regions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rgbClr val="80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region_id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region_id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0ffc91aeb_0_556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469" name="Google Shape;469;g290ffc91aeb_0_556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query: GROUP BY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0" name="Google Shape;470;g290ffc91aeb_0_556"/>
          <p:cNvSpPr txBox="1"/>
          <p:nvPr/>
        </p:nvSpPr>
        <p:spPr>
          <a:xfrm>
            <a:off x="611636" y="2033450"/>
            <a:ext cx="14814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Digunakan untuk mengelompokkan suatu data berdasarkan kolom tertentu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Biasanya diikuti fungsi agregasi untuk melakukan perhitungan. Contoh: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Nilai max, di group berdasarkan nama customer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Nilai minimum, di group berdasarkan hari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Nilai sum profit, di group berdasarkan customer id</a:t>
            </a:r>
            <a:endParaRPr b="0" i="0" sz="2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g290ffc91aeb_0_556"/>
          <p:cNvSpPr txBox="1"/>
          <p:nvPr/>
        </p:nvSpPr>
        <p:spPr>
          <a:xfrm>
            <a:off x="981750" y="5232550"/>
            <a:ext cx="163245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Menampilkan nilai maksimum dan minimum dari </a:t>
            </a:r>
            <a:r>
              <a:rPr b="1" lang="en-US" sz="3000" u="sng">
                <a:latin typeface="Roboto"/>
                <a:ea typeface="Roboto"/>
                <a:cs typeface="Roboto"/>
                <a:sym typeface="Roboto"/>
              </a:rPr>
              <a:t>duration_sec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berdasarkan masing-masing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start_station_name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(tabel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bikeshare_trips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)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g290ffc91aeb_0_556"/>
          <p:cNvSpPr/>
          <p:nvPr/>
        </p:nvSpPr>
        <p:spPr>
          <a:xfrm>
            <a:off x="981750" y="4614025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290ffc91aeb_0_556"/>
          <p:cNvSpPr txBox="1"/>
          <p:nvPr/>
        </p:nvSpPr>
        <p:spPr>
          <a:xfrm>
            <a:off x="1028700" y="4590925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GROUP BY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474" name="Google Shape;474;g290ffc91aeb_0_556"/>
          <p:cNvSpPr txBox="1"/>
          <p:nvPr/>
        </p:nvSpPr>
        <p:spPr>
          <a:xfrm>
            <a:off x="1517650" y="6267263"/>
            <a:ext cx="74178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max_duration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min_duration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5" name="Google Shape;475;g290ffc91aeb_0_5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6200" y="6508750"/>
            <a:ext cx="6298375" cy="35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90ffc91aeb_0_572"/>
          <p:cNvSpPr txBox="1"/>
          <p:nvPr/>
        </p:nvSpPr>
        <p:spPr>
          <a:xfrm>
            <a:off x="829350" y="4394350"/>
            <a:ext cx="16324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Dari contoh sebelumnya, ingin diurutkan berdasarkan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duration_sec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tertinggi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g290ffc91aeb_0_572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482" name="Google Shape;482;g290ffc91aeb_0_572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query: ORDER BY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83" name="Google Shape;483;g290ffc91aeb_0_572"/>
          <p:cNvSpPr txBox="1"/>
          <p:nvPr/>
        </p:nvSpPr>
        <p:spPr>
          <a:xfrm>
            <a:off x="611636" y="2033450"/>
            <a:ext cx="1481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Mengurutkan field atau hasil berdasarkan ketentuan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Ascending (default)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Descending -&gt; </a:t>
            </a:r>
            <a:r>
              <a:rPr lang="en-US" sz="28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DESC</a:t>
            </a:r>
            <a:endParaRPr sz="28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g290ffc91aeb_0_572"/>
          <p:cNvSpPr/>
          <p:nvPr/>
        </p:nvSpPr>
        <p:spPr>
          <a:xfrm>
            <a:off x="829350" y="3775825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290ffc91aeb_0_572"/>
          <p:cNvSpPr txBox="1"/>
          <p:nvPr/>
        </p:nvSpPr>
        <p:spPr>
          <a:xfrm>
            <a:off x="876300" y="3752725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ORDER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 BY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486" name="Google Shape;486;g290ffc91aeb_0_572"/>
          <p:cNvSpPr txBox="1"/>
          <p:nvPr/>
        </p:nvSpPr>
        <p:spPr>
          <a:xfrm>
            <a:off x="1365250" y="5183563"/>
            <a:ext cx="7417800" cy="4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max_duration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min_duration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duration_sec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7" name="Google Shape;487;g290ffc91aeb_0_5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6225" y="5294525"/>
            <a:ext cx="57816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90ffc91aeb_0_586"/>
          <p:cNvSpPr txBox="1"/>
          <p:nvPr/>
        </p:nvSpPr>
        <p:spPr>
          <a:xfrm>
            <a:off x="829350" y="4013350"/>
            <a:ext cx="16324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Menampilkan </a:t>
            </a:r>
            <a:r>
              <a:rPr b="1" lang="en-US" sz="3000" u="sng">
                <a:latin typeface="Roboto"/>
                <a:ea typeface="Roboto"/>
                <a:cs typeface="Roboto"/>
                <a:sym typeface="Roboto"/>
              </a:rPr>
              <a:t>start_station_name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dari tabel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bikeshare_trips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yang berawalan huruf K</a:t>
            </a:r>
            <a:endParaRPr sz="3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g290ffc91aeb_0_586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494" name="Google Shape;494;g290ffc91aeb_0_586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LIKE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5" name="Google Shape;495;g290ffc91aeb_0_586"/>
          <p:cNvSpPr txBox="1"/>
          <p:nvPr/>
        </p:nvSpPr>
        <p:spPr>
          <a:xfrm>
            <a:off x="611623" y="2033450"/>
            <a:ext cx="169815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Melihat kecocokan dengan pola yang diinginkan, bisa dari huruf awal, huruf terakhir, dan pola-pola lainnya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g290ffc91aeb_0_586"/>
          <p:cNvSpPr/>
          <p:nvPr/>
        </p:nvSpPr>
        <p:spPr>
          <a:xfrm>
            <a:off x="829350" y="3394825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290ffc91aeb_0_586"/>
          <p:cNvSpPr txBox="1"/>
          <p:nvPr/>
        </p:nvSpPr>
        <p:spPr>
          <a:xfrm>
            <a:off x="876300" y="3371725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LIKE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498" name="Google Shape;498;g290ffc91aeb_0_586"/>
          <p:cNvSpPr txBox="1"/>
          <p:nvPr/>
        </p:nvSpPr>
        <p:spPr>
          <a:xfrm>
            <a:off x="1365250" y="4802575"/>
            <a:ext cx="111171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like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'K%'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9" name="Google Shape;499;g290ffc91aeb_0_5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250" y="6374600"/>
            <a:ext cx="4419600" cy="135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90ffc91aeb_0_599"/>
          <p:cNvSpPr txBox="1"/>
          <p:nvPr/>
        </p:nvSpPr>
        <p:spPr>
          <a:xfrm>
            <a:off x="829350" y="4013350"/>
            <a:ext cx="16324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Menampilkan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informasi pada tabel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bikeshare_trips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mana </a:t>
            </a:r>
            <a:r>
              <a:rPr b="1" lang="en-US" sz="2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start_station_name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nya berasal dari </a:t>
            </a: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Koshland Park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 </a:t>
            </a: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Kaiser Hospital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g290ffc91aeb_0_59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506" name="Google Shape;506;g290ffc91aeb_0_599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IN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7" name="Google Shape;507;g290ffc91aeb_0_599"/>
          <p:cNvSpPr txBox="1"/>
          <p:nvPr/>
        </p:nvSpPr>
        <p:spPr>
          <a:xfrm>
            <a:off x="611623" y="2033450"/>
            <a:ext cx="1698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Melihat data dari beberapa nilai pada suatu kolom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g290ffc91aeb_0_599"/>
          <p:cNvSpPr/>
          <p:nvPr/>
        </p:nvSpPr>
        <p:spPr>
          <a:xfrm>
            <a:off x="829350" y="3394825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290ffc91aeb_0_599"/>
          <p:cNvSpPr txBox="1"/>
          <p:nvPr/>
        </p:nvSpPr>
        <p:spPr>
          <a:xfrm>
            <a:off x="876300" y="3371725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510" name="Google Shape;510;g290ffc91aeb_0_599"/>
          <p:cNvSpPr txBox="1"/>
          <p:nvPr/>
        </p:nvSpPr>
        <p:spPr>
          <a:xfrm>
            <a:off x="1388475" y="5183288"/>
            <a:ext cx="106293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'Koshland Park'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'Kaiser Hospital'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1" name="Google Shape;511;g290ffc91aeb_0_5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75" y="6699825"/>
            <a:ext cx="141160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0ffc91aeb_0_614"/>
          <p:cNvSpPr txBox="1"/>
          <p:nvPr/>
        </p:nvSpPr>
        <p:spPr>
          <a:xfrm>
            <a:off x="829350" y="4013350"/>
            <a:ext cx="163245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Menampilkan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informasi pada tabel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bikeshare_trips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 mana </a:t>
            </a:r>
            <a:r>
              <a:rPr b="1" lang="en-US" sz="2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start_date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nya pada rentang bulan April 2018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g290ffc91aeb_0_614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518" name="Google Shape;518;g290ffc91aeb_0_614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BETWEEN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19" name="Google Shape;519;g290ffc91aeb_0_614"/>
          <p:cNvSpPr txBox="1"/>
          <p:nvPr/>
        </p:nvSpPr>
        <p:spPr>
          <a:xfrm>
            <a:off x="611623" y="2033450"/>
            <a:ext cx="16981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Memunculkan data berdasarkan range tertentu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g290ffc91aeb_0_614"/>
          <p:cNvSpPr/>
          <p:nvPr/>
        </p:nvSpPr>
        <p:spPr>
          <a:xfrm>
            <a:off x="829350" y="3394825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290ffc91aeb_0_614"/>
          <p:cNvSpPr txBox="1"/>
          <p:nvPr/>
        </p:nvSpPr>
        <p:spPr>
          <a:xfrm>
            <a:off x="876300" y="3371725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query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BETWEEN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522" name="Google Shape;522;g290ffc91aeb_0_614"/>
          <p:cNvSpPr txBox="1"/>
          <p:nvPr/>
        </p:nvSpPr>
        <p:spPr>
          <a:xfrm>
            <a:off x="1388475" y="5183288"/>
            <a:ext cx="106293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start_date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'2018-04-01'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'2018-04-30'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23" name="Google Shape;523;g290ffc91aeb_0_6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375" y="6592688"/>
            <a:ext cx="1404937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90ffc91aeb_0_500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9" name="Google Shape;529;g290ffc91aeb_0_500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30" name="Google Shape;530;g290ffc91aeb_0_500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531" name="Google Shape;531;g290ffc91aeb_0_500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g290ffc91aeb_0_500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33" name="Google Shape;533;g290ffc91aeb_0_500"/>
          <p:cNvCxnSpPr/>
          <p:nvPr/>
        </p:nvCxnSpPr>
        <p:spPr>
          <a:xfrm>
            <a:off x="8978283" y="9182100"/>
            <a:ext cx="10761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g290ffc91aeb_0_500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5" name="Google Shape;535;g290ffc91aeb_0_500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6" name="Google Shape;536;g290ffc91aeb_0_500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Bebas Neue"/>
                <a:ea typeface="Bebas Neue"/>
                <a:cs typeface="Bebas Neue"/>
                <a:sym typeface="Bebas Neue"/>
              </a:rPr>
              <a:t>04</a:t>
            </a:r>
            <a:endParaRPr/>
          </a:p>
        </p:txBody>
      </p:sp>
      <p:sp>
        <p:nvSpPr>
          <p:cNvPr id="537" name="Google Shape;537;g290ffc91aeb_0_500"/>
          <p:cNvSpPr txBox="1"/>
          <p:nvPr/>
        </p:nvSpPr>
        <p:spPr>
          <a:xfrm>
            <a:off x="6221249" y="3456750"/>
            <a:ext cx="66384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SQL </a:t>
            </a:r>
            <a:r>
              <a:rPr b="1" lang="en-US" sz="4800">
                <a:solidFill>
                  <a:schemeClr val="dk1"/>
                </a:solidFill>
              </a:rPr>
              <a:t>STRING &amp; DATE FUNCTION</a:t>
            </a:r>
            <a:endParaRPr b="1" sz="4800"/>
          </a:p>
        </p:txBody>
      </p:sp>
      <p:sp>
        <p:nvSpPr>
          <p:cNvPr id="538" name="Google Shape;538;g290ffc91aeb_0_50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90ffc91aeb_0_627"/>
          <p:cNvSpPr txBox="1"/>
          <p:nvPr/>
        </p:nvSpPr>
        <p:spPr>
          <a:xfrm>
            <a:off x="829350" y="5008575"/>
            <a:ext cx="163245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CONCAT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digunakan untuk menggabungkan beberapa string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Contohnya ingin menggabungkan antara </a:t>
            </a:r>
            <a:r>
              <a:rPr b="1" lang="en-US" sz="3000" u="sng">
                <a:latin typeface="Roboto"/>
                <a:ea typeface="Roboto"/>
                <a:cs typeface="Roboto"/>
                <a:sym typeface="Roboto"/>
              </a:rPr>
              <a:t>start_station_name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b="1" lang="en-US" sz="3000" u="sng">
                <a:latin typeface="Roboto"/>
                <a:ea typeface="Roboto"/>
                <a:cs typeface="Roboto"/>
                <a:sym typeface="Roboto"/>
              </a:rPr>
              <a:t>end_station_name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dari tabel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bikeshare_trips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g290ffc91aeb_0_627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545" name="Google Shape;545;g290ffc91aeb_0_627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STRING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46" name="Google Shape;546;g290ffc91aeb_0_627"/>
          <p:cNvSpPr txBox="1"/>
          <p:nvPr/>
        </p:nvSpPr>
        <p:spPr>
          <a:xfrm>
            <a:off x="611623" y="2033450"/>
            <a:ext cx="169815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roses manipulasi data string dapat dilakukan dengan fungsi: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Concat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Replace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Substr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g290ffc91aeb_0_627"/>
          <p:cNvSpPr/>
          <p:nvPr/>
        </p:nvSpPr>
        <p:spPr>
          <a:xfrm>
            <a:off x="829350" y="4390050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290ffc91aeb_0_627"/>
          <p:cNvSpPr txBox="1"/>
          <p:nvPr/>
        </p:nvSpPr>
        <p:spPr>
          <a:xfrm>
            <a:off x="876300" y="4366950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fungsi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CONCAT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549" name="Google Shape;549;g290ffc91aeb_0_627"/>
          <p:cNvSpPr txBox="1"/>
          <p:nvPr/>
        </p:nvSpPr>
        <p:spPr>
          <a:xfrm>
            <a:off x="1388475" y="6661288"/>
            <a:ext cx="106293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CONCAT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', '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end_station_name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station_stops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0" name="Google Shape;550;g290ffc91aeb_0_6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0175" y="6998775"/>
            <a:ext cx="3940800" cy="2902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90ffc91aeb_0_640"/>
          <p:cNvSpPr txBox="1"/>
          <p:nvPr/>
        </p:nvSpPr>
        <p:spPr>
          <a:xfrm>
            <a:off x="829350" y="2951175"/>
            <a:ext cx="163245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REPLACE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digunakan untuk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mengganti string dengan string baru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Biasanya digunakan untuk memperbaiki kesalahan penulisan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Contohnya ingin mengganti kata ‘Japan’ menjadi ‘Japanese’ dari </a:t>
            </a:r>
            <a:r>
              <a:rPr b="1" lang="en-US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start_station_name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pada tabel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bikeshare_trips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g290ffc91aeb_0_64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557" name="Google Shape;557;g290ffc91aeb_0_640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STRING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8" name="Google Shape;558;g290ffc91aeb_0_640"/>
          <p:cNvSpPr/>
          <p:nvPr/>
        </p:nvSpPr>
        <p:spPr>
          <a:xfrm>
            <a:off x="829350" y="2332650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g290ffc91aeb_0_640"/>
          <p:cNvSpPr txBox="1"/>
          <p:nvPr/>
        </p:nvSpPr>
        <p:spPr>
          <a:xfrm>
            <a:off x="876300" y="2309550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fungsi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REPLACE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560" name="Google Shape;560;g290ffc91aeb_0_640"/>
          <p:cNvSpPr txBox="1"/>
          <p:nvPr/>
        </p:nvSpPr>
        <p:spPr>
          <a:xfrm>
            <a:off x="1249100" y="5670688"/>
            <a:ext cx="10629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'Japan'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900">
                <a:solidFill>
                  <a:srgbClr val="0D90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'Japanese'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start_station_name_new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1" name="Google Shape;561;g290ffc91aeb_0_6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17775" y="5429988"/>
            <a:ext cx="4995962" cy="2664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da0a6adb1_0_201"/>
          <p:cNvSpPr/>
          <p:nvPr/>
        </p:nvSpPr>
        <p:spPr>
          <a:xfrm rot="10800000">
            <a:off x="15274777" y="2327760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g24da0a6adb1_0_201"/>
          <p:cNvSpPr/>
          <p:nvPr/>
        </p:nvSpPr>
        <p:spPr>
          <a:xfrm rot="10800000">
            <a:off x="14520918" y="2820225"/>
            <a:ext cx="1797595" cy="1959232"/>
          </a:xfrm>
          <a:custGeom>
            <a:rect b="b" l="l" r="r" t="t"/>
            <a:pathLst>
              <a:path extrusionOk="0" h="1959232" w="1797595">
                <a:moveTo>
                  <a:pt x="1797595" y="1959232"/>
                </a:moveTo>
                <a:lnTo>
                  <a:pt x="0" y="1959232"/>
                </a:lnTo>
                <a:lnTo>
                  <a:pt x="0" y="0"/>
                </a:lnTo>
                <a:lnTo>
                  <a:pt x="1797595" y="0"/>
                </a:lnTo>
                <a:lnTo>
                  <a:pt x="1797595" y="195923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3" name="Google Shape;203;g24da0a6adb1_0_201"/>
          <p:cNvGrpSpPr/>
          <p:nvPr/>
        </p:nvGrpSpPr>
        <p:grpSpPr>
          <a:xfrm>
            <a:off x="3695975" y="3363825"/>
            <a:ext cx="1797669" cy="1959171"/>
            <a:chOff x="0" y="-47625"/>
            <a:chExt cx="1781105" cy="1355546"/>
          </a:xfrm>
        </p:grpSpPr>
        <p:sp>
          <p:nvSpPr>
            <p:cNvPr id="204" name="Google Shape;204;g24da0a6adb1_0_201"/>
            <p:cNvSpPr/>
            <p:nvPr/>
          </p:nvSpPr>
          <p:spPr>
            <a:xfrm>
              <a:off x="0" y="0"/>
              <a:ext cx="1781105" cy="1307921"/>
            </a:xfrm>
            <a:custGeom>
              <a:rect b="b" l="l" r="r" t="t"/>
              <a:pathLst>
                <a:path extrusionOk="0" h="1307921" w="1781105">
                  <a:moveTo>
                    <a:pt x="58385" y="0"/>
                  </a:moveTo>
                  <a:lnTo>
                    <a:pt x="1722720" y="0"/>
                  </a:lnTo>
                  <a:cubicBezTo>
                    <a:pt x="1738205" y="0"/>
                    <a:pt x="1753055" y="6151"/>
                    <a:pt x="1764004" y="17101"/>
                  </a:cubicBezTo>
                  <a:cubicBezTo>
                    <a:pt x="1774954" y="28050"/>
                    <a:pt x="1781105" y="42901"/>
                    <a:pt x="1781105" y="58385"/>
                  </a:cubicBezTo>
                  <a:lnTo>
                    <a:pt x="1781105" y="1249535"/>
                  </a:lnTo>
                  <a:cubicBezTo>
                    <a:pt x="1781105" y="1281781"/>
                    <a:pt x="1754965" y="1307921"/>
                    <a:pt x="1722720" y="1307921"/>
                  </a:cubicBezTo>
                  <a:lnTo>
                    <a:pt x="58385" y="1307921"/>
                  </a:lnTo>
                  <a:cubicBezTo>
                    <a:pt x="26140" y="1307921"/>
                    <a:pt x="0" y="1281781"/>
                    <a:pt x="0" y="1249535"/>
                  </a:cubicBezTo>
                  <a:lnTo>
                    <a:pt x="0" y="58385"/>
                  </a:lnTo>
                  <a:cubicBezTo>
                    <a:pt x="0" y="26140"/>
                    <a:pt x="26140" y="0"/>
                    <a:pt x="5838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24da0a6adb1_0_201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6" name="Google Shape;206;g24da0a6adb1_0_201"/>
          <p:cNvCxnSpPr/>
          <p:nvPr/>
        </p:nvCxnSpPr>
        <p:spPr>
          <a:xfrm>
            <a:off x="8978283" y="9182100"/>
            <a:ext cx="10761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24da0a6adb1_0_201"/>
          <p:cNvSpPr/>
          <p:nvPr/>
        </p:nvSpPr>
        <p:spPr>
          <a:xfrm rot="10800000">
            <a:off x="-948114" y="3620479"/>
            <a:ext cx="7567274" cy="6687579"/>
          </a:xfrm>
          <a:custGeom>
            <a:rect b="b" l="l" r="r" t="t"/>
            <a:pathLst>
              <a:path extrusionOk="0" h="6687579" w="7567274">
                <a:moveTo>
                  <a:pt x="0" y="0"/>
                </a:moveTo>
                <a:lnTo>
                  <a:pt x="7567275" y="0"/>
                </a:lnTo>
                <a:lnTo>
                  <a:pt x="7567275" y="6687579"/>
                </a:lnTo>
                <a:lnTo>
                  <a:pt x="0" y="6687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g24da0a6adb1_0_201"/>
          <p:cNvSpPr/>
          <p:nvPr/>
        </p:nvSpPr>
        <p:spPr>
          <a:xfrm>
            <a:off x="8217847" y="8172407"/>
            <a:ext cx="1294377" cy="1410765"/>
          </a:xfrm>
          <a:custGeom>
            <a:rect b="b" l="l" r="r" t="t"/>
            <a:pathLst>
              <a:path extrusionOk="0" h="1410765" w="1294377">
                <a:moveTo>
                  <a:pt x="0" y="0"/>
                </a:moveTo>
                <a:lnTo>
                  <a:pt x="1294377" y="0"/>
                </a:lnTo>
                <a:lnTo>
                  <a:pt x="1294377" y="1410765"/>
                </a:lnTo>
                <a:lnTo>
                  <a:pt x="0" y="1410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g24da0a6adb1_0_201"/>
          <p:cNvSpPr txBox="1"/>
          <p:nvPr/>
        </p:nvSpPr>
        <p:spPr>
          <a:xfrm>
            <a:off x="3570154" y="3727650"/>
            <a:ext cx="2003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/>
          </a:p>
        </p:txBody>
      </p:sp>
      <p:sp>
        <p:nvSpPr>
          <p:cNvPr id="210" name="Google Shape;210;g24da0a6adb1_0_201"/>
          <p:cNvSpPr txBox="1"/>
          <p:nvPr/>
        </p:nvSpPr>
        <p:spPr>
          <a:xfrm>
            <a:off x="6221249" y="3456750"/>
            <a:ext cx="6638400" cy="28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HOW TO DO DATA CLEANSING USING BIGQUERY?</a:t>
            </a:r>
            <a:endParaRPr b="1" sz="4800"/>
          </a:p>
        </p:txBody>
      </p:sp>
      <p:sp>
        <p:nvSpPr>
          <p:cNvPr id="211" name="Google Shape;211;g24da0a6adb1_0_201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90ffc91aeb_0_654"/>
          <p:cNvSpPr txBox="1"/>
          <p:nvPr/>
        </p:nvSpPr>
        <p:spPr>
          <a:xfrm>
            <a:off x="829350" y="2951175"/>
            <a:ext cx="16324500" cy="18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SUBSTR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digunakan untuk mengambil bagian dari string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Contohnya ingin mengambil 5 huruf pertama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 </a:t>
            </a:r>
            <a:r>
              <a:rPr b="1" lang="en-US" sz="3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start_station_name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pada tabel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bikeshare_trips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g290ffc91aeb_0_654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568" name="Google Shape;568;g290ffc91aeb_0_654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STRING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69" name="Google Shape;569;g290ffc91aeb_0_654"/>
          <p:cNvSpPr/>
          <p:nvPr/>
        </p:nvSpPr>
        <p:spPr>
          <a:xfrm>
            <a:off x="829350" y="2332650"/>
            <a:ext cx="58794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g290ffc91aeb_0_654"/>
          <p:cNvSpPr txBox="1"/>
          <p:nvPr/>
        </p:nvSpPr>
        <p:spPr>
          <a:xfrm>
            <a:off x="876300" y="2309550"/>
            <a:ext cx="58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Contoh fungsi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SUBSTR</a:t>
            </a:r>
            <a:r>
              <a:rPr b="1"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</p:txBody>
      </p:sp>
      <p:sp>
        <p:nvSpPr>
          <p:cNvPr id="571" name="Google Shape;571;g290ffc91aeb_0_654"/>
          <p:cNvSpPr txBox="1"/>
          <p:nvPr/>
        </p:nvSpPr>
        <p:spPr>
          <a:xfrm>
            <a:off x="1249100" y="5670688"/>
            <a:ext cx="106293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SUBSTR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900">
                <a:solidFill>
                  <a:srgbClr val="F4511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start_station_name_new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2" name="Google Shape;572;g290ffc91aeb_0_6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8400" y="5360938"/>
            <a:ext cx="528637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90ffc91aeb_0_684"/>
          <p:cNvSpPr txBox="1"/>
          <p:nvPr/>
        </p:nvSpPr>
        <p:spPr>
          <a:xfrm>
            <a:off x="829350" y="5694375"/>
            <a:ext cx="1632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Menarik tanggal dan waktu sekarang, pada saat running syntax SQL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g290ffc91aeb_0_684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579" name="Google Shape;579;g290ffc91aeb_0_684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DATE</a:t>
            </a: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0" name="Google Shape;580;g290ffc91aeb_0_684"/>
          <p:cNvSpPr/>
          <p:nvPr/>
        </p:nvSpPr>
        <p:spPr>
          <a:xfrm>
            <a:off x="829350" y="5075850"/>
            <a:ext cx="10932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290ffc91aeb_0_684"/>
          <p:cNvSpPr txBox="1"/>
          <p:nvPr/>
        </p:nvSpPr>
        <p:spPr>
          <a:xfrm>
            <a:off x="1249100" y="5084750"/>
            <a:ext cx="956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Menarik tanggal dan waktu sekarang:</a:t>
            </a:r>
            <a:endParaRPr b="1"/>
          </a:p>
        </p:txBody>
      </p:sp>
      <p:sp>
        <p:nvSpPr>
          <p:cNvPr id="582" name="Google Shape;582;g290ffc91aeb_0_684"/>
          <p:cNvSpPr txBox="1"/>
          <p:nvPr/>
        </p:nvSpPr>
        <p:spPr>
          <a:xfrm>
            <a:off x="1365250" y="6810888"/>
            <a:ext cx="1062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18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current_date</a:t>
            </a:r>
            <a:r>
              <a:rPr lang="en-US" sz="18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date_now,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current_time</a:t>
            </a:r>
            <a:r>
              <a:rPr lang="en-US" sz="18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time_now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3" name="Google Shape;583;g290ffc91aeb_0_684"/>
          <p:cNvSpPr txBox="1"/>
          <p:nvPr/>
        </p:nvSpPr>
        <p:spPr>
          <a:xfrm>
            <a:off x="678375" y="2026675"/>
            <a:ext cx="15432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6413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Tanggal dan waktu dapat disimpan dalam berbagai jenis di dalam database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Datetime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Timestamp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64135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</a:pP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Year</a:t>
            </a:r>
            <a:endParaRPr/>
          </a:p>
        </p:txBody>
      </p:sp>
      <p:pic>
        <p:nvPicPr>
          <p:cNvPr id="584" name="Google Shape;584;g290ffc91aeb_0_6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250" y="8488632"/>
            <a:ext cx="5361864" cy="9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0ffc91aeb_0_698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590" name="Google Shape;590;g290ffc91aeb_0_698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DATE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1" name="Google Shape;591;g290ffc91aeb_0_698"/>
          <p:cNvSpPr/>
          <p:nvPr/>
        </p:nvSpPr>
        <p:spPr>
          <a:xfrm>
            <a:off x="829350" y="2256450"/>
            <a:ext cx="10932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290ffc91aeb_0_698"/>
          <p:cNvSpPr txBox="1"/>
          <p:nvPr/>
        </p:nvSpPr>
        <p:spPr>
          <a:xfrm>
            <a:off x="1249100" y="2265350"/>
            <a:ext cx="956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 tanggal dan waktu sesuai keinginan:</a:t>
            </a:r>
            <a:endParaRPr b="1"/>
          </a:p>
        </p:txBody>
      </p:sp>
      <p:sp>
        <p:nvSpPr>
          <p:cNvPr id="593" name="Google Shape;593;g290ffc91aeb_0_698"/>
          <p:cNvSpPr txBox="1"/>
          <p:nvPr/>
        </p:nvSpPr>
        <p:spPr>
          <a:xfrm>
            <a:off x="1365250" y="3000888"/>
            <a:ext cx="10629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18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-US" sz="18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8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2021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8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8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01</a:t>
            </a:r>
            <a:r>
              <a:rPr lang="en-US" sz="18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make_date,</a:t>
            </a:r>
            <a:endParaRPr sz="18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time</a:t>
            </a:r>
            <a:r>
              <a:rPr lang="en-US" sz="18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8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8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34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800">
                <a:solidFill>
                  <a:srgbClr val="F4511E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33</a:t>
            </a:r>
            <a:r>
              <a:rPr lang="en-US" sz="1800">
                <a:solidFill>
                  <a:srgbClr val="37474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800">
                <a:solidFill>
                  <a:srgbClr val="3367D6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8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make_time;</a:t>
            </a:r>
            <a:endParaRPr sz="18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4" name="Google Shape;594;g290ffc91aeb_0_6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4850" y="3212355"/>
            <a:ext cx="4934079" cy="9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290ffc91aeb_0_698"/>
          <p:cNvSpPr/>
          <p:nvPr/>
        </p:nvSpPr>
        <p:spPr>
          <a:xfrm>
            <a:off x="829350" y="4798450"/>
            <a:ext cx="10932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290ffc91aeb_0_698"/>
          <p:cNvSpPr txBox="1"/>
          <p:nvPr/>
        </p:nvSpPr>
        <p:spPr>
          <a:xfrm>
            <a:off x="1249100" y="4807350"/>
            <a:ext cx="956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Mengambil tanggal dan waktu dari format yang ada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:</a:t>
            </a:r>
            <a:endParaRPr b="1"/>
          </a:p>
        </p:txBody>
      </p:sp>
      <p:sp>
        <p:nvSpPr>
          <p:cNvPr id="597" name="Google Shape;597;g290ffc91aeb_0_698"/>
          <p:cNvSpPr txBox="1"/>
          <p:nvPr/>
        </p:nvSpPr>
        <p:spPr>
          <a:xfrm>
            <a:off x="1365250" y="5542888"/>
            <a:ext cx="106293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start_date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day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start_date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extract_day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start_date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extract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start_date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8" name="Google Shape;598;g290ffc91aeb_0_6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6600" y="7724038"/>
            <a:ext cx="73723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90ffc91aeb_0_717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604" name="Google Shape;604;g290ffc91aeb_0_717"/>
          <p:cNvSpPr txBox="1"/>
          <p:nvPr/>
        </p:nvSpPr>
        <p:spPr>
          <a:xfrm>
            <a:off x="3646274" y="80595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DATE FUNCTION</a:t>
            </a:r>
            <a:endParaRPr b="1" sz="450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05" name="Google Shape;605;g290ffc91aeb_0_717"/>
          <p:cNvSpPr/>
          <p:nvPr/>
        </p:nvSpPr>
        <p:spPr>
          <a:xfrm>
            <a:off x="829350" y="2256450"/>
            <a:ext cx="10932600" cy="600300"/>
          </a:xfrm>
          <a:prstGeom prst="roundRect">
            <a:avLst>
              <a:gd fmla="val 16667" name="adj"/>
            </a:avLst>
          </a:prstGeom>
          <a:solidFill>
            <a:srgbClr val="EEECE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290ffc91aeb_0_717"/>
          <p:cNvSpPr txBox="1"/>
          <p:nvPr/>
        </p:nvSpPr>
        <p:spPr>
          <a:xfrm>
            <a:off x="1249100" y="2265350"/>
            <a:ext cx="956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Fungsi date_trunc():</a:t>
            </a:r>
            <a:endParaRPr b="1"/>
          </a:p>
        </p:txBody>
      </p:sp>
      <p:sp>
        <p:nvSpPr>
          <p:cNvPr id="607" name="Google Shape;607;g290ffc91aeb_0_717"/>
          <p:cNvSpPr txBox="1"/>
          <p:nvPr/>
        </p:nvSpPr>
        <p:spPr>
          <a:xfrm>
            <a:off x="1365250" y="4220088"/>
            <a:ext cx="106293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start_date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date_trunc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start_date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,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date_trunc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start_date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bigquery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san_francisco_bikeshare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bikeshare_trips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67D6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g290ffc91aeb_0_717"/>
          <p:cNvSpPr txBox="1"/>
          <p:nvPr/>
        </p:nvSpPr>
        <p:spPr>
          <a:xfrm>
            <a:off x="829350" y="3258175"/>
            <a:ext cx="136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date_trunc() </a:t>
            </a:r>
            <a:r>
              <a:rPr lang="en-US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mengambil data dengan format hasil yang berbeda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9" name="Google Shape;609;g290ffc91aeb_0_7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6257103"/>
            <a:ext cx="9673425" cy="22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0ffc91aeb_1_99"/>
          <p:cNvSpPr/>
          <p:nvPr/>
        </p:nvSpPr>
        <p:spPr>
          <a:xfrm>
            <a:off x="732600" y="5628613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g290ffc91aeb_1_99"/>
          <p:cNvSpPr/>
          <p:nvPr/>
        </p:nvSpPr>
        <p:spPr>
          <a:xfrm>
            <a:off x="732600" y="3852113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g290ffc91aeb_1_99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617" name="Google Shape;617;g290ffc91aeb_1_99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8" name="Google Shape;618;g290ffc91aeb_1_9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619" name="Google Shape;619;g290ffc91aeb_1_99"/>
          <p:cNvSpPr txBox="1"/>
          <p:nvPr/>
        </p:nvSpPr>
        <p:spPr>
          <a:xfrm>
            <a:off x="1193466" y="5815963"/>
            <a:ext cx="160335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Kasus 2 :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Temukan jumlah pembeli unik (berdasarkan id_user) yang menyelesaikan pesanan selama 2023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g290ffc91aeb_1_99"/>
          <p:cNvSpPr txBox="1"/>
          <p:nvPr/>
        </p:nvSpPr>
        <p:spPr>
          <a:xfrm>
            <a:off x="3900306" y="805951"/>
            <a:ext cx="1048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Case study homework</a:t>
            </a:r>
            <a:endParaRPr sz="6000"/>
          </a:p>
        </p:txBody>
      </p:sp>
      <p:sp>
        <p:nvSpPr>
          <p:cNvPr id="621" name="Google Shape;621;g290ffc91aeb_1_99"/>
          <p:cNvSpPr/>
          <p:nvPr/>
        </p:nvSpPr>
        <p:spPr>
          <a:xfrm>
            <a:off x="732600" y="7339575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290ffc91aeb_1_99"/>
          <p:cNvSpPr txBox="1"/>
          <p:nvPr/>
        </p:nvSpPr>
        <p:spPr>
          <a:xfrm>
            <a:off x="1193466" y="7526925"/>
            <a:ext cx="160335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Kasus 3 : 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Temukan 3 kategori produk teratas yang memiliki variasi SKU terbanyak yang diinput ke sistem pada tahun 2019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g290ffc91aeb_1_99"/>
          <p:cNvSpPr txBox="1"/>
          <p:nvPr/>
        </p:nvSpPr>
        <p:spPr>
          <a:xfrm>
            <a:off x="1127250" y="2040660"/>
            <a:ext cx="160335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Dataset Kasus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 theLook eCommerce - BigQuery Public Data</a:t>
            </a:r>
            <a:endParaRPr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https://console.cloud.google.com/marketplace/product/bigquery-public-data/thelook-ecommerce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g290ffc91aeb_1_99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290ffc91aeb_1_99"/>
          <p:cNvSpPr txBox="1"/>
          <p:nvPr/>
        </p:nvSpPr>
        <p:spPr>
          <a:xfrm>
            <a:off x="1193466" y="4071225"/>
            <a:ext cx="160335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Kasus 1 : 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Tampilkan data products yang memiliki cost lebih dari 200$ dan ada berapa jumlahnya?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90ffc91aeb_1_202"/>
          <p:cNvSpPr/>
          <p:nvPr/>
        </p:nvSpPr>
        <p:spPr>
          <a:xfrm>
            <a:off x="732600" y="5628613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290ffc91aeb_1_202"/>
          <p:cNvSpPr/>
          <p:nvPr/>
        </p:nvSpPr>
        <p:spPr>
          <a:xfrm>
            <a:off x="732600" y="3852113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290ffc91aeb_1_202"/>
          <p:cNvSpPr txBox="1"/>
          <p:nvPr/>
        </p:nvSpPr>
        <p:spPr>
          <a:xfrm>
            <a:off x="16704441" y="769334"/>
            <a:ext cx="5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/>
          </a:p>
        </p:txBody>
      </p:sp>
      <p:sp>
        <p:nvSpPr>
          <p:cNvPr id="633" name="Google Shape;633;g290ffc91aeb_1_202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4" name="Google Shape;634;g290ffc91aeb_1_202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635" name="Google Shape;635;g290ffc91aeb_1_202"/>
          <p:cNvSpPr txBox="1"/>
          <p:nvPr/>
        </p:nvSpPr>
        <p:spPr>
          <a:xfrm>
            <a:off x="1193466" y="5815963"/>
            <a:ext cx="160335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Kasus 2 : 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Tampilkan 10 pengguna pertama (berdasarkan tanggal pendaftaran) yang memiliki reputasi lebih dari 500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g290ffc91aeb_1_202"/>
          <p:cNvSpPr txBox="1"/>
          <p:nvPr/>
        </p:nvSpPr>
        <p:spPr>
          <a:xfrm>
            <a:off x="3900306" y="805951"/>
            <a:ext cx="1048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Case study homework</a:t>
            </a:r>
            <a:endParaRPr sz="6000"/>
          </a:p>
        </p:txBody>
      </p:sp>
      <p:sp>
        <p:nvSpPr>
          <p:cNvPr id="637" name="Google Shape;637;g290ffc91aeb_1_202"/>
          <p:cNvSpPr/>
          <p:nvPr/>
        </p:nvSpPr>
        <p:spPr>
          <a:xfrm>
            <a:off x="732600" y="7339575"/>
            <a:ext cx="16822800" cy="13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290ffc91aeb_1_202"/>
          <p:cNvSpPr txBox="1"/>
          <p:nvPr/>
        </p:nvSpPr>
        <p:spPr>
          <a:xfrm>
            <a:off x="1193466" y="7526925"/>
            <a:ext cx="160335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Kasus 3 : 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Tampilkan 100 komentar pertama yang dibuat setelah 31 Desember 2020 dan memiliki skor lebih dari 5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g290ffc91aeb_1_202"/>
          <p:cNvSpPr txBox="1"/>
          <p:nvPr/>
        </p:nvSpPr>
        <p:spPr>
          <a:xfrm>
            <a:off x="1127250" y="2040660"/>
            <a:ext cx="160335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Dataset Kasus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: Stackoverflow - BigQuery Public Data</a:t>
            </a:r>
            <a:endParaRPr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u="sng">
                <a:solidFill>
                  <a:srgbClr val="1155CC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https://console.cloud.google.com/bigquery?p=bigquery-public-data&amp;d=stackoverflow&amp;page=dataset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2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0" name="Google Shape;640;g290ffc91aeb_1_202"/>
          <p:cNvSpPr/>
          <p:nvPr/>
        </p:nvSpPr>
        <p:spPr>
          <a:xfrm>
            <a:off x="16627900" y="632625"/>
            <a:ext cx="833400" cy="6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290ffc91aeb_1_202"/>
          <p:cNvSpPr txBox="1"/>
          <p:nvPr/>
        </p:nvSpPr>
        <p:spPr>
          <a:xfrm>
            <a:off x="1193466" y="4071225"/>
            <a:ext cx="160335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Kasus 1 : </a:t>
            </a:r>
            <a:r>
              <a:rPr lang="en-US" sz="2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Tampilkan 100 data pengguna yang berada di kanada, amerika serikat, dan spanyol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0"/>
          <p:cNvSpPr txBox="1"/>
          <p:nvPr/>
        </p:nvSpPr>
        <p:spPr>
          <a:xfrm>
            <a:off x="16704441" y="769334"/>
            <a:ext cx="554859" cy="498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0"/>
          <p:cNvSpPr txBox="1"/>
          <p:nvPr/>
        </p:nvSpPr>
        <p:spPr>
          <a:xfrm>
            <a:off x="5890091" y="2579228"/>
            <a:ext cx="6507818" cy="2090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0"/>
          <p:cNvSpPr/>
          <p:nvPr/>
        </p:nvSpPr>
        <p:spPr>
          <a:xfrm flipH="1">
            <a:off x="4772671" y="3842230"/>
            <a:ext cx="1314686" cy="1432901"/>
          </a:xfrm>
          <a:custGeom>
            <a:rect b="b" l="l" r="r" t="t"/>
            <a:pathLst>
              <a:path extrusionOk="0" h="1432901" w="1314686">
                <a:moveTo>
                  <a:pt x="1314687" y="0"/>
                </a:moveTo>
                <a:lnTo>
                  <a:pt x="0" y="0"/>
                </a:lnTo>
                <a:lnTo>
                  <a:pt x="0" y="1432901"/>
                </a:lnTo>
                <a:lnTo>
                  <a:pt x="1314687" y="1432901"/>
                </a:lnTo>
                <a:lnTo>
                  <a:pt x="131468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49" name="Google Shape;649;p10"/>
          <p:cNvGrpSpPr/>
          <p:nvPr/>
        </p:nvGrpSpPr>
        <p:grpSpPr>
          <a:xfrm>
            <a:off x="17259300" y="2229564"/>
            <a:ext cx="3221973" cy="5647047"/>
            <a:chOff x="0" y="-47625"/>
            <a:chExt cx="848586" cy="1487288"/>
          </a:xfrm>
        </p:grpSpPr>
        <p:sp>
          <p:nvSpPr>
            <p:cNvPr id="650" name="Google Shape;650;p10"/>
            <p:cNvSpPr/>
            <p:nvPr/>
          </p:nvSpPr>
          <p:spPr>
            <a:xfrm>
              <a:off x="0" y="0"/>
              <a:ext cx="848586" cy="1439663"/>
            </a:xfrm>
            <a:custGeom>
              <a:rect b="b" l="l" r="r" t="t"/>
              <a:pathLst>
                <a:path extrusionOk="0" h="1439663" w="848586">
                  <a:moveTo>
                    <a:pt x="122545" y="0"/>
                  </a:moveTo>
                  <a:lnTo>
                    <a:pt x="726040" y="0"/>
                  </a:lnTo>
                  <a:cubicBezTo>
                    <a:pt x="793720" y="0"/>
                    <a:pt x="848586" y="54865"/>
                    <a:pt x="848586" y="122545"/>
                  </a:cubicBezTo>
                  <a:lnTo>
                    <a:pt x="848586" y="1317118"/>
                  </a:lnTo>
                  <a:cubicBezTo>
                    <a:pt x="848586" y="1349619"/>
                    <a:pt x="835675" y="1380789"/>
                    <a:pt x="812693" y="1403770"/>
                  </a:cubicBezTo>
                  <a:cubicBezTo>
                    <a:pt x="789711" y="1426752"/>
                    <a:pt x="758541" y="1439663"/>
                    <a:pt x="726040" y="1439663"/>
                  </a:cubicBezTo>
                  <a:lnTo>
                    <a:pt x="122545" y="1439663"/>
                  </a:lnTo>
                  <a:cubicBezTo>
                    <a:pt x="54865" y="1439663"/>
                    <a:pt x="0" y="1384798"/>
                    <a:pt x="0" y="1317118"/>
                  </a:cubicBezTo>
                  <a:lnTo>
                    <a:pt x="0" y="122545"/>
                  </a:lnTo>
                  <a:cubicBezTo>
                    <a:pt x="0" y="54865"/>
                    <a:pt x="54865" y="0"/>
                    <a:pt x="12254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52" name="Google Shape;652;p10"/>
          <p:cNvCxnSpPr/>
          <p:nvPr/>
        </p:nvCxnSpPr>
        <p:spPr>
          <a:xfrm rot="-5400000">
            <a:off x="2920407" y="1326910"/>
            <a:ext cx="5182081" cy="0"/>
          </a:xfrm>
          <a:prstGeom prst="straightConnector1">
            <a:avLst/>
          </a:prstGeom>
          <a:noFill/>
          <a:ln cap="flat" cmpd="sng" w="76200">
            <a:solidFill>
              <a:srgbClr val="38D27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10"/>
          <p:cNvSpPr/>
          <p:nvPr/>
        </p:nvSpPr>
        <p:spPr>
          <a:xfrm flipH="1">
            <a:off x="9144000" y="-3532471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0"/>
                </a:moveTo>
                <a:lnTo>
                  <a:pt x="0" y="0"/>
                </a:lnTo>
                <a:lnTo>
                  <a:pt x="0" y="4612881"/>
                </a:lnTo>
                <a:lnTo>
                  <a:pt x="4232318" y="4612881"/>
                </a:lnTo>
                <a:lnTo>
                  <a:pt x="423231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4" name="Google Shape;654;p10"/>
          <p:cNvSpPr/>
          <p:nvPr/>
        </p:nvSpPr>
        <p:spPr>
          <a:xfrm>
            <a:off x="5081560" y="-3532471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0" y="0"/>
                </a:moveTo>
                <a:lnTo>
                  <a:pt x="4232319" y="0"/>
                </a:lnTo>
                <a:lnTo>
                  <a:pt x="4232319" y="4612881"/>
                </a:lnTo>
                <a:lnTo>
                  <a:pt x="0" y="4612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5" name="Google Shape;655;p10"/>
          <p:cNvSpPr/>
          <p:nvPr/>
        </p:nvSpPr>
        <p:spPr>
          <a:xfrm rot="10800000">
            <a:off x="9313879" y="9121101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6" name="Google Shape;656;p10"/>
          <p:cNvSpPr/>
          <p:nvPr/>
        </p:nvSpPr>
        <p:spPr>
          <a:xfrm flipH="1" rot="10800000">
            <a:off x="5081560" y="9102186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0" y="4612881"/>
                </a:moveTo>
                <a:lnTo>
                  <a:pt x="4232319" y="4612881"/>
                </a:lnTo>
                <a:lnTo>
                  <a:pt x="4232319" y="0"/>
                </a:lnTo>
                <a:lnTo>
                  <a:pt x="0" y="0"/>
                </a:lnTo>
                <a:lnTo>
                  <a:pt x="0" y="4612881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657" name="Google Shape;657;p10"/>
          <p:cNvGrpSpPr/>
          <p:nvPr/>
        </p:nvGrpSpPr>
        <p:grpSpPr>
          <a:xfrm>
            <a:off x="-2193273" y="2229564"/>
            <a:ext cx="3221973" cy="5647047"/>
            <a:chOff x="0" y="-47625"/>
            <a:chExt cx="848586" cy="1487288"/>
          </a:xfrm>
        </p:grpSpPr>
        <p:sp>
          <p:nvSpPr>
            <p:cNvPr id="658" name="Google Shape;658;p10"/>
            <p:cNvSpPr/>
            <p:nvPr/>
          </p:nvSpPr>
          <p:spPr>
            <a:xfrm>
              <a:off x="0" y="0"/>
              <a:ext cx="848586" cy="1439663"/>
            </a:xfrm>
            <a:custGeom>
              <a:rect b="b" l="l" r="r" t="t"/>
              <a:pathLst>
                <a:path extrusionOk="0" h="1439663" w="848586">
                  <a:moveTo>
                    <a:pt x="122545" y="0"/>
                  </a:moveTo>
                  <a:lnTo>
                    <a:pt x="726040" y="0"/>
                  </a:lnTo>
                  <a:cubicBezTo>
                    <a:pt x="793720" y="0"/>
                    <a:pt x="848586" y="54865"/>
                    <a:pt x="848586" y="122545"/>
                  </a:cubicBezTo>
                  <a:lnTo>
                    <a:pt x="848586" y="1317118"/>
                  </a:lnTo>
                  <a:cubicBezTo>
                    <a:pt x="848586" y="1349619"/>
                    <a:pt x="835675" y="1380789"/>
                    <a:pt x="812693" y="1403770"/>
                  </a:cubicBezTo>
                  <a:cubicBezTo>
                    <a:pt x="789711" y="1426752"/>
                    <a:pt x="758541" y="1439663"/>
                    <a:pt x="726040" y="1439663"/>
                  </a:cubicBezTo>
                  <a:lnTo>
                    <a:pt x="122545" y="1439663"/>
                  </a:lnTo>
                  <a:cubicBezTo>
                    <a:pt x="54865" y="1439663"/>
                    <a:pt x="0" y="1384798"/>
                    <a:pt x="0" y="1317118"/>
                  </a:cubicBezTo>
                  <a:lnTo>
                    <a:pt x="0" y="122545"/>
                  </a:lnTo>
                  <a:cubicBezTo>
                    <a:pt x="0" y="54865"/>
                    <a:pt x="54865" y="0"/>
                    <a:pt x="122545" y="0"/>
                  </a:cubicBezTo>
                  <a:close/>
                </a:path>
              </a:pathLst>
            </a:custGeom>
            <a:solidFill>
              <a:srgbClr val="38D2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10"/>
          <p:cNvSpPr/>
          <p:nvPr/>
        </p:nvSpPr>
        <p:spPr>
          <a:xfrm flipH="1">
            <a:off x="12231511" y="3842230"/>
            <a:ext cx="1314686" cy="1432901"/>
          </a:xfrm>
          <a:custGeom>
            <a:rect b="b" l="l" r="r" t="t"/>
            <a:pathLst>
              <a:path extrusionOk="0" h="1432901" w="1314686">
                <a:moveTo>
                  <a:pt x="1314686" y="0"/>
                </a:moveTo>
                <a:lnTo>
                  <a:pt x="0" y="0"/>
                </a:lnTo>
                <a:lnTo>
                  <a:pt x="0" y="1432901"/>
                </a:lnTo>
                <a:lnTo>
                  <a:pt x="1314686" y="1432901"/>
                </a:lnTo>
                <a:lnTo>
                  <a:pt x="131468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61" name="Google Shape;661;p10"/>
          <p:cNvCxnSpPr/>
          <p:nvPr/>
        </p:nvCxnSpPr>
        <p:spPr>
          <a:xfrm rot="-5400000">
            <a:off x="10379247" y="1326910"/>
            <a:ext cx="5182081" cy="0"/>
          </a:xfrm>
          <a:prstGeom prst="straightConnector1">
            <a:avLst/>
          </a:prstGeom>
          <a:noFill/>
          <a:ln cap="flat" cmpd="sng" w="76200">
            <a:solidFill>
              <a:srgbClr val="00D2B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2" name="Google Shape;662;p10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01" l="0" r="0" t="-302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4da0a6adb1_0_192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g24da0a6adb1_0_192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218" name="Google Shape;218;g24da0a6adb1_0_192"/>
          <p:cNvSpPr txBox="1"/>
          <p:nvPr/>
        </p:nvSpPr>
        <p:spPr>
          <a:xfrm>
            <a:off x="3824074" y="79620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DATA CLEANSING</a:t>
            </a:r>
            <a:endParaRPr sz="6000"/>
          </a:p>
        </p:txBody>
      </p:sp>
      <p:sp>
        <p:nvSpPr>
          <p:cNvPr id="219" name="Google Shape;219;g24da0a6adb1_0_192"/>
          <p:cNvSpPr txBox="1"/>
          <p:nvPr/>
        </p:nvSpPr>
        <p:spPr>
          <a:xfrm>
            <a:off x="606000" y="2076000"/>
            <a:ext cx="17076000" cy="2955300"/>
          </a:xfrm>
          <a:prstGeom prst="rect">
            <a:avLst/>
          </a:prstGeom>
          <a:noFill/>
          <a:ln cap="flat" cmpd="sng" w="28575">
            <a:solidFill>
              <a:srgbClr val="38D2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cleansing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cleaning atau data scrubbing) adalah proses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mengidentifikasi, mengkoreksi, dan menghapus kesalahan atau ketidaksesuaian dalam data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yang disimpan dalam basis data atau sistem informasi.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Tujuan utama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dari data cleansing adalah untuk memastikan bahwa data yang digunakan dalam analisis, pelaporan, atau aplikasi komputasi lainnya adalah akurat, konsisten, dan dapat diandalkan.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24da0a6adb1_0_192"/>
          <p:cNvSpPr/>
          <p:nvPr/>
        </p:nvSpPr>
        <p:spPr>
          <a:xfrm>
            <a:off x="609600" y="62330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24da0a6adb1_0_192"/>
          <p:cNvSpPr/>
          <p:nvPr/>
        </p:nvSpPr>
        <p:spPr>
          <a:xfrm>
            <a:off x="1548925" y="6233025"/>
            <a:ext cx="6403072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Menghapus Data Duplicate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24da0a6adb1_0_192"/>
          <p:cNvSpPr/>
          <p:nvPr/>
        </p:nvSpPr>
        <p:spPr>
          <a:xfrm>
            <a:off x="609600" y="72490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24da0a6adb1_0_192"/>
          <p:cNvSpPr/>
          <p:nvPr/>
        </p:nvSpPr>
        <p:spPr>
          <a:xfrm>
            <a:off x="1548925" y="7249025"/>
            <a:ext cx="6403072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Menangani Null Value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g24da0a6adb1_0_192"/>
          <p:cNvSpPr/>
          <p:nvPr/>
        </p:nvSpPr>
        <p:spPr>
          <a:xfrm>
            <a:off x="609600" y="82650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24da0a6adb1_0_192"/>
          <p:cNvSpPr/>
          <p:nvPr/>
        </p:nvSpPr>
        <p:spPr>
          <a:xfrm>
            <a:off x="1548925" y="8265025"/>
            <a:ext cx="6403072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Perubahan Tipe Data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4da0a6adb1_0_192"/>
          <p:cNvSpPr/>
          <p:nvPr/>
        </p:nvSpPr>
        <p:spPr>
          <a:xfrm>
            <a:off x="609600" y="92810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4da0a6adb1_0_192"/>
          <p:cNvSpPr/>
          <p:nvPr/>
        </p:nvSpPr>
        <p:spPr>
          <a:xfrm>
            <a:off x="1548925" y="9281025"/>
            <a:ext cx="6403072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Penghapusan Outlier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g24da0a6adb1_0_192"/>
          <p:cNvSpPr/>
          <p:nvPr/>
        </p:nvSpPr>
        <p:spPr>
          <a:xfrm>
            <a:off x="8516225" y="6233025"/>
            <a:ext cx="8966100" cy="3484200"/>
          </a:xfrm>
          <a:prstGeom prst="rect">
            <a:avLst/>
          </a:prstGeom>
          <a:noFill/>
          <a:ln cap="flat" cmpd="sng" w="38100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Note: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Beberapa proses Data Cleansing tidak dapat dilakukan di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Public Dataset di BigQuery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karena keterbatasan akses untuk query menggunakan syntax seperti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CREATE, DELETE, REPLACE. 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Namun tetap bisa digunakan jika menggunakan </a:t>
            </a: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dataset pribadi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yang diupload dari local file.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24da0a6adb1_0_192"/>
          <p:cNvSpPr txBox="1"/>
          <p:nvPr/>
        </p:nvSpPr>
        <p:spPr>
          <a:xfrm>
            <a:off x="606000" y="5368200"/>
            <a:ext cx="1197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Beberapa cara yang dapat dilakukan dalam proses data cleansing:</a:t>
            </a:r>
            <a:endParaRPr b="1"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0ffc91aeb_0_391"/>
          <p:cNvSpPr/>
          <p:nvPr/>
        </p:nvSpPr>
        <p:spPr>
          <a:xfrm rot="10800000">
            <a:off x="14197003" y="9258300"/>
            <a:ext cx="4232318" cy="4612881"/>
          </a:xfrm>
          <a:custGeom>
            <a:rect b="b" l="l" r="r" t="t"/>
            <a:pathLst>
              <a:path extrusionOk="0" h="4612881" w="4232318">
                <a:moveTo>
                  <a:pt x="4232318" y="4612881"/>
                </a:moveTo>
                <a:lnTo>
                  <a:pt x="0" y="4612881"/>
                </a:lnTo>
                <a:lnTo>
                  <a:pt x="0" y="0"/>
                </a:lnTo>
                <a:lnTo>
                  <a:pt x="4232318" y="0"/>
                </a:lnTo>
                <a:lnTo>
                  <a:pt x="4232318" y="461288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g290ffc91aeb_0_391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236" name="Google Shape;236;g290ffc91aeb_0_391"/>
          <p:cNvSpPr txBox="1"/>
          <p:nvPr/>
        </p:nvSpPr>
        <p:spPr>
          <a:xfrm>
            <a:off x="3824074" y="79620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DATA CLEANSING</a:t>
            </a:r>
            <a:endParaRPr sz="6000"/>
          </a:p>
        </p:txBody>
      </p:sp>
      <p:sp>
        <p:nvSpPr>
          <p:cNvPr id="237" name="Google Shape;237;g290ffc91aeb_0_391"/>
          <p:cNvSpPr/>
          <p:nvPr/>
        </p:nvSpPr>
        <p:spPr>
          <a:xfrm>
            <a:off x="609600" y="21944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290ffc91aeb_0_391"/>
          <p:cNvSpPr/>
          <p:nvPr/>
        </p:nvSpPr>
        <p:spPr>
          <a:xfrm>
            <a:off x="1548925" y="2194425"/>
            <a:ext cx="5343315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Menghapus Data Duplicate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g290ffc91aeb_0_391"/>
          <p:cNvSpPr txBox="1"/>
          <p:nvPr/>
        </p:nvSpPr>
        <p:spPr>
          <a:xfrm>
            <a:off x="9837125" y="3113275"/>
            <a:ext cx="55878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clean_data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raw_data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g290ffc91aeb_0_391"/>
          <p:cNvSpPr txBox="1"/>
          <p:nvPr/>
        </p:nvSpPr>
        <p:spPr>
          <a:xfrm>
            <a:off x="9837125" y="4889825"/>
            <a:ext cx="58164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clean_data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raw_data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1" name="Google Shape;241;g290ffc91aeb_0_391"/>
          <p:cNvSpPr txBox="1"/>
          <p:nvPr/>
        </p:nvSpPr>
        <p:spPr>
          <a:xfrm>
            <a:off x="1548913" y="2981563"/>
            <a:ext cx="7010400" cy="1520400"/>
          </a:xfrm>
          <a:prstGeom prst="rect">
            <a:avLst/>
          </a:prstGeom>
          <a:noFill/>
          <a:ln cap="flat" cmpd="sng" w="28575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Membuat tabel baru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untuk menyimpan tabel dataset yang sudah dihapus duplicate datanya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g290ffc91aeb_0_391"/>
          <p:cNvSpPr txBox="1"/>
          <p:nvPr/>
        </p:nvSpPr>
        <p:spPr>
          <a:xfrm>
            <a:off x="1548913" y="4758113"/>
            <a:ext cx="7010400" cy="1520400"/>
          </a:xfrm>
          <a:prstGeom prst="rect">
            <a:avLst/>
          </a:prstGeom>
          <a:noFill/>
          <a:ln cap="flat" cmpd="sng" w="28575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Me-replace tabel lama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untuk menyimpan tabel dataset yang sudah dihapus duplicate datanya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g290ffc91aeb_0_391"/>
          <p:cNvCxnSpPr>
            <a:stCxn id="241" idx="3"/>
            <a:endCxn id="239" idx="1"/>
          </p:cNvCxnSpPr>
          <p:nvPr/>
        </p:nvCxnSpPr>
        <p:spPr>
          <a:xfrm>
            <a:off x="8559313" y="3741763"/>
            <a:ext cx="12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g290ffc91aeb_0_391"/>
          <p:cNvCxnSpPr>
            <a:stCxn id="242" idx="3"/>
            <a:endCxn id="240" idx="1"/>
          </p:cNvCxnSpPr>
          <p:nvPr/>
        </p:nvCxnSpPr>
        <p:spPr>
          <a:xfrm>
            <a:off x="8559313" y="5518313"/>
            <a:ext cx="12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90ffc91aeb_0_416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250" name="Google Shape;250;g290ffc91aeb_0_416"/>
          <p:cNvSpPr txBox="1"/>
          <p:nvPr/>
        </p:nvSpPr>
        <p:spPr>
          <a:xfrm>
            <a:off x="3824074" y="79620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DATA CLEANSING</a:t>
            </a:r>
            <a:endParaRPr sz="6000"/>
          </a:p>
        </p:txBody>
      </p:sp>
      <p:sp>
        <p:nvSpPr>
          <p:cNvPr id="251" name="Google Shape;251;g290ffc91aeb_0_416"/>
          <p:cNvSpPr/>
          <p:nvPr/>
        </p:nvSpPr>
        <p:spPr>
          <a:xfrm>
            <a:off x="685800" y="22198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290ffc91aeb_0_416"/>
          <p:cNvSpPr/>
          <p:nvPr/>
        </p:nvSpPr>
        <p:spPr>
          <a:xfrm>
            <a:off x="1625125" y="2219825"/>
            <a:ext cx="5343315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Menangani Null Value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290ffc91aeb_0_416"/>
          <p:cNvSpPr txBox="1"/>
          <p:nvPr/>
        </p:nvSpPr>
        <p:spPr>
          <a:xfrm>
            <a:off x="1810625" y="3117975"/>
            <a:ext cx="159765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Ada beberapa cara untuk menangani nilai null yang disesuaikan dengan tipe data, konteks/kebutuhan, dan proporsi nilai null. 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g290ffc91aeb_0_416"/>
          <p:cNvSpPr txBox="1"/>
          <p:nvPr/>
        </p:nvSpPr>
        <p:spPr>
          <a:xfrm>
            <a:off x="1810625" y="4497000"/>
            <a:ext cx="15976500" cy="4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Hapus Baris dengan Nilai NULL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Contoh jika ingin menghapus baris dengan nilai NULL dalam kolom "column_name":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your_dataset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your_table	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column_name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A474E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Roboto"/>
              <a:buAutoNum type="arabicPeriod"/>
            </a:pP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Ganti Nilai NULL dengan Nilai Lain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Contoh jika ingin mengganti nilai NULL dalam kolom "column_name" dengan nilai rata-rata dari kolom tersebut: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UPDATE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your_dataset.your_table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SET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column_name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AVG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(column_name)</a:t>
            </a:r>
            <a:endParaRPr sz="1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column_name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IS NULL;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90ffc91aeb_0_443"/>
          <p:cNvSpPr/>
          <p:nvPr/>
        </p:nvSpPr>
        <p:spPr>
          <a:xfrm>
            <a:off x="921625" y="6796200"/>
            <a:ext cx="16687800" cy="283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90ffc91aeb_0_443"/>
          <p:cNvSpPr/>
          <p:nvPr/>
        </p:nvSpPr>
        <p:spPr>
          <a:xfrm>
            <a:off x="921625" y="3849800"/>
            <a:ext cx="16687800" cy="256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90ffc91aeb_0_443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262" name="Google Shape;262;g290ffc91aeb_0_443"/>
          <p:cNvSpPr txBox="1"/>
          <p:nvPr/>
        </p:nvSpPr>
        <p:spPr>
          <a:xfrm>
            <a:off x="3824074" y="79620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DATA CLEANSING</a:t>
            </a:r>
            <a:endParaRPr sz="6000"/>
          </a:p>
        </p:txBody>
      </p:sp>
      <p:sp>
        <p:nvSpPr>
          <p:cNvPr id="263" name="Google Shape;263;g290ffc91aeb_0_443"/>
          <p:cNvSpPr/>
          <p:nvPr/>
        </p:nvSpPr>
        <p:spPr>
          <a:xfrm>
            <a:off x="685800" y="22198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290ffc91aeb_0_443"/>
          <p:cNvSpPr/>
          <p:nvPr/>
        </p:nvSpPr>
        <p:spPr>
          <a:xfrm>
            <a:off x="1625125" y="2219825"/>
            <a:ext cx="5343315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Menangani Null Value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g290ffc91aeb_0_443"/>
          <p:cNvSpPr txBox="1"/>
          <p:nvPr/>
        </p:nvSpPr>
        <p:spPr>
          <a:xfrm>
            <a:off x="1155750" y="3885650"/>
            <a:ext cx="15976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3000"/>
              <a:buFont typeface="Roboto"/>
              <a:buAutoNum type="arabicPeriod"/>
            </a:pP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Pergantian nilai NULL dengan nilai lain perlu disesuaikan dengan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jenis datanya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Umumnya, tipe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string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menggunakan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modus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sedangkan tipe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numerik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menggunakan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rata-rata 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median 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(jika range datanya cukup jauh)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untuk mengganti nilai NULL.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g290ffc91aeb_0_443"/>
          <p:cNvSpPr txBox="1"/>
          <p:nvPr/>
        </p:nvSpPr>
        <p:spPr>
          <a:xfrm>
            <a:off x="1028700" y="6736200"/>
            <a:ext cx="16103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Ketika memutuskan untuk menghapus atau mengganti nilai NULL, perlu dipertimbangkan</a:t>
            </a:r>
            <a:b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    juga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proporsi nilai NULL dengan nilai yang sudah terisi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Jika nilai NULL terlalu banyak dan jika diganti dengan modus/rata-rata/median dapat mempengaruhi karakteristik data secara keseluruhan, maka baris/kolom yang berisi nilai NULL tersebut sebaiknya dihapus.</a:t>
            </a:r>
            <a:endParaRPr sz="3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290ffc91aeb_0_443"/>
          <p:cNvSpPr txBox="1"/>
          <p:nvPr/>
        </p:nvSpPr>
        <p:spPr>
          <a:xfrm>
            <a:off x="1028700" y="3105750"/>
            <a:ext cx="1435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Hal-hal yang perlu diperhatikan dalam menangani NULL value: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0ffc91aeb_0_459"/>
          <p:cNvSpPr txBox="1"/>
          <p:nvPr/>
        </p:nvSpPr>
        <p:spPr>
          <a:xfrm>
            <a:off x="10014825" y="4958875"/>
            <a:ext cx="80265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clean_data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INT64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age_int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raw_data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/>
          </a:p>
        </p:txBody>
      </p:sp>
      <p:sp>
        <p:nvSpPr>
          <p:cNvPr id="273" name="Google Shape;273;g290ffc91aeb_0_459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274" name="Google Shape;274;g290ffc91aeb_0_459"/>
          <p:cNvSpPr txBox="1"/>
          <p:nvPr/>
        </p:nvSpPr>
        <p:spPr>
          <a:xfrm>
            <a:off x="3824074" y="79620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DATA CLEANSING</a:t>
            </a:r>
            <a:endParaRPr sz="6000"/>
          </a:p>
        </p:txBody>
      </p:sp>
      <p:sp>
        <p:nvSpPr>
          <p:cNvPr id="275" name="Google Shape;275;g290ffc91aeb_0_459"/>
          <p:cNvSpPr/>
          <p:nvPr/>
        </p:nvSpPr>
        <p:spPr>
          <a:xfrm>
            <a:off x="685800" y="22198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g290ffc91aeb_0_459"/>
          <p:cNvSpPr/>
          <p:nvPr/>
        </p:nvSpPr>
        <p:spPr>
          <a:xfrm>
            <a:off x="1625125" y="2219825"/>
            <a:ext cx="5343315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Perubahan Tipe Data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290ffc91aeb_0_459"/>
          <p:cNvSpPr txBox="1"/>
          <p:nvPr/>
        </p:nvSpPr>
        <p:spPr>
          <a:xfrm>
            <a:off x="1548925" y="4962773"/>
            <a:ext cx="7010400" cy="1249200"/>
          </a:xfrm>
          <a:prstGeom prst="rect">
            <a:avLst/>
          </a:prstGeom>
          <a:noFill/>
          <a:ln cap="flat" cmpd="sng" w="28575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Membuat tabel baru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untuk menyimpan kolom yang tipe datanya sudah diganti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290ffc91aeb_0_459"/>
          <p:cNvSpPr txBox="1"/>
          <p:nvPr/>
        </p:nvSpPr>
        <p:spPr>
          <a:xfrm>
            <a:off x="1548913" y="6434513"/>
            <a:ext cx="7010400" cy="1520400"/>
          </a:xfrm>
          <a:prstGeom prst="rect">
            <a:avLst/>
          </a:prstGeom>
          <a:noFill/>
          <a:ln cap="flat" cmpd="sng" w="28575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Me-replace tabel lama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untuk menyimpan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kolom yang tipe datanya sudah diganti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g290ffc91aeb_0_459"/>
          <p:cNvCxnSpPr>
            <a:stCxn id="277" idx="3"/>
          </p:cNvCxnSpPr>
          <p:nvPr/>
        </p:nvCxnSpPr>
        <p:spPr>
          <a:xfrm>
            <a:off x="8559325" y="5587373"/>
            <a:ext cx="12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g290ffc91aeb_0_459"/>
          <p:cNvCxnSpPr>
            <a:stCxn id="278" idx="3"/>
          </p:cNvCxnSpPr>
          <p:nvPr/>
        </p:nvCxnSpPr>
        <p:spPr>
          <a:xfrm>
            <a:off x="8559313" y="7194713"/>
            <a:ext cx="12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g290ffc91aeb_0_459"/>
          <p:cNvSpPr txBox="1"/>
          <p:nvPr/>
        </p:nvSpPr>
        <p:spPr>
          <a:xfrm>
            <a:off x="10014825" y="6566225"/>
            <a:ext cx="80265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clean_data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CAST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INT64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age_int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raw_data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/>
          </a:p>
        </p:txBody>
      </p:sp>
      <p:sp>
        <p:nvSpPr>
          <p:cNvPr id="282" name="Google Shape;282;g290ffc91aeb_0_459"/>
          <p:cNvSpPr txBox="1"/>
          <p:nvPr/>
        </p:nvSpPr>
        <p:spPr>
          <a:xfrm>
            <a:off x="1548925" y="3059550"/>
            <a:ext cx="1532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Perubahan 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tipe data kolom dapat dilakukan dengan perintah </a:t>
            </a:r>
            <a:r>
              <a:rPr b="1" lang="en-US" sz="30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CAST. </a:t>
            </a:r>
            <a:endParaRPr b="1" sz="30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Contohnya dalam syntax berikut, kolom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ingin diubah tipe datanya menjadi INT64 dan disimpan dalam kolom baru bernama </a:t>
            </a:r>
            <a:r>
              <a:rPr b="1"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age_int.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0ffc91aeb_0_484"/>
          <p:cNvSpPr txBox="1"/>
          <p:nvPr/>
        </p:nvSpPr>
        <p:spPr>
          <a:xfrm>
            <a:off x="10014825" y="4958875"/>
            <a:ext cx="8026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clean_data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raw_data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column_name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min_value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max_value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g290ffc91aeb_0_484"/>
          <p:cNvSpPr/>
          <p:nvPr/>
        </p:nvSpPr>
        <p:spPr>
          <a:xfrm>
            <a:off x="1028700" y="796211"/>
            <a:ext cx="2373351" cy="942898"/>
          </a:xfrm>
          <a:custGeom>
            <a:rect b="b" l="l" r="r" t="t"/>
            <a:pathLst>
              <a:path extrusionOk="0" h="942898" w="2373351">
                <a:moveTo>
                  <a:pt x="0" y="0"/>
                </a:moveTo>
                <a:lnTo>
                  <a:pt x="2373351" y="0"/>
                </a:lnTo>
                <a:lnTo>
                  <a:pt x="2373351" y="942898"/>
                </a:lnTo>
                <a:lnTo>
                  <a:pt x="0" y="942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09" l="0" r="0" t="-299"/>
            </a:stretch>
          </a:blipFill>
          <a:ln>
            <a:noFill/>
          </a:ln>
        </p:spPr>
      </p:sp>
      <p:sp>
        <p:nvSpPr>
          <p:cNvPr id="289" name="Google Shape;289;g290ffc91aeb_0_484"/>
          <p:cNvSpPr txBox="1"/>
          <p:nvPr/>
        </p:nvSpPr>
        <p:spPr>
          <a:xfrm>
            <a:off x="3824074" y="796200"/>
            <a:ext cx="1246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Bebas Neue"/>
                <a:ea typeface="Bebas Neue"/>
                <a:cs typeface="Bebas Neue"/>
                <a:sym typeface="Bebas Neue"/>
              </a:rPr>
              <a:t>DATA CLEANSING</a:t>
            </a:r>
            <a:endParaRPr sz="6000"/>
          </a:p>
        </p:txBody>
      </p:sp>
      <p:sp>
        <p:nvSpPr>
          <p:cNvPr id="290" name="Google Shape;290;g290ffc91aeb_0_484"/>
          <p:cNvSpPr/>
          <p:nvPr/>
        </p:nvSpPr>
        <p:spPr>
          <a:xfrm>
            <a:off x="685800" y="2219825"/>
            <a:ext cx="743611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g290ffc91aeb_0_484"/>
          <p:cNvSpPr/>
          <p:nvPr/>
        </p:nvSpPr>
        <p:spPr>
          <a:xfrm>
            <a:off x="1625125" y="2219825"/>
            <a:ext cx="5343315" cy="712817"/>
          </a:xfrm>
          <a:custGeom>
            <a:rect b="b" l="l" r="r" t="t"/>
            <a:pathLst>
              <a:path extrusionOk="0" h="1307921" w="1781105">
                <a:moveTo>
                  <a:pt x="58385" y="0"/>
                </a:moveTo>
                <a:lnTo>
                  <a:pt x="1722720" y="0"/>
                </a:lnTo>
                <a:cubicBezTo>
                  <a:pt x="1738205" y="0"/>
                  <a:pt x="1753055" y="6151"/>
                  <a:pt x="1764004" y="17101"/>
                </a:cubicBezTo>
                <a:cubicBezTo>
                  <a:pt x="1774954" y="28050"/>
                  <a:pt x="1781105" y="42901"/>
                  <a:pt x="1781105" y="58385"/>
                </a:cubicBezTo>
                <a:lnTo>
                  <a:pt x="1781105" y="1249535"/>
                </a:lnTo>
                <a:cubicBezTo>
                  <a:pt x="1781105" y="1281781"/>
                  <a:pt x="1754965" y="1307921"/>
                  <a:pt x="1722720" y="1307921"/>
                </a:cubicBezTo>
                <a:lnTo>
                  <a:pt x="58385" y="1307921"/>
                </a:lnTo>
                <a:cubicBezTo>
                  <a:pt x="26140" y="1307921"/>
                  <a:pt x="0" y="1281781"/>
                  <a:pt x="0" y="1249535"/>
                </a:cubicBezTo>
                <a:lnTo>
                  <a:pt x="0" y="58385"/>
                </a:lnTo>
                <a:cubicBezTo>
                  <a:pt x="0" y="26140"/>
                  <a:pt x="26140" y="0"/>
                  <a:pt x="58385" y="0"/>
                </a:cubicBez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Penghapusan Outlier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290ffc91aeb_0_484"/>
          <p:cNvSpPr txBox="1"/>
          <p:nvPr/>
        </p:nvSpPr>
        <p:spPr>
          <a:xfrm>
            <a:off x="1548925" y="4962775"/>
            <a:ext cx="7010400" cy="1569900"/>
          </a:xfrm>
          <a:prstGeom prst="rect">
            <a:avLst/>
          </a:prstGeom>
          <a:noFill/>
          <a:ln cap="flat" cmpd="sng" w="28575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Membuat tabel baru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untuk menyimpan kolom dengan data yang sudah dimodifikasi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g290ffc91aeb_0_484"/>
          <p:cNvSpPr txBox="1"/>
          <p:nvPr/>
        </p:nvSpPr>
        <p:spPr>
          <a:xfrm>
            <a:off x="1548913" y="7196513"/>
            <a:ext cx="7010400" cy="1520400"/>
          </a:xfrm>
          <a:prstGeom prst="rect">
            <a:avLst/>
          </a:prstGeom>
          <a:noFill/>
          <a:ln cap="flat" cmpd="sng" w="28575">
            <a:solidFill>
              <a:srgbClr val="0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Roboto"/>
                <a:ea typeface="Roboto"/>
                <a:cs typeface="Roboto"/>
                <a:sym typeface="Roboto"/>
              </a:rPr>
              <a:t>Me-replace tabel lama</a:t>
            </a:r>
            <a:r>
              <a:rPr lang="en-US" sz="3000">
                <a:latin typeface="Roboto"/>
                <a:ea typeface="Roboto"/>
                <a:cs typeface="Roboto"/>
                <a:sym typeface="Roboto"/>
              </a:rPr>
              <a:t> untuk menyimpan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kolom </a:t>
            </a:r>
            <a:r>
              <a:rPr lang="en-US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dengan data yang sudah dimodifikasi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g290ffc91aeb_0_484"/>
          <p:cNvCxnSpPr>
            <a:stCxn id="292" idx="3"/>
          </p:cNvCxnSpPr>
          <p:nvPr/>
        </p:nvCxnSpPr>
        <p:spPr>
          <a:xfrm>
            <a:off x="8559325" y="5747725"/>
            <a:ext cx="12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g290ffc91aeb_0_484"/>
          <p:cNvCxnSpPr>
            <a:stCxn id="293" idx="3"/>
          </p:cNvCxnSpPr>
          <p:nvPr/>
        </p:nvCxnSpPr>
        <p:spPr>
          <a:xfrm>
            <a:off x="8559313" y="7956713"/>
            <a:ext cx="127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g290ffc91aeb_0_484"/>
          <p:cNvSpPr txBox="1"/>
          <p:nvPr/>
        </p:nvSpPr>
        <p:spPr>
          <a:xfrm>
            <a:off x="10014825" y="7133225"/>
            <a:ext cx="80265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clean_data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7474F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1900">
              <a:solidFill>
                <a:srgbClr val="37474F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raw_data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column_name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BETWEEN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min_value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rgbClr val="3367D6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max_value</a:t>
            </a:r>
            <a:r>
              <a:rPr lang="en-US" sz="1900">
                <a:solidFill>
                  <a:srgbClr val="3A474E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3367D6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7" name="Google Shape;297;g290ffc91aeb_0_484"/>
          <p:cNvSpPr txBox="1"/>
          <p:nvPr/>
        </p:nvSpPr>
        <p:spPr>
          <a:xfrm>
            <a:off x="1548925" y="3059550"/>
            <a:ext cx="1532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Penghapusan outlier dapat dilakukan berdasarkan kriteria tertentu dengan menggunakan klausa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Contohnya kriteria yang ditetapkan berada dalam rentang tertentu antara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min_value 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dan </a:t>
            </a:r>
            <a:r>
              <a:rPr b="1"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max_value</a:t>
            </a:r>
            <a:r>
              <a:rPr lang="en-US" sz="3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