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10287000" cx="18288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Bebas Neue"/>
      <p:regular r:id="rId44"/>
    </p:embeddedFont>
    <p:embeddedFont>
      <p:font typeface="Montserrat Light"/>
      <p:regular r:id="rId45"/>
      <p:bold r:id="rId46"/>
      <p:italic r:id="rId47"/>
      <p:boldItalic r:id="rId48"/>
    </p:embeddedFont>
    <p:embeddedFont>
      <p:font typeface="Roboto Mon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3" roundtripDataSignature="AMtx7mi/HL4mvjsDvfQRwEWRQ1glGzeC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B466B4-4F39-4556-A7DB-1632D6AF57B3}">
  <a:tblStyle styleId="{08B466B4-4F39-4556-A7DB-1632D6AF57B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BebasNeue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MontserratLight-bold.fntdata"/><Relationship Id="rId45" Type="http://schemas.openxmlformats.org/officeDocument/2006/relationships/font" Target="fonts/Montserrat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Light-boldItalic.fntdata"/><Relationship Id="rId47" Type="http://schemas.openxmlformats.org/officeDocument/2006/relationships/font" Target="fonts/MontserratLight-italic.fntdata"/><Relationship Id="rId49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ono-italic.fntdata"/><Relationship Id="rId50" Type="http://schemas.openxmlformats.org/officeDocument/2006/relationships/font" Target="fonts/RobotoMono-bold.fntdata"/><Relationship Id="rId53" Type="http://customschemas.google.com/relationships/presentationmetadata" Target="metadata"/><Relationship Id="rId52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c66d5fbf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28c66d5fbf2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c66d5fbf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28c66d5fbf2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8c66d5fbf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28c66d5fbf2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c66d5fbf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g28c66d5fbf2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d9d844ba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24d9d844ba1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d9d844ba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24d9d844ba1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d9d844ba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24d9d844ba1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d9d844ba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g24d9d844ba1_0_2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d9d844ba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g24d9d844ba1_0_3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8c66d5fbf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g28c66d5fbf2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8c66d5fbf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g28c66d5fbf2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8c66d5fbf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g28c66d5fbf2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8c66d5fbf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g28c66d5fbf2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8c66d5fbf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2" name="Google Shape;402;g28c66d5fbf2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8c66d5fbf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3" name="Google Shape;413;g28c66d5fbf2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8c66d5fbf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0" name="Google Shape;430;g28c66d5fbf2_0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8c66d5fbf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3" name="Google Shape;443;g28c66d5fbf2_0_3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8c66d5fbf2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8" name="Google Shape;458;g28c66d5fbf2_0_3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8c66d5fbf2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7" name="Google Shape;477;g28c66d5fbf2_0_3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8c66d5fbf2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1" name="Google Shape;491;g28c66d5fbf2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8c66d5fbf2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4" name="Google Shape;504;g28c66d5fbf2_0_3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8c66d5fbf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8" name="Google Shape;518;g28c66d5fbf2_0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8c66d5fbf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1" name="Google Shape;531;g28c66d5fbf2_0_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8c6aae2b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4" name="Google Shape;544;g28c6aae2b8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d9d844ba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24d9d844ba1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d9d844ba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24d9d844ba1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d9d844ba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24d9d844ba1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d9d844ba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24d9d844ba1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d9d844ba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24d9d844ba1_0_2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d9d844ba1_0_160"/>
          <p:cNvSpPr/>
          <p:nvPr/>
        </p:nvSpPr>
        <p:spPr>
          <a:xfrm flipH="1" rot="5400000">
            <a:off x="49725" y="-49646"/>
            <a:ext cx="1072200" cy="117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24d9d844ba1_0_160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9pPr>
          </a:lstStyle>
          <a:p/>
        </p:txBody>
      </p:sp>
      <p:sp>
        <p:nvSpPr>
          <p:cNvPr id="83" name="Google Shape;83;g24d9d844ba1_0_16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g24d9d844ba1_0_160"/>
          <p:cNvSpPr/>
          <p:nvPr/>
        </p:nvSpPr>
        <p:spPr>
          <a:xfrm flipH="1" rot="5400000">
            <a:off x="9193650" y="-8022146"/>
            <a:ext cx="1072200" cy="17116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24d9d844ba1_0_160"/>
          <p:cNvSpPr/>
          <p:nvPr/>
        </p:nvSpPr>
        <p:spPr>
          <a:xfrm>
            <a:off x="1409192" y="278929"/>
            <a:ext cx="306300" cy="32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24d9d844ba1_0_160"/>
          <p:cNvSpPr/>
          <p:nvPr/>
        </p:nvSpPr>
        <p:spPr>
          <a:xfrm>
            <a:off x="1760282" y="277852"/>
            <a:ext cx="83400" cy="32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24d9d844ba1_0_160"/>
          <p:cNvSpPr/>
          <p:nvPr/>
        </p:nvSpPr>
        <p:spPr>
          <a:xfrm>
            <a:off x="1416085" y="642213"/>
            <a:ext cx="427500" cy="8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g24d9d844ba1_0_1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175" y="244023"/>
            <a:ext cx="552450" cy="584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31.png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31.png"/><Relationship Id="rId6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hyperlink" Target="https://console.cloud.google.com/bigquer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26.png"/><Relationship Id="rId7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31.png"/><Relationship Id="rId6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s://console.cloud.google.com/bigquery" TargetMode="External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31.png"/><Relationship Id="rId6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5.png"/><Relationship Id="rId6" Type="http://schemas.openxmlformats.org/officeDocument/2006/relationships/image" Target="../media/image18.png"/><Relationship Id="rId7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37.png"/><Relationship Id="rId6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s://console.cloud.google.com/bigquery?project=ruang-data&amp;ws=!1m4!1m3!3m2!1sbigquery-public-data!2ssan_francisco_bikeshar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23.png"/><Relationship Id="rId7" Type="http://schemas.openxmlformats.org/officeDocument/2006/relationships/hyperlink" Target="https://app.diagrams.net/" TargetMode="External"/><Relationship Id="rId8" Type="http://schemas.openxmlformats.org/officeDocument/2006/relationships/hyperlink" Target="https://lucidchart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31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 rot="-8100000">
            <a:off x="-3678467" y="135979"/>
            <a:ext cx="10831686" cy="9572503"/>
          </a:xfrm>
          <a:custGeom>
            <a:rect b="b" l="l" r="r" t="t"/>
            <a:pathLst>
              <a:path extrusionOk="0" h="9572503" w="10831686">
                <a:moveTo>
                  <a:pt x="10831686" y="9572502"/>
                </a:moveTo>
                <a:lnTo>
                  <a:pt x="0" y="9572502"/>
                </a:lnTo>
                <a:lnTo>
                  <a:pt x="0" y="0"/>
                </a:lnTo>
                <a:lnTo>
                  <a:pt x="10831686" y="0"/>
                </a:lnTo>
                <a:lnTo>
                  <a:pt x="10831686" y="957250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"/>
          <p:cNvSpPr/>
          <p:nvPr/>
        </p:nvSpPr>
        <p:spPr>
          <a:xfrm rot="2700000">
            <a:off x="11154047" y="-54248"/>
            <a:ext cx="10831686" cy="9572503"/>
          </a:xfrm>
          <a:custGeom>
            <a:rect b="b" l="l" r="r" t="t"/>
            <a:pathLst>
              <a:path extrusionOk="0" h="9572503" w="10831686">
                <a:moveTo>
                  <a:pt x="0" y="0"/>
                </a:moveTo>
                <a:lnTo>
                  <a:pt x="10831686" y="0"/>
                </a:lnTo>
                <a:lnTo>
                  <a:pt x="10831686" y="9572503"/>
                </a:lnTo>
                <a:lnTo>
                  <a:pt x="0" y="95725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95" name="Google Shape;95;p1"/>
          <p:cNvCxnSpPr/>
          <p:nvPr/>
        </p:nvCxnSpPr>
        <p:spPr>
          <a:xfrm>
            <a:off x="5808623" y="3148820"/>
            <a:ext cx="10761267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"/>
          <p:cNvCxnSpPr/>
          <p:nvPr/>
        </p:nvCxnSpPr>
        <p:spPr>
          <a:xfrm>
            <a:off x="1737376" y="6836421"/>
            <a:ext cx="10557295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"/>
          <p:cNvSpPr/>
          <p:nvPr/>
        </p:nvSpPr>
        <p:spPr>
          <a:xfrm>
            <a:off x="7764670" y="1053398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7"/>
                </a:lnTo>
                <a:lnTo>
                  <a:pt x="0" y="9428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1" l="0" r="0" t="-302"/>
            </a:stretch>
          </a:blipFill>
          <a:ln>
            <a:noFill/>
          </a:ln>
        </p:spPr>
      </p:sp>
      <p:sp>
        <p:nvSpPr>
          <p:cNvPr id="98" name="Google Shape;98;p1"/>
          <p:cNvSpPr txBox="1"/>
          <p:nvPr/>
        </p:nvSpPr>
        <p:spPr>
          <a:xfrm>
            <a:off x="4716298" y="3279125"/>
            <a:ext cx="88554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73"/>
              <a:buFont typeface="Arial"/>
              <a:buNone/>
            </a:pPr>
            <a:r>
              <a:rPr b="0" i="0" lang="en-US" sz="8673" u="none" cap="none" strike="noStrike">
                <a:solidFill>
                  <a:srgbClr val="38D278"/>
                </a:solidFill>
                <a:latin typeface="Bebas Neue"/>
                <a:ea typeface="Bebas Neue"/>
                <a:cs typeface="Bebas Neue"/>
                <a:sym typeface="Bebas Neue"/>
              </a:rPr>
              <a:t>DATA ENTHUSIAST CAMP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3406350" y="4744425"/>
            <a:ext cx="11475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get to know about </a:t>
            </a:r>
            <a:r>
              <a:rPr b="1" i="0" lang="en-US" sz="5000" u="none" cap="none" strike="noStrike">
                <a:solidFill>
                  <a:srgbClr val="38D278"/>
                </a:solidFill>
                <a:latin typeface="Bebas Neue"/>
                <a:ea typeface="Bebas Neue"/>
                <a:cs typeface="Bebas Neue"/>
                <a:sym typeface="Bebas Neue"/>
              </a:rPr>
              <a:t>structured query language (sql)</a:t>
            </a:r>
            <a:r>
              <a:rPr b="1" i="0" lang="en-US" sz="5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 and </a:t>
            </a:r>
            <a:r>
              <a:rPr b="1" i="0" lang="en-US" sz="5000" u="none" cap="none" strike="noStrike">
                <a:solidFill>
                  <a:srgbClr val="38D278"/>
                </a:solidFill>
                <a:latin typeface="Bebas Neue"/>
                <a:ea typeface="Bebas Neue"/>
                <a:cs typeface="Bebas Neue"/>
                <a:sym typeface="Bebas Neue"/>
              </a:rPr>
              <a:t>data visualization</a:t>
            </a:r>
            <a:r>
              <a:rPr b="1" i="0" lang="en-US" sz="5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 for beginner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8c66d5fbf2_0_152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8" name="Google Shape;228;g28c66d5fbf2_0_152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229" name="Google Shape;229;g28c66d5fbf2_0_152"/>
          <p:cNvSpPr txBox="1"/>
          <p:nvPr/>
        </p:nvSpPr>
        <p:spPr>
          <a:xfrm>
            <a:off x="1098200" y="2942850"/>
            <a:ext cx="113178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Tipe data pada database SQL</a:t>
            </a:r>
            <a:endParaRPr b="1" i="0" sz="5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g28c66d5fbf2_0_152"/>
          <p:cNvSpPr txBox="1"/>
          <p:nvPr/>
        </p:nvSpPr>
        <p:spPr>
          <a:xfrm>
            <a:off x="567350" y="4309952"/>
            <a:ext cx="14814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Tipe numerik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Tipe date and time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Tipe string (text)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g28c66d5fbf2_0_1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00217" y="2075325"/>
            <a:ext cx="5091449" cy="613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28c66d5fbf2_0_152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c66d5fbf2_0_166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8c66d5fbf2_0_166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g28c66d5fbf2_0_166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240" name="Google Shape;240;g28c66d5fbf2_0_166"/>
          <p:cNvSpPr txBox="1"/>
          <p:nvPr/>
        </p:nvSpPr>
        <p:spPr>
          <a:xfrm>
            <a:off x="477700" y="3651050"/>
            <a:ext cx="11983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Digunakan untuk menyimpan data berupa angka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Dapat dilakukan proses matematika seperti penjumlahan, pengurangan, perkalian, pembagian, dll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Tipe field (kolom) yang termasuk pada numerik: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FLOAT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SMALLINT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BIGINT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MEDIUMINT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g28c66d5fbf2_0_166"/>
          <p:cNvSpPr txBox="1"/>
          <p:nvPr/>
        </p:nvSpPr>
        <p:spPr>
          <a:xfrm>
            <a:off x="931150" y="2295951"/>
            <a:ext cx="113178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Numerik</a:t>
            </a:r>
            <a:endParaRPr b="1" i="0" sz="5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g28c66d5fbf2_0_1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37201" y="2652398"/>
            <a:ext cx="5217502" cy="603087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28c66d5fbf2_0_166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c66d5fbf2_0_178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8c66d5fbf2_0_178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g28c66d5fbf2_0_178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251" name="Google Shape;251;g28c66d5fbf2_0_178"/>
          <p:cNvSpPr txBox="1"/>
          <p:nvPr/>
        </p:nvSpPr>
        <p:spPr>
          <a:xfrm>
            <a:off x="477700" y="3651051"/>
            <a:ext cx="119832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Menyimpan tanggal dan waktu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Tipe field (kolom) yang termasuk pada date dan time: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Date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Datetime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Timestamp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Year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g28c66d5fbf2_0_178"/>
          <p:cNvSpPr txBox="1"/>
          <p:nvPr/>
        </p:nvSpPr>
        <p:spPr>
          <a:xfrm>
            <a:off x="931150" y="2295951"/>
            <a:ext cx="113178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Date and Time</a:t>
            </a:r>
            <a:endParaRPr b="1" i="0" sz="5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g28c66d5fbf2_0_1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05345" y="1730686"/>
            <a:ext cx="4905537" cy="840555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8c66d5fbf2_0_178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c66d5fbf2_0_190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8c66d5fbf2_0_190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1" name="Google Shape;261;g28c66d5fbf2_0_190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262" name="Google Shape;262;g28c66d5fbf2_0_190"/>
          <p:cNvSpPr txBox="1"/>
          <p:nvPr/>
        </p:nvSpPr>
        <p:spPr>
          <a:xfrm>
            <a:off x="477700" y="3651051"/>
            <a:ext cx="11983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Menyimpan string, character, text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Tipe field (kolom) yang termasuk pada string: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Char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Varchar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Tinytext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g28c66d5fbf2_0_190"/>
          <p:cNvSpPr txBox="1"/>
          <p:nvPr/>
        </p:nvSpPr>
        <p:spPr>
          <a:xfrm>
            <a:off x="931150" y="2295951"/>
            <a:ext cx="113178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String (Text)</a:t>
            </a:r>
            <a:endParaRPr b="1" i="0" sz="5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g28c66d5fbf2_0_1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15700" y="2517949"/>
            <a:ext cx="5217501" cy="5852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8c66d5fbf2_0_190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d9d844ba1_0_230"/>
          <p:cNvSpPr/>
          <p:nvPr/>
        </p:nvSpPr>
        <p:spPr>
          <a:xfrm rot="10800000">
            <a:off x="15274777" y="2327760"/>
            <a:ext cx="1797595" cy="1959232"/>
          </a:xfrm>
          <a:custGeom>
            <a:rect b="b" l="l" r="r" t="t"/>
            <a:pathLst>
              <a:path extrusionOk="0" h="1959232" w="1797595">
                <a:moveTo>
                  <a:pt x="1797595" y="1959232"/>
                </a:moveTo>
                <a:lnTo>
                  <a:pt x="0" y="1959232"/>
                </a:lnTo>
                <a:lnTo>
                  <a:pt x="0" y="0"/>
                </a:lnTo>
                <a:lnTo>
                  <a:pt x="1797595" y="0"/>
                </a:lnTo>
                <a:lnTo>
                  <a:pt x="1797595" y="195923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1" name="Google Shape;271;g24d9d844ba1_0_230"/>
          <p:cNvSpPr/>
          <p:nvPr/>
        </p:nvSpPr>
        <p:spPr>
          <a:xfrm rot="10800000">
            <a:off x="14520918" y="2820225"/>
            <a:ext cx="1797595" cy="1959232"/>
          </a:xfrm>
          <a:custGeom>
            <a:rect b="b" l="l" r="r" t="t"/>
            <a:pathLst>
              <a:path extrusionOk="0" h="1959232" w="1797595">
                <a:moveTo>
                  <a:pt x="1797595" y="1959232"/>
                </a:moveTo>
                <a:lnTo>
                  <a:pt x="0" y="1959232"/>
                </a:lnTo>
                <a:lnTo>
                  <a:pt x="0" y="0"/>
                </a:lnTo>
                <a:lnTo>
                  <a:pt x="1797595" y="0"/>
                </a:lnTo>
                <a:lnTo>
                  <a:pt x="1797595" y="195923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72" name="Google Shape;272;g24d9d844ba1_0_230"/>
          <p:cNvGrpSpPr/>
          <p:nvPr/>
        </p:nvGrpSpPr>
        <p:grpSpPr>
          <a:xfrm>
            <a:off x="3695975" y="3363825"/>
            <a:ext cx="1797669" cy="1959171"/>
            <a:chOff x="0" y="-47625"/>
            <a:chExt cx="1781105" cy="1355546"/>
          </a:xfrm>
        </p:grpSpPr>
        <p:sp>
          <p:nvSpPr>
            <p:cNvPr id="273" name="Google Shape;273;g24d9d844ba1_0_230"/>
            <p:cNvSpPr/>
            <p:nvPr/>
          </p:nvSpPr>
          <p:spPr>
            <a:xfrm>
              <a:off x="0" y="0"/>
              <a:ext cx="1781105" cy="1307921"/>
            </a:xfrm>
            <a:custGeom>
              <a:rect b="b" l="l" r="r" t="t"/>
              <a:pathLst>
                <a:path extrusionOk="0" h="1307921" w="1781105">
                  <a:moveTo>
                    <a:pt x="58385" y="0"/>
                  </a:moveTo>
                  <a:lnTo>
                    <a:pt x="1722720" y="0"/>
                  </a:lnTo>
                  <a:cubicBezTo>
                    <a:pt x="1738205" y="0"/>
                    <a:pt x="1753055" y="6151"/>
                    <a:pt x="1764004" y="17101"/>
                  </a:cubicBezTo>
                  <a:cubicBezTo>
                    <a:pt x="1774954" y="28050"/>
                    <a:pt x="1781105" y="42901"/>
                    <a:pt x="1781105" y="58385"/>
                  </a:cubicBezTo>
                  <a:lnTo>
                    <a:pt x="1781105" y="1249535"/>
                  </a:lnTo>
                  <a:cubicBezTo>
                    <a:pt x="1781105" y="1281781"/>
                    <a:pt x="1754965" y="1307921"/>
                    <a:pt x="1722720" y="1307921"/>
                  </a:cubicBezTo>
                  <a:lnTo>
                    <a:pt x="58385" y="1307921"/>
                  </a:lnTo>
                  <a:cubicBezTo>
                    <a:pt x="26140" y="1307921"/>
                    <a:pt x="0" y="1281781"/>
                    <a:pt x="0" y="1249535"/>
                  </a:cubicBezTo>
                  <a:lnTo>
                    <a:pt x="0" y="58385"/>
                  </a:lnTo>
                  <a:cubicBezTo>
                    <a:pt x="0" y="26140"/>
                    <a:pt x="26140" y="0"/>
                    <a:pt x="58385" y="0"/>
                  </a:cubicBezTo>
                  <a:close/>
                </a:path>
              </a:pathLst>
            </a:custGeom>
            <a:solidFill>
              <a:srgbClr val="38D2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24d9d844ba1_0_230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5" name="Google Shape;275;g24d9d844ba1_0_230"/>
          <p:cNvCxnSpPr/>
          <p:nvPr/>
        </p:nvCxnSpPr>
        <p:spPr>
          <a:xfrm>
            <a:off x="8978283" y="9182100"/>
            <a:ext cx="10761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g24d9d844ba1_0_230"/>
          <p:cNvSpPr/>
          <p:nvPr/>
        </p:nvSpPr>
        <p:spPr>
          <a:xfrm rot="10800000">
            <a:off x="-948114" y="3620479"/>
            <a:ext cx="7567274" cy="6687579"/>
          </a:xfrm>
          <a:custGeom>
            <a:rect b="b" l="l" r="r" t="t"/>
            <a:pathLst>
              <a:path extrusionOk="0" h="6687579" w="7567274">
                <a:moveTo>
                  <a:pt x="0" y="0"/>
                </a:moveTo>
                <a:lnTo>
                  <a:pt x="7567275" y="0"/>
                </a:lnTo>
                <a:lnTo>
                  <a:pt x="7567275" y="6687579"/>
                </a:lnTo>
                <a:lnTo>
                  <a:pt x="0" y="6687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7" name="Google Shape;277;g24d9d844ba1_0_230"/>
          <p:cNvSpPr/>
          <p:nvPr/>
        </p:nvSpPr>
        <p:spPr>
          <a:xfrm>
            <a:off x="8217847" y="8172407"/>
            <a:ext cx="1294377" cy="1410765"/>
          </a:xfrm>
          <a:custGeom>
            <a:rect b="b" l="l" r="r" t="t"/>
            <a:pathLst>
              <a:path extrusionOk="0" h="1410765" w="1294377">
                <a:moveTo>
                  <a:pt x="0" y="0"/>
                </a:moveTo>
                <a:lnTo>
                  <a:pt x="1294377" y="0"/>
                </a:lnTo>
                <a:lnTo>
                  <a:pt x="1294377" y="1410765"/>
                </a:lnTo>
                <a:lnTo>
                  <a:pt x="0" y="14107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8" name="Google Shape;278;g24d9d844ba1_0_230"/>
          <p:cNvSpPr txBox="1"/>
          <p:nvPr/>
        </p:nvSpPr>
        <p:spPr>
          <a:xfrm>
            <a:off x="3570154" y="3727650"/>
            <a:ext cx="2003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4d9d844ba1_0_230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4d9d844ba1_0_230"/>
          <p:cNvSpPr txBox="1"/>
          <p:nvPr/>
        </p:nvSpPr>
        <p:spPr>
          <a:xfrm>
            <a:off x="6263775" y="3139263"/>
            <a:ext cx="7567200" cy="28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FUNCTION &amp; OPERATOR</a:t>
            </a:r>
            <a:endParaRPr b="1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4d9d844ba1_0_230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282" name="Google Shape;282;g24d9d844ba1_0_230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d9d844ba1_0_245"/>
          <p:cNvSpPr/>
          <p:nvPr/>
        </p:nvSpPr>
        <p:spPr>
          <a:xfrm>
            <a:off x="732600" y="1816550"/>
            <a:ext cx="16822800" cy="325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24d9d844ba1_0_245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24d9d844ba1_0_245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290" name="Google Shape;290;g24d9d844ba1_0_245"/>
          <p:cNvSpPr txBox="1"/>
          <p:nvPr/>
        </p:nvSpPr>
        <p:spPr>
          <a:xfrm>
            <a:off x="3709049" y="715425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STRUCTURED QUERY LANGUAGE (SQL)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24d9d844ba1_0_245"/>
          <p:cNvSpPr txBox="1"/>
          <p:nvPr/>
        </p:nvSpPr>
        <p:spPr>
          <a:xfrm>
            <a:off x="1181925" y="1966250"/>
            <a:ext cx="16077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SQL adalah bahasa pemrograman yang digunakan untuk berkomunikasi dengan data yang disimpan dalam sistem manajemen basis data relasional.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SQL memungkinkan pengguna untuk melakukan berbagai operasi pada data, termasuk pengambilan (query), penambahan (insert), pembaruan (update), dan penghapusan (delete). Secara umum,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database language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terbagi menjadi: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g24d9d844ba1_0_245"/>
          <p:cNvSpPr/>
          <p:nvPr/>
        </p:nvSpPr>
        <p:spPr>
          <a:xfrm>
            <a:off x="732600" y="5420225"/>
            <a:ext cx="743611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rgbClr val="38D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24d9d844ba1_0_245"/>
          <p:cNvSpPr txBox="1"/>
          <p:nvPr/>
        </p:nvSpPr>
        <p:spPr>
          <a:xfrm>
            <a:off x="1671925" y="6105000"/>
            <a:ext cx="6403200" cy="3509400"/>
          </a:xfrm>
          <a:prstGeom prst="rect">
            <a:avLst/>
          </a:prstGeom>
          <a:noFill/>
          <a:ln cap="flat" cmpd="sng" w="9525">
            <a:solidFill>
              <a:srgbClr val="38D2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DDL digunakan untuk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mendefinisikan struktur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(atau skema) database.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TABLE: untuk membuat sebuah tabel dalam database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ALTER</a:t>
            </a: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TABLE: untuk menambah atau menghapus kolom dari sebuah tabel dalam database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r>
              <a:rPr b="1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DROP</a:t>
            </a: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TABLE: untuk menghapus tabel dari database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4d9d844ba1_0_245"/>
          <p:cNvSpPr txBox="1"/>
          <p:nvPr/>
        </p:nvSpPr>
        <p:spPr>
          <a:xfrm>
            <a:off x="10856450" y="6133050"/>
            <a:ext cx="6696900" cy="35094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DML digunakan untuk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memanipulasi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data di dalam tabel.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-"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SELECT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untuk memilih baris data dari tabel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-"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INSERT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untuk menyisipkan baris data ke dalam tabel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-"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untuk mengubah baris data dalam tabel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-"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untuk menghapus baris data dari tabel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g24d9d844ba1_0_245"/>
          <p:cNvSpPr/>
          <p:nvPr/>
        </p:nvSpPr>
        <p:spPr>
          <a:xfrm>
            <a:off x="1671925" y="5420225"/>
            <a:ext cx="6403072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rgbClr val="38D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Definition Language (DDL)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24d9d844ba1_0_245"/>
          <p:cNvSpPr/>
          <p:nvPr/>
        </p:nvSpPr>
        <p:spPr>
          <a:xfrm>
            <a:off x="9917125" y="5420225"/>
            <a:ext cx="743611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rgbClr val="38D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4d9d844ba1_0_245"/>
          <p:cNvSpPr/>
          <p:nvPr/>
        </p:nvSpPr>
        <p:spPr>
          <a:xfrm>
            <a:off x="10856450" y="5420225"/>
            <a:ext cx="6696955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rgbClr val="38D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Manipulation Language (DML)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24d9d844ba1_0_245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9" name="Google Shape;299;g24d9d844ba1_0_245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d9d844ba1_0_280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24d9d844ba1_0_280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6" name="Google Shape;306;g24d9d844ba1_0_280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307" name="Google Shape;307;g24d9d844ba1_0_280"/>
          <p:cNvSpPr txBox="1"/>
          <p:nvPr/>
        </p:nvSpPr>
        <p:spPr>
          <a:xfrm>
            <a:off x="3503399" y="65190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SQL Basic Function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g24d9d844ba1_0_2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2304875"/>
            <a:ext cx="17983200" cy="47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24d9d844ba1_0_280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d9d844ba1_0_295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24d9d844ba1_0_295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6" name="Google Shape;316;g24d9d844ba1_0_295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317" name="Google Shape;317;g24d9d844ba1_0_295"/>
          <p:cNvSpPr txBox="1"/>
          <p:nvPr/>
        </p:nvSpPr>
        <p:spPr>
          <a:xfrm>
            <a:off x="2690949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SQL BASIC OPERATOR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24d9d844ba1_0_2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3775" y="2700500"/>
            <a:ext cx="5434450" cy="48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24d9d844ba1_0_295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d9d844ba1_0_304"/>
          <p:cNvSpPr/>
          <p:nvPr/>
        </p:nvSpPr>
        <p:spPr>
          <a:xfrm rot="10800000">
            <a:off x="15274777" y="2327760"/>
            <a:ext cx="1797595" cy="1959232"/>
          </a:xfrm>
          <a:custGeom>
            <a:rect b="b" l="l" r="r" t="t"/>
            <a:pathLst>
              <a:path extrusionOk="0" h="1959232" w="1797595">
                <a:moveTo>
                  <a:pt x="1797595" y="1959232"/>
                </a:moveTo>
                <a:lnTo>
                  <a:pt x="0" y="1959232"/>
                </a:lnTo>
                <a:lnTo>
                  <a:pt x="0" y="0"/>
                </a:lnTo>
                <a:lnTo>
                  <a:pt x="1797595" y="0"/>
                </a:lnTo>
                <a:lnTo>
                  <a:pt x="1797595" y="195923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5" name="Google Shape;325;g24d9d844ba1_0_304"/>
          <p:cNvSpPr/>
          <p:nvPr/>
        </p:nvSpPr>
        <p:spPr>
          <a:xfrm rot="10800000">
            <a:off x="14520918" y="2820225"/>
            <a:ext cx="1797595" cy="1959232"/>
          </a:xfrm>
          <a:custGeom>
            <a:rect b="b" l="l" r="r" t="t"/>
            <a:pathLst>
              <a:path extrusionOk="0" h="1959232" w="1797595">
                <a:moveTo>
                  <a:pt x="1797595" y="1959232"/>
                </a:moveTo>
                <a:lnTo>
                  <a:pt x="0" y="1959232"/>
                </a:lnTo>
                <a:lnTo>
                  <a:pt x="0" y="0"/>
                </a:lnTo>
                <a:lnTo>
                  <a:pt x="1797595" y="0"/>
                </a:lnTo>
                <a:lnTo>
                  <a:pt x="1797595" y="195923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26" name="Google Shape;326;g24d9d844ba1_0_304"/>
          <p:cNvGrpSpPr/>
          <p:nvPr/>
        </p:nvGrpSpPr>
        <p:grpSpPr>
          <a:xfrm>
            <a:off x="3695975" y="3363825"/>
            <a:ext cx="1797669" cy="1959171"/>
            <a:chOff x="0" y="-47625"/>
            <a:chExt cx="1781105" cy="1355546"/>
          </a:xfrm>
        </p:grpSpPr>
        <p:sp>
          <p:nvSpPr>
            <p:cNvPr id="327" name="Google Shape;327;g24d9d844ba1_0_304"/>
            <p:cNvSpPr/>
            <p:nvPr/>
          </p:nvSpPr>
          <p:spPr>
            <a:xfrm>
              <a:off x="0" y="0"/>
              <a:ext cx="1781105" cy="1307921"/>
            </a:xfrm>
            <a:custGeom>
              <a:rect b="b" l="l" r="r" t="t"/>
              <a:pathLst>
                <a:path extrusionOk="0" h="1307921" w="1781105">
                  <a:moveTo>
                    <a:pt x="58385" y="0"/>
                  </a:moveTo>
                  <a:lnTo>
                    <a:pt x="1722720" y="0"/>
                  </a:lnTo>
                  <a:cubicBezTo>
                    <a:pt x="1738205" y="0"/>
                    <a:pt x="1753055" y="6151"/>
                    <a:pt x="1764004" y="17101"/>
                  </a:cubicBezTo>
                  <a:cubicBezTo>
                    <a:pt x="1774954" y="28050"/>
                    <a:pt x="1781105" y="42901"/>
                    <a:pt x="1781105" y="58385"/>
                  </a:cubicBezTo>
                  <a:lnTo>
                    <a:pt x="1781105" y="1249535"/>
                  </a:lnTo>
                  <a:cubicBezTo>
                    <a:pt x="1781105" y="1281781"/>
                    <a:pt x="1754965" y="1307921"/>
                    <a:pt x="1722720" y="1307921"/>
                  </a:cubicBezTo>
                  <a:lnTo>
                    <a:pt x="58385" y="1307921"/>
                  </a:lnTo>
                  <a:cubicBezTo>
                    <a:pt x="26140" y="1307921"/>
                    <a:pt x="0" y="1281781"/>
                    <a:pt x="0" y="1249535"/>
                  </a:cubicBezTo>
                  <a:lnTo>
                    <a:pt x="0" y="58385"/>
                  </a:lnTo>
                  <a:cubicBezTo>
                    <a:pt x="0" y="26140"/>
                    <a:pt x="26140" y="0"/>
                    <a:pt x="58385" y="0"/>
                  </a:cubicBezTo>
                  <a:close/>
                </a:path>
              </a:pathLst>
            </a:custGeom>
            <a:solidFill>
              <a:srgbClr val="38D2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24d9d844ba1_0_304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9" name="Google Shape;329;g24d9d844ba1_0_304"/>
          <p:cNvCxnSpPr/>
          <p:nvPr/>
        </p:nvCxnSpPr>
        <p:spPr>
          <a:xfrm>
            <a:off x="8978283" y="9182100"/>
            <a:ext cx="10761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g24d9d844ba1_0_304"/>
          <p:cNvSpPr/>
          <p:nvPr/>
        </p:nvSpPr>
        <p:spPr>
          <a:xfrm rot="10800000">
            <a:off x="-948114" y="3620479"/>
            <a:ext cx="7567274" cy="6687579"/>
          </a:xfrm>
          <a:custGeom>
            <a:rect b="b" l="l" r="r" t="t"/>
            <a:pathLst>
              <a:path extrusionOk="0" h="6687579" w="7567274">
                <a:moveTo>
                  <a:pt x="0" y="0"/>
                </a:moveTo>
                <a:lnTo>
                  <a:pt x="7567275" y="0"/>
                </a:lnTo>
                <a:lnTo>
                  <a:pt x="7567275" y="6687579"/>
                </a:lnTo>
                <a:lnTo>
                  <a:pt x="0" y="6687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1" name="Google Shape;331;g24d9d844ba1_0_304"/>
          <p:cNvSpPr/>
          <p:nvPr/>
        </p:nvSpPr>
        <p:spPr>
          <a:xfrm>
            <a:off x="8217847" y="8172407"/>
            <a:ext cx="1294377" cy="1410765"/>
          </a:xfrm>
          <a:custGeom>
            <a:rect b="b" l="l" r="r" t="t"/>
            <a:pathLst>
              <a:path extrusionOk="0" h="1410765" w="1294377">
                <a:moveTo>
                  <a:pt x="0" y="0"/>
                </a:moveTo>
                <a:lnTo>
                  <a:pt x="1294377" y="0"/>
                </a:lnTo>
                <a:lnTo>
                  <a:pt x="1294377" y="1410765"/>
                </a:lnTo>
                <a:lnTo>
                  <a:pt x="0" y="14107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2" name="Google Shape;332;g24d9d844ba1_0_304"/>
          <p:cNvSpPr txBox="1"/>
          <p:nvPr/>
        </p:nvSpPr>
        <p:spPr>
          <a:xfrm>
            <a:off x="3570154" y="3727650"/>
            <a:ext cx="2003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24d9d844ba1_0_304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24d9d844ba1_0_304"/>
          <p:cNvSpPr txBox="1"/>
          <p:nvPr/>
        </p:nvSpPr>
        <p:spPr>
          <a:xfrm>
            <a:off x="6221254" y="3456756"/>
            <a:ext cx="58455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STARTED WITH </a:t>
            </a: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BIGQUERY</a:t>
            </a:r>
            <a:endParaRPr b="1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24d9d844ba1_0_304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336" name="Google Shape;336;g24d9d844ba1_0_304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8c66d5fbf2_0_60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8c66d5fbf2_0_60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3" name="Google Shape;343;g28c66d5fbf2_0_60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344" name="Google Shape;344;g28c66d5fbf2_0_60"/>
          <p:cNvSpPr txBox="1"/>
          <p:nvPr/>
        </p:nvSpPr>
        <p:spPr>
          <a:xfrm>
            <a:off x="2690949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GETTING STARTED WITH BIGQUERY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8c66d5fbf2_0_60"/>
          <p:cNvSpPr txBox="1"/>
          <p:nvPr/>
        </p:nvSpPr>
        <p:spPr>
          <a:xfrm>
            <a:off x="938150" y="2054650"/>
            <a:ext cx="161544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●"/>
            </a:pPr>
            <a:r>
              <a:rPr b="1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sebuah data warehouse tempat dimana menyimpan data untuk proses analisis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Dapat menerapkan SQL di dalamnya 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6" name="Google Shape;346;g28c66d5fbf2_0_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1988" y="4753000"/>
            <a:ext cx="5322624" cy="29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28c66d5fbf2_0_60"/>
          <p:cNvSpPr txBox="1"/>
          <p:nvPr/>
        </p:nvSpPr>
        <p:spPr>
          <a:xfrm>
            <a:off x="4688950" y="7826900"/>
            <a:ext cx="8810700" cy="2401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 ID: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bigquery-public-data.san_francisco_bikeshare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 table: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723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bikeshare_regions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723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bikeshare_station_info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723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bikeshare_station_status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723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bikeshare_trips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g28c66d5fbf2_0_60"/>
          <p:cNvSpPr/>
          <p:nvPr/>
        </p:nvSpPr>
        <p:spPr>
          <a:xfrm>
            <a:off x="5398050" y="4068112"/>
            <a:ext cx="6750388" cy="608183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https://console.cloud.google.com/bigquery</a:t>
            </a: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28c66d5fbf2_0_60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14662473" y="0"/>
            <a:ext cx="5615550" cy="4962743"/>
          </a:xfrm>
          <a:custGeom>
            <a:rect b="b" l="l" r="r" t="t"/>
            <a:pathLst>
              <a:path extrusionOk="0" h="4962743" w="5615550">
                <a:moveTo>
                  <a:pt x="5615550" y="4962743"/>
                </a:moveTo>
                <a:lnTo>
                  <a:pt x="0" y="4962743"/>
                </a:lnTo>
                <a:lnTo>
                  <a:pt x="0" y="0"/>
                </a:lnTo>
                <a:lnTo>
                  <a:pt x="5615550" y="0"/>
                </a:lnTo>
                <a:lnTo>
                  <a:pt x="5615550" y="4962743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3"/>
          <p:cNvSpPr txBox="1"/>
          <p:nvPr/>
        </p:nvSpPr>
        <p:spPr>
          <a:xfrm>
            <a:off x="4122025" y="1187650"/>
            <a:ext cx="101082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37"/>
              <a:buFont typeface="Arial"/>
              <a:buNone/>
            </a:pPr>
            <a:r>
              <a:rPr b="1" i="0" lang="en-US" sz="9837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TABLE OF CONTENT </a:t>
            </a:r>
            <a:r>
              <a:rPr b="1" i="0" lang="en-US" sz="4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(Day 1)</a:t>
            </a:r>
            <a:endParaRPr b="1" i="0" sz="48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875275" y="2861525"/>
            <a:ext cx="115713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1" marL="914400" marR="0" rtl="0" algn="just">
              <a:lnSpc>
                <a:spcPct val="2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Database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1" marL="914400" marR="0" rtl="0" algn="just">
              <a:lnSpc>
                <a:spcPct val="2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Data Types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1" marL="914400" marR="0" rtl="0" algn="just">
              <a:lnSpc>
                <a:spcPct val="2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SQL and Basic Function &amp; Operator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1" marL="914400" marR="0" rtl="0" algn="just">
              <a:lnSpc>
                <a:spcPct val="2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Started with BigQuery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1" marL="914400" marR="0" rtl="0" algn="just">
              <a:lnSpc>
                <a:spcPct val="2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&amp; Create Database Using BigQuery (Let’s Practice!)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4662477" y="2861536"/>
            <a:ext cx="8883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 rot="10800000">
            <a:off x="-1611983" y="5619593"/>
            <a:ext cx="5281365" cy="4667407"/>
          </a:xfrm>
          <a:custGeom>
            <a:rect b="b" l="l" r="r" t="t"/>
            <a:pathLst>
              <a:path extrusionOk="0" h="4667407" w="5281365">
                <a:moveTo>
                  <a:pt x="0" y="0"/>
                </a:moveTo>
                <a:lnTo>
                  <a:pt x="5281366" y="0"/>
                </a:lnTo>
                <a:lnTo>
                  <a:pt x="5281366" y="4667407"/>
                </a:lnTo>
                <a:lnTo>
                  <a:pt x="0" y="46674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09" name="Google Shape;109;p3"/>
          <p:cNvCxnSpPr/>
          <p:nvPr/>
        </p:nvCxnSpPr>
        <p:spPr>
          <a:xfrm rot="-5400000">
            <a:off x="14487603" y="5105400"/>
            <a:ext cx="5619593" cy="0"/>
          </a:xfrm>
          <a:prstGeom prst="straightConnector1">
            <a:avLst/>
          </a:prstGeom>
          <a:noFill/>
          <a:ln cap="flat" cmpd="sng" w="76200">
            <a:solidFill>
              <a:srgbClr val="1B005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3"/>
          <p:cNvCxnSpPr/>
          <p:nvPr/>
        </p:nvCxnSpPr>
        <p:spPr>
          <a:xfrm rot="-5400000">
            <a:off x="-1781097" y="5105400"/>
            <a:ext cx="5619593" cy="0"/>
          </a:xfrm>
          <a:prstGeom prst="straightConnector1">
            <a:avLst/>
          </a:prstGeom>
          <a:noFill/>
          <a:ln cap="flat" cmpd="sng" w="76200">
            <a:solidFill>
              <a:srgbClr val="1B00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3"/>
          <p:cNvSpPr/>
          <p:nvPr/>
        </p:nvSpPr>
        <p:spPr>
          <a:xfrm flipH="1">
            <a:off x="16696820" y="8400532"/>
            <a:ext cx="1010660" cy="1101537"/>
          </a:xfrm>
          <a:custGeom>
            <a:rect b="b" l="l" r="r" t="t"/>
            <a:pathLst>
              <a:path extrusionOk="0" h="1101537" w="1010660">
                <a:moveTo>
                  <a:pt x="1010660" y="0"/>
                </a:moveTo>
                <a:lnTo>
                  <a:pt x="0" y="0"/>
                </a:lnTo>
                <a:lnTo>
                  <a:pt x="0" y="1101537"/>
                </a:lnTo>
                <a:lnTo>
                  <a:pt x="1010660" y="1101537"/>
                </a:lnTo>
                <a:lnTo>
                  <a:pt x="101066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3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01" l="0" r="0" t="-302"/>
            </a:stretch>
          </a:blipFill>
          <a:ln>
            <a:noFill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8c66d5fbf2_0_75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8c66d5fbf2_0_75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6" name="Google Shape;356;g28c66d5fbf2_0_75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357" name="Google Shape;357;g28c66d5fbf2_0_75"/>
          <p:cNvSpPr txBox="1"/>
          <p:nvPr/>
        </p:nvSpPr>
        <p:spPr>
          <a:xfrm>
            <a:off x="2690949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GETTING STARTED WITH BIGQUERY</a:t>
            </a:r>
            <a:endParaRPr b="1" i="0" sz="60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58" name="Google Shape;358;g28c66d5fbf2_0_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2177" y="3027795"/>
            <a:ext cx="13904252" cy="700644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28c66d5fbf2_0_75"/>
          <p:cNvSpPr txBox="1"/>
          <p:nvPr/>
        </p:nvSpPr>
        <p:spPr>
          <a:xfrm>
            <a:off x="677500" y="2091495"/>
            <a:ext cx="1481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Klik agree and continue jika baru pertama kali membuka Google Cloud Platform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g28c66d5fbf2_0_75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8c66d5fbf2_0_101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8c66d5fbf2_0_101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7" name="Google Shape;367;g28c66d5fbf2_0_101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368" name="Google Shape;368;g28c66d5fbf2_0_101"/>
          <p:cNvSpPr txBox="1"/>
          <p:nvPr/>
        </p:nvSpPr>
        <p:spPr>
          <a:xfrm>
            <a:off x="2690949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GETTING STARTED WITH BIGQUERY</a:t>
            </a:r>
            <a:endParaRPr b="1" i="0" sz="60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9" name="Google Shape;369;g28c66d5fbf2_0_101"/>
          <p:cNvSpPr txBox="1"/>
          <p:nvPr/>
        </p:nvSpPr>
        <p:spPr>
          <a:xfrm>
            <a:off x="814325" y="1974625"/>
            <a:ext cx="162351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Pada bagian kiri, klik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‘ADD DATA’</a:t>
            </a: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→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Explore public dataset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yang bertujuan untuk mengeksplor data publik yang tersedia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g28c66d5fbf2_0_101"/>
          <p:cNvSpPr txBox="1"/>
          <p:nvPr/>
        </p:nvSpPr>
        <p:spPr>
          <a:xfrm>
            <a:off x="1026450" y="5783675"/>
            <a:ext cx="1623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Untuk sesi ini kita menggunakan data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san_francisco_bikeshare</a:t>
            </a:r>
            <a:endParaRPr b="1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1" name="Google Shape;371;g28c66d5fbf2_0_101"/>
          <p:cNvPicPr preferRelativeResize="0"/>
          <p:nvPr/>
        </p:nvPicPr>
        <p:blipFill rotWithShape="1">
          <a:blip r:embed="rId5">
            <a:alphaModFix/>
          </a:blip>
          <a:srcRect b="0" l="1408" r="0" t="0"/>
          <a:stretch/>
        </p:blipFill>
        <p:spPr>
          <a:xfrm>
            <a:off x="6553175" y="3364463"/>
            <a:ext cx="10151274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28c66d5fbf2_0_101"/>
          <p:cNvSpPr txBox="1"/>
          <p:nvPr/>
        </p:nvSpPr>
        <p:spPr>
          <a:xfrm>
            <a:off x="1026450" y="6385651"/>
            <a:ext cx="14814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Kita dapat melihat semua data publik pada bigquery-public-data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Search untuk melihat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san_francisco_bikeshare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dan keempat table-nya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3" name="Google Shape;373;g28c66d5fbf2_0_101"/>
          <p:cNvGrpSpPr/>
          <p:nvPr/>
        </p:nvGrpSpPr>
        <p:grpSpPr>
          <a:xfrm>
            <a:off x="13703125" y="5664634"/>
            <a:ext cx="2725100" cy="3155506"/>
            <a:chOff x="2440150" y="6929100"/>
            <a:chExt cx="1807575" cy="1998800"/>
          </a:xfrm>
        </p:grpSpPr>
        <p:pic>
          <p:nvPicPr>
            <p:cNvPr id="374" name="Google Shape;374;g28c66d5fbf2_0_101"/>
            <p:cNvPicPr preferRelativeResize="0"/>
            <p:nvPr/>
          </p:nvPicPr>
          <p:blipFill rotWithShape="1">
            <a:blip r:embed="rId6">
              <a:alphaModFix/>
            </a:blip>
            <a:srcRect b="70172" l="0" r="0" t="0"/>
            <a:stretch/>
          </p:blipFill>
          <p:spPr>
            <a:xfrm>
              <a:off x="2440150" y="6929100"/>
              <a:ext cx="1807575" cy="92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g28c66d5fbf2_0_101"/>
            <p:cNvPicPr preferRelativeResize="0"/>
            <p:nvPr/>
          </p:nvPicPr>
          <p:blipFill rotWithShape="1">
            <a:blip r:embed="rId6">
              <a:alphaModFix/>
            </a:blip>
            <a:srcRect b="0" l="0" r="0" t="65261"/>
            <a:stretch/>
          </p:blipFill>
          <p:spPr>
            <a:xfrm>
              <a:off x="2440150" y="7852500"/>
              <a:ext cx="1807575" cy="1075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6" name="Google Shape;376;g28c66d5fbf2_0_1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7325" y="3243226"/>
            <a:ext cx="351472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28c66d5fbf2_0_101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8c66d5fbf2_0_131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8c66d5fbf2_0_131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4" name="Google Shape;384;g28c66d5fbf2_0_131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385" name="Google Shape;385;g28c66d5fbf2_0_131"/>
          <p:cNvSpPr txBox="1"/>
          <p:nvPr/>
        </p:nvSpPr>
        <p:spPr>
          <a:xfrm>
            <a:off x="2690949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GETTING STARTED WITH BIGQUERY</a:t>
            </a:r>
            <a:endParaRPr b="1" i="0" sz="60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6" name="Google Shape;386;g28c66d5fbf2_0_131"/>
          <p:cNvSpPr txBox="1"/>
          <p:nvPr/>
        </p:nvSpPr>
        <p:spPr>
          <a:xfrm>
            <a:off x="717200" y="1848900"/>
            <a:ext cx="990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Hirarki pada BigQuery adalah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 → dataset → table</a:t>
            </a:r>
            <a:endParaRPr b="1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7" name="Google Shape;387;g28c66d5fbf2_0_1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5115175"/>
            <a:ext cx="2808715" cy="44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28c66d5fbf2_0_1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94424" y="2306152"/>
            <a:ext cx="5478600" cy="3757448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28c66d5fbf2_0_131"/>
          <p:cNvSpPr/>
          <p:nvPr/>
        </p:nvSpPr>
        <p:spPr>
          <a:xfrm>
            <a:off x="11796777" y="2306150"/>
            <a:ext cx="2866200" cy="47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28c66d5fbf2_0_131"/>
          <p:cNvSpPr/>
          <p:nvPr/>
        </p:nvSpPr>
        <p:spPr>
          <a:xfrm>
            <a:off x="12246769" y="2937483"/>
            <a:ext cx="3459300" cy="871200"/>
          </a:xfrm>
          <a:prstGeom prst="rect">
            <a:avLst/>
          </a:prstGeom>
          <a:noFill/>
          <a:ln cap="flat" cmpd="sng" w="28575">
            <a:solidFill>
              <a:srgbClr val="38D2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28c66d5fbf2_0_131"/>
          <p:cNvSpPr txBox="1"/>
          <p:nvPr/>
        </p:nvSpPr>
        <p:spPr>
          <a:xfrm>
            <a:off x="15155650" y="1453000"/>
            <a:ext cx="1266000" cy="5541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28c66d5fbf2_0_131"/>
          <p:cNvSpPr/>
          <p:nvPr/>
        </p:nvSpPr>
        <p:spPr>
          <a:xfrm>
            <a:off x="12696761" y="3970033"/>
            <a:ext cx="3256500" cy="2093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28c66d5fbf2_0_131"/>
          <p:cNvSpPr txBox="1"/>
          <p:nvPr/>
        </p:nvSpPr>
        <p:spPr>
          <a:xfrm>
            <a:off x="717200" y="3970025"/>
            <a:ext cx="709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 melihat tipe data dari masing-masing data table, klik dua kali pada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g28c66d5fbf2_0_131"/>
          <p:cNvCxnSpPr>
            <a:stCxn id="389" idx="3"/>
            <a:endCxn id="391" idx="1"/>
          </p:cNvCxnSpPr>
          <p:nvPr/>
        </p:nvCxnSpPr>
        <p:spPr>
          <a:xfrm flipH="1" rot="10800000">
            <a:off x="14662977" y="1730000"/>
            <a:ext cx="492600" cy="81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5" name="Google Shape;395;g28c66d5fbf2_0_131"/>
          <p:cNvSpPr txBox="1"/>
          <p:nvPr/>
        </p:nvSpPr>
        <p:spPr>
          <a:xfrm>
            <a:off x="9624200" y="3096025"/>
            <a:ext cx="1266000" cy="554100"/>
          </a:xfrm>
          <a:prstGeom prst="rect">
            <a:avLst/>
          </a:prstGeom>
          <a:noFill/>
          <a:ln cap="flat" cmpd="sng" w="9525">
            <a:solidFill>
              <a:srgbClr val="38D2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" name="Google Shape;396;g28c66d5fbf2_0_131"/>
          <p:cNvCxnSpPr>
            <a:stCxn id="390" idx="1"/>
            <a:endCxn id="395" idx="3"/>
          </p:cNvCxnSpPr>
          <p:nvPr/>
        </p:nvCxnSpPr>
        <p:spPr>
          <a:xfrm rot="10800000">
            <a:off x="10890169" y="3373083"/>
            <a:ext cx="1356600" cy="0"/>
          </a:xfrm>
          <a:prstGeom prst="straightConnector1">
            <a:avLst/>
          </a:prstGeom>
          <a:noFill/>
          <a:ln cap="flat" cmpd="sng" w="9525">
            <a:solidFill>
              <a:srgbClr val="38D27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7" name="Google Shape;397;g28c66d5fbf2_0_131"/>
          <p:cNvSpPr txBox="1"/>
          <p:nvPr/>
        </p:nvSpPr>
        <p:spPr>
          <a:xfrm>
            <a:off x="9994950" y="4739675"/>
            <a:ext cx="1266000" cy="554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g28c66d5fbf2_0_131"/>
          <p:cNvCxnSpPr>
            <a:stCxn id="392" idx="1"/>
            <a:endCxn id="397" idx="3"/>
          </p:cNvCxnSpPr>
          <p:nvPr/>
        </p:nvCxnSpPr>
        <p:spPr>
          <a:xfrm rot="10800000">
            <a:off x="11260961" y="5016733"/>
            <a:ext cx="14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9" name="Google Shape;399;g28c66d5fbf2_0_131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8c66d5fbf2_0_202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28c66d5fbf2_0_202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6" name="Google Shape;406;g28c66d5fbf2_0_202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407" name="Google Shape;407;g28c66d5fbf2_0_202"/>
          <p:cNvSpPr txBox="1"/>
          <p:nvPr/>
        </p:nvSpPr>
        <p:spPr>
          <a:xfrm>
            <a:off x="2690949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GETTING STARTED WITH BIGQUERY</a:t>
            </a:r>
            <a:endParaRPr b="1" i="0" sz="60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8" name="Google Shape;408;g28c66d5fbf2_0_202"/>
          <p:cNvSpPr txBox="1"/>
          <p:nvPr/>
        </p:nvSpPr>
        <p:spPr>
          <a:xfrm>
            <a:off x="715375" y="2301875"/>
            <a:ext cx="1611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Sebelum mulai analisis data,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penting untuk memahami struktur data</a:t>
            </a: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Oleh karena itu, kita perlu </a:t>
            </a:r>
            <a:r>
              <a:rPr b="1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ERD</a:t>
            </a: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g28c66d5fbf2_0_202"/>
          <p:cNvPicPr preferRelativeResize="0"/>
          <p:nvPr/>
        </p:nvPicPr>
        <p:blipFill rotWithShape="1">
          <a:blip r:embed="rId5">
            <a:alphaModFix/>
          </a:blip>
          <a:srcRect b="0" l="0" r="20960" t="58014"/>
          <a:stretch/>
        </p:blipFill>
        <p:spPr>
          <a:xfrm>
            <a:off x="4680113" y="3123075"/>
            <a:ext cx="8486374" cy="46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28c66d5fbf2_0_202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8c66d5fbf2_0_245"/>
          <p:cNvSpPr/>
          <p:nvPr/>
        </p:nvSpPr>
        <p:spPr>
          <a:xfrm rot="10800000">
            <a:off x="15274777" y="2327760"/>
            <a:ext cx="1797595" cy="1959232"/>
          </a:xfrm>
          <a:custGeom>
            <a:rect b="b" l="l" r="r" t="t"/>
            <a:pathLst>
              <a:path extrusionOk="0" h="1959232" w="1797595">
                <a:moveTo>
                  <a:pt x="1797595" y="1959232"/>
                </a:moveTo>
                <a:lnTo>
                  <a:pt x="0" y="1959232"/>
                </a:lnTo>
                <a:lnTo>
                  <a:pt x="0" y="0"/>
                </a:lnTo>
                <a:lnTo>
                  <a:pt x="1797595" y="0"/>
                </a:lnTo>
                <a:lnTo>
                  <a:pt x="1797595" y="195923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6" name="Google Shape;416;g28c66d5fbf2_0_245"/>
          <p:cNvSpPr/>
          <p:nvPr/>
        </p:nvSpPr>
        <p:spPr>
          <a:xfrm rot="10800000">
            <a:off x="14520918" y="2820225"/>
            <a:ext cx="1797595" cy="1959232"/>
          </a:xfrm>
          <a:custGeom>
            <a:rect b="b" l="l" r="r" t="t"/>
            <a:pathLst>
              <a:path extrusionOk="0" h="1959232" w="1797595">
                <a:moveTo>
                  <a:pt x="1797595" y="1959232"/>
                </a:moveTo>
                <a:lnTo>
                  <a:pt x="0" y="1959232"/>
                </a:lnTo>
                <a:lnTo>
                  <a:pt x="0" y="0"/>
                </a:lnTo>
                <a:lnTo>
                  <a:pt x="1797595" y="0"/>
                </a:lnTo>
                <a:lnTo>
                  <a:pt x="1797595" y="195923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17" name="Google Shape;417;g28c66d5fbf2_0_245"/>
          <p:cNvGrpSpPr/>
          <p:nvPr/>
        </p:nvGrpSpPr>
        <p:grpSpPr>
          <a:xfrm>
            <a:off x="3695975" y="3363825"/>
            <a:ext cx="1797669" cy="1959171"/>
            <a:chOff x="0" y="-47625"/>
            <a:chExt cx="1781105" cy="1355546"/>
          </a:xfrm>
        </p:grpSpPr>
        <p:sp>
          <p:nvSpPr>
            <p:cNvPr id="418" name="Google Shape;418;g28c66d5fbf2_0_245"/>
            <p:cNvSpPr/>
            <p:nvPr/>
          </p:nvSpPr>
          <p:spPr>
            <a:xfrm>
              <a:off x="0" y="0"/>
              <a:ext cx="1781105" cy="1307921"/>
            </a:xfrm>
            <a:custGeom>
              <a:rect b="b" l="l" r="r" t="t"/>
              <a:pathLst>
                <a:path extrusionOk="0" h="1307921" w="1781105">
                  <a:moveTo>
                    <a:pt x="58385" y="0"/>
                  </a:moveTo>
                  <a:lnTo>
                    <a:pt x="1722720" y="0"/>
                  </a:lnTo>
                  <a:cubicBezTo>
                    <a:pt x="1738205" y="0"/>
                    <a:pt x="1753055" y="6151"/>
                    <a:pt x="1764004" y="17101"/>
                  </a:cubicBezTo>
                  <a:cubicBezTo>
                    <a:pt x="1774954" y="28050"/>
                    <a:pt x="1781105" y="42901"/>
                    <a:pt x="1781105" y="58385"/>
                  </a:cubicBezTo>
                  <a:lnTo>
                    <a:pt x="1781105" y="1249535"/>
                  </a:lnTo>
                  <a:cubicBezTo>
                    <a:pt x="1781105" y="1281781"/>
                    <a:pt x="1754965" y="1307921"/>
                    <a:pt x="1722720" y="1307921"/>
                  </a:cubicBezTo>
                  <a:lnTo>
                    <a:pt x="58385" y="1307921"/>
                  </a:lnTo>
                  <a:cubicBezTo>
                    <a:pt x="26140" y="1307921"/>
                    <a:pt x="0" y="1281781"/>
                    <a:pt x="0" y="1249535"/>
                  </a:cubicBezTo>
                  <a:lnTo>
                    <a:pt x="0" y="58385"/>
                  </a:lnTo>
                  <a:cubicBezTo>
                    <a:pt x="0" y="26140"/>
                    <a:pt x="26140" y="0"/>
                    <a:pt x="58385" y="0"/>
                  </a:cubicBezTo>
                  <a:close/>
                </a:path>
              </a:pathLst>
            </a:custGeom>
            <a:solidFill>
              <a:srgbClr val="38D2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28c66d5fbf2_0_245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0" name="Google Shape;420;g28c66d5fbf2_0_245"/>
          <p:cNvCxnSpPr/>
          <p:nvPr/>
        </p:nvCxnSpPr>
        <p:spPr>
          <a:xfrm>
            <a:off x="8978283" y="9182100"/>
            <a:ext cx="10761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" name="Google Shape;421;g28c66d5fbf2_0_245"/>
          <p:cNvSpPr/>
          <p:nvPr/>
        </p:nvSpPr>
        <p:spPr>
          <a:xfrm rot="10800000">
            <a:off x="-948114" y="3620479"/>
            <a:ext cx="7567274" cy="6687579"/>
          </a:xfrm>
          <a:custGeom>
            <a:rect b="b" l="l" r="r" t="t"/>
            <a:pathLst>
              <a:path extrusionOk="0" h="6687579" w="7567274">
                <a:moveTo>
                  <a:pt x="0" y="0"/>
                </a:moveTo>
                <a:lnTo>
                  <a:pt x="7567275" y="0"/>
                </a:lnTo>
                <a:lnTo>
                  <a:pt x="7567275" y="6687579"/>
                </a:lnTo>
                <a:lnTo>
                  <a:pt x="0" y="6687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2" name="Google Shape;422;g28c66d5fbf2_0_245"/>
          <p:cNvSpPr/>
          <p:nvPr/>
        </p:nvSpPr>
        <p:spPr>
          <a:xfrm>
            <a:off x="8217847" y="8172407"/>
            <a:ext cx="1294377" cy="1410765"/>
          </a:xfrm>
          <a:custGeom>
            <a:rect b="b" l="l" r="r" t="t"/>
            <a:pathLst>
              <a:path extrusionOk="0" h="1410765" w="1294377">
                <a:moveTo>
                  <a:pt x="0" y="0"/>
                </a:moveTo>
                <a:lnTo>
                  <a:pt x="1294377" y="0"/>
                </a:lnTo>
                <a:lnTo>
                  <a:pt x="1294377" y="1410765"/>
                </a:lnTo>
                <a:lnTo>
                  <a:pt x="0" y="14107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3" name="Google Shape;423;g28c66d5fbf2_0_245"/>
          <p:cNvSpPr txBox="1"/>
          <p:nvPr/>
        </p:nvSpPr>
        <p:spPr>
          <a:xfrm>
            <a:off x="3570154" y="3727650"/>
            <a:ext cx="2003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28c66d5fbf2_0_245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28c66d5fbf2_0_245"/>
          <p:cNvSpPr txBox="1"/>
          <p:nvPr/>
        </p:nvSpPr>
        <p:spPr>
          <a:xfrm>
            <a:off x="6221254" y="3456756"/>
            <a:ext cx="5845500" cy="28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&amp; CREATE DATABASE</a:t>
            </a: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ABOUT BIGQUERY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8c66d5fbf2_0_245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427" name="Google Shape;427;g28c66d5fbf2_0_245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8c66d5fbf2_0_260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28c66d5fbf2_0_260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4" name="Google Shape;434;g28c66d5fbf2_0_260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435" name="Google Shape;435;g28c66d5fbf2_0_260"/>
          <p:cNvSpPr txBox="1"/>
          <p:nvPr/>
        </p:nvSpPr>
        <p:spPr>
          <a:xfrm>
            <a:off x="2690949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QUERY USING BIGQUERY</a:t>
            </a:r>
            <a:endParaRPr b="1" i="0" sz="60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6" name="Google Shape;436;g28c66d5fbf2_0_260"/>
          <p:cNvSpPr txBox="1"/>
          <p:nvPr/>
        </p:nvSpPr>
        <p:spPr>
          <a:xfrm>
            <a:off x="1028700" y="1951525"/>
            <a:ext cx="15508500" cy="7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AutoNum type="arabicPeriod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Open </a:t>
            </a:r>
            <a:r>
              <a:rPr b="0" i="0" lang="en-US" sz="30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https://console.cloud.google.com/bigquery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AutoNum type="arabicPeriod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New Project</a:t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AutoNum type="arabicPeriod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 data dengan memilih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BigQuery Public Dataset</a:t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AutoNum type="arabicPeriod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Search dataset dengan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keyword: San Fransisco Bike Share</a:t>
            </a:r>
            <a:endParaRPr b="1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7" name="Google Shape;437;g28c66d5fbf2_0_260"/>
          <p:cNvPicPr preferRelativeResize="0"/>
          <p:nvPr/>
        </p:nvPicPr>
        <p:blipFill rotWithShape="1">
          <a:blip r:embed="rId6">
            <a:alphaModFix/>
          </a:blip>
          <a:srcRect b="3579" l="0" r="0" t="43063"/>
          <a:stretch/>
        </p:blipFill>
        <p:spPr>
          <a:xfrm>
            <a:off x="1788425" y="2987075"/>
            <a:ext cx="5028725" cy="19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28c66d5fbf2_0_2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6550" y="5780088"/>
            <a:ext cx="102489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28c66d5fbf2_0_26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06550" y="7669825"/>
            <a:ext cx="5680925" cy="24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g28c66d5fbf2_0_260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8c66d5fbf2_0_339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28c66d5fbf2_0_339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7" name="Google Shape;447;g28c66d5fbf2_0_339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448" name="Google Shape;448;g28c66d5fbf2_0_339"/>
          <p:cNvSpPr txBox="1"/>
          <p:nvPr/>
        </p:nvSpPr>
        <p:spPr>
          <a:xfrm>
            <a:off x="2690949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QUERY USING BIGQUERY</a:t>
            </a:r>
            <a:endParaRPr b="1" i="0" sz="60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9" name="Google Shape;449;g28c66d5fbf2_0_339"/>
          <p:cNvSpPr txBox="1"/>
          <p:nvPr/>
        </p:nvSpPr>
        <p:spPr>
          <a:xfrm>
            <a:off x="1028700" y="1951525"/>
            <a:ext cx="8417700" cy="7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View Dataset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untuk melihat detail dataset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 ID: </a:t>
            </a:r>
            <a:r>
              <a:rPr b="1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bigquery-public-data.san_francisco_bikeshare</a:t>
            </a:r>
            <a:endParaRPr b="1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 yang tersedia: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bikeshare_regions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bikeshare_station_info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bikeshare_station_status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bikeshare_station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g28c66d5fbf2_0_3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95900" y="3259675"/>
            <a:ext cx="5393174" cy="24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g28c66d5fbf2_0_3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58975" y="2607675"/>
            <a:ext cx="4905375" cy="283181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28c66d5fbf2_0_339"/>
          <p:cNvSpPr txBox="1"/>
          <p:nvPr/>
        </p:nvSpPr>
        <p:spPr>
          <a:xfrm>
            <a:off x="10422450" y="2036950"/>
            <a:ext cx="74484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6. Compose new query untuk mencoba</a:t>
            </a:r>
            <a:b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membuat query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g28c66d5fbf2_0_339"/>
          <p:cNvSpPr/>
          <p:nvPr/>
        </p:nvSpPr>
        <p:spPr>
          <a:xfrm>
            <a:off x="11161775" y="5121325"/>
            <a:ext cx="2602500" cy="47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28c66d5fbf2_0_339"/>
          <p:cNvSpPr/>
          <p:nvPr/>
        </p:nvSpPr>
        <p:spPr>
          <a:xfrm>
            <a:off x="12012675" y="3352800"/>
            <a:ext cx="555000" cy="47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28c66d5fbf2_0_339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8c66d5fbf2_0_325"/>
          <p:cNvSpPr/>
          <p:nvPr/>
        </p:nvSpPr>
        <p:spPr>
          <a:xfrm>
            <a:off x="1028700" y="2283900"/>
            <a:ext cx="4353600" cy="60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28c66d5fbf2_0_325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28c66d5fbf2_0_325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3" name="Google Shape;463;g28c66d5fbf2_0_325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464" name="Google Shape;464;g28c66d5fbf2_0_325"/>
          <p:cNvSpPr txBox="1"/>
          <p:nvPr/>
        </p:nvSpPr>
        <p:spPr>
          <a:xfrm>
            <a:off x="2690949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QUERY USING BIGQUERY</a:t>
            </a:r>
            <a:endParaRPr b="1" i="0" sz="60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5" name="Google Shape;465;g28c66d5fbf2_0_325"/>
          <p:cNvSpPr txBox="1"/>
          <p:nvPr/>
        </p:nvSpPr>
        <p:spPr>
          <a:xfrm>
            <a:off x="1106750" y="2860100"/>
            <a:ext cx="14859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Menampilkan seluruh data pada tabel “bikeshare_station_status”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g28c66d5fbf2_0_325"/>
          <p:cNvSpPr txBox="1"/>
          <p:nvPr/>
        </p:nvSpPr>
        <p:spPr>
          <a:xfrm>
            <a:off x="1651000" y="3429000"/>
            <a:ext cx="102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b="0" i="0" lang="en-US" sz="14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400" u="none" cap="none" strike="noStrike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0" i="0" lang="en-US" sz="14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400" u="none" cap="none" strike="noStrike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b="0" i="0" lang="en-US" sz="14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400" u="none" cap="none" strike="noStrike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`bigquery-public-data.san_francisco_bikeshare.bikeshare_station_status`</a:t>
            </a:r>
            <a:endParaRPr b="0" i="0" sz="1400" u="none" cap="none" strike="noStrike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7" name="Google Shape;467;g28c66d5fbf2_0_325"/>
          <p:cNvSpPr txBox="1"/>
          <p:nvPr/>
        </p:nvSpPr>
        <p:spPr>
          <a:xfrm>
            <a:off x="4895625" y="3882675"/>
            <a:ext cx="14817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 Dataset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8" name="Google Shape;468;g28c66d5fbf2_0_325"/>
          <p:cNvCxnSpPr/>
          <p:nvPr/>
        </p:nvCxnSpPr>
        <p:spPr>
          <a:xfrm>
            <a:off x="3350400" y="3899625"/>
            <a:ext cx="4762500" cy="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9" name="Google Shape;469;g28c66d5fbf2_0_325"/>
          <p:cNvCxnSpPr/>
          <p:nvPr/>
        </p:nvCxnSpPr>
        <p:spPr>
          <a:xfrm flipH="1" rot="10800000">
            <a:off x="8282250" y="3899775"/>
            <a:ext cx="23073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0" name="Google Shape;470;g28c66d5fbf2_0_325"/>
          <p:cNvSpPr txBox="1"/>
          <p:nvPr/>
        </p:nvSpPr>
        <p:spPr>
          <a:xfrm>
            <a:off x="8695050" y="3838950"/>
            <a:ext cx="14817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Nama Tabel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28c66d5fbf2_0_325"/>
          <p:cNvSpPr txBox="1"/>
          <p:nvPr/>
        </p:nvSpPr>
        <p:spPr>
          <a:xfrm>
            <a:off x="1106750" y="4741325"/>
            <a:ext cx="13090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Menampilkan kolom station_id, num_bikes_available, dan num_ebikes_available dari tabel “bikeshare_station_status”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28c66d5fbf2_0_325"/>
          <p:cNvSpPr txBox="1"/>
          <p:nvPr/>
        </p:nvSpPr>
        <p:spPr>
          <a:xfrm>
            <a:off x="1028700" y="2255925"/>
            <a:ext cx="423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 query </a:t>
            </a:r>
            <a:r>
              <a:rPr b="1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28c66d5fbf2_0_325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28c66d5fbf2_0_325"/>
          <p:cNvSpPr txBox="1"/>
          <p:nvPr/>
        </p:nvSpPr>
        <p:spPr>
          <a:xfrm>
            <a:off x="1106750" y="6091200"/>
            <a:ext cx="124647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b="0" i="0" lang="en-US" sz="17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station_id</a:t>
            </a:r>
            <a:r>
              <a:rPr b="0" i="0" lang="en-US" sz="17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num_bikes_available</a:t>
            </a:r>
            <a:r>
              <a:rPr b="0" i="0" lang="en-US" sz="17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num_ebikes_available</a:t>
            </a:r>
            <a:endParaRPr b="0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b="0" i="0" lang="en-US" sz="17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700" u="none" cap="none" strike="noStrike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`bigquery-public-data.san_francisco_bikeshare.bikeshare_station_status`</a:t>
            </a:r>
            <a:r>
              <a:rPr b="0" i="0" lang="en-US" sz="17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8c66d5fbf2_0_369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28c66d5fbf2_0_369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1" name="Google Shape;481;g28c66d5fbf2_0_369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482" name="Google Shape;482;g28c66d5fbf2_0_369"/>
          <p:cNvSpPr txBox="1"/>
          <p:nvPr/>
        </p:nvSpPr>
        <p:spPr>
          <a:xfrm>
            <a:off x="2690949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QUERY USING BIGQUERY</a:t>
            </a:r>
            <a:endParaRPr b="1" i="0" sz="60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3" name="Google Shape;483;g28c66d5fbf2_0_369"/>
          <p:cNvSpPr txBox="1"/>
          <p:nvPr/>
        </p:nvSpPr>
        <p:spPr>
          <a:xfrm>
            <a:off x="1106750" y="3200350"/>
            <a:ext cx="148590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Hanya menampilkan 5 data pada tabel “bikeshare_station_status”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0" i="0" lang="en-US" sz="1800" u="none" cap="none" strike="noStrike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b="0" i="0" lang="en-US" sz="18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00" u="none" cap="none" strike="noStrike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0" i="0" lang="en-US" sz="18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00" u="none" cap="none" strike="noStrike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b="0" i="0" lang="en-US" sz="18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00" u="none" cap="none" strike="noStrike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`bigquery-public-data.san_francisco_bikeshare.bikeshare_station_status`</a:t>
            </a:r>
            <a:r>
              <a:rPr b="0" i="0" lang="en-US" sz="18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00" u="none" cap="none" strike="noStrike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b="0" i="0" lang="en-US" sz="18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00" u="none" cap="none" strike="noStrike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0" i="0" lang="en-US" sz="18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3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g28c66d5fbf2_0_369"/>
          <p:cNvSpPr txBox="1"/>
          <p:nvPr/>
        </p:nvSpPr>
        <p:spPr>
          <a:xfrm>
            <a:off x="1106750" y="4741325"/>
            <a:ext cx="13090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Hanya menampilkan 5 data kolom station_id, capacity dari tabel “bikeshare_station_info”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g28c66d5fbf2_0_369"/>
          <p:cNvSpPr/>
          <p:nvPr/>
        </p:nvSpPr>
        <p:spPr>
          <a:xfrm>
            <a:off x="1106750" y="2581825"/>
            <a:ext cx="4353600" cy="60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28c66d5fbf2_0_369"/>
          <p:cNvSpPr txBox="1"/>
          <p:nvPr/>
        </p:nvSpPr>
        <p:spPr>
          <a:xfrm>
            <a:off x="1106750" y="2553850"/>
            <a:ext cx="423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 query </a:t>
            </a:r>
            <a:r>
              <a:rPr b="1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Limit: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28c66d5fbf2_0_369"/>
          <p:cNvSpPr txBox="1"/>
          <p:nvPr/>
        </p:nvSpPr>
        <p:spPr>
          <a:xfrm>
            <a:off x="1106750" y="5933900"/>
            <a:ext cx="1182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b="0" i="0" lang="en-US" sz="18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station_id</a:t>
            </a:r>
            <a:r>
              <a:rPr b="0" i="0" lang="en-US" sz="18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800" u="none" cap="none" strike="noStrike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capacity</a:t>
            </a:r>
            <a:endParaRPr b="0" i="0" sz="1800" u="none" cap="none" strike="noStrike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b="0" i="0" lang="en-US" sz="18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00" u="none" cap="none" strike="noStrike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`bigquery-public-data.san_francisco_bikeshare.bikeshare_station_info`</a:t>
            </a:r>
            <a:endParaRPr b="0" i="0" sz="1800" u="none" cap="none" strike="noStrike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b="0" i="0" lang="en-US" sz="18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800" u="none" cap="none" strike="noStrike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0" i="0" lang="en-US" sz="18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28c66d5fbf2_0_369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8c66d5fbf2_0_394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28c66d5fbf2_0_394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95" name="Google Shape;495;g28c66d5fbf2_0_394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496" name="Google Shape;496;g28c66d5fbf2_0_394"/>
          <p:cNvSpPr txBox="1"/>
          <p:nvPr/>
        </p:nvSpPr>
        <p:spPr>
          <a:xfrm>
            <a:off x="2690949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QUERY USING BIGQUERY</a:t>
            </a:r>
            <a:endParaRPr b="1" i="0" sz="60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7" name="Google Shape;497;g28c66d5fbf2_0_394"/>
          <p:cNvSpPr txBox="1"/>
          <p:nvPr/>
        </p:nvSpPr>
        <p:spPr>
          <a:xfrm>
            <a:off x="1106750" y="3200350"/>
            <a:ext cx="148590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Menampilkan kolom station_id dan num_bikes_available pada tabel “bikeshare_station_status” jika num_bikes_available tidak nol</a:t>
            </a:r>
            <a:endParaRPr b="0" i="0" sz="1900" u="none" cap="none" strike="noStrike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g28c66d5fbf2_0_394"/>
          <p:cNvSpPr/>
          <p:nvPr/>
        </p:nvSpPr>
        <p:spPr>
          <a:xfrm>
            <a:off x="1106750" y="2581825"/>
            <a:ext cx="4353600" cy="60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28c66d5fbf2_0_394"/>
          <p:cNvSpPr txBox="1"/>
          <p:nvPr/>
        </p:nvSpPr>
        <p:spPr>
          <a:xfrm>
            <a:off x="1106750" y="2553850"/>
            <a:ext cx="423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 query </a:t>
            </a:r>
            <a:r>
              <a:rPr b="1" i="0" lang="en-US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28c66d5fbf2_0_394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28c66d5fbf2_0_394"/>
          <p:cNvSpPr txBox="1"/>
          <p:nvPr/>
        </p:nvSpPr>
        <p:spPr>
          <a:xfrm>
            <a:off x="1572000" y="4405300"/>
            <a:ext cx="121269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b="0" i="0" lang="en-US" sz="19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station_id</a:t>
            </a:r>
            <a:r>
              <a:rPr b="0" i="0" lang="en-US" sz="19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num_bikes_available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b="0" i="0" lang="en-US" sz="19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900" u="none" cap="none" strike="noStrike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`bigquery-public-data.san_francisco_bikeshare.bikeshare_station_status`</a:t>
            </a:r>
            <a:endParaRPr b="0" i="0" sz="1900" u="none" cap="none" strike="noStrike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b="0" i="0" lang="en-US" sz="19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num_bikes_available</a:t>
            </a:r>
            <a:r>
              <a:rPr b="0" i="0" lang="en-US" sz="19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&lt;&gt; </a:t>
            </a:r>
            <a:r>
              <a:rPr b="0" i="0" lang="en-US" sz="1900" u="none" cap="none" strike="noStrike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-US" sz="1900" u="none" cap="none" strike="noStrike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/>
          <p:nvPr/>
        </p:nvSpPr>
        <p:spPr>
          <a:xfrm rot="10800000">
            <a:off x="15274777" y="2327760"/>
            <a:ext cx="1797595" cy="1959232"/>
          </a:xfrm>
          <a:custGeom>
            <a:rect b="b" l="l" r="r" t="t"/>
            <a:pathLst>
              <a:path extrusionOk="0" h="1959232" w="1797595">
                <a:moveTo>
                  <a:pt x="1797595" y="1959232"/>
                </a:moveTo>
                <a:lnTo>
                  <a:pt x="0" y="1959232"/>
                </a:lnTo>
                <a:lnTo>
                  <a:pt x="0" y="0"/>
                </a:lnTo>
                <a:lnTo>
                  <a:pt x="1797595" y="0"/>
                </a:lnTo>
                <a:lnTo>
                  <a:pt x="1797595" y="195923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2"/>
          <p:cNvSpPr/>
          <p:nvPr/>
        </p:nvSpPr>
        <p:spPr>
          <a:xfrm rot="10800000">
            <a:off x="14520918" y="2820225"/>
            <a:ext cx="1797595" cy="1959232"/>
          </a:xfrm>
          <a:custGeom>
            <a:rect b="b" l="l" r="r" t="t"/>
            <a:pathLst>
              <a:path extrusionOk="0" h="1959232" w="1797595">
                <a:moveTo>
                  <a:pt x="1797595" y="1959232"/>
                </a:moveTo>
                <a:lnTo>
                  <a:pt x="0" y="1959232"/>
                </a:lnTo>
                <a:lnTo>
                  <a:pt x="0" y="0"/>
                </a:lnTo>
                <a:lnTo>
                  <a:pt x="1797595" y="0"/>
                </a:lnTo>
                <a:lnTo>
                  <a:pt x="1797595" y="195923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9" name="Google Shape;119;p2"/>
          <p:cNvGrpSpPr/>
          <p:nvPr/>
        </p:nvGrpSpPr>
        <p:grpSpPr>
          <a:xfrm>
            <a:off x="3695975" y="3363825"/>
            <a:ext cx="1797669" cy="1959171"/>
            <a:chOff x="0" y="-47625"/>
            <a:chExt cx="1781105" cy="1355546"/>
          </a:xfrm>
        </p:grpSpPr>
        <p:sp>
          <p:nvSpPr>
            <p:cNvPr id="120" name="Google Shape;120;p2"/>
            <p:cNvSpPr/>
            <p:nvPr/>
          </p:nvSpPr>
          <p:spPr>
            <a:xfrm>
              <a:off x="0" y="0"/>
              <a:ext cx="1781105" cy="1307921"/>
            </a:xfrm>
            <a:custGeom>
              <a:rect b="b" l="l" r="r" t="t"/>
              <a:pathLst>
                <a:path extrusionOk="0" h="1307921" w="1781105">
                  <a:moveTo>
                    <a:pt x="58385" y="0"/>
                  </a:moveTo>
                  <a:lnTo>
                    <a:pt x="1722720" y="0"/>
                  </a:lnTo>
                  <a:cubicBezTo>
                    <a:pt x="1738205" y="0"/>
                    <a:pt x="1753055" y="6151"/>
                    <a:pt x="1764004" y="17101"/>
                  </a:cubicBezTo>
                  <a:cubicBezTo>
                    <a:pt x="1774954" y="28050"/>
                    <a:pt x="1781105" y="42901"/>
                    <a:pt x="1781105" y="58385"/>
                  </a:cubicBezTo>
                  <a:lnTo>
                    <a:pt x="1781105" y="1249535"/>
                  </a:lnTo>
                  <a:cubicBezTo>
                    <a:pt x="1781105" y="1281781"/>
                    <a:pt x="1754965" y="1307921"/>
                    <a:pt x="1722720" y="1307921"/>
                  </a:cubicBezTo>
                  <a:lnTo>
                    <a:pt x="58385" y="1307921"/>
                  </a:lnTo>
                  <a:cubicBezTo>
                    <a:pt x="26140" y="1307921"/>
                    <a:pt x="0" y="1281781"/>
                    <a:pt x="0" y="1249535"/>
                  </a:cubicBezTo>
                  <a:lnTo>
                    <a:pt x="0" y="58385"/>
                  </a:lnTo>
                  <a:cubicBezTo>
                    <a:pt x="0" y="26140"/>
                    <a:pt x="26140" y="0"/>
                    <a:pt x="58385" y="0"/>
                  </a:cubicBezTo>
                  <a:close/>
                </a:path>
              </a:pathLst>
            </a:custGeom>
            <a:solidFill>
              <a:srgbClr val="38D2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2" name="Google Shape;122;p2"/>
          <p:cNvCxnSpPr/>
          <p:nvPr/>
        </p:nvCxnSpPr>
        <p:spPr>
          <a:xfrm>
            <a:off x="8978283" y="9182100"/>
            <a:ext cx="10762015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2"/>
          <p:cNvSpPr/>
          <p:nvPr/>
        </p:nvSpPr>
        <p:spPr>
          <a:xfrm rot="10800000">
            <a:off x="-948114" y="3620479"/>
            <a:ext cx="7567274" cy="6687579"/>
          </a:xfrm>
          <a:custGeom>
            <a:rect b="b" l="l" r="r" t="t"/>
            <a:pathLst>
              <a:path extrusionOk="0" h="6687579" w="7567274">
                <a:moveTo>
                  <a:pt x="0" y="0"/>
                </a:moveTo>
                <a:lnTo>
                  <a:pt x="7567275" y="0"/>
                </a:lnTo>
                <a:lnTo>
                  <a:pt x="7567275" y="6687579"/>
                </a:lnTo>
                <a:lnTo>
                  <a:pt x="0" y="6687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2"/>
          <p:cNvSpPr/>
          <p:nvPr/>
        </p:nvSpPr>
        <p:spPr>
          <a:xfrm>
            <a:off x="8217847" y="8172407"/>
            <a:ext cx="1294377" cy="1410765"/>
          </a:xfrm>
          <a:custGeom>
            <a:rect b="b" l="l" r="r" t="t"/>
            <a:pathLst>
              <a:path extrusionOk="0" h="1410765" w="1294377">
                <a:moveTo>
                  <a:pt x="0" y="0"/>
                </a:moveTo>
                <a:lnTo>
                  <a:pt x="1294377" y="0"/>
                </a:lnTo>
                <a:lnTo>
                  <a:pt x="1294377" y="1410765"/>
                </a:lnTo>
                <a:lnTo>
                  <a:pt x="0" y="14107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2"/>
          <p:cNvSpPr txBox="1"/>
          <p:nvPr/>
        </p:nvSpPr>
        <p:spPr>
          <a:xfrm>
            <a:off x="3570154" y="3727650"/>
            <a:ext cx="2003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6221254" y="3456756"/>
            <a:ext cx="58455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</a:t>
            </a: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DATABASE</a:t>
            </a:r>
            <a:endParaRPr b="1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301" l="0" r="0" t="-302"/>
            </a:stretch>
          </a:blipFill>
          <a:ln>
            <a:noFill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8c66d5fbf2_0_310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28c66d5fbf2_0_310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8" name="Google Shape;508;g28c66d5fbf2_0_310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509" name="Google Shape;509;g28c66d5fbf2_0_310"/>
          <p:cNvSpPr txBox="1"/>
          <p:nvPr/>
        </p:nvSpPr>
        <p:spPr>
          <a:xfrm>
            <a:off x="2690949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CREATE DATABASE</a:t>
            </a:r>
            <a:endParaRPr b="1" i="0" sz="60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0" name="Google Shape;510;g28c66d5fbf2_0_310"/>
          <p:cNvSpPr txBox="1"/>
          <p:nvPr/>
        </p:nvSpPr>
        <p:spPr>
          <a:xfrm>
            <a:off x="717200" y="1797401"/>
            <a:ext cx="148140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Untuk membuat database baru, kita tidak bisa menggunakan project dari bigquery-public-data, karena tidak mempunyai akses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Kita harus membuat project yang kita inginkan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Klik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 DATA → New Project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 membuat project baru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1" name="Google Shape;511;g28c66d5fbf2_0_310"/>
          <p:cNvPicPr preferRelativeResize="0"/>
          <p:nvPr/>
        </p:nvPicPr>
        <p:blipFill rotWithShape="1">
          <a:blip r:embed="rId5">
            <a:alphaModFix/>
          </a:blip>
          <a:srcRect b="0" l="1729" r="0" t="0"/>
          <a:stretch/>
        </p:blipFill>
        <p:spPr>
          <a:xfrm>
            <a:off x="1878800" y="7060750"/>
            <a:ext cx="7354375" cy="31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g28c66d5fbf2_0_3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78800" y="4182100"/>
            <a:ext cx="4491073" cy="20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g28c66d5fbf2_0_3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52598" y="4301151"/>
            <a:ext cx="86201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g28c66d5fbf2_0_310"/>
          <p:cNvSpPr txBox="1"/>
          <p:nvPr/>
        </p:nvSpPr>
        <p:spPr>
          <a:xfrm>
            <a:off x="717200" y="6360325"/>
            <a:ext cx="1481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Untuk membuat database baru, klik </a:t>
            </a:r>
            <a:r>
              <a:rPr b="1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DATA → Local File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8c66d5fbf2_0_310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8c66d5fbf2_0_269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28c66d5fbf2_0_269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22" name="Google Shape;522;g28c66d5fbf2_0_269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523" name="Google Shape;523;g28c66d5fbf2_0_269"/>
          <p:cNvSpPr txBox="1"/>
          <p:nvPr/>
        </p:nvSpPr>
        <p:spPr>
          <a:xfrm>
            <a:off x="2690949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CREATE DATABASE</a:t>
            </a:r>
            <a:endParaRPr b="1" i="0" sz="60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4" name="Google Shape;524;g28c66d5fbf2_0_269"/>
          <p:cNvSpPr txBox="1"/>
          <p:nvPr/>
        </p:nvSpPr>
        <p:spPr>
          <a:xfrm>
            <a:off x="717200" y="1568800"/>
            <a:ext cx="1481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Isi informasi dataset dan table yang sesuai. Contoh: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5" name="Google Shape;525;g28c66d5fbf2_0_269"/>
          <p:cNvPicPr preferRelativeResize="0"/>
          <p:nvPr/>
        </p:nvPicPr>
        <p:blipFill rotWithShape="1">
          <a:blip r:embed="rId5">
            <a:alphaModFix/>
          </a:blip>
          <a:srcRect b="0" l="2543" r="0" t="0"/>
          <a:stretch/>
        </p:blipFill>
        <p:spPr>
          <a:xfrm>
            <a:off x="10652900" y="2521600"/>
            <a:ext cx="6445550" cy="76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28c66d5fbf2_0_2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" y="2521600"/>
            <a:ext cx="10179852" cy="5865344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g28c66d5fbf2_0_269"/>
          <p:cNvSpPr txBox="1"/>
          <p:nvPr/>
        </p:nvSpPr>
        <p:spPr>
          <a:xfrm>
            <a:off x="10850325" y="4162925"/>
            <a:ext cx="1422600" cy="28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human_resource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28c66d5fbf2_0_269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8c66d5fbf2_0_276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28c66d5fbf2_0_276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5" name="Google Shape;535;g28c66d5fbf2_0_276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536" name="Google Shape;536;g28c66d5fbf2_0_276"/>
          <p:cNvSpPr txBox="1"/>
          <p:nvPr/>
        </p:nvSpPr>
        <p:spPr>
          <a:xfrm>
            <a:off x="2690949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CREATE DATABASE</a:t>
            </a:r>
            <a:endParaRPr b="1" i="0" sz="6000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37" name="Google Shape;537;g28c66d5fbf2_0_276"/>
          <p:cNvSpPr txBox="1"/>
          <p:nvPr/>
        </p:nvSpPr>
        <p:spPr>
          <a:xfrm>
            <a:off x="704600" y="1931750"/>
            <a:ext cx="14814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234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 terbaru yang kita upload sudah dapat diakses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Nama project dan dataset yang kita buat akan terlihat di bagian kiri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8" name="Google Shape;538;g28c66d5fbf2_0_2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6525" y="3634013"/>
            <a:ext cx="4807425" cy="2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28c66d5fbf2_0_276"/>
          <p:cNvSpPr txBox="1"/>
          <p:nvPr/>
        </p:nvSpPr>
        <p:spPr>
          <a:xfrm>
            <a:off x="464100" y="7832200"/>
            <a:ext cx="1481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Untuk menambahkan table, bisa klik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titik tiga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 dataset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 Create table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0" name="Google Shape;540;g28c66d5fbf2_0_2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25550" y="3162950"/>
            <a:ext cx="10116447" cy="4305451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g28c66d5fbf2_0_276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8c6aae2b86_1_0"/>
          <p:cNvSpPr/>
          <p:nvPr/>
        </p:nvSpPr>
        <p:spPr>
          <a:xfrm>
            <a:off x="732600" y="5628613"/>
            <a:ext cx="16822800" cy="13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28c6aae2b86_1_0"/>
          <p:cNvSpPr/>
          <p:nvPr/>
        </p:nvSpPr>
        <p:spPr>
          <a:xfrm>
            <a:off x="732600" y="2304150"/>
            <a:ext cx="16822800" cy="13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g28c6aae2b86_1_0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28c6aae2b86_1_0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50" name="Google Shape;550;g28c6aae2b86_1_0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551" name="Google Shape;551;g28c6aae2b86_1_0"/>
          <p:cNvSpPr txBox="1"/>
          <p:nvPr/>
        </p:nvSpPr>
        <p:spPr>
          <a:xfrm>
            <a:off x="1193466" y="5815963"/>
            <a:ext cx="16033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	Coba tampilkan 10 baris dari tabel trip dengan kolom sebagai berikut : trip_id, start_station_name, dan duration_sec</a:t>
            </a:r>
            <a:endParaRPr b="0" i="0" sz="2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g28c6aae2b86_1_0"/>
          <p:cNvSpPr txBox="1"/>
          <p:nvPr/>
        </p:nvSpPr>
        <p:spPr>
          <a:xfrm>
            <a:off x="1177490" y="2447852"/>
            <a:ext cx="15933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"/>
              <a:buAutoNum type="arabicPeriod"/>
            </a:pP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Buatlah Database di dalam BigQuery sesuai intruksi arahan create database untuk melatih kita dalam mendefinisikan sebuah database di sebuah perusahaan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28c6aae2b86_1_0"/>
          <p:cNvSpPr txBox="1"/>
          <p:nvPr/>
        </p:nvSpPr>
        <p:spPr>
          <a:xfrm>
            <a:off x="3900306" y="805951"/>
            <a:ext cx="1048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Case study homework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28c6aae2b86_1_0"/>
          <p:cNvSpPr/>
          <p:nvPr/>
        </p:nvSpPr>
        <p:spPr>
          <a:xfrm>
            <a:off x="732600" y="7339575"/>
            <a:ext cx="16822800" cy="13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g28c6aae2b86_1_0"/>
          <p:cNvSpPr txBox="1"/>
          <p:nvPr/>
        </p:nvSpPr>
        <p:spPr>
          <a:xfrm>
            <a:off x="1193466" y="7526925"/>
            <a:ext cx="16033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	Coba tampilkan 15 baris dari tabel station info dengan kolom sebagai berikut : station_id, name dan short_name</a:t>
            </a:r>
            <a:endParaRPr b="0" i="0" sz="2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g28c6aae2b86_1_0"/>
          <p:cNvSpPr txBox="1"/>
          <p:nvPr/>
        </p:nvSpPr>
        <p:spPr>
          <a:xfrm>
            <a:off x="1193466" y="3907975"/>
            <a:ext cx="16033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 yang digunakan untuk Case selanjutnya ialah : San_francisco_bikeshare </a:t>
            </a:r>
            <a:endParaRPr b="0" i="0" sz="2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https://console.cloud.google.com/bigquery?project=ruang-data&amp;ws=!1m4!1m3!3m2!1sbigquery-public-data!2ssan_francisco_bikeshare</a:t>
            </a:r>
            <a:r>
              <a:rPr b="0" i="0" lang="en-US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g28c6aae2b86_1_0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/>
        </p:nvSpPr>
        <p:spPr>
          <a:xfrm>
            <a:off x="3900306" y="805951"/>
            <a:ext cx="1048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DATABASE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9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1" l="0" r="0" t="-302"/>
            </a:stretch>
          </a:blipFill>
          <a:ln>
            <a:noFill/>
          </a:ln>
        </p:spPr>
      </p:sp>
      <p:sp>
        <p:nvSpPr>
          <p:cNvPr id="135" name="Google Shape;135;p9"/>
          <p:cNvSpPr txBox="1"/>
          <p:nvPr/>
        </p:nvSpPr>
        <p:spPr>
          <a:xfrm>
            <a:off x="1092150" y="2332150"/>
            <a:ext cx="16504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rPr b="1" i="0" lang="en-US" sz="373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r>
              <a:rPr b="0" i="0" lang="en-US" sz="373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adalah tempat menyimpan data yang terorganisir dan dapat diakses secara umum melalui sistem komputer. Konsep Database pada umumnya menggunakan </a:t>
            </a:r>
            <a:r>
              <a:rPr b="1" i="0" lang="en-US" sz="373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 Management System (DBMS)</a:t>
            </a:r>
            <a:r>
              <a:rPr b="0" i="0" lang="en-US" sz="373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3733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691350" y="4371200"/>
            <a:ext cx="16905300" cy="4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Salah satu jenis dari DBMS adalah </a:t>
            </a:r>
            <a:r>
              <a:rPr b="1" i="0" lang="en-US" sz="3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Relational Database Management System (RDBMS), </a:t>
            </a:r>
            <a:r>
              <a:rPr b="0" i="0" lang="en-US" sz="3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yaitu jenis DBMS yang menggunakan </a:t>
            </a:r>
            <a:r>
              <a:rPr b="1" i="0" lang="en-US" sz="3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data relasional</a:t>
            </a:r>
            <a:r>
              <a:rPr b="0" i="0" lang="en-US" sz="3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Model ini </a:t>
            </a:r>
            <a:r>
              <a:rPr b="1" i="0" lang="en-US" sz="3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mengorganisasikan data dalam bentuk tabel</a:t>
            </a:r>
            <a:r>
              <a:rPr b="0" i="0" lang="en-US" sz="3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terdiri dari baris dan kolom. Setiap tabel memiliki </a:t>
            </a:r>
            <a:r>
              <a:rPr b="1" i="0" lang="en-US" sz="3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kunci utama</a:t>
            </a:r>
            <a:r>
              <a:rPr b="0" i="0" lang="en-US" sz="3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memungkinkan hubungan antara tabel-tabel yang berbeda. Setiap RDBMS memiliki bahasa query khususnya sendiri untuk memanipulasi data, yang dikenal sebagai </a:t>
            </a:r>
            <a:r>
              <a:rPr b="1" i="0" lang="en-US" sz="3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SQL (Structured Query Language)</a:t>
            </a:r>
            <a:r>
              <a:rPr b="0" i="0" lang="en-US" sz="3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b="0" i="0" sz="3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d9d844ba1_0_30"/>
          <p:cNvSpPr/>
          <p:nvPr/>
        </p:nvSpPr>
        <p:spPr>
          <a:xfrm>
            <a:off x="1833950" y="3768800"/>
            <a:ext cx="6477000" cy="182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4d9d844ba1_0_30"/>
          <p:cNvSpPr txBox="1"/>
          <p:nvPr/>
        </p:nvSpPr>
        <p:spPr>
          <a:xfrm>
            <a:off x="3900281" y="769326"/>
            <a:ext cx="1048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KOMPONEN DATABASE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4d9d844ba1_0_30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g24d9d844ba1_0_30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pic>
        <p:nvPicPr>
          <p:cNvPr id="145" name="Google Shape;145;g24d9d844ba1_0_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0138" y="6285475"/>
            <a:ext cx="9287664" cy="29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4d9d844ba1_0_30"/>
          <p:cNvSpPr txBox="1"/>
          <p:nvPr/>
        </p:nvSpPr>
        <p:spPr>
          <a:xfrm>
            <a:off x="1959775" y="3854900"/>
            <a:ext cx="5993400" cy="16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Konteks database merujuk pada objek atau konsep yang dapat disimpan dalam basis data</a:t>
            </a:r>
            <a:endParaRPr b="0" i="0" sz="2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g24d9d844ba1_0_30"/>
          <p:cNvSpPr/>
          <p:nvPr/>
        </p:nvSpPr>
        <p:spPr>
          <a:xfrm>
            <a:off x="1959775" y="2866275"/>
            <a:ext cx="4230124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rgbClr val="38D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Entity (Entitas)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4d9d844ba1_0_30"/>
          <p:cNvSpPr/>
          <p:nvPr/>
        </p:nvSpPr>
        <p:spPr>
          <a:xfrm>
            <a:off x="833050" y="2843025"/>
            <a:ext cx="845400" cy="759300"/>
          </a:xfrm>
          <a:prstGeom prst="ellipse">
            <a:avLst/>
          </a:prstGeom>
          <a:solidFill>
            <a:srgbClr val="38D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4d9d844ba1_0_30"/>
          <p:cNvSpPr/>
          <p:nvPr/>
        </p:nvSpPr>
        <p:spPr>
          <a:xfrm>
            <a:off x="10782450" y="3768800"/>
            <a:ext cx="6477000" cy="182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4d9d844ba1_0_30"/>
          <p:cNvSpPr txBox="1"/>
          <p:nvPr/>
        </p:nvSpPr>
        <p:spPr>
          <a:xfrm>
            <a:off x="10908275" y="3854900"/>
            <a:ext cx="5993400" cy="16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Sifat atau karakteristik dari suatu entitas</a:t>
            </a:r>
            <a:endParaRPr b="0" i="0" sz="2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g24d9d844ba1_0_30"/>
          <p:cNvSpPr/>
          <p:nvPr/>
        </p:nvSpPr>
        <p:spPr>
          <a:xfrm>
            <a:off x="10908275" y="2866275"/>
            <a:ext cx="4506196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rgbClr val="38D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Attribute (Atribut)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4d9d844ba1_0_30"/>
          <p:cNvSpPr/>
          <p:nvPr/>
        </p:nvSpPr>
        <p:spPr>
          <a:xfrm>
            <a:off x="9781550" y="2843025"/>
            <a:ext cx="845400" cy="759300"/>
          </a:xfrm>
          <a:prstGeom prst="ellipse">
            <a:avLst/>
          </a:prstGeom>
          <a:solidFill>
            <a:srgbClr val="38D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d9d844ba1_0_169"/>
          <p:cNvSpPr/>
          <p:nvPr/>
        </p:nvSpPr>
        <p:spPr>
          <a:xfrm>
            <a:off x="1322550" y="2743200"/>
            <a:ext cx="16103400" cy="411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4d9d844ba1_0_169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g24d9d844ba1_0_169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160" name="Google Shape;160;g24d9d844ba1_0_169"/>
          <p:cNvSpPr txBox="1"/>
          <p:nvPr/>
        </p:nvSpPr>
        <p:spPr>
          <a:xfrm>
            <a:off x="1468650" y="3015438"/>
            <a:ext cx="158112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4127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Char char="●"/>
            </a:pPr>
            <a:r>
              <a:rPr b="1" i="0" lang="en-US" sz="2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Primary key </a:t>
            </a:r>
            <a:r>
              <a:rPr b="0" i="0" lang="en-US" sz="2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dalam sebuah tabel berfungsi sebagai tanda pengenal sebuah data yang memiliki nilai yang berbeda-beda (unique)</a:t>
            </a:r>
            <a:endParaRPr b="0" i="0" sz="2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Contoh:</a:t>
            </a:r>
            <a:endParaRPr b="1" i="0" sz="2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Char char="●"/>
            </a:pPr>
            <a:r>
              <a:rPr b="0" i="0" lang="en-US" sz="2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Apabila data KTP pada masyarakat Indonesia tercatat dalam database pengguna, maka </a:t>
            </a:r>
            <a:r>
              <a:rPr b="1" i="0" lang="en-US" sz="2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nomor KTP tersebut merupakan sebuah primary key</a:t>
            </a:r>
            <a:r>
              <a:rPr b="0" i="0" lang="en-US" sz="2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Sebab kita tahu bahwa tidak mungkin ada dua orang di Indonesia yang memiliki nomor KTP yang sama.</a:t>
            </a:r>
            <a:endParaRPr b="0" i="0" sz="2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g24d9d844ba1_0_169"/>
          <p:cNvSpPr/>
          <p:nvPr/>
        </p:nvSpPr>
        <p:spPr>
          <a:xfrm>
            <a:off x="1448375" y="1840675"/>
            <a:ext cx="4230124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rgbClr val="38D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4d9d844ba1_0_169"/>
          <p:cNvSpPr/>
          <p:nvPr/>
        </p:nvSpPr>
        <p:spPr>
          <a:xfrm>
            <a:off x="321650" y="1817425"/>
            <a:ext cx="845400" cy="759300"/>
          </a:xfrm>
          <a:prstGeom prst="ellipse">
            <a:avLst/>
          </a:prstGeom>
          <a:solidFill>
            <a:srgbClr val="38D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4d9d844ba1_0_169"/>
          <p:cNvSpPr/>
          <p:nvPr/>
        </p:nvSpPr>
        <p:spPr>
          <a:xfrm>
            <a:off x="1322550" y="7846175"/>
            <a:ext cx="16103400" cy="172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4d9d844ba1_0_169"/>
          <p:cNvSpPr txBox="1"/>
          <p:nvPr/>
        </p:nvSpPr>
        <p:spPr>
          <a:xfrm>
            <a:off x="1468650" y="7960084"/>
            <a:ext cx="1581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4127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"/>
              <a:buChar char="●"/>
            </a:pPr>
            <a:r>
              <a:rPr b="1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Foreign key</a:t>
            </a: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adalah sebuah kolom ataupun bisa banyak kolom, yang digunakan untuk mengidentifikasi data pada tabel yang direferensikan oleh primary key pada tabel lain. </a:t>
            </a:r>
            <a:endParaRPr b="1" i="0" sz="2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g24d9d844ba1_0_169"/>
          <p:cNvSpPr/>
          <p:nvPr/>
        </p:nvSpPr>
        <p:spPr>
          <a:xfrm>
            <a:off x="1448375" y="6995525"/>
            <a:ext cx="4230124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rgbClr val="38D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4d9d844ba1_0_169"/>
          <p:cNvSpPr/>
          <p:nvPr/>
        </p:nvSpPr>
        <p:spPr>
          <a:xfrm>
            <a:off x="321650" y="6972275"/>
            <a:ext cx="845400" cy="759300"/>
          </a:xfrm>
          <a:prstGeom prst="ellipse">
            <a:avLst/>
          </a:prstGeom>
          <a:solidFill>
            <a:srgbClr val="38D2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d9d844ba1_0_185"/>
          <p:cNvSpPr/>
          <p:nvPr/>
        </p:nvSpPr>
        <p:spPr>
          <a:xfrm>
            <a:off x="732600" y="7219250"/>
            <a:ext cx="11003700" cy="25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4d9d844ba1_0_185"/>
          <p:cNvSpPr/>
          <p:nvPr/>
        </p:nvSpPr>
        <p:spPr>
          <a:xfrm>
            <a:off x="732600" y="2164750"/>
            <a:ext cx="16822800" cy="13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4d9d844ba1_0_185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4d9d844ba1_0_185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g24d9d844ba1_0_185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pic>
        <p:nvPicPr>
          <p:cNvPr id="176" name="Google Shape;176;g24d9d844ba1_0_1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4142126"/>
            <a:ext cx="7879974" cy="24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4d9d844ba1_0_185"/>
          <p:cNvSpPr txBox="1"/>
          <p:nvPr/>
        </p:nvSpPr>
        <p:spPr>
          <a:xfrm>
            <a:off x="1034050" y="7406600"/>
            <a:ext cx="10487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Pada ERD di atas, kita menggunakan contoh hubungan antar tabel. </a:t>
            </a:r>
            <a:r>
              <a:rPr b="1" i="0" lang="en-US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PK</a:t>
            </a:r>
            <a:r>
              <a:rPr b="0" i="0" lang="en-US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merupakan singkatan dari </a:t>
            </a:r>
            <a:r>
              <a:rPr b="1" i="0" lang="en-US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primary key</a:t>
            </a:r>
            <a:r>
              <a:rPr b="0" i="0" lang="en-US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sedangkan </a:t>
            </a:r>
            <a:r>
              <a:rPr b="1" i="0" lang="en-US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FK</a:t>
            </a:r>
            <a:r>
              <a:rPr b="0" i="0" lang="en-US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merupakan singkatan dari </a:t>
            </a:r>
            <a:r>
              <a:rPr b="1" i="0" lang="en-US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foreign key</a:t>
            </a:r>
            <a:r>
              <a:rPr b="0" i="0" lang="en-US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Garis hubung yang menghubungkan antar table schema memiliki bentuk yang beragam, yang dinamakan </a:t>
            </a:r>
            <a:r>
              <a:rPr b="1" i="0" lang="en-US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cardinality and ordinality</a:t>
            </a:r>
            <a:r>
              <a:rPr b="0" i="0" lang="en-US" sz="2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g24d9d844ba1_0_185"/>
          <p:cNvSpPr txBox="1"/>
          <p:nvPr/>
        </p:nvSpPr>
        <p:spPr>
          <a:xfrm>
            <a:off x="1177490" y="2308452"/>
            <a:ext cx="15933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Hubungan antara primary key dan foreign key biasanya digambarkan dalam sebuah diagram yang disebut dengan</a:t>
            </a:r>
            <a:r>
              <a:rPr b="1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entity relationship diagram</a:t>
            </a: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(ERD)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4d9d844ba1_0_185"/>
          <p:cNvSpPr txBox="1"/>
          <p:nvPr/>
        </p:nvSpPr>
        <p:spPr>
          <a:xfrm>
            <a:off x="3900306" y="805951"/>
            <a:ext cx="1048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ENTITY RELATIONSHIP DIAGRAM (ERD)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24d9d844ba1_0_1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520550" y="6723262"/>
            <a:ext cx="4525999" cy="33418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g24d9d844ba1_0_185"/>
          <p:cNvSpPr txBox="1"/>
          <p:nvPr/>
        </p:nvSpPr>
        <p:spPr>
          <a:xfrm>
            <a:off x="12307650" y="6050063"/>
            <a:ext cx="49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Cardiality and Ordinality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4d9d844ba1_0_185"/>
          <p:cNvSpPr txBox="1"/>
          <p:nvPr/>
        </p:nvSpPr>
        <p:spPr>
          <a:xfrm>
            <a:off x="2678450" y="3680425"/>
            <a:ext cx="49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 Entity Relationship Diagram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24d9d844ba1_0_185"/>
          <p:cNvSpPr/>
          <p:nvPr/>
        </p:nvSpPr>
        <p:spPr>
          <a:xfrm>
            <a:off x="1372975" y="4492025"/>
            <a:ext cx="1729200" cy="29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4d9d844ba1_0_185"/>
          <p:cNvSpPr/>
          <p:nvPr/>
        </p:nvSpPr>
        <p:spPr>
          <a:xfrm>
            <a:off x="4104088" y="4216900"/>
            <a:ext cx="1729200" cy="29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4d9d844ba1_0_185"/>
          <p:cNvSpPr/>
          <p:nvPr/>
        </p:nvSpPr>
        <p:spPr>
          <a:xfrm>
            <a:off x="6889888" y="4492025"/>
            <a:ext cx="1729200" cy="29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4d9d844ba1_0_185"/>
          <p:cNvSpPr/>
          <p:nvPr/>
        </p:nvSpPr>
        <p:spPr>
          <a:xfrm>
            <a:off x="9694374" y="3964850"/>
            <a:ext cx="471000" cy="29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4d9d844ba1_0_185"/>
          <p:cNvSpPr txBox="1"/>
          <p:nvPr/>
        </p:nvSpPr>
        <p:spPr>
          <a:xfrm>
            <a:off x="10218350" y="3821750"/>
            <a:ext cx="11508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Entitas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4d9d844ba1_0_185"/>
          <p:cNvSpPr/>
          <p:nvPr/>
        </p:nvSpPr>
        <p:spPr>
          <a:xfrm>
            <a:off x="1476725" y="4763850"/>
            <a:ext cx="1729200" cy="1077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4d9d844ba1_0_185"/>
          <p:cNvSpPr/>
          <p:nvPr/>
        </p:nvSpPr>
        <p:spPr>
          <a:xfrm>
            <a:off x="4374550" y="4508575"/>
            <a:ext cx="1644600" cy="20979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4d9d844ba1_0_185"/>
          <p:cNvSpPr/>
          <p:nvPr/>
        </p:nvSpPr>
        <p:spPr>
          <a:xfrm>
            <a:off x="6998650" y="4785125"/>
            <a:ext cx="1729200" cy="7869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4d9d844ba1_0_185"/>
          <p:cNvSpPr/>
          <p:nvPr/>
        </p:nvSpPr>
        <p:spPr>
          <a:xfrm>
            <a:off x="9675699" y="4544150"/>
            <a:ext cx="471000" cy="293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4d9d844ba1_0_185"/>
          <p:cNvSpPr txBox="1"/>
          <p:nvPr/>
        </p:nvSpPr>
        <p:spPr>
          <a:xfrm>
            <a:off x="10199675" y="4401050"/>
            <a:ext cx="16446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Atribut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4d9d844ba1_0_185"/>
          <p:cNvSpPr txBox="1"/>
          <p:nvPr/>
        </p:nvSpPr>
        <p:spPr>
          <a:xfrm>
            <a:off x="12303900" y="3963900"/>
            <a:ext cx="3153900" cy="136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 ERD Maker: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https://app.diagrams.net/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https://lucidchart.com</a:t>
            </a: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4d9d844ba1_0_185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d9d844ba1_0_202"/>
          <p:cNvSpPr/>
          <p:nvPr/>
        </p:nvSpPr>
        <p:spPr>
          <a:xfrm rot="10800000">
            <a:off x="15274777" y="2327760"/>
            <a:ext cx="1797595" cy="1959232"/>
          </a:xfrm>
          <a:custGeom>
            <a:rect b="b" l="l" r="r" t="t"/>
            <a:pathLst>
              <a:path extrusionOk="0" h="1959232" w="1797595">
                <a:moveTo>
                  <a:pt x="1797595" y="1959232"/>
                </a:moveTo>
                <a:lnTo>
                  <a:pt x="0" y="1959232"/>
                </a:lnTo>
                <a:lnTo>
                  <a:pt x="0" y="0"/>
                </a:lnTo>
                <a:lnTo>
                  <a:pt x="1797595" y="0"/>
                </a:lnTo>
                <a:lnTo>
                  <a:pt x="1797595" y="195923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g24d9d844ba1_0_202"/>
          <p:cNvSpPr/>
          <p:nvPr/>
        </p:nvSpPr>
        <p:spPr>
          <a:xfrm rot="10800000">
            <a:off x="14520918" y="2820225"/>
            <a:ext cx="1797595" cy="1959232"/>
          </a:xfrm>
          <a:custGeom>
            <a:rect b="b" l="l" r="r" t="t"/>
            <a:pathLst>
              <a:path extrusionOk="0" h="1959232" w="1797595">
                <a:moveTo>
                  <a:pt x="1797595" y="1959232"/>
                </a:moveTo>
                <a:lnTo>
                  <a:pt x="0" y="1959232"/>
                </a:lnTo>
                <a:lnTo>
                  <a:pt x="0" y="0"/>
                </a:lnTo>
                <a:lnTo>
                  <a:pt x="1797595" y="0"/>
                </a:lnTo>
                <a:lnTo>
                  <a:pt x="1797595" y="195923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1" name="Google Shape;201;g24d9d844ba1_0_202"/>
          <p:cNvGrpSpPr/>
          <p:nvPr/>
        </p:nvGrpSpPr>
        <p:grpSpPr>
          <a:xfrm>
            <a:off x="3695975" y="3363825"/>
            <a:ext cx="1797669" cy="1959171"/>
            <a:chOff x="0" y="-47625"/>
            <a:chExt cx="1781105" cy="1355546"/>
          </a:xfrm>
        </p:grpSpPr>
        <p:sp>
          <p:nvSpPr>
            <p:cNvPr id="202" name="Google Shape;202;g24d9d844ba1_0_202"/>
            <p:cNvSpPr/>
            <p:nvPr/>
          </p:nvSpPr>
          <p:spPr>
            <a:xfrm>
              <a:off x="0" y="0"/>
              <a:ext cx="1781105" cy="1307921"/>
            </a:xfrm>
            <a:custGeom>
              <a:rect b="b" l="l" r="r" t="t"/>
              <a:pathLst>
                <a:path extrusionOk="0" h="1307921" w="1781105">
                  <a:moveTo>
                    <a:pt x="58385" y="0"/>
                  </a:moveTo>
                  <a:lnTo>
                    <a:pt x="1722720" y="0"/>
                  </a:lnTo>
                  <a:cubicBezTo>
                    <a:pt x="1738205" y="0"/>
                    <a:pt x="1753055" y="6151"/>
                    <a:pt x="1764004" y="17101"/>
                  </a:cubicBezTo>
                  <a:cubicBezTo>
                    <a:pt x="1774954" y="28050"/>
                    <a:pt x="1781105" y="42901"/>
                    <a:pt x="1781105" y="58385"/>
                  </a:cubicBezTo>
                  <a:lnTo>
                    <a:pt x="1781105" y="1249535"/>
                  </a:lnTo>
                  <a:cubicBezTo>
                    <a:pt x="1781105" y="1281781"/>
                    <a:pt x="1754965" y="1307921"/>
                    <a:pt x="1722720" y="1307921"/>
                  </a:cubicBezTo>
                  <a:lnTo>
                    <a:pt x="58385" y="1307921"/>
                  </a:lnTo>
                  <a:cubicBezTo>
                    <a:pt x="26140" y="1307921"/>
                    <a:pt x="0" y="1281781"/>
                    <a:pt x="0" y="1249535"/>
                  </a:cubicBezTo>
                  <a:lnTo>
                    <a:pt x="0" y="58385"/>
                  </a:lnTo>
                  <a:cubicBezTo>
                    <a:pt x="0" y="26140"/>
                    <a:pt x="26140" y="0"/>
                    <a:pt x="58385" y="0"/>
                  </a:cubicBezTo>
                  <a:close/>
                </a:path>
              </a:pathLst>
            </a:custGeom>
            <a:solidFill>
              <a:srgbClr val="38D2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24d9d844ba1_0_202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4" name="Google Shape;204;g24d9d844ba1_0_202"/>
          <p:cNvCxnSpPr/>
          <p:nvPr/>
        </p:nvCxnSpPr>
        <p:spPr>
          <a:xfrm>
            <a:off x="8978283" y="9182100"/>
            <a:ext cx="10761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g24d9d844ba1_0_202"/>
          <p:cNvSpPr/>
          <p:nvPr/>
        </p:nvSpPr>
        <p:spPr>
          <a:xfrm rot="10800000">
            <a:off x="-948114" y="3620479"/>
            <a:ext cx="7567274" cy="6687579"/>
          </a:xfrm>
          <a:custGeom>
            <a:rect b="b" l="l" r="r" t="t"/>
            <a:pathLst>
              <a:path extrusionOk="0" h="6687579" w="7567274">
                <a:moveTo>
                  <a:pt x="0" y="0"/>
                </a:moveTo>
                <a:lnTo>
                  <a:pt x="7567275" y="0"/>
                </a:lnTo>
                <a:lnTo>
                  <a:pt x="7567275" y="6687579"/>
                </a:lnTo>
                <a:lnTo>
                  <a:pt x="0" y="6687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6" name="Google Shape;206;g24d9d844ba1_0_202"/>
          <p:cNvSpPr/>
          <p:nvPr/>
        </p:nvSpPr>
        <p:spPr>
          <a:xfrm>
            <a:off x="8217847" y="8172407"/>
            <a:ext cx="1294377" cy="1410765"/>
          </a:xfrm>
          <a:custGeom>
            <a:rect b="b" l="l" r="r" t="t"/>
            <a:pathLst>
              <a:path extrusionOk="0" h="1410765" w="1294377">
                <a:moveTo>
                  <a:pt x="0" y="0"/>
                </a:moveTo>
                <a:lnTo>
                  <a:pt x="1294377" y="0"/>
                </a:lnTo>
                <a:lnTo>
                  <a:pt x="1294377" y="1410765"/>
                </a:lnTo>
                <a:lnTo>
                  <a:pt x="0" y="14107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g24d9d844ba1_0_202"/>
          <p:cNvSpPr txBox="1"/>
          <p:nvPr/>
        </p:nvSpPr>
        <p:spPr>
          <a:xfrm>
            <a:off x="3570154" y="3727650"/>
            <a:ext cx="2003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4d9d844ba1_0_202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4d9d844ba1_0_202"/>
          <p:cNvSpPr txBox="1"/>
          <p:nvPr/>
        </p:nvSpPr>
        <p:spPr>
          <a:xfrm>
            <a:off x="6221254" y="3973968"/>
            <a:ext cx="584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1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4d9d844ba1_0_202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sp>
        <p:nvSpPr>
          <p:cNvPr id="211" name="Google Shape;211;g24d9d844ba1_0_202"/>
          <p:cNvSpPr/>
          <p:nvPr/>
        </p:nvSpPr>
        <p:spPr>
          <a:xfrm>
            <a:off x="16780300" y="785025"/>
            <a:ext cx="833400" cy="69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24d9d844ba1_0_202"/>
          <p:cNvSpPr/>
          <p:nvPr/>
        </p:nvSpPr>
        <p:spPr>
          <a:xfrm>
            <a:off x="16780300" y="7850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d9d844ba1_0_265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4d9d844ba1_0_265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g24d9d844ba1_0_265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  <p:graphicFrame>
        <p:nvGraphicFramePr>
          <p:cNvPr id="220" name="Google Shape;220;g24d9d844ba1_0_265"/>
          <p:cNvGraphicFramePr/>
          <p:nvPr/>
        </p:nvGraphicFramePr>
        <p:xfrm>
          <a:off x="427213" y="1905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{08B466B4-4F39-4556-A7DB-1632D6AF57B3}</a:tableStyleId>
              </a:tblPr>
              <a:tblGrid>
                <a:gridCol w="2503325"/>
                <a:gridCol w="9335900"/>
                <a:gridCol w="5919625"/>
              </a:tblGrid>
              <a:tr h="81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Nama</a:t>
                      </a:r>
                      <a:endParaRPr b="1" sz="2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25" marB="121925" marR="243875" marL="243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Tipe Data </a:t>
                      </a:r>
                      <a:endParaRPr b="1" sz="2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25" marB="121925" marR="243875" marL="243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Contoh</a:t>
                      </a:r>
                      <a:endParaRPr b="1" sz="24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21925" marB="121925" marR="243875" marL="2438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Angka (bilangan bulat)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3,300,200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Floating point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Angka (desimal)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2.3, 4.6, 100.1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Strings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Teks/Character yang terurut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“Hello”, “a”, “Buku”, ‘Hi’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Lists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Kumpulan objek terurut </a:t>
                      </a:r>
                      <a:r>
                        <a:rPr b="1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DAN</a:t>
                      </a: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dapat diedit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[‘mangga’, ‘pisang’, ‘anggur’, ‘9’]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Tuples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Kumpulan objek terurut </a:t>
                      </a:r>
                      <a:r>
                        <a:rPr b="1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DAN TIDAK </a:t>
                      </a: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dapat diedit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(‘9’, ‘anggur’, ‘2’, ‘apel’, ‘apel’)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Set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Kumpulan objek tidak terurut, tidak dapat diedit, </a:t>
                      </a:r>
                      <a:r>
                        <a:rPr b="1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DAN</a:t>
                      </a: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tidak boleh ada anggota yang duplikat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{1, 2, 3, 4, “a”}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Dictionaries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Kumpulan objek tidak terurut, dalam bentuk key:value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{‘makanan’:’pizza’, ‘rasa’:’mantap’}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Booleans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Logika yang mengindikasikan benar atau salah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 atau False</a:t>
                      </a:r>
                      <a:endParaRPr sz="2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69325" marB="169325" marR="169325" marL="1693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g24d9d844ba1_0_265"/>
          <p:cNvSpPr txBox="1"/>
          <p:nvPr/>
        </p:nvSpPr>
        <p:spPr>
          <a:xfrm>
            <a:off x="3900306" y="651901"/>
            <a:ext cx="1048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DATA TYPES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4d9d844ba1_0_265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