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Roboto"/>
      <p:regular r:id="rId18"/>
      <p:bold r:id="rId19"/>
      <p:italic r:id="rId20"/>
      <p:boldItalic r:id="rId21"/>
    </p:embeddedFont>
    <p:embeddedFont>
      <p:font typeface="Bebas Neue"/>
      <p:regular r:id="rId22"/>
    </p:embeddedFont>
    <p:embeddedFont>
      <p:font typeface="Montserrat Light"/>
      <p:regular r:id="rId23"/>
      <p:bold r:id="rId24"/>
      <p:italic r:id="rId25"/>
      <p:boldItalic r:id="rId26"/>
    </p:embeddedFont>
    <p:embeddedFont>
      <p:font typeface="Roboto Light"/>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5" roundtripDataSignature="AMtx7mjq9R+yYaTxKYu89/lNFWk02iHq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BebasNeue-regular.fntdata"/><Relationship Id="rId21" Type="http://schemas.openxmlformats.org/officeDocument/2006/relationships/font" Target="fonts/Roboto-boldItalic.fntdata"/><Relationship Id="rId24" Type="http://schemas.openxmlformats.org/officeDocument/2006/relationships/font" Target="fonts/MontserratLight-bold.fntdata"/><Relationship Id="rId23" Type="http://schemas.openxmlformats.org/officeDocument/2006/relationships/font" Target="fonts/Montserrat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Light-boldItalic.fntdata"/><Relationship Id="rId25" Type="http://schemas.openxmlformats.org/officeDocument/2006/relationships/font" Target="fonts/MontserratLight-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RobotoLight-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3138d5e42_0_10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293138d5e42_0_10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d024b487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25d024b487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d9d844ba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24d9d844ba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3138d5e4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93138d5e4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3138d5e42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293138d5e42_0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d024b48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5d024b487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d024b487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25d024b487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3138d5e42_0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293138d5e42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d024b487c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25d024b487c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5ef06833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5ef06833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p:nvPr>
            <p:ph idx="2" type="pic"/>
          </p:nvPr>
        </p:nvSpPr>
        <p:spPr>
          <a:xfrm>
            <a:off x="1792288" y="612775"/>
            <a:ext cx="5486400" cy="4114800"/>
          </a:xfrm>
          <a:prstGeom prst="rect">
            <a:avLst/>
          </a:prstGeom>
          <a:noFill/>
          <a:ln>
            <a:noFill/>
          </a:ln>
        </p:spPr>
      </p:sp>
      <p:sp>
        <p:nvSpPr>
          <p:cNvPr id="73" name="Google Shape;73;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4" name="Google Shape;7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6" name="Google Shape;8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lide">
  <p:cSld name="TITLE_1">
    <p:spTree>
      <p:nvGrpSpPr>
        <p:cNvPr id="89" name="Shape 89"/>
        <p:cNvGrpSpPr/>
        <p:nvPr/>
      </p:nvGrpSpPr>
      <p:grpSpPr>
        <a:xfrm>
          <a:off x="0" y="0"/>
          <a:ext cx="0" cy="0"/>
          <a:chOff x="0" y="0"/>
          <a:chExt cx="0" cy="0"/>
        </a:xfrm>
      </p:grpSpPr>
      <p:sp>
        <p:nvSpPr>
          <p:cNvPr id="90" name="Google Shape;90;g24da0cb4818_0_208"/>
          <p:cNvSpPr txBox="1"/>
          <p:nvPr>
            <p:ph idx="12" type="sldNum"/>
          </p:nvPr>
        </p:nvSpPr>
        <p:spPr>
          <a:xfrm>
            <a:off x="17326204" y="569317"/>
            <a:ext cx="201600" cy="2463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1pPr>
            <a:lvl2pPr indent="0" lvl="1"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2pPr>
            <a:lvl3pPr indent="0" lvl="2"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3pPr>
            <a:lvl4pPr indent="0" lvl="3"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4pPr>
            <a:lvl5pPr indent="0" lvl="4"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5pPr>
            <a:lvl6pPr indent="0" lvl="5"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6pPr>
            <a:lvl7pPr indent="0" lvl="6"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7pPr>
            <a:lvl8pPr indent="0" lvl="7"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8pPr>
            <a:lvl9pPr indent="0" lvl="8"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lide 1">
  <p:cSld name="TITLE_2">
    <p:spTree>
      <p:nvGrpSpPr>
        <p:cNvPr id="91" name="Shape 91"/>
        <p:cNvGrpSpPr/>
        <p:nvPr/>
      </p:nvGrpSpPr>
      <p:grpSpPr>
        <a:xfrm>
          <a:off x="0" y="0"/>
          <a:ext cx="0" cy="0"/>
          <a:chOff x="0" y="0"/>
          <a:chExt cx="0" cy="0"/>
        </a:xfrm>
      </p:grpSpPr>
      <p:sp>
        <p:nvSpPr>
          <p:cNvPr id="92" name="Google Shape;92;g24da0cb4818_0_390"/>
          <p:cNvSpPr txBox="1"/>
          <p:nvPr>
            <p:ph idx="12" type="sldNum"/>
          </p:nvPr>
        </p:nvSpPr>
        <p:spPr>
          <a:xfrm>
            <a:off x="17326204" y="569317"/>
            <a:ext cx="201900" cy="2310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1pPr>
            <a:lvl2pPr indent="0" lvl="1"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2pPr>
            <a:lvl3pPr indent="0" lvl="2"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3pPr>
            <a:lvl4pPr indent="0" lvl="3"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4pPr>
            <a:lvl5pPr indent="0" lvl="4"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5pPr>
            <a:lvl6pPr indent="0" lvl="5"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6pPr>
            <a:lvl7pPr indent="0" lvl="6"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7pPr>
            <a:lvl8pPr indent="0" lvl="7"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8pPr>
            <a:lvl9pPr indent="0" lvl="8"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lide 2">
  <p:cSld name="TITLE_3">
    <p:spTree>
      <p:nvGrpSpPr>
        <p:cNvPr id="93" name="Shape 93"/>
        <p:cNvGrpSpPr/>
        <p:nvPr/>
      </p:nvGrpSpPr>
      <p:grpSpPr>
        <a:xfrm>
          <a:off x="0" y="0"/>
          <a:ext cx="0" cy="0"/>
          <a:chOff x="0" y="0"/>
          <a:chExt cx="0" cy="0"/>
        </a:xfrm>
      </p:grpSpPr>
      <p:sp>
        <p:nvSpPr>
          <p:cNvPr id="94" name="Google Shape;94;g24da0cb4818_0_572"/>
          <p:cNvSpPr txBox="1"/>
          <p:nvPr>
            <p:ph idx="12" type="sldNum"/>
          </p:nvPr>
        </p:nvSpPr>
        <p:spPr>
          <a:xfrm>
            <a:off x="17326204" y="569317"/>
            <a:ext cx="201600" cy="2463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1pPr>
            <a:lvl2pPr indent="0" lvl="1"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2pPr>
            <a:lvl3pPr indent="0" lvl="2"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3pPr>
            <a:lvl4pPr indent="0" lvl="3"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4pPr>
            <a:lvl5pPr indent="0" lvl="4"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5pPr>
            <a:lvl6pPr indent="0" lvl="5"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6pPr>
            <a:lvl7pPr indent="0" lvl="6"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7pPr>
            <a:lvl8pPr indent="0" lvl="7"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8pPr>
            <a:lvl9pPr indent="0" lvl="8"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lide 3">
  <p:cSld name="TITLE_4">
    <p:spTree>
      <p:nvGrpSpPr>
        <p:cNvPr id="95" name="Shape 95"/>
        <p:cNvGrpSpPr/>
        <p:nvPr/>
      </p:nvGrpSpPr>
      <p:grpSpPr>
        <a:xfrm>
          <a:off x="0" y="0"/>
          <a:ext cx="0" cy="0"/>
          <a:chOff x="0" y="0"/>
          <a:chExt cx="0" cy="0"/>
        </a:xfrm>
      </p:grpSpPr>
      <p:sp>
        <p:nvSpPr>
          <p:cNvPr id="96" name="Google Shape;96;g24da0cb4818_0_748"/>
          <p:cNvSpPr txBox="1"/>
          <p:nvPr>
            <p:ph idx="12" type="sldNum"/>
          </p:nvPr>
        </p:nvSpPr>
        <p:spPr>
          <a:xfrm>
            <a:off x="17326204" y="569317"/>
            <a:ext cx="201600" cy="2463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1pPr>
            <a:lvl2pPr indent="0" lvl="1"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2pPr>
            <a:lvl3pPr indent="0" lvl="2"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3pPr>
            <a:lvl4pPr indent="0" lvl="3"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4pPr>
            <a:lvl5pPr indent="0" lvl="4"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5pPr>
            <a:lvl6pPr indent="0" lvl="5"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6pPr>
            <a:lvl7pPr indent="0" lvl="6"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7pPr>
            <a:lvl8pPr indent="0" lvl="7"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8pPr>
            <a:lvl9pPr indent="0" lvl="8" marL="0" marR="0" algn="r">
              <a:lnSpc>
                <a:spcPct val="100000"/>
              </a:lnSpc>
              <a:spcBef>
                <a:spcPts val="0"/>
              </a:spcBef>
              <a:spcAft>
                <a:spcPts val="0"/>
              </a:spcAft>
              <a:buClr>
                <a:srgbClr val="F7F9FF"/>
              </a:buClr>
              <a:buSzPts val="1600"/>
              <a:buFont typeface="Montserrat Light"/>
              <a:buNone/>
              <a:defRPr b="0" i="0" sz="1600" u="none" cap="none" strike="noStrike">
                <a:solidFill>
                  <a:schemeClr val="dk1"/>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lide 4">
  <p:cSld name="TITLE_5">
    <p:spTree>
      <p:nvGrpSpPr>
        <p:cNvPr id="97" name="Shape 97"/>
        <p:cNvGrpSpPr/>
        <p:nvPr/>
      </p:nvGrpSpPr>
      <p:grpSpPr>
        <a:xfrm>
          <a:off x="0" y="0"/>
          <a:ext cx="0" cy="0"/>
          <a:chOff x="0" y="0"/>
          <a:chExt cx="0" cy="0"/>
        </a:xfrm>
      </p:grpSpPr>
      <p:sp>
        <p:nvSpPr>
          <p:cNvPr id="98" name="Google Shape;98;g293138d5e42_0_523"/>
          <p:cNvSpPr txBox="1"/>
          <p:nvPr>
            <p:ph idx="12" type="sldNum"/>
          </p:nvPr>
        </p:nvSpPr>
        <p:spPr>
          <a:xfrm>
            <a:off x="17326204" y="569317"/>
            <a:ext cx="201900" cy="2310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1pPr>
            <a:lvl2pPr indent="0" lvl="1"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2pPr>
            <a:lvl3pPr indent="0" lvl="2"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3pPr>
            <a:lvl4pPr indent="0" lvl="3"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4pPr>
            <a:lvl5pPr indent="0" lvl="4"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5pPr>
            <a:lvl6pPr indent="0" lvl="5"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6pPr>
            <a:lvl7pPr indent="0" lvl="6"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7pPr>
            <a:lvl8pPr indent="0" lvl="7"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8pPr>
            <a:lvl9pPr indent="0" lvl="8"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g24d9d844ba1_0_160"/>
          <p:cNvSpPr/>
          <p:nvPr/>
        </p:nvSpPr>
        <p:spPr>
          <a:xfrm flipH="1" rot="5400000">
            <a:off x="49725" y="-49646"/>
            <a:ext cx="1072200" cy="1171500"/>
          </a:xfrm>
          <a:prstGeom prst="rect">
            <a:avLst/>
          </a:prstGeom>
          <a:solidFill>
            <a:srgbClr val="F2F2F2"/>
          </a:solidFill>
          <a:ln>
            <a:noFill/>
          </a:ln>
        </p:spPr>
        <p:txBody>
          <a:bodyPr anchorCtr="0" anchor="ctr" bIns="68550" lIns="137150" spcFirstLastPara="1" rIns="137150" wrap="square" tIns="685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Calibri"/>
              <a:ea typeface="Calibri"/>
              <a:cs typeface="Calibri"/>
              <a:sym typeface="Calibri"/>
            </a:endParaRPr>
          </a:p>
        </p:txBody>
      </p:sp>
      <p:sp>
        <p:nvSpPr>
          <p:cNvPr id="17" name="Google Shape;17;g24d9d844ba1_0_160"/>
          <p:cNvSpPr txBox="1"/>
          <p:nvPr>
            <p:ph idx="1" type="subTitle"/>
          </p:nvPr>
        </p:nvSpPr>
        <p:spPr>
          <a:xfrm>
            <a:off x="623400" y="5668250"/>
            <a:ext cx="17041200" cy="1585200"/>
          </a:xfrm>
          <a:prstGeom prst="rect">
            <a:avLst/>
          </a:prstGeom>
          <a:noFill/>
          <a:ln>
            <a:noFill/>
          </a:ln>
        </p:spPr>
        <p:txBody>
          <a:bodyPr anchorCtr="0" anchor="t" bIns="68575" lIns="68575" spcFirstLastPara="1" rIns="68575" wrap="square" tIns="68575">
            <a:normAutofit/>
          </a:bodyPr>
          <a:lstStyle>
            <a:lvl1pPr lvl="0" algn="ctr">
              <a:lnSpc>
                <a:spcPct val="100000"/>
              </a:lnSpc>
              <a:spcBef>
                <a:spcPts val="0"/>
              </a:spcBef>
              <a:spcAft>
                <a:spcPts val="0"/>
              </a:spcAft>
              <a:buSzPts val="2100"/>
              <a:buNone/>
              <a:defRPr sz="5600"/>
            </a:lvl1pPr>
            <a:lvl2pPr lvl="1" algn="ctr">
              <a:lnSpc>
                <a:spcPct val="100000"/>
              </a:lnSpc>
              <a:spcBef>
                <a:spcPts val="0"/>
              </a:spcBef>
              <a:spcAft>
                <a:spcPts val="0"/>
              </a:spcAft>
              <a:buSzPts val="2100"/>
              <a:buNone/>
              <a:defRPr sz="5600"/>
            </a:lvl2pPr>
            <a:lvl3pPr lvl="2" algn="ctr">
              <a:lnSpc>
                <a:spcPct val="100000"/>
              </a:lnSpc>
              <a:spcBef>
                <a:spcPts val="0"/>
              </a:spcBef>
              <a:spcAft>
                <a:spcPts val="0"/>
              </a:spcAft>
              <a:buSzPts val="2100"/>
              <a:buNone/>
              <a:defRPr sz="5600"/>
            </a:lvl3pPr>
            <a:lvl4pPr lvl="3" algn="ctr">
              <a:lnSpc>
                <a:spcPct val="100000"/>
              </a:lnSpc>
              <a:spcBef>
                <a:spcPts val="0"/>
              </a:spcBef>
              <a:spcAft>
                <a:spcPts val="0"/>
              </a:spcAft>
              <a:buSzPts val="2100"/>
              <a:buNone/>
              <a:defRPr sz="5600"/>
            </a:lvl4pPr>
            <a:lvl5pPr lvl="4" algn="ctr">
              <a:lnSpc>
                <a:spcPct val="100000"/>
              </a:lnSpc>
              <a:spcBef>
                <a:spcPts val="0"/>
              </a:spcBef>
              <a:spcAft>
                <a:spcPts val="0"/>
              </a:spcAft>
              <a:buSzPts val="2100"/>
              <a:buNone/>
              <a:defRPr sz="5600"/>
            </a:lvl5pPr>
            <a:lvl6pPr lvl="5" algn="ctr">
              <a:lnSpc>
                <a:spcPct val="100000"/>
              </a:lnSpc>
              <a:spcBef>
                <a:spcPts val="0"/>
              </a:spcBef>
              <a:spcAft>
                <a:spcPts val="0"/>
              </a:spcAft>
              <a:buSzPts val="2100"/>
              <a:buNone/>
              <a:defRPr sz="5600"/>
            </a:lvl6pPr>
            <a:lvl7pPr lvl="6" algn="ctr">
              <a:lnSpc>
                <a:spcPct val="100000"/>
              </a:lnSpc>
              <a:spcBef>
                <a:spcPts val="0"/>
              </a:spcBef>
              <a:spcAft>
                <a:spcPts val="0"/>
              </a:spcAft>
              <a:buSzPts val="2100"/>
              <a:buNone/>
              <a:defRPr sz="5600"/>
            </a:lvl7pPr>
            <a:lvl8pPr lvl="7" algn="ctr">
              <a:lnSpc>
                <a:spcPct val="100000"/>
              </a:lnSpc>
              <a:spcBef>
                <a:spcPts val="0"/>
              </a:spcBef>
              <a:spcAft>
                <a:spcPts val="0"/>
              </a:spcAft>
              <a:buSzPts val="2100"/>
              <a:buNone/>
              <a:defRPr sz="5600"/>
            </a:lvl8pPr>
            <a:lvl9pPr lvl="8" algn="ctr">
              <a:lnSpc>
                <a:spcPct val="100000"/>
              </a:lnSpc>
              <a:spcBef>
                <a:spcPts val="0"/>
              </a:spcBef>
              <a:spcAft>
                <a:spcPts val="0"/>
              </a:spcAft>
              <a:buSzPts val="2100"/>
              <a:buNone/>
              <a:defRPr sz="5600"/>
            </a:lvl9pPr>
          </a:lstStyle>
          <a:p/>
        </p:txBody>
      </p:sp>
      <p:sp>
        <p:nvSpPr>
          <p:cNvPr id="18" name="Google Shape;18;g24d9d844ba1_0_160"/>
          <p:cNvSpPr txBox="1"/>
          <p:nvPr>
            <p:ph idx="12" type="sldNum"/>
          </p:nvPr>
        </p:nvSpPr>
        <p:spPr>
          <a:xfrm>
            <a:off x="16944916" y="9326434"/>
            <a:ext cx="1097400" cy="787200"/>
          </a:xfrm>
          <a:prstGeom prst="rect">
            <a:avLst/>
          </a:prstGeom>
          <a:noFill/>
          <a:ln>
            <a:noFill/>
          </a:ln>
        </p:spPr>
        <p:txBody>
          <a:bodyPr anchorCtr="0" anchor="ctr" bIns="68575" lIns="68575" spcFirstLastPara="1" rIns="68575" wrap="square" tIns="68575">
            <a:normAutofit/>
          </a:bodyPr>
          <a:lstStyle>
            <a:lvl1pPr indent="0" lvl="0"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1pPr>
            <a:lvl2pPr indent="0" lvl="1"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2pPr>
            <a:lvl3pPr indent="0" lvl="2"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3pPr>
            <a:lvl4pPr indent="0" lvl="3"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4pPr>
            <a:lvl5pPr indent="0" lvl="4"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5pPr>
            <a:lvl6pPr indent="0" lvl="5"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6pPr>
            <a:lvl7pPr indent="0" lvl="6"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7pPr>
            <a:lvl8pPr indent="0" lvl="7"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8pPr>
            <a:lvl9pPr indent="0" lvl="8" marL="0" marR="0" algn="r">
              <a:lnSpc>
                <a:spcPct val="100000"/>
              </a:lnSpc>
              <a:spcBef>
                <a:spcPts val="0"/>
              </a:spcBef>
              <a:spcAft>
                <a:spcPts val="0"/>
              </a:spcAft>
              <a:buClr>
                <a:srgbClr val="F7F9FF"/>
              </a:buClr>
              <a:buSzPts val="1500"/>
              <a:buFont typeface="Montserrat Light"/>
              <a:buNone/>
              <a:defRPr b="0" i="0" sz="1500" u="none" cap="none" strike="noStrike">
                <a:solidFill>
                  <a:schemeClr val="dk1"/>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g24d9d844ba1_0_160"/>
          <p:cNvSpPr/>
          <p:nvPr/>
        </p:nvSpPr>
        <p:spPr>
          <a:xfrm flipH="1" rot="5400000">
            <a:off x="9193650" y="-8022146"/>
            <a:ext cx="1072200" cy="17116500"/>
          </a:xfrm>
          <a:prstGeom prst="rect">
            <a:avLst/>
          </a:prstGeom>
          <a:solidFill>
            <a:srgbClr val="595959"/>
          </a:solidFill>
          <a:ln>
            <a:noFill/>
          </a:ln>
        </p:spPr>
        <p:txBody>
          <a:bodyPr anchorCtr="0" anchor="ctr" bIns="68550" lIns="137150" spcFirstLastPara="1" rIns="137150" wrap="square" tIns="685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Calibri"/>
              <a:ea typeface="Calibri"/>
              <a:cs typeface="Calibri"/>
              <a:sym typeface="Calibri"/>
            </a:endParaRPr>
          </a:p>
        </p:txBody>
      </p:sp>
      <p:sp>
        <p:nvSpPr>
          <p:cNvPr id="20" name="Google Shape;20;g24d9d844ba1_0_160"/>
          <p:cNvSpPr/>
          <p:nvPr/>
        </p:nvSpPr>
        <p:spPr>
          <a:xfrm>
            <a:off x="1409192" y="278929"/>
            <a:ext cx="306300" cy="324000"/>
          </a:xfrm>
          <a:prstGeom prst="rect">
            <a:avLst/>
          </a:prstGeom>
          <a:solidFill>
            <a:srgbClr val="F2F2F2"/>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
        <p:nvSpPr>
          <p:cNvPr id="21" name="Google Shape;21;g24d9d844ba1_0_160"/>
          <p:cNvSpPr/>
          <p:nvPr/>
        </p:nvSpPr>
        <p:spPr>
          <a:xfrm>
            <a:off x="1760282" y="277852"/>
            <a:ext cx="83400" cy="324000"/>
          </a:xfrm>
          <a:prstGeom prst="rect">
            <a:avLst/>
          </a:prstGeom>
          <a:solidFill>
            <a:srgbClr val="F2F2F2"/>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
        <p:nvSpPr>
          <p:cNvPr id="22" name="Google Shape;22;g24d9d844ba1_0_160"/>
          <p:cNvSpPr/>
          <p:nvPr/>
        </p:nvSpPr>
        <p:spPr>
          <a:xfrm>
            <a:off x="1416085" y="642213"/>
            <a:ext cx="427500" cy="81600"/>
          </a:xfrm>
          <a:prstGeom prst="rect">
            <a:avLst/>
          </a:prstGeom>
          <a:solidFill>
            <a:srgbClr val="F2F2F2"/>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pic>
        <p:nvPicPr>
          <p:cNvPr id="23" name="Google Shape;23;g24d9d844ba1_0_160"/>
          <p:cNvPicPr preferRelativeResize="0"/>
          <p:nvPr/>
        </p:nvPicPr>
        <p:blipFill rotWithShape="1">
          <a:blip r:embed="rId2">
            <a:alphaModFix/>
          </a:blip>
          <a:srcRect b="0" l="0" r="0" t="0"/>
          <a:stretch/>
        </p:blipFill>
        <p:spPr>
          <a:xfrm>
            <a:off x="347175" y="244023"/>
            <a:ext cx="552450" cy="5841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9" name="Google Shape;3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5" name="Google Shape;45;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2" name="Google Shape;52;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3" name="Google Shape;53;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4" name="Google Shape;54;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5" name="Google Shape;5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6" name="Google Shape;66;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7" name="Google Shape;6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p:nvPr/>
        </p:nvSpPr>
        <p:spPr>
          <a:xfrm rot="-8100000">
            <a:off x="-3678467" y="135979"/>
            <a:ext cx="10831686" cy="9572503"/>
          </a:xfrm>
          <a:custGeom>
            <a:rect b="b" l="l" r="r" t="t"/>
            <a:pathLst>
              <a:path extrusionOk="0" h="9572503" w="10831686">
                <a:moveTo>
                  <a:pt x="10831686" y="9572502"/>
                </a:moveTo>
                <a:lnTo>
                  <a:pt x="0" y="9572502"/>
                </a:lnTo>
                <a:lnTo>
                  <a:pt x="0" y="0"/>
                </a:lnTo>
                <a:lnTo>
                  <a:pt x="10831686" y="0"/>
                </a:lnTo>
                <a:lnTo>
                  <a:pt x="10831686" y="9572502"/>
                </a:lnTo>
                <a:close/>
              </a:path>
            </a:pathLst>
          </a:custGeom>
          <a:blipFill rotWithShape="1">
            <a:blip r:embed="rId3">
              <a:alphaModFix/>
            </a:blip>
            <a:stretch>
              <a:fillRect b="0" l="0" r="0" t="0"/>
            </a:stretch>
          </a:blipFill>
          <a:ln>
            <a:noFill/>
          </a:ln>
        </p:spPr>
      </p:sp>
      <p:sp>
        <p:nvSpPr>
          <p:cNvPr id="104" name="Google Shape;104;p1"/>
          <p:cNvSpPr/>
          <p:nvPr/>
        </p:nvSpPr>
        <p:spPr>
          <a:xfrm rot="2700000">
            <a:off x="11154047" y="-54248"/>
            <a:ext cx="10831686" cy="9572503"/>
          </a:xfrm>
          <a:custGeom>
            <a:rect b="b" l="l" r="r" t="t"/>
            <a:pathLst>
              <a:path extrusionOk="0" h="9572503" w="10831686">
                <a:moveTo>
                  <a:pt x="0" y="0"/>
                </a:moveTo>
                <a:lnTo>
                  <a:pt x="10831686" y="0"/>
                </a:lnTo>
                <a:lnTo>
                  <a:pt x="10831686" y="9572503"/>
                </a:lnTo>
                <a:lnTo>
                  <a:pt x="0" y="9572503"/>
                </a:lnTo>
                <a:lnTo>
                  <a:pt x="0" y="0"/>
                </a:lnTo>
                <a:close/>
              </a:path>
            </a:pathLst>
          </a:custGeom>
          <a:blipFill rotWithShape="1">
            <a:blip r:embed="rId3">
              <a:alphaModFix/>
            </a:blip>
            <a:stretch>
              <a:fillRect b="0" l="0" r="0" t="0"/>
            </a:stretch>
          </a:blipFill>
          <a:ln>
            <a:noFill/>
          </a:ln>
        </p:spPr>
      </p:sp>
      <p:cxnSp>
        <p:nvCxnSpPr>
          <p:cNvPr id="105" name="Google Shape;105;p1"/>
          <p:cNvCxnSpPr/>
          <p:nvPr/>
        </p:nvCxnSpPr>
        <p:spPr>
          <a:xfrm>
            <a:off x="5808623" y="3148820"/>
            <a:ext cx="10761267" cy="0"/>
          </a:xfrm>
          <a:prstGeom prst="straightConnector1">
            <a:avLst/>
          </a:prstGeom>
          <a:noFill/>
          <a:ln cap="flat" cmpd="sng" w="76200">
            <a:solidFill>
              <a:srgbClr val="000000"/>
            </a:solidFill>
            <a:prstDash val="solid"/>
            <a:round/>
            <a:headEnd len="sm" w="sm" type="none"/>
            <a:tailEnd len="sm" w="sm" type="none"/>
          </a:ln>
        </p:spPr>
      </p:cxnSp>
      <p:cxnSp>
        <p:nvCxnSpPr>
          <p:cNvPr id="106" name="Google Shape;106;p1"/>
          <p:cNvCxnSpPr/>
          <p:nvPr/>
        </p:nvCxnSpPr>
        <p:spPr>
          <a:xfrm>
            <a:off x="1777901" y="6147396"/>
            <a:ext cx="10557300" cy="0"/>
          </a:xfrm>
          <a:prstGeom prst="straightConnector1">
            <a:avLst/>
          </a:prstGeom>
          <a:noFill/>
          <a:ln cap="flat" cmpd="sng" w="76200">
            <a:solidFill>
              <a:srgbClr val="000000"/>
            </a:solidFill>
            <a:prstDash val="solid"/>
            <a:round/>
            <a:headEnd len="sm" w="sm" type="none"/>
            <a:tailEnd len="sm" w="sm" type="none"/>
          </a:ln>
        </p:spPr>
      </p:cxnSp>
      <p:sp>
        <p:nvSpPr>
          <p:cNvPr id="107" name="Google Shape;107;p1"/>
          <p:cNvSpPr/>
          <p:nvPr/>
        </p:nvSpPr>
        <p:spPr>
          <a:xfrm>
            <a:off x="7764670" y="1053398"/>
            <a:ext cx="2373351" cy="942898"/>
          </a:xfrm>
          <a:custGeom>
            <a:rect b="b" l="l" r="r" t="t"/>
            <a:pathLst>
              <a:path extrusionOk="0" h="942898" w="2373351">
                <a:moveTo>
                  <a:pt x="0" y="0"/>
                </a:moveTo>
                <a:lnTo>
                  <a:pt x="2373351" y="0"/>
                </a:lnTo>
                <a:lnTo>
                  <a:pt x="2373351" y="942897"/>
                </a:lnTo>
                <a:lnTo>
                  <a:pt x="0" y="942897"/>
                </a:lnTo>
                <a:lnTo>
                  <a:pt x="0" y="0"/>
                </a:lnTo>
                <a:close/>
              </a:path>
            </a:pathLst>
          </a:custGeom>
          <a:blipFill rotWithShape="1">
            <a:blip r:embed="rId4">
              <a:alphaModFix/>
            </a:blip>
            <a:stretch>
              <a:fillRect b="-295" l="0" r="0" t="-298"/>
            </a:stretch>
          </a:blipFill>
          <a:ln>
            <a:noFill/>
          </a:ln>
        </p:spPr>
      </p:sp>
      <p:sp>
        <p:nvSpPr>
          <p:cNvPr id="108" name="Google Shape;108;p1"/>
          <p:cNvSpPr txBox="1"/>
          <p:nvPr/>
        </p:nvSpPr>
        <p:spPr>
          <a:xfrm>
            <a:off x="4716298" y="3279125"/>
            <a:ext cx="8855400" cy="2670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673"/>
              <a:buFont typeface="Arial"/>
              <a:buNone/>
            </a:pPr>
            <a:r>
              <a:rPr b="0" i="0" lang="en-US" sz="8673" u="none" cap="none" strike="noStrike">
                <a:solidFill>
                  <a:srgbClr val="38D278"/>
                </a:solidFill>
                <a:latin typeface="Bebas Neue"/>
                <a:ea typeface="Bebas Neue"/>
                <a:cs typeface="Bebas Neue"/>
                <a:sym typeface="Bebas Neue"/>
              </a:rPr>
              <a:t>DATA ENTHUSIAST CAMP capstone project </a:t>
            </a:r>
            <a:endParaRPr b="0" i="0" sz="1400" u="none" cap="none" strike="noStrike">
              <a:solidFill>
                <a:srgbClr val="000000"/>
              </a:solidFill>
              <a:latin typeface="Arial"/>
              <a:ea typeface="Arial"/>
              <a:cs typeface="Arial"/>
              <a:sym typeface="Arial"/>
            </a:endParaRPr>
          </a:p>
        </p:txBody>
      </p:sp>
      <p:sp>
        <p:nvSpPr>
          <p:cNvPr id="109" name="Google Shape;109;p1"/>
          <p:cNvSpPr txBox="1"/>
          <p:nvPr/>
        </p:nvSpPr>
        <p:spPr>
          <a:xfrm>
            <a:off x="3406350" y="6491900"/>
            <a:ext cx="11475300" cy="2308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5000"/>
              <a:buFont typeface="Arial"/>
              <a:buNone/>
            </a:pPr>
            <a:r>
              <a:rPr b="1" i="0" lang="en-US" sz="5000" u="none" cap="none" strike="noStrike">
                <a:solidFill>
                  <a:srgbClr val="000000"/>
                </a:solidFill>
                <a:latin typeface="Bebas Neue"/>
                <a:ea typeface="Bebas Neue"/>
                <a:cs typeface="Bebas Neue"/>
                <a:sym typeface="Bebas Neue"/>
              </a:rPr>
              <a:t>“</a:t>
            </a:r>
            <a:r>
              <a:rPr b="1" lang="en-US" sz="5000">
                <a:latin typeface="Bebas Neue"/>
                <a:ea typeface="Bebas Neue"/>
                <a:cs typeface="Bebas Neue"/>
                <a:sym typeface="Bebas Neue"/>
              </a:rPr>
              <a:t>tingkat aktivitas </a:t>
            </a:r>
            <a:endParaRPr b="1" sz="5000">
              <a:latin typeface="Bebas Neue"/>
              <a:ea typeface="Bebas Neue"/>
              <a:cs typeface="Bebas Neue"/>
              <a:sym typeface="Bebas Neue"/>
            </a:endParaRPr>
          </a:p>
          <a:p>
            <a:pPr indent="0" lvl="0" marL="0" marR="0" rtl="0" algn="ctr">
              <a:lnSpc>
                <a:spcPct val="100000"/>
              </a:lnSpc>
              <a:spcBef>
                <a:spcPts val="0"/>
              </a:spcBef>
              <a:spcAft>
                <a:spcPts val="0"/>
              </a:spcAft>
              <a:buClr>
                <a:srgbClr val="000000"/>
              </a:buClr>
              <a:buSzPts val="5000"/>
              <a:buFont typeface="Arial"/>
              <a:buNone/>
            </a:pPr>
            <a:r>
              <a:rPr b="1" lang="en-US" sz="5000">
                <a:latin typeface="Bebas Neue"/>
                <a:ea typeface="Bebas Neue"/>
                <a:cs typeface="Bebas Neue"/>
                <a:sym typeface="Bebas Neue"/>
              </a:rPr>
              <a:t>penggunaan stackoverflow tiap tahun</a:t>
            </a:r>
            <a:endParaRPr b="1" sz="5000">
              <a:latin typeface="Bebas Neue"/>
              <a:ea typeface="Bebas Neue"/>
              <a:cs typeface="Bebas Neue"/>
              <a:sym typeface="Bebas Neue"/>
            </a:endParaRPr>
          </a:p>
          <a:p>
            <a:pPr indent="0" lvl="0" marL="0" marR="0" rtl="0" algn="ctr">
              <a:lnSpc>
                <a:spcPct val="100000"/>
              </a:lnSpc>
              <a:spcBef>
                <a:spcPts val="0"/>
              </a:spcBef>
              <a:spcAft>
                <a:spcPts val="0"/>
              </a:spcAft>
              <a:buClr>
                <a:srgbClr val="000000"/>
              </a:buClr>
              <a:buSzPts val="5000"/>
              <a:buFont typeface="Arial"/>
              <a:buNone/>
            </a:pPr>
            <a:r>
              <a:rPr b="1" lang="en-US" sz="5000">
                <a:latin typeface="Bebas Neue"/>
                <a:ea typeface="Bebas Neue"/>
                <a:cs typeface="Bebas Neue"/>
                <a:sym typeface="Bebas Neue"/>
              </a:rPr>
              <a:t>dari public data stackoverflow”</a:t>
            </a:r>
            <a:endParaRPr b="1" i="0" sz="5000" u="none" cap="none" strike="noStrike">
              <a:solidFill>
                <a:srgbClr val="000000"/>
              </a:solidFill>
              <a:latin typeface="Bebas Neue"/>
              <a:ea typeface="Bebas Neue"/>
              <a:cs typeface="Bebas Neue"/>
              <a:sym typeface="Bebas Neue"/>
            </a:endParaRPr>
          </a:p>
        </p:txBody>
      </p:sp>
      <p:sp>
        <p:nvSpPr>
          <p:cNvPr id="110" name="Google Shape;110;p1"/>
          <p:cNvSpPr txBox="1"/>
          <p:nvPr/>
        </p:nvSpPr>
        <p:spPr>
          <a:xfrm>
            <a:off x="7764675" y="1140100"/>
            <a:ext cx="11475300" cy="769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5000"/>
              <a:buFont typeface="Arial"/>
              <a:buNone/>
            </a:pPr>
            <a:r>
              <a:rPr b="1" i="0" lang="en-US" sz="5000" u="none" cap="none" strike="noStrike">
                <a:solidFill>
                  <a:srgbClr val="000000"/>
                </a:solidFill>
                <a:latin typeface="Bebas Neue"/>
                <a:ea typeface="Bebas Neue"/>
                <a:cs typeface="Bebas Neue"/>
                <a:sym typeface="Bebas Neue"/>
              </a:rPr>
              <a:t>“</a:t>
            </a:r>
            <a:r>
              <a:rPr b="1" lang="en-US" sz="5000">
                <a:latin typeface="Bebas Neue"/>
                <a:ea typeface="Bebas Neue"/>
                <a:cs typeface="Bebas Neue"/>
                <a:sym typeface="Bebas Neue"/>
              </a:rPr>
              <a:t>stackoverflow</a:t>
            </a:r>
            <a:r>
              <a:rPr b="1" i="0" lang="en-US" sz="5000" u="none" cap="none" strike="noStrike">
                <a:solidFill>
                  <a:srgbClr val="000000"/>
                </a:solidFill>
                <a:latin typeface="Bebas Neue"/>
                <a:ea typeface="Bebas Neue"/>
                <a:cs typeface="Bebas Neue"/>
                <a:sym typeface="Bebas Neue"/>
              </a:rPr>
              <a:t>”</a:t>
            </a:r>
            <a:endParaRPr b="1" i="0" sz="5000" u="none" cap="none" strike="noStrike">
              <a:solidFill>
                <a:srgbClr val="000000"/>
              </a:solidFill>
              <a:latin typeface="Bebas Neue"/>
              <a:ea typeface="Bebas Neue"/>
              <a:cs typeface="Bebas Neue"/>
              <a:sym typeface="Bebas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93138d5e42_0_1013"/>
          <p:cNvSpPr/>
          <p:nvPr/>
        </p:nvSpPr>
        <p:spPr>
          <a:xfrm rot="10800000">
            <a:off x="15274777" y="2327760"/>
            <a:ext cx="1797595" cy="1959232"/>
          </a:xfrm>
          <a:custGeom>
            <a:rect b="b" l="l" r="r" t="t"/>
            <a:pathLst>
              <a:path extrusionOk="0" h="1959232" w="1797595">
                <a:moveTo>
                  <a:pt x="1797595" y="1959232"/>
                </a:moveTo>
                <a:lnTo>
                  <a:pt x="0" y="1959232"/>
                </a:lnTo>
                <a:lnTo>
                  <a:pt x="0" y="0"/>
                </a:lnTo>
                <a:lnTo>
                  <a:pt x="1797595" y="0"/>
                </a:lnTo>
                <a:lnTo>
                  <a:pt x="1797595" y="1959232"/>
                </a:lnTo>
                <a:close/>
              </a:path>
            </a:pathLst>
          </a:custGeom>
          <a:blipFill rotWithShape="1">
            <a:blip r:embed="rId3">
              <a:alphaModFix/>
            </a:blip>
            <a:stretch>
              <a:fillRect b="0" l="0" r="0" t="0"/>
            </a:stretch>
          </a:blipFill>
          <a:ln>
            <a:noFill/>
          </a:ln>
        </p:spPr>
      </p:sp>
      <p:sp>
        <p:nvSpPr>
          <p:cNvPr id="209" name="Google Shape;209;g293138d5e42_0_1013"/>
          <p:cNvSpPr/>
          <p:nvPr/>
        </p:nvSpPr>
        <p:spPr>
          <a:xfrm rot="10800000">
            <a:off x="14520918" y="2820225"/>
            <a:ext cx="1797595" cy="1959232"/>
          </a:xfrm>
          <a:custGeom>
            <a:rect b="b" l="l" r="r" t="t"/>
            <a:pathLst>
              <a:path extrusionOk="0" h="1959232" w="1797595">
                <a:moveTo>
                  <a:pt x="1797595" y="1959232"/>
                </a:moveTo>
                <a:lnTo>
                  <a:pt x="0" y="1959232"/>
                </a:lnTo>
                <a:lnTo>
                  <a:pt x="0" y="0"/>
                </a:lnTo>
                <a:lnTo>
                  <a:pt x="1797595" y="0"/>
                </a:lnTo>
                <a:lnTo>
                  <a:pt x="1797595" y="1959232"/>
                </a:lnTo>
                <a:close/>
              </a:path>
            </a:pathLst>
          </a:custGeom>
          <a:blipFill rotWithShape="1">
            <a:blip r:embed="rId4">
              <a:alphaModFix/>
            </a:blip>
            <a:stretch>
              <a:fillRect b="0" l="0" r="0" t="0"/>
            </a:stretch>
          </a:blipFill>
          <a:ln>
            <a:noFill/>
          </a:ln>
        </p:spPr>
      </p:sp>
      <p:grpSp>
        <p:nvGrpSpPr>
          <p:cNvPr id="210" name="Google Shape;210;g293138d5e42_0_1013"/>
          <p:cNvGrpSpPr/>
          <p:nvPr/>
        </p:nvGrpSpPr>
        <p:grpSpPr>
          <a:xfrm>
            <a:off x="3238775" y="3363825"/>
            <a:ext cx="1797669" cy="1959171"/>
            <a:chOff x="0" y="-47625"/>
            <a:chExt cx="1781105" cy="1355546"/>
          </a:xfrm>
        </p:grpSpPr>
        <p:sp>
          <p:nvSpPr>
            <p:cNvPr id="211" name="Google Shape;211;g293138d5e42_0_1013"/>
            <p:cNvSpPr/>
            <p:nvPr/>
          </p:nvSpPr>
          <p:spPr>
            <a:xfrm>
              <a:off x="0" y="0"/>
              <a:ext cx="1781105" cy="1307921"/>
            </a:xfrm>
            <a:custGeom>
              <a:rect b="b" l="l" r="r" t="t"/>
              <a:pathLst>
                <a:path extrusionOk="0" h="1307921" w="1781105">
                  <a:moveTo>
                    <a:pt x="58385" y="0"/>
                  </a:moveTo>
                  <a:lnTo>
                    <a:pt x="1722720" y="0"/>
                  </a:lnTo>
                  <a:cubicBezTo>
                    <a:pt x="1738205" y="0"/>
                    <a:pt x="1753055" y="6151"/>
                    <a:pt x="1764004" y="17101"/>
                  </a:cubicBezTo>
                  <a:cubicBezTo>
                    <a:pt x="1774954" y="28050"/>
                    <a:pt x="1781105" y="42901"/>
                    <a:pt x="1781105" y="58385"/>
                  </a:cubicBezTo>
                  <a:lnTo>
                    <a:pt x="1781105" y="1249535"/>
                  </a:lnTo>
                  <a:cubicBezTo>
                    <a:pt x="1781105" y="1281781"/>
                    <a:pt x="1754965" y="1307921"/>
                    <a:pt x="1722720" y="1307921"/>
                  </a:cubicBezTo>
                  <a:lnTo>
                    <a:pt x="58385" y="1307921"/>
                  </a:lnTo>
                  <a:cubicBezTo>
                    <a:pt x="26140" y="1307921"/>
                    <a:pt x="0" y="1281781"/>
                    <a:pt x="0" y="1249535"/>
                  </a:cubicBezTo>
                  <a:lnTo>
                    <a:pt x="0" y="58385"/>
                  </a:lnTo>
                  <a:cubicBezTo>
                    <a:pt x="0" y="26140"/>
                    <a:pt x="26140" y="0"/>
                    <a:pt x="58385" y="0"/>
                  </a:cubicBezTo>
                  <a:close/>
                </a:path>
              </a:pathLst>
            </a:custGeom>
            <a:solidFill>
              <a:srgbClr val="38D2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93138d5e42_0_1013"/>
            <p:cNvSpPr txBox="1"/>
            <p:nvPr/>
          </p:nvSpPr>
          <p:spPr>
            <a:xfrm>
              <a:off x="0" y="-47625"/>
              <a:ext cx="812700" cy="860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13" name="Google Shape;213;g293138d5e42_0_1013"/>
          <p:cNvCxnSpPr/>
          <p:nvPr/>
        </p:nvCxnSpPr>
        <p:spPr>
          <a:xfrm>
            <a:off x="8978283" y="9182100"/>
            <a:ext cx="10761900" cy="0"/>
          </a:xfrm>
          <a:prstGeom prst="straightConnector1">
            <a:avLst/>
          </a:prstGeom>
          <a:noFill/>
          <a:ln cap="flat" cmpd="sng" w="76200">
            <a:solidFill>
              <a:srgbClr val="000000"/>
            </a:solidFill>
            <a:prstDash val="solid"/>
            <a:round/>
            <a:headEnd len="sm" w="sm" type="none"/>
            <a:tailEnd len="sm" w="sm" type="none"/>
          </a:ln>
        </p:spPr>
      </p:cxnSp>
      <p:sp>
        <p:nvSpPr>
          <p:cNvPr id="214" name="Google Shape;214;g293138d5e42_0_1013"/>
          <p:cNvSpPr/>
          <p:nvPr/>
        </p:nvSpPr>
        <p:spPr>
          <a:xfrm rot="10800000">
            <a:off x="-1568252" y="4078654"/>
            <a:ext cx="7567274" cy="6687579"/>
          </a:xfrm>
          <a:custGeom>
            <a:rect b="b" l="l" r="r" t="t"/>
            <a:pathLst>
              <a:path extrusionOk="0" h="6687579" w="7567274">
                <a:moveTo>
                  <a:pt x="0" y="0"/>
                </a:moveTo>
                <a:lnTo>
                  <a:pt x="7567275" y="0"/>
                </a:lnTo>
                <a:lnTo>
                  <a:pt x="7567275" y="6687579"/>
                </a:lnTo>
                <a:lnTo>
                  <a:pt x="0" y="6687579"/>
                </a:lnTo>
                <a:lnTo>
                  <a:pt x="0" y="0"/>
                </a:lnTo>
                <a:close/>
              </a:path>
            </a:pathLst>
          </a:custGeom>
          <a:blipFill rotWithShape="1">
            <a:blip r:embed="rId5">
              <a:alphaModFix/>
            </a:blip>
            <a:stretch>
              <a:fillRect b="0" l="0" r="0" t="0"/>
            </a:stretch>
          </a:blipFill>
          <a:ln>
            <a:noFill/>
          </a:ln>
        </p:spPr>
      </p:sp>
      <p:sp>
        <p:nvSpPr>
          <p:cNvPr id="215" name="Google Shape;215;g293138d5e42_0_1013"/>
          <p:cNvSpPr/>
          <p:nvPr/>
        </p:nvSpPr>
        <p:spPr>
          <a:xfrm>
            <a:off x="8217847" y="8172407"/>
            <a:ext cx="1294377" cy="1410765"/>
          </a:xfrm>
          <a:custGeom>
            <a:rect b="b" l="l" r="r" t="t"/>
            <a:pathLst>
              <a:path extrusionOk="0" h="1410765" w="1294377">
                <a:moveTo>
                  <a:pt x="0" y="0"/>
                </a:moveTo>
                <a:lnTo>
                  <a:pt x="1294377" y="0"/>
                </a:lnTo>
                <a:lnTo>
                  <a:pt x="1294377" y="1410765"/>
                </a:lnTo>
                <a:lnTo>
                  <a:pt x="0" y="1410765"/>
                </a:lnTo>
                <a:lnTo>
                  <a:pt x="0" y="0"/>
                </a:lnTo>
                <a:close/>
              </a:path>
            </a:pathLst>
          </a:custGeom>
          <a:blipFill rotWithShape="1">
            <a:blip r:embed="rId3">
              <a:alphaModFix/>
            </a:blip>
            <a:stretch>
              <a:fillRect b="0" l="0" r="0" t="0"/>
            </a:stretch>
          </a:blipFill>
          <a:ln>
            <a:noFill/>
          </a:ln>
        </p:spPr>
      </p:sp>
      <p:sp>
        <p:nvSpPr>
          <p:cNvPr id="216" name="Google Shape;216;g293138d5e42_0_1013"/>
          <p:cNvSpPr txBox="1"/>
          <p:nvPr/>
        </p:nvSpPr>
        <p:spPr>
          <a:xfrm>
            <a:off x="3112954" y="3727650"/>
            <a:ext cx="2003700" cy="12315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8000"/>
              <a:buFont typeface="Arial"/>
              <a:buNone/>
            </a:pPr>
            <a:r>
              <a:rPr b="0" i="0" lang="en-US" sz="8000" u="none" cap="none" strike="noStrike">
                <a:solidFill>
                  <a:srgbClr val="000000"/>
                </a:solidFill>
                <a:latin typeface="Bebas Neue"/>
                <a:ea typeface="Bebas Neue"/>
                <a:cs typeface="Bebas Neue"/>
                <a:sym typeface="Bebas Neue"/>
              </a:rPr>
              <a:t>03</a:t>
            </a:r>
            <a:endParaRPr b="0" i="0" sz="1400" u="none" cap="none" strike="noStrike">
              <a:solidFill>
                <a:srgbClr val="000000"/>
              </a:solidFill>
              <a:latin typeface="Arial"/>
              <a:ea typeface="Arial"/>
              <a:cs typeface="Arial"/>
              <a:sym typeface="Arial"/>
            </a:endParaRPr>
          </a:p>
        </p:txBody>
      </p:sp>
      <p:sp>
        <p:nvSpPr>
          <p:cNvPr id="217" name="Google Shape;217;g293138d5e42_0_1013"/>
          <p:cNvSpPr txBox="1"/>
          <p:nvPr/>
        </p:nvSpPr>
        <p:spPr>
          <a:xfrm>
            <a:off x="5794663" y="3973950"/>
            <a:ext cx="8721900" cy="738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Kesimpulan</a:t>
            </a:r>
            <a:endParaRPr b="1" i="0" sz="4800" u="none" cap="none" strike="noStrike">
              <a:solidFill>
                <a:srgbClr val="000000"/>
              </a:solidFill>
              <a:latin typeface="Arial"/>
              <a:ea typeface="Arial"/>
              <a:cs typeface="Arial"/>
              <a:sym typeface="Arial"/>
            </a:endParaRPr>
          </a:p>
        </p:txBody>
      </p:sp>
      <p:sp>
        <p:nvSpPr>
          <p:cNvPr id="218" name="Google Shape;218;g293138d5e42_0_1013"/>
          <p:cNvSpPr/>
          <p:nvPr/>
        </p:nvSpPr>
        <p:spPr>
          <a:xfrm>
            <a:off x="1028700" y="796211"/>
            <a:ext cx="2373351" cy="942898"/>
          </a:xfrm>
          <a:custGeom>
            <a:rect b="b" l="l" r="r" t="t"/>
            <a:pathLst>
              <a:path extrusionOk="0" h="942898" w="2373351">
                <a:moveTo>
                  <a:pt x="0" y="0"/>
                </a:moveTo>
                <a:lnTo>
                  <a:pt x="2373351" y="0"/>
                </a:lnTo>
                <a:lnTo>
                  <a:pt x="2373351" y="942898"/>
                </a:lnTo>
                <a:lnTo>
                  <a:pt x="0" y="942898"/>
                </a:lnTo>
                <a:lnTo>
                  <a:pt x="0" y="0"/>
                </a:lnTo>
                <a:close/>
              </a:path>
            </a:pathLst>
          </a:custGeom>
          <a:blipFill rotWithShape="1">
            <a:blip r:embed="rId6">
              <a:alphaModFix/>
            </a:blip>
            <a:stretch>
              <a:fillRect b="-305" l="0" r="0" t="-293"/>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5d024b487c_0_31"/>
          <p:cNvSpPr/>
          <p:nvPr/>
        </p:nvSpPr>
        <p:spPr>
          <a:xfrm>
            <a:off x="372000" y="2790450"/>
            <a:ext cx="17544000" cy="4849800"/>
          </a:xfrm>
          <a:prstGeom prst="roundRect">
            <a:avLst>
              <a:gd fmla="val 2857" name="adj"/>
            </a:avLst>
          </a:prstGeom>
          <a:solidFill>
            <a:srgbClr val="FFFFFF"/>
          </a:solidFill>
          <a:ln cap="flat" cmpd="sng" w="19050">
            <a:solidFill>
              <a:srgbClr val="38D278"/>
            </a:solidFill>
            <a:prstDash val="solid"/>
            <a:round/>
            <a:headEnd len="sm" w="sm" type="none"/>
            <a:tailEnd len="sm" w="sm" type="none"/>
          </a:ln>
          <a:effectLst>
            <a:outerShdw blurRad="190500" rotWithShape="0" dir="5400000" dist="63500">
              <a:srgbClr val="000000">
                <a:alpha val="20000"/>
              </a:srgbClr>
            </a:outerShdw>
          </a:effectLst>
        </p:spPr>
        <p:txBody>
          <a:bodyPr anchorCtr="0" anchor="ctr" bIns="0" lIns="0" spcFirstLastPara="1" rIns="0" wrap="square" tIns="0">
            <a:noAutofit/>
          </a:bodyPr>
          <a:lstStyle/>
          <a:p>
            <a:pPr indent="0" lvl="0" marL="482600" marR="609600" rtl="0" algn="just">
              <a:lnSpc>
                <a:spcPct val="100000"/>
              </a:lnSpc>
              <a:spcBef>
                <a:spcPts val="0"/>
              </a:spcBef>
              <a:spcAft>
                <a:spcPts val="0"/>
              </a:spcAft>
              <a:buClr>
                <a:srgbClr val="FFFFFF"/>
              </a:buClr>
              <a:buSzPts val="6400"/>
              <a:buFont typeface="Helvetica Neue"/>
              <a:buNone/>
            </a:pPr>
            <a:r>
              <a:t/>
            </a:r>
            <a:endParaRPr b="0" i="0" sz="4800" u="none" cap="none" strike="noStrike">
              <a:solidFill>
                <a:srgbClr val="000000"/>
              </a:solidFill>
              <a:latin typeface="Roboto Light"/>
              <a:ea typeface="Roboto Light"/>
              <a:cs typeface="Roboto Light"/>
              <a:sym typeface="Roboto Light"/>
            </a:endParaRPr>
          </a:p>
        </p:txBody>
      </p:sp>
      <p:sp>
        <p:nvSpPr>
          <p:cNvPr id="224" name="Google Shape;224;g25d024b487c_0_31"/>
          <p:cNvSpPr/>
          <p:nvPr/>
        </p:nvSpPr>
        <p:spPr>
          <a:xfrm rot="10800000">
            <a:off x="14197003" y="9258300"/>
            <a:ext cx="4232318" cy="4612881"/>
          </a:xfrm>
          <a:custGeom>
            <a:rect b="b" l="l" r="r" t="t"/>
            <a:pathLst>
              <a:path extrusionOk="0" h="4612881" w="4232318">
                <a:moveTo>
                  <a:pt x="4232318" y="4612881"/>
                </a:moveTo>
                <a:lnTo>
                  <a:pt x="0" y="4612881"/>
                </a:lnTo>
                <a:lnTo>
                  <a:pt x="0" y="0"/>
                </a:lnTo>
                <a:lnTo>
                  <a:pt x="4232318" y="0"/>
                </a:lnTo>
                <a:lnTo>
                  <a:pt x="4232318" y="4612881"/>
                </a:lnTo>
                <a:close/>
              </a:path>
            </a:pathLst>
          </a:custGeom>
          <a:blipFill rotWithShape="1">
            <a:blip r:embed="rId3">
              <a:alphaModFix/>
            </a:blip>
            <a:stretch>
              <a:fillRect b="0" l="0" r="0" t="0"/>
            </a:stretch>
          </a:blipFill>
          <a:ln>
            <a:noFill/>
          </a:ln>
        </p:spPr>
      </p:sp>
      <p:sp>
        <p:nvSpPr>
          <p:cNvPr id="225" name="Google Shape;225;g25d024b487c_0_31"/>
          <p:cNvSpPr/>
          <p:nvPr/>
        </p:nvSpPr>
        <p:spPr>
          <a:xfrm>
            <a:off x="1028700" y="796211"/>
            <a:ext cx="2373351" cy="942898"/>
          </a:xfrm>
          <a:custGeom>
            <a:rect b="b" l="l" r="r" t="t"/>
            <a:pathLst>
              <a:path extrusionOk="0" h="942898" w="2373351">
                <a:moveTo>
                  <a:pt x="0" y="0"/>
                </a:moveTo>
                <a:lnTo>
                  <a:pt x="2373351" y="0"/>
                </a:lnTo>
                <a:lnTo>
                  <a:pt x="2373351" y="942898"/>
                </a:lnTo>
                <a:lnTo>
                  <a:pt x="0" y="942898"/>
                </a:lnTo>
                <a:lnTo>
                  <a:pt x="0" y="0"/>
                </a:lnTo>
                <a:close/>
              </a:path>
            </a:pathLst>
          </a:custGeom>
          <a:blipFill rotWithShape="1">
            <a:blip r:embed="rId4">
              <a:alphaModFix/>
            </a:blip>
            <a:stretch>
              <a:fillRect b="-306" l="0" r="0" t="-295"/>
            </a:stretch>
          </a:blipFill>
          <a:ln>
            <a:noFill/>
          </a:ln>
        </p:spPr>
      </p:sp>
      <p:sp>
        <p:nvSpPr>
          <p:cNvPr id="226" name="Google Shape;226;g25d024b487c_0_31"/>
          <p:cNvSpPr txBox="1"/>
          <p:nvPr/>
        </p:nvSpPr>
        <p:spPr>
          <a:xfrm>
            <a:off x="3697074" y="669200"/>
            <a:ext cx="124647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1" i="0" lang="en-US" sz="6000" u="none" cap="none" strike="noStrike">
                <a:solidFill>
                  <a:srgbClr val="000000"/>
                </a:solidFill>
                <a:latin typeface="Bebas Neue"/>
                <a:ea typeface="Bebas Neue"/>
                <a:cs typeface="Bebas Neue"/>
                <a:sym typeface="Bebas Neue"/>
              </a:rPr>
              <a:t>Kesimpulan</a:t>
            </a:r>
            <a:endParaRPr b="0" i="0" sz="6000" u="none" cap="none" strike="noStrike">
              <a:solidFill>
                <a:srgbClr val="000000"/>
              </a:solidFill>
              <a:latin typeface="Arial"/>
              <a:ea typeface="Arial"/>
              <a:cs typeface="Arial"/>
              <a:sym typeface="Arial"/>
            </a:endParaRPr>
          </a:p>
        </p:txBody>
      </p:sp>
      <p:sp>
        <p:nvSpPr>
          <p:cNvPr id="227" name="Google Shape;227;g25d024b487c_0_31"/>
          <p:cNvSpPr txBox="1"/>
          <p:nvPr/>
        </p:nvSpPr>
        <p:spPr>
          <a:xfrm>
            <a:off x="1106100" y="3557100"/>
            <a:ext cx="16075800" cy="2339700"/>
          </a:xfrm>
          <a:prstGeom prst="rect">
            <a:avLst/>
          </a:prstGeom>
          <a:noFill/>
          <a:ln>
            <a:noFill/>
          </a:ln>
        </p:spPr>
        <p:txBody>
          <a:bodyPr anchorCtr="0" anchor="t" bIns="91425" lIns="91425" spcFirstLastPara="1" rIns="91425" wrap="square" tIns="91425">
            <a:spAutoFit/>
          </a:bodyPr>
          <a:lstStyle/>
          <a:p>
            <a:pPr indent="0" lvl="0" marL="482600" marR="609600" rtl="0" algn="just">
              <a:spcBef>
                <a:spcPts val="0"/>
              </a:spcBef>
              <a:spcAft>
                <a:spcPts val="0"/>
              </a:spcAft>
              <a:buClr>
                <a:schemeClr val="dk1"/>
              </a:buClr>
              <a:buSzPts val="1100"/>
              <a:buFont typeface="Arial"/>
              <a:buNone/>
            </a:pPr>
            <a:r>
              <a:rPr lang="en-US" sz="2800">
                <a:solidFill>
                  <a:schemeClr val="dk1"/>
                </a:solidFill>
                <a:latin typeface="Roboto"/>
                <a:ea typeface="Roboto"/>
                <a:cs typeface="Roboto"/>
                <a:sym typeface="Roboto"/>
              </a:rPr>
              <a:t>Dari visualisasi data tadi, jumlah aktivitas penggunaan stackoverflow  sedikit menurun setelah tahun 2020. Sementara, pembuatan akun user baru setiap tahunnya stabil. Hal ini menunjukkan perlunya peningkatan fitur terbaru dari stackoverflow, sehingga user/pengguna tidak bosan untuk selalu menggunakan stackoverflow. </a:t>
            </a:r>
            <a:endParaRPr sz="2800">
              <a:solidFill>
                <a:schemeClr val="dk1"/>
              </a:solidFill>
              <a:latin typeface="Roboto"/>
              <a:ea typeface="Roboto"/>
              <a:cs typeface="Roboto"/>
              <a:sym typeface="Roboto"/>
            </a:endParaRPr>
          </a:p>
          <a:p>
            <a:pPr indent="0" lvl="0" marL="482600" marR="609600" rtl="0" algn="just">
              <a:lnSpc>
                <a:spcPct val="100000"/>
              </a:lnSpc>
              <a:spcBef>
                <a:spcPts val="0"/>
              </a:spcBef>
              <a:spcAft>
                <a:spcPts val="0"/>
              </a:spcAft>
              <a:buClr>
                <a:srgbClr val="000000"/>
              </a:buClr>
              <a:buSzPts val="3000"/>
              <a:buFont typeface="Arial"/>
              <a:buNone/>
            </a:pPr>
            <a:r>
              <a:t/>
            </a:r>
            <a:endParaRPr sz="28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0"/>
          <p:cNvSpPr txBox="1"/>
          <p:nvPr/>
        </p:nvSpPr>
        <p:spPr>
          <a:xfrm>
            <a:off x="5890091" y="2579228"/>
            <a:ext cx="6507818" cy="209066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12000"/>
              <a:buFont typeface="Arial"/>
              <a:buNone/>
            </a:pPr>
            <a:r>
              <a:rPr b="1" i="0" lang="en-US" sz="12000" u="none" cap="none" strike="noStrike">
                <a:solidFill>
                  <a:srgbClr val="000000"/>
                </a:solidFill>
                <a:latin typeface="Bebas Neue"/>
                <a:ea typeface="Bebas Neue"/>
                <a:cs typeface="Bebas Neue"/>
                <a:sym typeface="Bebas Neue"/>
              </a:rPr>
              <a:t>Thank you</a:t>
            </a:r>
            <a:endParaRPr b="0" i="0" sz="1400" u="none" cap="none" strike="noStrike">
              <a:solidFill>
                <a:srgbClr val="000000"/>
              </a:solidFill>
              <a:latin typeface="Arial"/>
              <a:ea typeface="Arial"/>
              <a:cs typeface="Arial"/>
              <a:sym typeface="Arial"/>
            </a:endParaRPr>
          </a:p>
        </p:txBody>
      </p:sp>
      <p:sp>
        <p:nvSpPr>
          <p:cNvPr id="233" name="Google Shape;233;p10"/>
          <p:cNvSpPr/>
          <p:nvPr/>
        </p:nvSpPr>
        <p:spPr>
          <a:xfrm flipH="1">
            <a:off x="4772671" y="3842230"/>
            <a:ext cx="1314686" cy="1432901"/>
          </a:xfrm>
          <a:custGeom>
            <a:rect b="b" l="l" r="r" t="t"/>
            <a:pathLst>
              <a:path extrusionOk="0" h="1432901" w="1314686">
                <a:moveTo>
                  <a:pt x="1314687" y="0"/>
                </a:moveTo>
                <a:lnTo>
                  <a:pt x="0" y="0"/>
                </a:lnTo>
                <a:lnTo>
                  <a:pt x="0" y="1432901"/>
                </a:lnTo>
                <a:lnTo>
                  <a:pt x="1314687" y="1432901"/>
                </a:lnTo>
                <a:lnTo>
                  <a:pt x="1314687" y="0"/>
                </a:lnTo>
                <a:close/>
              </a:path>
            </a:pathLst>
          </a:custGeom>
          <a:blipFill rotWithShape="1">
            <a:blip r:embed="rId3">
              <a:alphaModFix/>
            </a:blip>
            <a:stretch>
              <a:fillRect b="0" l="0" r="0" t="0"/>
            </a:stretch>
          </a:blipFill>
          <a:ln>
            <a:noFill/>
          </a:ln>
        </p:spPr>
      </p:sp>
      <p:grpSp>
        <p:nvGrpSpPr>
          <p:cNvPr id="234" name="Google Shape;234;p10"/>
          <p:cNvGrpSpPr/>
          <p:nvPr/>
        </p:nvGrpSpPr>
        <p:grpSpPr>
          <a:xfrm>
            <a:off x="17259300" y="2229564"/>
            <a:ext cx="3221973" cy="5647047"/>
            <a:chOff x="0" y="-47625"/>
            <a:chExt cx="848586" cy="1487288"/>
          </a:xfrm>
        </p:grpSpPr>
        <p:sp>
          <p:nvSpPr>
            <p:cNvPr id="235" name="Google Shape;235;p10"/>
            <p:cNvSpPr/>
            <p:nvPr/>
          </p:nvSpPr>
          <p:spPr>
            <a:xfrm>
              <a:off x="0" y="0"/>
              <a:ext cx="848586" cy="1439663"/>
            </a:xfrm>
            <a:custGeom>
              <a:rect b="b" l="l" r="r" t="t"/>
              <a:pathLst>
                <a:path extrusionOk="0" h="1439663" w="848586">
                  <a:moveTo>
                    <a:pt x="122545" y="0"/>
                  </a:moveTo>
                  <a:lnTo>
                    <a:pt x="726040" y="0"/>
                  </a:lnTo>
                  <a:cubicBezTo>
                    <a:pt x="793720" y="0"/>
                    <a:pt x="848586" y="54865"/>
                    <a:pt x="848586" y="122545"/>
                  </a:cubicBezTo>
                  <a:lnTo>
                    <a:pt x="848586" y="1317118"/>
                  </a:lnTo>
                  <a:cubicBezTo>
                    <a:pt x="848586" y="1349619"/>
                    <a:pt x="835675" y="1380789"/>
                    <a:pt x="812693" y="1403770"/>
                  </a:cubicBezTo>
                  <a:cubicBezTo>
                    <a:pt x="789711" y="1426752"/>
                    <a:pt x="758541" y="1439663"/>
                    <a:pt x="726040" y="1439663"/>
                  </a:cubicBezTo>
                  <a:lnTo>
                    <a:pt x="122545" y="1439663"/>
                  </a:lnTo>
                  <a:cubicBezTo>
                    <a:pt x="54865" y="1439663"/>
                    <a:pt x="0" y="1384798"/>
                    <a:pt x="0" y="1317118"/>
                  </a:cubicBezTo>
                  <a:lnTo>
                    <a:pt x="0" y="122545"/>
                  </a:lnTo>
                  <a:cubicBezTo>
                    <a:pt x="0" y="54865"/>
                    <a:pt x="54865" y="0"/>
                    <a:pt x="122545" y="0"/>
                  </a:cubicBezTo>
                  <a:close/>
                </a:path>
              </a:pathLst>
            </a:custGeom>
            <a:solidFill>
              <a:srgbClr val="38D2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0"/>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37" name="Google Shape;237;p10"/>
          <p:cNvCxnSpPr/>
          <p:nvPr/>
        </p:nvCxnSpPr>
        <p:spPr>
          <a:xfrm rot="-5400000">
            <a:off x="2920407" y="1326910"/>
            <a:ext cx="5182081" cy="0"/>
          </a:xfrm>
          <a:prstGeom prst="straightConnector1">
            <a:avLst/>
          </a:prstGeom>
          <a:noFill/>
          <a:ln cap="flat" cmpd="sng" w="76200">
            <a:solidFill>
              <a:srgbClr val="38D278"/>
            </a:solidFill>
            <a:prstDash val="solid"/>
            <a:round/>
            <a:headEnd len="sm" w="sm" type="none"/>
            <a:tailEnd len="sm" w="sm" type="none"/>
          </a:ln>
        </p:spPr>
      </p:cxnSp>
      <p:sp>
        <p:nvSpPr>
          <p:cNvPr id="238" name="Google Shape;238;p10"/>
          <p:cNvSpPr/>
          <p:nvPr/>
        </p:nvSpPr>
        <p:spPr>
          <a:xfrm flipH="1">
            <a:off x="9144000" y="-3532471"/>
            <a:ext cx="4232318" cy="4612881"/>
          </a:xfrm>
          <a:custGeom>
            <a:rect b="b" l="l" r="r" t="t"/>
            <a:pathLst>
              <a:path extrusionOk="0" h="4612881" w="4232318">
                <a:moveTo>
                  <a:pt x="4232318" y="0"/>
                </a:moveTo>
                <a:lnTo>
                  <a:pt x="0" y="0"/>
                </a:lnTo>
                <a:lnTo>
                  <a:pt x="0" y="4612881"/>
                </a:lnTo>
                <a:lnTo>
                  <a:pt x="4232318" y="4612881"/>
                </a:lnTo>
                <a:lnTo>
                  <a:pt x="4232318" y="0"/>
                </a:lnTo>
                <a:close/>
              </a:path>
            </a:pathLst>
          </a:custGeom>
          <a:blipFill rotWithShape="1">
            <a:blip r:embed="rId4">
              <a:alphaModFix/>
            </a:blip>
            <a:stretch>
              <a:fillRect b="0" l="0" r="0" t="0"/>
            </a:stretch>
          </a:blipFill>
          <a:ln>
            <a:noFill/>
          </a:ln>
        </p:spPr>
      </p:sp>
      <p:sp>
        <p:nvSpPr>
          <p:cNvPr id="239" name="Google Shape;239;p10"/>
          <p:cNvSpPr/>
          <p:nvPr/>
        </p:nvSpPr>
        <p:spPr>
          <a:xfrm>
            <a:off x="5081560" y="-3532471"/>
            <a:ext cx="4232318" cy="4612881"/>
          </a:xfrm>
          <a:custGeom>
            <a:rect b="b" l="l" r="r" t="t"/>
            <a:pathLst>
              <a:path extrusionOk="0" h="4612881" w="4232318">
                <a:moveTo>
                  <a:pt x="0" y="0"/>
                </a:moveTo>
                <a:lnTo>
                  <a:pt x="4232319" y="0"/>
                </a:lnTo>
                <a:lnTo>
                  <a:pt x="4232319" y="4612881"/>
                </a:lnTo>
                <a:lnTo>
                  <a:pt x="0" y="4612881"/>
                </a:lnTo>
                <a:lnTo>
                  <a:pt x="0" y="0"/>
                </a:lnTo>
                <a:close/>
              </a:path>
            </a:pathLst>
          </a:custGeom>
          <a:blipFill rotWithShape="1">
            <a:blip r:embed="rId3">
              <a:alphaModFix/>
            </a:blip>
            <a:stretch>
              <a:fillRect b="0" l="0" r="0" t="0"/>
            </a:stretch>
          </a:blipFill>
          <a:ln>
            <a:noFill/>
          </a:ln>
        </p:spPr>
      </p:sp>
      <p:sp>
        <p:nvSpPr>
          <p:cNvPr id="240" name="Google Shape;240;p10"/>
          <p:cNvSpPr/>
          <p:nvPr/>
        </p:nvSpPr>
        <p:spPr>
          <a:xfrm rot="10800000">
            <a:off x="9313879" y="9121101"/>
            <a:ext cx="4232318" cy="4612881"/>
          </a:xfrm>
          <a:custGeom>
            <a:rect b="b" l="l" r="r" t="t"/>
            <a:pathLst>
              <a:path extrusionOk="0" h="4612881" w="4232318">
                <a:moveTo>
                  <a:pt x="4232318" y="4612881"/>
                </a:moveTo>
                <a:lnTo>
                  <a:pt x="0" y="4612881"/>
                </a:lnTo>
                <a:lnTo>
                  <a:pt x="0" y="0"/>
                </a:lnTo>
                <a:lnTo>
                  <a:pt x="4232318" y="0"/>
                </a:lnTo>
                <a:lnTo>
                  <a:pt x="4232318" y="4612881"/>
                </a:lnTo>
                <a:close/>
              </a:path>
            </a:pathLst>
          </a:custGeom>
          <a:blipFill rotWithShape="1">
            <a:blip r:embed="rId3">
              <a:alphaModFix/>
            </a:blip>
            <a:stretch>
              <a:fillRect b="0" l="0" r="0" t="0"/>
            </a:stretch>
          </a:blipFill>
          <a:ln>
            <a:noFill/>
          </a:ln>
        </p:spPr>
      </p:sp>
      <p:sp>
        <p:nvSpPr>
          <p:cNvPr id="241" name="Google Shape;241;p10"/>
          <p:cNvSpPr/>
          <p:nvPr/>
        </p:nvSpPr>
        <p:spPr>
          <a:xfrm flipH="1" rot="10800000">
            <a:off x="5081560" y="9102186"/>
            <a:ext cx="4232318" cy="4612881"/>
          </a:xfrm>
          <a:custGeom>
            <a:rect b="b" l="l" r="r" t="t"/>
            <a:pathLst>
              <a:path extrusionOk="0" h="4612881" w="4232318">
                <a:moveTo>
                  <a:pt x="0" y="4612881"/>
                </a:moveTo>
                <a:lnTo>
                  <a:pt x="4232319" y="4612881"/>
                </a:lnTo>
                <a:lnTo>
                  <a:pt x="4232319" y="0"/>
                </a:lnTo>
                <a:lnTo>
                  <a:pt x="0" y="0"/>
                </a:lnTo>
                <a:lnTo>
                  <a:pt x="0" y="4612881"/>
                </a:lnTo>
                <a:close/>
              </a:path>
            </a:pathLst>
          </a:custGeom>
          <a:blipFill rotWithShape="1">
            <a:blip r:embed="rId4">
              <a:alphaModFix/>
            </a:blip>
            <a:stretch>
              <a:fillRect b="0" l="0" r="0" t="0"/>
            </a:stretch>
          </a:blipFill>
          <a:ln>
            <a:noFill/>
          </a:ln>
        </p:spPr>
      </p:sp>
      <p:grpSp>
        <p:nvGrpSpPr>
          <p:cNvPr id="242" name="Google Shape;242;p10"/>
          <p:cNvGrpSpPr/>
          <p:nvPr/>
        </p:nvGrpSpPr>
        <p:grpSpPr>
          <a:xfrm>
            <a:off x="-2193273" y="2229564"/>
            <a:ext cx="3221973" cy="5647047"/>
            <a:chOff x="0" y="-47625"/>
            <a:chExt cx="848586" cy="1487288"/>
          </a:xfrm>
        </p:grpSpPr>
        <p:sp>
          <p:nvSpPr>
            <p:cNvPr id="243" name="Google Shape;243;p10"/>
            <p:cNvSpPr/>
            <p:nvPr/>
          </p:nvSpPr>
          <p:spPr>
            <a:xfrm>
              <a:off x="0" y="0"/>
              <a:ext cx="848586" cy="1439663"/>
            </a:xfrm>
            <a:custGeom>
              <a:rect b="b" l="l" r="r" t="t"/>
              <a:pathLst>
                <a:path extrusionOk="0" h="1439663" w="848586">
                  <a:moveTo>
                    <a:pt x="122545" y="0"/>
                  </a:moveTo>
                  <a:lnTo>
                    <a:pt x="726040" y="0"/>
                  </a:lnTo>
                  <a:cubicBezTo>
                    <a:pt x="793720" y="0"/>
                    <a:pt x="848586" y="54865"/>
                    <a:pt x="848586" y="122545"/>
                  </a:cubicBezTo>
                  <a:lnTo>
                    <a:pt x="848586" y="1317118"/>
                  </a:lnTo>
                  <a:cubicBezTo>
                    <a:pt x="848586" y="1349619"/>
                    <a:pt x="835675" y="1380789"/>
                    <a:pt x="812693" y="1403770"/>
                  </a:cubicBezTo>
                  <a:cubicBezTo>
                    <a:pt x="789711" y="1426752"/>
                    <a:pt x="758541" y="1439663"/>
                    <a:pt x="726040" y="1439663"/>
                  </a:cubicBezTo>
                  <a:lnTo>
                    <a:pt x="122545" y="1439663"/>
                  </a:lnTo>
                  <a:cubicBezTo>
                    <a:pt x="54865" y="1439663"/>
                    <a:pt x="0" y="1384798"/>
                    <a:pt x="0" y="1317118"/>
                  </a:cubicBezTo>
                  <a:lnTo>
                    <a:pt x="0" y="122545"/>
                  </a:lnTo>
                  <a:cubicBezTo>
                    <a:pt x="0" y="54865"/>
                    <a:pt x="54865" y="0"/>
                    <a:pt x="122545" y="0"/>
                  </a:cubicBezTo>
                  <a:close/>
                </a:path>
              </a:pathLst>
            </a:custGeom>
            <a:solidFill>
              <a:srgbClr val="38D2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0"/>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5" name="Google Shape;245;p10"/>
          <p:cNvSpPr/>
          <p:nvPr/>
        </p:nvSpPr>
        <p:spPr>
          <a:xfrm flipH="1">
            <a:off x="12231511" y="3842230"/>
            <a:ext cx="1314686" cy="1432901"/>
          </a:xfrm>
          <a:custGeom>
            <a:rect b="b" l="l" r="r" t="t"/>
            <a:pathLst>
              <a:path extrusionOk="0" h="1432901" w="1314686">
                <a:moveTo>
                  <a:pt x="1314686" y="0"/>
                </a:moveTo>
                <a:lnTo>
                  <a:pt x="0" y="0"/>
                </a:lnTo>
                <a:lnTo>
                  <a:pt x="0" y="1432901"/>
                </a:lnTo>
                <a:lnTo>
                  <a:pt x="1314686" y="1432901"/>
                </a:lnTo>
                <a:lnTo>
                  <a:pt x="1314686" y="0"/>
                </a:lnTo>
                <a:close/>
              </a:path>
            </a:pathLst>
          </a:custGeom>
          <a:blipFill rotWithShape="1">
            <a:blip r:embed="rId3">
              <a:alphaModFix/>
            </a:blip>
            <a:stretch>
              <a:fillRect b="0" l="0" r="0" t="0"/>
            </a:stretch>
          </a:blipFill>
          <a:ln>
            <a:noFill/>
          </a:ln>
        </p:spPr>
      </p:sp>
      <p:cxnSp>
        <p:nvCxnSpPr>
          <p:cNvPr id="246" name="Google Shape;246;p10"/>
          <p:cNvCxnSpPr/>
          <p:nvPr/>
        </p:nvCxnSpPr>
        <p:spPr>
          <a:xfrm rot="-5400000">
            <a:off x="10379247" y="1326910"/>
            <a:ext cx="5182081" cy="0"/>
          </a:xfrm>
          <a:prstGeom prst="straightConnector1">
            <a:avLst/>
          </a:prstGeom>
          <a:noFill/>
          <a:ln cap="flat" cmpd="sng" w="76200">
            <a:solidFill>
              <a:srgbClr val="00D2B0"/>
            </a:solidFill>
            <a:prstDash val="solid"/>
            <a:round/>
            <a:headEnd len="sm" w="sm" type="none"/>
            <a:tailEnd len="sm" w="sm" type="none"/>
          </a:ln>
        </p:spPr>
      </p:cxnSp>
      <p:sp>
        <p:nvSpPr>
          <p:cNvPr id="247" name="Google Shape;247;p10"/>
          <p:cNvSpPr/>
          <p:nvPr/>
        </p:nvSpPr>
        <p:spPr>
          <a:xfrm>
            <a:off x="1028700" y="796211"/>
            <a:ext cx="2373351" cy="942898"/>
          </a:xfrm>
          <a:custGeom>
            <a:rect b="b" l="l" r="r" t="t"/>
            <a:pathLst>
              <a:path extrusionOk="0" h="942898" w="2373351">
                <a:moveTo>
                  <a:pt x="0" y="0"/>
                </a:moveTo>
                <a:lnTo>
                  <a:pt x="2373351" y="0"/>
                </a:lnTo>
                <a:lnTo>
                  <a:pt x="2373351" y="942898"/>
                </a:lnTo>
                <a:lnTo>
                  <a:pt x="0" y="942898"/>
                </a:lnTo>
                <a:lnTo>
                  <a:pt x="0" y="0"/>
                </a:lnTo>
                <a:close/>
              </a:path>
            </a:pathLst>
          </a:custGeom>
          <a:blipFill rotWithShape="1">
            <a:blip r:embed="rId5">
              <a:alphaModFix/>
            </a:blip>
            <a:stretch>
              <a:fillRect b="-295" l="0" r="0" t="-298"/>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4d9d844ba1_0_12"/>
          <p:cNvSpPr/>
          <p:nvPr/>
        </p:nvSpPr>
        <p:spPr>
          <a:xfrm>
            <a:off x="14662473" y="0"/>
            <a:ext cx="5615550" cy="4962743"/>
          </a:xfrm>
          <a:custGeom>
            <a:rect b="b" l="l" r="r" t="t"/>
            <a:pathLst>
              <a:path extrusionOk="0" h="4962743" w="5615550">
                <a:moveTo>
                  <a:pt x="5615550" y="4962743"/>
                </a:moveTo>
                <a:lnTo>
                  <a:pt x="0" y="4962743"/>
                </a:lnTo>
                <a:lnTo>
                  <a:pt x="0" y="0"/>
                </a:lnTo>
                <a:lnTo>
                  <a:pt x="5615550" y="0"/>
                </a:lnTo>
                <a:lnTo>
                  <a:pt x="5615550" y="4962743"/>
                </a:lnTo>
                <a:close/>
              </a:path>
            </a:pathLst>
          </a:custGeom>
          <a:blipFill rotWithShape="1">
            <a:blip r:embed="rId3">
              <a:alphaModFix/>
            </a:blip>
            <a:stretch>
              <a:fillRect b="0" l="0" r="0" t="0"/>
            </a:stretch>
          </a:blipFill>
          <a:ln>
            <a:noFill/>
          </a:ln>
        </p:spPr>
      </p:sp>
      <p:sp>
        <p:nvSpPr>
          <p:cNvPr id="116" name="Google Shape;116;g24d9d844ba1_0_12"/>
          <p:cNvSpPr txBox="1"/>
          <p:nvPr/>
        </p:nvSpPr>
        <p:spPr>
          <a:xfrm>
            <a:off x="3995025" y="1187650"/>
            <a:ext cx="9990300" cy="15141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Clr>
                <a:srgbClr val="000000"/>
              </a:buClr>
              <a:buSzPts val="9837"/>
              <a:buFont typeface="Arial"/>
              <a:buNone/>
            </a:pPr>
            <a:r>
              <a:rPr b="1" lang="en-US" sz="9837">
                <a:latin typeface="Bebas Neue"/>
                <a:ea typeface="Bebas Neue"/>
                <a:cs typeface="Bebas Neue"/>
                <a:sym typeface="Bebas Neue"/>
              </a:rPr>
              <a:t>daftar isi</a:t>
            </a:r>
            <a:endParaRPr b="0" i="0" sz="1400" u="none" cap="none" strike="noStrike">
              <a:solidFill>
                <a:srgbClr val="000000"/>
              </a:solidFill>
              <a:latin typeface="Arial"/>
              <a:ea typeface="Arial"/>
              <a:cs typeface="Arial"/>
              <a:sym typeface="Arial"/>
            </a:endParaRPr>
          </a:p>
        </p:txBody>
      </p:sp>
      <p:sp>
        <p:nvSpPr>
          <p:cNvPr id="117" name="Google Shape;117;g24d9d844ba1_0_12"/>
          <p:cNvSpPr txBox="1"/>
          <p:nvPr/>
        </p:nvSpPr>
        <p:spPr>
          <a:xfrm>
            <a:off x="1875275" y="3648925"/>
            <a:ext cx="10832100" cy="3260100"/>
          </a:xfrm>
          <a:prstGeom prst="rect">
            <a:avLst/>
          </a:prstGeom>
          <a:noFill/>
          <a:ln>
            <a:noFill/>
          </a:ln>
        </p:spPr>
        <p:txBody>
          <a:bodyPr anchorCtr="0" anchor="t" bIns="0" lIns="0" spcFirstLastPara="1" rIns="0" wrap="square" tIns="0">
            <a:spAutoFit/>
          </a:bodyPr>
          <a:lstStyle/>
          <a:p>
            <a:pPr indent="-323850" lvl="1" marL="647700" marR="0" rtl="0" algn="just">
              <a:lnSpc>
                <a:spcPct val="202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Latar Belakang </a:t>
            </a:r>
            <a:endParaRPr b="0" i="0" sz="3000" u="none" cap="none" strike="noStrike">
              <a:solidFill>
                <a:srgbClr val="000000"/>
              </a:solidFill>
              <a:latin typeface="Arial"/>
              <a:ea typeface="Arial"/>
              <a:cs typeface="Arial"/>
              <a:sym typeface="Arial"/>
            </a:endParaRPr>
          </a:p>
          <a:p>
            <a:pPr indent="-323850" lvl="1" marL="647700" marR="0" rtl="0" algn="just">
              <a:lnSpc>
                <a:spcPct val="202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Tujuan </a:t>
            </a:r>
            <a:endParaRPr b="0" i="0" sz="3000" u="none" cap="none" strike="noStrike">
              <a:solidFill>
                <a:srgbClr val="000000"/>
              </a:solidFill>
              <a:latin typeface="Arial"/>
              <a:ea typeface="Arial"/>
              <a:cs typeface="Arial"/>
              <a:sym typeface="Arial"/>
            </a:endParaRPr>
          </a:p>
          <a:p>
            <a:pPr indent="-323850" lvl="1" marL="647700" marR="0" rtl="0" algn="just">
              <a:lnSpc>
                <a:spcPct val="202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Pembahasan</a:t>
            </a:r>
            <a:endParaRPr b="0" i="0" sz="3000" u="none" cap="none" strike="noStrike">
              <a:solidFill>
                <a:srgbClr val="000000"/>
              </a:solidFill>
              <a:latin typeface="Arial"/>
              <a:ea typeface="Arial"/>
              <a:cs typeface="Arial"/>
              <a:sym typeface="Arial"/>
            </a:endParaRPr>
          </a:p>
          <a:p>
            <a:pPr indent="-323850" lvl="1" marL="647700" marR="0" rtl="0" algn="just">
              <a:lnSpc>
                <a:spcPct val="202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Kesimpulan</a:t>
            </a:r>
            <a:endParaRPr b="0" i="0" sz="3000" u="none" cap="none" strike="noStrike">
              <a:solidFill>
                <a:srgbClr val="000000"/>
              </a:solidFill>
              <a:latin typeface="Arial"/>
              <a:ea typeface="Arial"/>
              <a:cs typeface="Arial"/>
              <a:sym typeface="Arial"/>
            </a:endParaRPr>
          </a:p>
        </p:txBody>
      </p:sp>
      <p:sp>
        <p:nvSpPr>
          <p:cNvPr id="118" name="Google Shape;118;g24d9d844ba1_0_12"/>
          <p:cNvSpPr txBox="1"/>
          <p:nvPr/>
        </p:nvSpPr>
        <p:spPr>
          <a:xfrm>
            <a:off x="14662477" y="3699736"/>
            <a:ext cx="888300" cy="3260100"/>
          </a:xfrm>
          <a:prstGeom prst="rect">
            <a:avLst/>
          </a:prstGeom>
          <a:noFill/>
          <a:ln>
            <a:noFill/>
          </a:ln>
        </p:spPr>
        <p:txBody>
          <a:bodyPr anchorCtr="0" anchor="t" bIns="0" lIns="0" spcFirstLastPara="1" rIns="0" wrap="square" tIns="0">
            <a:spAutoFit/>
          </a:bodyPr>
          <a:lstStyle/>
          <a:p>
            <a:pPr indent="0" lvl="0" marL="0" marR="0" rtl="0" algn="just">
              <a:lnSpc>
                <a:spcPct val="202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a:p>
            <a:pPr indent="0" lvl="0" marL="0" marR="0" rtl="0" algn="just">
              <a:lnSpc>
                <a:spcPct val="202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a:p>
            <a:pPr indent="0" lvl="0" marL="0" marR="0" rtl="0" algn="just">
              <a:lnSpc>
                <a:spcPct val="202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03</a:t>
            </a:r>
            <a:endParaRPr b="0" i="0" sz="3000" u="none" cap="none" strike="noStrike">
              <a:solidFill>
                <a:srgbClr val="000000"/>
              </a:solidFill>
              <a:latin typeface="Arial"/>
              <a:ea typeface="Arial"/>
              <a:cs typeface="Arial"/>
              <a:sym typeface="Arial"/>
            </a:endParaRPr>
          </a:p>
          <a:p>
            <a:pPr indent="0" lvl="0" marL="0" marR="0" rtl="0" algn="just">
              <a:lnSpc>
                <a:spcPct val="202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04</a:t>
            </a:r>
            <a:endParaRPr b="0" i="0" sz="3000" u="none" cap="none" strike="noStrike">
              <a:solidFill>
                <a:srgbClr val="000000"/>
              </a:solidFill>
              <a:latin typeface="Arial"/>
              <a:ea typeface="Arial"/>
              <a:cs typeface="Arial"/>
              <a:sym typeface="Arial"/>
            </a:endParaRPr>
          </a:p>
        </p:txBody>
      </p:sp>
      <p:sp>
        <p:nvSpPr>
          <p:cNvPr id="119" name="Google Shape;119;g24d9d844ba1_0_12"/>
          <p:cNvSpPr/>
          <p:nvPr/>
        </p:nvSpPr>
        <p:spPr>
          <a:xfrm rot="10800000">
            <a:off x="-1611983" y="5619593"/>
            <a:ext cx="5281365" cy="4667407"/>
          </a:xfrm>
          <a:custGeom>
            <a:rect b="b" l="l" r="r" t="t"/>
            <a:pathLst>
              <a:path extrusionOk="0" h="4667407" w="5281365">
                <a:moveTo>
                  <a:pt x="0" y="0"/>
                </a:moveTo>
                <a:lnTo>
                  <a:pt x="5281366" y="0"/>
                </a:lnTo>
                <a:lnTo>
                  <a:pt x="5281366" y="4667407"/>
                </a:lnTo>
                <a:lnTo>
                  <a:pt x="0" y="4667407"/>
                </a:lnTo>
                <a:lnTo>
                  <a:pt x="0" y="0"/>
                </a:lnTo>
                <a:close/>
              </a:path>
            </a:pathLst>
          </a:custGeom>
          <a:blipFill rotWithShape="1">
            <a:blip r:embed="rId3">
              <a:alphaModFix/>
            </a:blip>
            <a:stretch>
              <a:fillRect b="0" l="0" r="0" t="0"/>
            </a:stretch>
          </a:blipFill>
          <a:ln>
            <a:noFill/>
          </a:ln>
        </p:spPr>
      </p:sp>
      <p:cxnSp>
        <p:nvCxnSpPr>
          <p:cNvPr id="120" name="Google Shape;120;g24d9d844ba1_0_12"/>
          <p:cNvCxnSpPr/>
          <p:nvPr/>
        </p:nvCxnSpPr>
        <p:spPr>
          <a:xfrm rot="-5400000">
            <a:off x="14487600" y="5105397"/>
            <a:ext cx="5619600" cy="0"/>
          </a:xfrm>
          <a:prstGeom prst="straightConnector1">
            <a:avLst/>
          </a:prstGeom>
          <a:noFill/>
          <a:ln cap="flat" cmpd="sng" w="76200">
            <a:solidFill>
              <a:srgbClr val="1B0058"/>
            </a:solidFill>
            <a:prstDash val="solid"/>
            <a:round/>
            <a:headEnd len="sm" w="sm" type="none"/>
            <a:tailEnd len="sm" w="sm" type="none"/>
          </a:ln>
        </p:spPr>
      </p:cxnSp>
      <p:cxnSp>
        <p:nvCxnSpPr>
          <p:cNvPr id="121" name="Google Shape;121;g24d9d844ba1_0_12"/>
          <p:cNvCxnSpPr/>
          <p:nvPr/>
        </p:nvCxnSpPr>
        <p:spPr>
          <a:xfrm rot="-5400000">
            <a:off x="-1781100" y="5105397"/>
            <a:ext cx="5619600" cy="0"/>
          </a:xfrm>
          <a:prstGeom prst="straightConnector1">
            <a:avLst/>
          </a:prstGeom>
          <a:noFill/>
          <a:ln cap="flat" cmpd="sng" w="76200">
            <a:solidFill>
              <a:srgbClr val="1B0058"/>
            </a:solidFill>
            <a:prstDash val="solid"/>
            <a:round/>
            <a:headEnd len="sm" w="sm" type="none"/>
            <a:tailEnd len="sm" w="sm" type="none"/>
          </a:ln>
        </p:spPr>
      </p:cxnSp>
      <p:sp>
        <p:nvSpPr>
          <p:cNvPr id="122" name="Google Shape;122;g24d9d844ba1_0_12"/>
          <p:cNvSpPr/>
          <p:nvPr/>
        </p:nvSpPr>
        <p:spPr>
          <a:xfrm flipH="1">
            <a:off x="16696820" y="8400532"/>
            <a:ext cx="1010660" cy="1101537"/>
          </a:xfrm>
          <a:custGeom>
            <a:rect b="b" l="l" r="r" t="t"/>
            <a:pathLst>
              <a:path extrusionOk="0" h="1101537" w="1010660">
                <a:moveTo>
                  <a:pt x="1010660" y="0"/>
                </a:moveTo>
                <a:lnTo>
                  <a:pt x="0" y="0"/>
                </a:lnTo>
                <a:lnTo>
                  <a:pt x="0" y="1101537"/>
                </a:lnTo>
                <a:lnTo>
                  <a:pt x="1010660" y="1101537"/>
                </a:lnTo>
                <a:lnTo>
                  <a:pt x="1010660" y="0"/>
                </a:lnTo>
                <a:close/>
              </a:path>
            </a:pathLst>
          </a:custGeom>
          <a:blipFill rotWithShape="1">
            <a:blip r:embed="rId4">
              <a:alphaModFix/>
            </a:blip>
            <a:stretch>
              <a:fillRect b="0" l="0" r="0" t="0"/>
            </a:stretch>
          </a:blipFill>
          <a:ln>
            <a:noFill/>
          </a:ln>
        </p:spPr>
      </p:sp>
      <p:sp>
        <p:nvSpPr>
          <p:cNvPr id="123" name="Google Shape;123;g24d9d844ba1_0_12"/>
          <p:cNvSpPr/>
          <p:nvPr/>
        </p:nvSpPr>
        <p:spPr>
          <a:xfrm>
            <a:off x="1028700" y="796211"/>
            <a:ext cx="2373351" cy="942898"/>
          </a:xfrm>
          <a:custGeom>
            <a:rect b="b" l="l" r="r" t="t"/>
            <a:pathLst>
              <a:path extrusionOk="0" h="942898" w="2373351">
                <a:moveTo>
                  <a:pt x="0" y="0"/>
                </a:moveTo>
                <a:lnTo>
                  <a:pt x="2373351" y="0"/>
                </a:lnTo>
                <a:lnTo>
                  <a:pt x="2373351" y="942898"/>
                </a:lnTo>
                <a:lnTo>
                  <a:pt x="0" y="942898"/>
                </a:lnTo>
                <a:lnTo>
                  <a:pt x="0" y="0"/>
                </a:lnTo>
                <a:close/>
              </a:path>
            </a:pathLst>
          </a:custGeom>
          <a:blipFill rotWithShape="1">
            <a:blip r:embed="rId5">
              <a:alphaModFix/>
            </a:blip>
            <a:stretch>
              <a:fillRect b="-301" l="0" r="0" t="-291"/>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93138d5e42_0_3"/>
          <p:cNvSpPr/>
          <p:nvPr/>
        </p:nvSpPr>
        <p:spPr>
          <a:xfrm rot="10800000">
            <a:off x="15274777" y="2327760"/>
            <a:ext cx="1797595" cy="1959232"/>
          </a:xfrm>
          <a:custGeom>
            <a:rect b="b" l="l" r="r" t="t"/>
            <a:pathLst>
              <a:path extrusionOk="0" h="1959232" w="1797595">
                <a:moveTo>
                  <a:pt x="1797595" y="1959232"/>
                </a:moveTo>
                <a:lnTo>
                  <a:pt x="0" y="1959232"/>
                </a:lnTo>
                <a:lnTo>
                  <a:pt x="0" y="0"/>
                </a:lnTo>
                <a:lnTo>
                  <a:pt x="1797595" y="0"/>
                </a:lnTo>
                <a:lnTo>
                  <a:pt x="1797595" y="1959232"/>
                </a:lnTo>
                <a:close/>
              </a:path>
            </a:pathLst>
          </a:custGeom>
          <a:blipFill rotWithShape="1">
            <a:blip r:embed="rId3">
              <a:alphaModFix/>
            </a:blip>
            <a:stretch>
              <a:fillRect b="0" l="0" r="0" t="0"/>
            </a:stretch>
          </a:blipFill>
          <a:ln>
            <a:noFill/>
          </a:ln>
        </p:spPr>
      </p:sp>
      <p:sp>
        <p:nvSpPr>
          <p:cNvPr id="129" name="Google Shape;129;g293138d5e42_0_3"/>
          <p:cNvSpPr/>
          <p:nvPr/>
        </p:nvSpPr>
        <p:spPr>
          <a:xfrm rot="10800000">
            <a:off x="14520918" y="2820225"/>
            <a:ext cx="1797595" cy="1959232"/>
          </a:xfrm>
          <a:custGeom>
            <a:rect b="b" l="l" r="r" t="t"/>
            <a:pathLst>
              <a:path extrusionOk="0" h="1959232" w="1797595">
                <a:moveTo>
                  <a:pt x="1797595" y="1959232"/>
                </a:moveTo>
                <a:lnTo>
                  <a:pt x="0" y="1959232"/>
                </a:lnTo>
                <a:lnTo>
                  <a:pt x="0" y="0"/>
                </a:lnTo>
                <a:lnTo>
                  <a:pt x="1797595" y="0"/>
                </a:lnTo>
                <a:lnTo>
                  <a:pt x="1797595" y="1959232"/>
                </a:lnTo>
                <a:close/>
              </a:path>
            </a:pathLst>
          </a:custGeom>
          <a:blipFill rotWithShape="1">
            <a:blip r:embed="rId4">
              <a:alphaModFix/>
            </a:blip>
            <a:stretch>
              <a:fillRect b="0" l="0" r="0" t="0"/>
            </a:stretch>
          </a:blipFill>
          <a:ln>
            <a:noFill/>
          </a:ln>
        </p:spPr>
      </p:sp>
      <p:grpSp>
        <p:nvGrpSpPr>
          <p:cNvPr id="130" name="Google Shape;130;g293138d5e42_0_3"/>
          <p:cNvGrpSpPr/>
          <p:nvPr/>
        </p:nvGrpSpPr>
        <p:grpSpPr>
          <a:xfrm>
            <a:off x="3695975" y="3363825"/>
            <a:ext cx="1797669" cy="1959171"/>
            <a:chOff x="0" y="-47625"/>
            <a:chExt cx="1781105" cy="1355546"/>
          </a:xfrm>
        </p:grpSpPr>
        <p:sp>
          <p:nvSpPr>
            <p:cNvPr id="131" name="Google Shape;131;g293138d5e42_0_3"/>
            <p:cNvSpPr/>
            <p:nvPr/>
          </p:nvSpPr>
          <p:spPr>
            <a:xfrm>
              <a:off x="0" y="0"/>
              <a:ext cx="1781105" cy="1307921"/>
            </a:xfrm>
            <a:custGeom>
              <a:rect b="b" l="l" r="r" t="t"/>
              <a:pathLst>
                <a:path extrusionOk="0" h="1307921" w="1781105">
                  <a:moveTo>
                    <a:pt x="58385" y="0"/>
                  </a:moveTo>
                  <a:lnTo>
                    <a:pt x="1722720" y="0"/>
                  </a:lnTo>
                  <a:cubicBezTo>
                    <a:pt x="1738205" y="0"/>
                    <a:pt x="1753055" y="6151"/>
                    <a:pt x="1764004" y="17101"/>
                  </a:cubicBezTo>
                  <a:cubicBezTo>
                    <a:pt x="1774954" y="28050"/>
                    <a:pt x="1781105" y="42901"/>
                    <a:pt x="1781105" y="58385"/>
                  </a:cubicBezTo>
                  <a:lnTo>
                    <a:pt x="1781105" y="1249535"/>
                  </a:lnTo>
                  <a:cubicBezTo>
                    <a:pt x="1781105" y="1281781"/>
                    <a:pt x="1754965" y="1307921"/>
                    <a:pt x="1722720" y="1307921"/>
                  </a:cubicBezTo>
                  <a:lnTo>
                    <a:pt x="58385" y="1307921"/>
                  </a:lnTo>
                  <a:cubicBezTo>
                    <a:pt x="26140" y="1307921"/>
                    <a:pt x="0" y="1281781"/>
                    <a:pt x="0" y="1249535"/>
                  </a:cubicBezTo>
                  <a:lnTo>
                    <a:pt x="0" y="58385"/>
                  </a:lnTo>
                  <a:cubicBezTo>
                    <a:pt x="0" y="26140"/>
                    <a:pt x="26140" y="0"/>
                    <a:pt x="58385" y="0"/>
                  </a:cubicBezTo>
                  <a:close/>
                </a:path>
              </a:pathLst>
            </a:custGeom>
            <a:solidFill>
              <a:srgbClr val="38D2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293138d5e42_0_3"/>
            <p:cNvSpPr txBox="1"/>
            <p:nvPr/>
          </p:nvSpPr>
          <p:spPr>
            <a:xfrm>
              <a:off x="0" y="-47625"/>
              <a:ext cx="812700" cy="860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33" name="Google Shape;133;g293138d5e42_0_3"/>
          <p:cNvCxnSpPr/>
          <p:nvPr/>
        </p:nvCxnSpPr>
        <p:spPr>
          <a:xfrm>
            <a:off x="8978283" y="9182100"/>
            <a:ext cx="10761900" cy="0"/>
          </a:xfrm>
          <a:prstGeom prst="straightConnector1">
            <a:avLst/>
          </a:prstGeom>
          <a:noFill/>
          <a:ln cap="flat" cmpd="sng" w="76200">
            <a:solidFill>
              <a:srgbClr val="000000"/>
            </a:solidFill>
            <a:prstDash val="solid"/>
            <a:round/>
            <a:headEnd len="sm" w="sm" type="none"/>
            <a:tailEnd len="sm" w="sm" type="none"/>
          </a:ln>
        </p:spPr>
      </p:cxnSp>
      <p:sp>
        <p:nvSpPr>
          <p:cNvPr id="134" name="Google Shape;134;g293138d5e42_0_3"/>
          <p:cNvSpPr/>
          <p:nvPr/>
        </p:nvSpPr>
        <p:spPr>
          <a:xfrm rot="10800000">
            <a:off x="-948114" y="3620479"/>
            <a:ext cx="7567274" cy="6687579"/>
          </a:xfrm>
          <a:custGeom>
            <a:rect b="b" l="l" r="r" t="t"/>
            <a:pathLst>
              <a:path extrusionOk="0" h="6687579" w="7567274">
                <a:moveTo>
                  <a:pt x="0" y="0"/>
                </a:moveTo>
                <a:lnTo>
                  <a:pt x="7567275" y="0"/>
                </a:lnTo>
                <a:lnTo>
                  <a:pt x="7567275" y="6687579"/>
                </a:lnTo>
                <a:lnTo>
                  <a:pt x="0" y="6687579"/>
                </a:lnTo>
                <a:lnTo>
                  <a:pt x="0" y="0"/>
                </a:lnTo>
                <a:close/>
              </a:path>
            </a:pathLst>
          </a:custGeom>
          <a:blipFill rotWithShape="1">
            <a:blip r:embed="rId5">
              <a:alphaModFix/>
            </a:blip>
            <a:stretch>
              <a:fillRect b="0" l="0" r="0" t="0"/>
            </a:stretch>
          </a:blipFill>
          <a:ln>
            <a:noFill/>
          </a:ln>
        </p:spPr>
      </p:sp>
      <p:sp>
        <p:nvSpPr>
          <p:cNvPr id="135" name="Google Shape;135;g293138d5e42_0_3"/>
          <p:cNvSpPr/>
          <p:nvPr/>
        </p:nvSpPr>
        <p:spPr>
          <a:xfrm>
            <a:off x="8217847" y="8172407"/>
            <a:ext cx="1294377" cy="1410765"/>
          </a:xfrm>
          <a:custGeom>
            <a:rect b="b" l="l" r="r" t="t"/>
            <a:pathLst>
              <a:path extrusionOk="0" h="1410765" w="1294377">
                <a:moveTo>
                  <a:pt x="0" y="0"/>
                </a:moveTo>
                <a:lnTo>
                  <a:pt x="1294377" y="0"/>
                </a:lnTo>
                <a:lnTo>
                  <a:pt x="1294377" y="1410765"/>
                </a:lnTo>
                <a:lnTo>
                  <a:pt x="0" y="1410765"/>
                </a:lnTo>
                <a:lnTo>
                  <a:pt x="0" y="0"/>
                </a:lnTo>
                <a:close/>
              </a:path>
            </a:pathLst>
          </a:custGeom>
          <a:blipFill rotWithShape="1">
            <a:blip r:embed="rId3">
              <a:alphaModFix/>
            </a:blip>
            <a:stretch>
              <a:fillRect b="0" l="0" r="0" t="0"/>
            </a:stretch>
          </a:blipFill>
          <a:ln>
            <a:noFill/>
          </a:ln>
        </p:spPr>
      </p:sp>
      <p:sp>
        <p:nvSpPr>
          <p:cNvPr id="136" name="Google Shape;136;g293138d5e42_0_3"/>
          <p:cNvSpPr txBox="1"/>
          <p:nvPr/>
        </p:nvSpPr>
        <p:spPr>
          <a:xfrm>
            <a:off x="3570154" y="3727650"/>
            <a:ext cx="2003700" cy="12315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8000"/>
              <a:buFont typeface="Arial"/>
              <a:buNone/>
            </a:pPr>
            <a:r>
              <a:rPr b="0" i="0" lang="en-US" sz="8000" u="none" cap="none" strike="noStrike">
                <a:solidFill>
                  <a:srgbClr val="000000"/>
                </a:solidFill>
                <a:latin typeface="Bebas Neue"/>
                <a:ea typeface="Bebas Neue"/>
                <a:cs typeface="Bebas Neue"/>
                <a:sym typeface="Bebas Neue"/>
              </a:rPr>
              <a:t>01</a:t>
            </a:r>
            <a:endParaRPr b="0" i="0" sz="1400" u="none" cap="none" strike="noStrike">
              <a:solidFill>
                <a:srgbClr val="000000"/>
              </a:solidFill>
              <a:latin typeface="Arial"/>
              <a:ea typeface="Arial"/>
              <a:cs typeface="Arial"/>
              <a:sym typeface="Arial"/>
            </a:endParaRPr>
          </a:p>
        </p:txBody>
      </p:sp>
      <p:sp>
        <p:nvSpPr>
          <p:cNvPr id="137" name="Google Shape;137;g293138d5e42_0_3"/>
          <p:cNvSpPr txBox="1"/>
          <p:nvPr/>
        </p:nvSpPr>
        <p:spPr>
          <a:xfrm>
            <a:off x="6221249" y="3456750"/>
            <a:ext cx="6638400" cy="738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LATAR BELAKANG </a:t>
            </a:r>
            <a:endParaRPr b="1" i="0" sz="4800" u="none" cap="none" strike="noStrike">
              <a:solidFill>
                <a:srgbClr val="000000"/>
              </a:solidFill>
              <a:latin typeface="Arial"/>
              <a:ea typeface="Arial"/>
              <a:cs typeface="Arial"/>
              <a:sym typeface="Arial"/>
            </a:endParaRPr>
          </a:p>
        </p:txBody>
      </p:sp>
      <p:sp>
        <p:nvSpPr>
          <p:cNvPr id="138" name="Google Shape;138;g293138d5e42_0_3"/>
          <p:cNvSpPr/>
          <p:nvPr/>
        </p:nvSpPr>
        <p:spPr>
          <a:xfrm>
            <a:off x="1028700" y="796211"/>
            <a:ext cx="2373351" cy="942898"/>
          </a:xfrm>
          <a:custGeom>
            <a:rect b="b" l="l" r="r" t="t"/>
            <a:pathLst>
              <a:path extrusionOk="0" h="942898" w="2373351">
                <a:moveTo>
                  <a:pt x="0" y="0"/>
                </a:moveTo>
                <a:lnTo>
                  <a:pt x="2373351" y="0"/>
                </a:lnTo>
                <a:lnTo>
                  <a:pt x="2373351" y="942898"/>
                </a:lnTo>
                <a:lnTo>
                  <a:pt x="0" y="942898"/>
                </a:lnTo>
                <a:lnTo>
                  <a:pt x="0" y="0"/>
                </a:lnTo>
                <a:close/>
              </a:path>
            </a:pathLst>
          </a:custGeom>
          <a:blipFill rotWithShape="1">
            <a:blip r:embed="rId6">
              <a:alphaModFix/>
            </a:blip>
            <a:stretch>
              <a:fillRect b="-305" l="0" r="0" t="-293"/>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93138d5e42_0_220"/>
          <p:cNvSpPr/>
          <p:nvPr/>
        </p:nvSpPr>
        <p:spPr>
          <a:xfrm>
            <a:off x="372000" y="1970138"/>
            <a:ext cx="17544000" cy="6885900"/>
          </a:xfrm>
          <a:prstGeom prst="roundRect">
            <a:avLst>
              <a:gd fmla="val 2857" name="adj"/>
            </a:avLst>
          </a:prstGeom>
          <a:solidFill>
            <a:srgbClr val="FFFFFF"/>
          </a:solidFill>
          <a:ln cap="flat" cmpd="sng" w="19050">
            <a:solidFill>
              <a:srgbClr val="38D278"/>
            </a:solidFill>
            <a:prstDash val="solid"/>
            <a:round/>
            <a:headEnd len="sm" w="sm" type="none"/>
            <a:tailEnd len="sm" w="sm" type="none"/>
          </a:ln>
          <a:effectLst>
            <a:outerShdw blurRad="190500" rotWithShape="0" dir="5400000" dist="63500">
              <a:srgbClr val="000000">
                <a:alpha val="20000"/>
              </a:srgbClr>
            </a:outerShdw>
          </a:effectLst>
        </p:spPr>
        <p:txBody>
          <a:bodyPr anchorCtr="0" anchor="ctr" bIns="0" lIns="0" spcFirstLastPara="1" rIns="0" wrap="square" tIns="0">
            <a:noAutofit/>
          </a:bodyPr>
          <a:lstStyle/>
          <a:p>
            <a:pPr indent="0" lvl="0" marL="482600" marR="609600" rtl="0" algn="just">
              <a:lnSpc>
                <a:spcPct val="100000"/>
              </a:lnSpc>
              <a:spcBef>
                <a:spcPts val="0"/>
              </a:spcBef>
              <a:spcAft>
                <a:spcPts val="0"/>
              </a:spcAft>
              <a:buClr>
                <a:srgbClr val="FFFFFF"/>
              </a:buClr>
              <a:buSzPts val="6400"/>
              <a:buFont typeface="Helvetica Neue"/>
              <a:buNone/>
            </a:pPr>
            <a:r>
              <a:t/>
            </a:r>
            <a:endParaRPr b="0" i="0" sz="4800" u="none" cap="none" strike="noStrike">
              <a:solidFill>
                <a:srgbClr val="000000"/>
              </a:solidFill>
              <a:latin typeface="Roboto Light"/>
              <a:ea typeface="Roboto Light"/>
              <a:cs typeface="Roboto Light"/>
              <a:sym typeface="Roboto Light"/>
            </a:endParaRPr>
          </a:p>
        </p:txBody>
      </p:sp>
      <p:sp>
        <p:nvSpPr>
          <p:cNvPr id="144" name="Google Shape;144;g293138d5e42_0_220"/>
          <p:cNvSpPr/>
          <p:nvPr/>
        </p:nvSpPr>
        <p:spPr>
          <a:xfrm rot="10800000">
            <a:off x="14197003" y="9258300"/>
            <a:ext cx="4232318" cy="4612881"/>
          </a:xfrm>
          <a:custGeom>
            <a:rect b="b" l="l" r="r" t="t"/>
            <a:pathLst>
              <a:path extrusionOk="0" h="4612881" w="4232318">
                <a:moveTo>
                  <a:pt x="4232318" y="4612881"/>
                </a:moveTo>
                <a:lnTo>
                  <a:pt x="0" y="4612881"/>
                </a:lnTo>
                <a:lnTo>
                  <a:pt x="0" y="0"/>
                </a:lnTo>
                <a:lnTo>
                  <a:pt x="4232318" y="0"/>
                </a:lnTo>
                <a:lnTo>
                  <a:pt x="4232318" y="4612881"/>
                </a:lnTo>
                <a:close/>
              </a:path>
            </a:pathLst>
          </a:custGeom>
          <a:blipFill rotWithShape="1">
            <a:blip r:embed="rId3">
              <a:alphaModFix/>
            </a:blip>
            <a:stretch>
              <a:fillRect b="0" l="0" r="0" t="0"/>
            </a:stretch>
          </a:blipFill>
          <a:ln>
            <a:noFill/>
          </a:ln>
        </p:spPr>
      </p:sp>
      <p:sp>
        <p:nvSpPr>
          <p:cNvPr id="145" name="Google Shape;145;g293138d5e42_0_220"/>
          <p:cNvSpPr/>
          <p:nvPr/>
        </p:nvSpPr>
        <p:spPr>
          <a:xfrm>
            <a:off x="1028700" y="796211"/>
            <a:ext cx="2373351" cy="942898"/>
          </a:xfrm>
          <a:custGeom>
            <a:rect b="b" l="l" r="r" t="t"/>
            <a:pathLst>
              <a:path extrusionOk="0" h="942898" w="2373351">
                <a:moveTo>
                  <a:pt x="0" y="0"/>
                </a:moveTo>
                <a:lnTo>
                  <a:pt x="2373351" y="0"/>
                </a:lnTo>
                <a:lnTo>
                  <a:pt x="2373351" y="942898"/>
                </a:lnTo>
                <a:lnTo>
                  <a:pt x="0" y="942898"/>
                </a:lnTo>
                <a:lnTo>
                  <a:pt x="0" y="0"/>
                </a:lnTo>
                <a:close/>
              </a:path>
            </a:pathLst>
          </a:custGeom>
          <a:blipFill rotWithShape="1">
            <a:blip r:embed="rId4">
              <a:alphaModFix/>
            </a:blip>
            <a:stretch>
              <a:fillRect b="-305" l="0" r="0" t="-293"/>
            </a:stretch>
          </a:blipFill>
          <a:ln>
            <a:noFill/>
          </a:ln>
        </p:spPr>
      </p:sp>
      <p:sp>
        <p:nvSpPr>
          <p:cNvPr id="146" name="Google Shape;146;g293138d5e42_0_220"/>
          <p:cNvSpPr txBox="1"/>
          <p:nvPr/>
        </p:nvSpPr>
        <p:spPr>
          <a:xfrm>
            <a:off x="3697074" y="669200"/>
            <a:ext cx="124647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1" i="0" lang="en-US" sz="6000" u="none" cap="none" strike="noStrike">
                <a:solidFill>
                  <a:srgbClr val="000000"/>
                </a:solidFill>
                <a:latin typeface="Bebas Neue"/>
                <a:ea typeface="Bebas Neue"/>
                <a:cs typeface="Bebas Neue"/>
                <a:sym typeface="Bebas Neue"/>
              </a:rPr>
              <a:t>Latar belakang</a:t>
            </a:r>
            <a:endParaRPr b="0" i="0" sz="6000" u="none" cap="none" strike="noStrike">
              <a:solidFill>
                <a:srgbClr val="000000"/>
              </a:solidFill>
              <a:latin typeface="Arial"/>
              <a:ea typeface="Arial"/>
              <a:cs typeface="Arial"/>
              <a:sym typeface="Arial"/>
            </a:endParaRPr>
          </a:p>
        </p:txBody>
      </p:sp>
      <p:sp>
        <p:nvSpPr>
          <p:cNvPr id="147" name="Google Shape;147;g293138d5e42_0_220"/>
          <p:cNvSpPr txBox="1"/>
          <p:nvPr/>
        </p:nvSpPr>
        <p:spPr>
          <a:xfrm>
            <a:off x="707275" y="3032713"/>
            <a:ext cx="10134900" cy="55812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Clr>
                <a:schemeClr val="dk1"/>
              </a:buClr>
              <a:buSzPts val="1100"/>
              <a:buFont typeface="Arial"/>
              <a:buNone/>
            </a:pPr>
            <a:r>
              <a:rPr lang="en-US" sz="2200">
                <a:solidFill>
                  <a:srgbClr val="374151"/>
                </a:solidFill>
                <a:highlight>
                  <a:srgbClr val="F7F7F8"/>
                </a:highlight>
                <a:latin typeface="Roboto"/>
                <a:ea typeface="Roboto"/>
                <a:cs typeface="Roboto"/>
                <a:sym typeface="Roboto"/>
              </a:rPr>
              <a:t>Stack Overflow adalah platform terkenal yang digunakan oleh para pengembang perangkat lunak dan pemrogram di seluruh dunia untuk berbagi pengetahuan, memecahkan masalah, dan belajar satu sama lain dalam berbagai topik pemrograman dan pengembangan perangkat lunak. Dalam beberapa tahun terakhir, tingkat penggunaan Stack Overflow telah menjadi indikator penting dalam memahami tren dan perubahan dalam dunia pemrograman dan teknologi. Melihat tingkat penggunaan Stack Overflow tiap tahun memberikan wawasan yang berharga tentang dinamika industri teknologi</a:t>
            </a:r>
            <a:endParaRPr sz="2200">
              <a:solidFill>
                <a:srgbClr val="374151"/>
              </a:solidFill>
              <a:highlight>
                <a:srgbClr val="F7F7F8"/>
              </a:highlight>
              <a:latin typeface="Roboto"/>
              <a:ea typeface="Roboto"/>
              <a:cs typeface="Roboto"/>
              <a:sym typeface="Roboto"/>
            </a:endParaRPr>
          </a:p>
          <a:p>
            <a:pPr indent="457200" lvl="0" marL="0" rtl="0" algn="l">
              <a:lnSpc>
                <a:spcPct val="115000"/>
              </a:lnSpc>
              <a:spcBef>
                <a:spcPts val="1500"/>
              </a:spcBef>
              <a:spcAft>
                <a:spcPts val="0"/>
              </a:spcAft>
              <a:buClr>
                <a:schemeClr val="dk1"/>
              </a:buClr>
              <a:buSzPts val="1100"/>
              <a:buFont typeface="Arial"/>
              <a:buNone/>
            </a:pPr>
            <a:r>
              <a:rPr lang="en-US" sz="2200">
                <a:solidFill>
                  <a:srgbClr val="374151"/>
                </a:solidFill>
                <a:highlight>
                  <a:srgbClr val="F7F7F8"/>
                </a:highlight>
                <a:latin typeface="Roboto"/>
                <a:ea typeface="Roboto"/>
                <a:cs typeface="Roboto"/>
                <a:sym typeface="Roboto"/>
              </a:rPr>
              <a:t>Pemahaman tentang tingkat penggunaan Stack Overflow tiap tahun akan membantu industri teknologi, perusahaan, dan komunitas pengembang untuk beradaptasi dengan perubahan, mengidentifikasi peluang baru, dan mengembangkan sumber daya yang relevan bagi para pemrogram.</a:t>
            </a:r>
            <a:endParaRPr sz="2200">
              <a:solidFill>
                <a:srgbClr val="374151"/>
              </a:solidFill>
              <a:highlight>
                <a:srgbClr val="F7F7F8"/>
              </a:highlight>
              <a:latin typeface="Roboto"/>
              <a:ea typeface="Roboto"/>
              <a:cs typeface="Roboto"/>
              <a:sym typeface="Roboto"/>
            </a:endParaRPr>
          </a:p>
          <a:p>
            <a:pPr indent="0" lvl="0" marL="482600" marR="609600" rtl="0" algn="just">
              <a:lnSpc>
                <a:spcPct val="100000"/>
              </a:lnSpc>
              <a:spcBef>
                <a:spcPts val="1500"/>
              </a:spcBef>
              <a:spcAft>
                <a:spcPts val="0"/>
              </a:spcAft>
              <a:buClr>
                <a:schemeClr val="dk1"/>
              </a:buClr>
              <a:buSzPts val="1100"/>
              <a:buFont typeface="Arial"/>
              <a:buNone/>
            </a:pPr>
            <a:r>
              <a:t/>
            </a:r>
            <a:endParaRPr b="1" sz="2200">
              <a:solidFill>
                <a:schemeClr val="dk1"/>
              </a:solidFill>
              <a:latin typeface="Roboto"/>
              <a:ea typeface="Roboto"/>
              <a:cs typeface="Roboto"/>
              <a:sym typeface="Roboto"/>
            </a:endParaRPr>
          </a:p>
        </p:txBody>
      </p:sp>
      <p:pic>
        <p:nvPicPr>
          <p:cNvPr id="148" name="Google Shape;148;g293138d5e42_0_220"/>
          <p:cNvPicPr preferRelativeResize="0"/>
          <p:nvPr/>
        </p:nvPicPr>
        <p:blipFill rotWithShape="1">
          <a:blip r:embed="rId5">
            <a:alphaModFix/>
          </a:blip>
          <a:srcRect b="0" l="0" r="0" t="0"/>
          <a:stretch/>
        </p:blipFill>
        <p:spPr>
          <a:xfrm>
            <a:off x="11260650" y="3737950"/>
            <a:ext cx="6257623" cy="4170723"/>
          </a:xfrm>
          <a:prstGeom prst="rect">
            <a:avLst/>
          </a:prstGeom>
          <a:noFill/>
          <a:ln cap="flat" cmpd="sng" w="19050">
            <a:solidFill>
              <a:srgbClr val="38D278"/>
            </a:solidFill>
            <a:prstDash val="solid"/>
            <a:round/>
            <a:headEnd len="sm" w="sm" type="none"/>
            <a:tailEnd len="sm" w="sm" type="none"/>
          </a:ln>
          <a:effectLst>
            <a:outerShdw blurRad="190500" rotWithShape="0" dir="5400000" dist="63500">
              <a:srgbClr val="000000">
                <a:alpha val="2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5d024b487c_0_0"/>
          <p:cNvSpPr/>
          <p:nvPr/>
        </p:nvSpPr>
        <p:spPr>
          <a:xfrm rot="10800000">
            <a:off x="15274777" y="2327760"/>
            <a:ext cx="1797595" cy="1959232"/>
          </a:xfrm>
          <a:custGeom>
            <a:rect b="b" l="l" r="r" t="t"/>
            <a:pathLst>
              <a:path extrusionOk="0" h="1959232" w="1797595">
                <a:moveTo>
                  <a:pt x="1797595" y="1959232"/>
                </a:moveTo>
                <a:lnTo>
                  <a:pt x="0" y="1959232"/>
                </a:lnTo>
                <a:lnTo>
                  <a:pt x="0" y="0"/>
                </a:lnTo>
                <a:lnTo>
                  <a:pt x="1797595" y="0"/>
                </a:lnTo>
                <a:lnTo>
                  <a:pt x="1797595" y="1959232"/>
                </a:lnTo>
                <a:close/>
              </a:path>
            </a:pathLst>
          </a:custGeom>
          <a:blipFill rotWithShape="1">
            <a:blip r:embed="rId3">
              <a:alphaModFix/>
            </a:blip>
            <a:stretch>
              <a:fillRect b="0" l="0" r="0" t="0"/>
            </a:stretch>
          </a:blipFill>
          <a:ln>
            <a:noFill/>
          </a:ln>
        </p:spPr>
      </p:sp>
      <p:sp>
        <p:nvSpPr>
          <p:cNvPr id="154" name="Google Shape;154;g25d024b487c_0_0"/>
          <p:cNvSpPr/>
          <p:nvPr/>
        </p:nvSpPr>
        <p:spPr>
          <a:xfrm rot="10800000">
            <a:off x="14520918" y="2820225"/>
            <a:ext cx="1797595" cy="1959232"/>
          </a:xfrm>
          <a:custGeom>
            <a:rect b="b" l="l" r="r" t="t"/>
            <a:pathLst>
              <a:path extrusionOk="0" h="1959232" w="1797595">
                <a:moveTo>
                  <a:pt x="1797595" y="1959232"/>
                </a:moveTo>
                <a:lnTo>
                  <a:pt x="0" y="1959232"/>
                </a:lnTo>
                <a:lnTo>
                  <a:pt x="0" y="0"/>
                </a:lnTo>
                <a:lnTo>
                  <a:pt x="1797595" y="0"/>
                </a:lnTo>
                <a:lnTo>
                  <a:pt x="1797595" y="1959232"/>
                </a:lnTo>
                <a:close/>
              </a:path>
            </a:pathLst>
          </a:custGeom>
          <a:blipFill rotWithShape="1">
            <a:blip r:embed="rId4">
              <a:alphaModFix/>
            </a:blip>
            <a:stretch>
              <a:fillRect b="0" l="0" r="0" t="0"/>
            </a:stretch>
          </a:blipFill>
          <a:ln>
            <a:noFill/>
          </a:ln>
        </p:spPr>
      </p:sp>
      <p:grpSp>
        <p:nvGrpSpPr>
          <p:cNvPr id="155" name="Google Shape;155;g25d024b487c_0_0"/>
          <p:cNvGrpSpPr/>
          <p:nvPr/>
        </p:nvGrpSpPr>
        <p:grpSpPr>
          <a:xfrm>
            <a:off x="3695975" y="3363825"/>
            <a:ext cx="1797669" cy="1959171"/>
            <a:chOff x="0" y="-47625"/>
            <a:chExt cx="1781105" cy="1355546"/>
          </a:xfrm>
        </p:grpSpPr>
        <p:sp>
          <p:nvSpPr>
            <p:cNvPr id="156" name="Google Shape;156;g25d024b487c_0_0"/>
            <p:cNvSpPr/>
            <p:nvPr/>
          </p:nvSpPr>
          <p:spPr>
            <a:xfrm>
              <a:off x="0" y="0"/>
              <a:ext cx="1781105" cy="1307921"/>
            </a:xfrm>
            <a:custGeom>
              <a:rect b="b" l="l" r="r" t="t"/>
              <a:pathLst>
                <a:path extrusionOk="0" h="1307921" w="1781105">
                  <a:moveTo>
                    <a:pt x="58385" y="0"/>
                  </a:moveTo>
                  <a:lnTo>
                    <a:pt x="1722720" y="0"/>
                  </a:lnTo>
                  <a:cubicBezTo>
                    <a:pt x="1738205" y="0"/>
                    <a:pt x="1753055" y="6151"/>
                    <a:pt x="1764004" y="17101"/>
                  </a:cubicBezTo>
                  <a:cubicBezTo>
                    <a:pt x="1774954" y="28050"/>
                    <a:pt x="1781105" y="42901"/>
                    <a:pt x="1781105" y="58385"/>
                  </a:cubicBezTo>
                  <a:lnTo>
                    <a:pt x="1781105" y="1249535"/>
                  </a:lnTo>
                  <a:cubicBezTo>
                    <a:pt x="1781105" y="1281781"/>
                    <a:pt x="1754965" y="1307921"/>
                    <a:pt x="1722720" y="1307921"/>
                  </a:cubicBezTo>
                  <a:lnTo>
                    <a:pt x="58385" y="1307921"/>
                  </a:lnTo>
                  <a:cubicBezTo>
                    <a:pt x="26140" y="1307921"/>
                    <a:pt x="0" y="1281781"/>
                    <a:pt x="0" y="1249535"/>
                  </a:cubicBezTo>
                  <a:lnTo>
                    <a:pt x="0" y="58385"/>
                  </a:lnTo>
                  <a:cubicBezTo>
                    <a:pt x="0" y="26140"/>
                    <a:pt x="26140" y="0"/>
                    <a:pt x="58385" y="0"/>
                  </a:cubicBezTo>
                  <a:close/>
                </a:path>
              </a:pathLst>
            </a:custGeom>
            <a:solidFill>
              <a:srgbClr val="38D2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25d024b487c_0_0"/>
            <p:cNvSpPr txBox="1"/>
            <p:nvPr/>
          </p:nvSpPr>
          <p:spPr>
            <a:xfrm>
              <a:off x="0" y="-47625"/>
              <a:ext cx="812700" cy="860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58" name="Google Shape;158;g25d024b487c_0_0"/>
          <p:cNvCxnSpPr/>
          <p:nvPr/>
        </p:nvCxnSpPr>
        <p:spPr>
          <a:xfrm>
            <a:off x="8978283" y="9182100"/>
            <a:ext cx="10761900" cy="0"/>
          </a:xfrm>
          <a:prstGeom prst="straightConnector1">
            <a:avLst/>
          </a:prstGeom>
          <a:noFill/>
          <a:ln cap="flat" cmpd="sng" w="76200">
            <a:solidFill>
              <a:srgbClr val="000000"/>
            </a:solidFill>
            <a:prstDash val="solid"/>
            <a:round/>
            <a:headEnd len="sm" w="sm" type="none"/>
            <a:tailEnd len="sm" w="sm" type="none"/>
          </a:ln>
        </p:spPr>
      </p:cxnSp>
      <p:sp>
        <p:nvSpPr>
          <p:cNvPr id="159" name="Google Shape;159;g25d024b487c_0_0"/>
          <p:cNvSpPr/>
          <p:nvPr/>
        </p:nvSpPr>
        <p:spPr>
          <a:xfrm rot="10800000">
            <a:off x="-948114" y="3620479"/>
            <a:ext cx="7567274" cy="6687579"/>
          </a:xfrm>
          <a:custGeom>
            <a:rect b="b" l="l" r="r" t="t"/>
            <a:pathLst>
              <a:path extrusionOk="0" h="6687579" w="7567274">
                <a:moveTo>
                  <a:pt x="0" y="0"/>
                </a:moveTo>
                <a:lnTo>
                  <a:pt x="7567275" y="0"/>
                </a:lnTo>
                <a:lnTo>
                  <a:pt x="7567275" y="6687579"/>
                </a:lnTo>
                <a:lnTo>
                  <a:pt x="0" y="6687579"/>
                </a:lnTo>
                <a:lnTo>
                  <a:pt x="0" y="0"/>
                </a:lnTo>
                <a:close/>
              </a:path>
            </a:pathLst>
          </a:custGeom>
          <a:blipFill rotWithShape="1">
            <a:blip r:embed="rId5">
              <a:alphaModFix/>
            </a:blip>
            <a:stretch>
              <a:fillRect b="0" l="0" r="0" t="0"/>
            </a:stretch>
          </a:blipFill>
          <a:ln>
            <a:noFill/>
          </a:ln>
        </p:spPr>
      </p:sp>
      <p:sp>
        <p:nvSpPr>
          <p:cNvPr id="160" name="Google Shape;160;g25d024b487c_0_0"/>
          <p:cNvSpPr/>
          <p:nvPr/>
        </p:nvSpPr>
        <p:spPr>
          <a:xfrm>
            <a:off x="8217847" y="8172407"/>
            <a:ext cx="1294377" cy="1410765"/>
          </a:xfrm>
          <a:custGeom>
            <a:rect b="b" l="l" r="r" t="t"/>
            <a:pathLst>
              <a:path extrusionOk="0" h="1410765" w="1294377">
                <a:moveTo>
                  <a:pt x="0" y="0"/>
                </a:moveTo>
                <a:lnTo>
                  <a:pt x="1294377" y="0"/>
                </a:lnTo>
                <a:lnTo>
                  <a:pt x="1294377" y="1410765"/>
                </a:lnTo>
                <a:lnTo>
                  <a:pt x="0" y="1410765"/>
                </a:lnTo>
                <a:lnTo>
                  <a:pt x="0" y="0"/>
                </a:lnTo>
                <a:close/>
              </a:path>
            </a:pathLst>
          </a:custGeom>
          <a:blipFill rotWithShape="1">
            <a:blip r:embed="rId3">
              <a:alphaModFix/>
            </a:blip>
            <a:stretch>
              <a:fillRect b="0" l="0" r="0" t="0"/>
            </a:stretch>
          </a:blipFill>
          <a:ln>
            <a:noFill/>
          </a:ln>
        </p:spPr>
      </p:sp>
      <p:sp>
        <p:nvSpPr>
          <p:cNvPr id="161" name="Google Shape;161;g25d024b487c_0_0"/>
          <p:cNvSpPr txBox="1"/>
          <p:nvPr/>
        </p:nvSpPr>
        <p:spPr>
          <a:xfrm>
            <a:off x="3570154" y="3727650"/>
            <a:ext cx="2003700" cy="12315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8000"/>
              <a:buFont typeface="Arial"/>
              <a:buNone/>
            </a:pPr>
            <a:r>
              <a:rPr b="0" i="0" lang="en-US" sz="8000" u="none" cap="none" strike="noStrike">
                <a:solidFill>
                  <a:srgbClr val="000000"/>
                </a:solidFill>
                <a:latin typeface="Bebas Neue"/>
                <a:ea typeface="Bebas Neue"/>
                <a:cs typeface="Bebas Neue"/>
                <a:sym typeface="Bebas Neue"/>
              </a:rPr>
              <a:t>02</a:t>
            </a:r>
            <a:endParaRPr b="0" i="0" sz="1400" u="none" cap="none" strike="noStrike">
              <a:solidFill>
                <a:srgbClr val="000000"/>
              </a:solidFill>
              <a:latin typeface="Arial"/>
              <a:ea typeface="Arial"/>
              <a:cs typeface="Arial"/>
              <a:sym typeface="Arial"/>
            </a:endParaRPr>
          </a:p>
        </p:txBody>
      </p:sp>
      <p:sp>
        <p:nvSpPr>
          <p:cNvPr id="162" name="Google Shape;162;g25d024b487c_0_0"/>
          <p:cNvSpPr txBox="1"/>
          <p:nvPr/>
        </p:nvSpPr>
        <p:spPr>
          <a:xfrm>
            <a:off x="6221249" y="3973950"/>
            <a:ext cx="6638400" cy="738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Tujuan Project</a:t>
            </a:r>
            <a:endParaRPr b="1" i="0" sz="4800" u="none" cap="none" strike="noStrike">
              <a:solidFill>
                <a:srgbClr val="000000"/>
              </a:solidFill>
              <a:latin typeface="Arial"/>
              <a:ea typeface="Arial"/>
              <a:cs typeface="Arial"/>
              <a:sym typeface="Arial"/>
            </a:endParaRPr>
          </a:p>
        </p:txBody>
      </p:sp>
      <p:sp>
        <p:nvSpPr>
          <p:cNvPr id="163" name="Google Shape;163;g25d024b487c_0_0"/>
          <p:cNvSpPr/>
          <p:nvPr/>
        </p:nvSpPr>
        <p:spPr>
          <a:xfrm>
            <a:off x="1028700" y="796211"/>
            <a:ext cx="2373351" cy="942898"/>
          </a:xfrm>
          <a:custGeom>
            <a:rect b="b" l="l" r="r" t="t"/>
            <a:pathLst>
              <a:path extrusionOk="0" h="942898" w="2373351">
                <a:moveTo>
                  <a:pt x="0" y="0"/>
                </a:moveTo>
                <a:lnTo>
                  <a:pt x="2373351" y="0"/>
                </a:lnTo>
                <a:lnTo>
                  <a:pt x="2373351" y="942898"/>
                </a:lnTo>
                <a:lnTo>
                  <a:pt x="0" y="942898"/>
                </a:lnTo>
                <a:lnTo>
                  <a:pt x="0" y="0"/>
                </a:lnTo>
                <a:close/>
              </a:path>
            </a:pathLst>
          </a:custGeom>
          <a:blipFill rotWithShape="1">
            <a:blip r:embed="rId6">
              <a:alphaModFix/>
            </a:blip>
            <a:stretch>
              <a:fillRect b="-306" l="0" r="0" t="-295"/>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5d024b487c_0_20"/>
          <p:cNvSpPr/>
          <p:nvPr/>
        </p:nvSpPr>
        <p:spPr>
          <a:xfrm>
            <a:off x="372000" y="2790450"/>
            <a:ext cx="17544000" cy="4748400"/>
          </a:xfrm>
          <a:prstGeom prst="roundRect">
            <a:avLst>
              <a:gd fmla="val 2857" name="adj"/>
            </a:avLst>
          </a:prstGeom>
          <a:solidFill>
            <a:srgbClr val="FFFFFF"/>
          </a:solidFill>
          <a:ln cap="flat" cmpd="sng" w="19050">
            <a:solidFill>
              <a:srgbClr val="38D278"/>
            </a:solidFill>
            <a:prstDash val="solid"/>
            <a:round/>
            <a:headEnd len="sm" w="sm" type="none"/>
            <a:tailEnd len="sm" w="sm" type="none"/>
          </a:ln>
          <a:effectLst>
            <a:outerShdw blurRad="190500" rotWithShape="0" dir="5400000" dist="63500">
              <a:srgbClr val="000000">
                <a:alpha val="20000"/>
              </a:srgbClr>
            </a:outerShdw>
          </a:effectLst>
        </p:spPr>
        <p:txBody>
          <a:bodyPr anchorCtr="0" anchor="ctr" bIns="0" lIns="0" spcFirstLastPara="1" rIns="0" wrap="square" tIns="0">
            <a:noAutofit/>
          </a:bodyPr>
          <a:lstStyle/>
          <a:p>
            <a:pPr indent="0" lvl="0" marL="482600" marR="609600" rtl="0" algn="just">
              <a:lnSpc>
                <a:spcPct val="100000"/>
              </a:lnSpc>
              <a:spcBef>
                <a:spcPts val="0"/>
              </a:spcBef>
              <a:spcAft>
                <a:spcPts val="0"/>
              </a:spcAft>
              <a:buClr>
                <a:srgbClr val="FFFFFF"/>
              </a:buClr>
              <a:buSzPts val="6400"/>
              <a:buFont typeface="Helvetica Neue"/>
              <a:buNone/>
            </a:pPr>
            <a:r>
              <a:t/>
            </a:r>
            <a:endParaRPr b="0" i="0" sz="4800" u="none" cap="none" strike="noStrike">
              <a:solidFill>
                <a:srgbClr val="000000"/>
              </a:solidFill>
              <a:latin typeface="Roboto Light"/>
              <a:ea typeface="Roboto Light"/>
              <a:cs typeface="Roboto Light"/>
              <a:sym typeface="Roboto Light"/>
            </a:endParaRPr>
          </a:p>
        </p:txBody>
      </p:sp>
      <p:sp>
        <p:nvSpPr>
          <p:cNvPr id="169" name="Google Shape;169;g25d024b487c_0_20"/>
          <p:cNvSpPr/>
          <p:nvPr/>
        </p:nvSpPr>
        <p:spPr>
          <a:xfrm rot="10800000">
            <a:off x="14197003" y="9258300"/>
            <a:ext cx="4232318" cy="4612881"/>
          </a:xfrm>
          <a:custGeom>
            <a:rect b="b" l="l" r="r" t="t"/>
            <a:pathLst>
              <a:path extrusionOk="0" h="4612881" w="4232318">
                <a:moveTo>
                  <a:pt x="4232318" y="4612881"/>
                </a:moveTo>
                <a:lnTo>
                  <a:pt x="0" y="4612881"/>
                </a:lnTo>
                <a:lnTo>
                  <a:pt x="0" y="0"/>
                </a:lnTo>
                <a:lnTo>
                  <a:pt x="4232318" y="0"/>
                </a:lnTo>
                <a:lnTo>
                  <a:pt x="4232318" y="4612881"/>
                </a:lnTo>
                <a:close/>
              </a:path>
            </a:pathLst>
          </a:custGeom>
          <a:blipFill rotWithShape="1">
            <a:blip r:embed="rId3">
              <a:alphaModFix/>
            </a:blip>
            <a:stretch>
              <a:fillRect b="0" l="0" r="0" t="0"/>
            </a:stretch>
          </a:blipFill>
          <a:ln>
            <a:noFill/>
          </a:ln>
        </p:spPr>
      </p:sp>
      <p:sp>
        <p:nvSpPr>
          <p:cNvPr id="170" name="Google Shape;170;g25d024b487c_0_20"/>
          <p:cNvSpPr/>
          <p:nvPr/>
        </p:nvSpPr>
        <p:spPr>
          <a:xfrm>
            <a:off x="1028700" y="796211"/>
            <a:ext cx="2373351" cy="942898"/>
          </a:xfrm>
          <a:custGeom>
            <a:rect b="b" l="l" r="r" t="t"/>
            <a:pathLst>
              <a:path extrusionOk="0" h="942898" w="2373351">
                <a:moveTo>
                  <a:pt x="0" y="0"/>
                </a:moveTo>
                <a:lnTo>
                  <a:pt x="2373351" y="0"/>
                </a:lnTo>
                <a:lnTo>
                  <a:pt x="2373351" y="942898"/>
                </a:lnTo>
                <a:lnTo>
                  <a:pt x="0" y="942898"/>
                </a:lnTo>
                <a:lnTo>
                  <a:pt x="0" y="0"/>
                </a:lnTo>
                <a:close/>
              </a:path>
            </a:pathLst>
          </a:custGeom>
          <a:blipFill rotWithShape="1">
            <a:blip r:embed="rId4">
              <a:alphaModFix/>
            </a:blip>
            <a:stretch>
              <a:fillRect b="-306" l="0" r="0" t="-295"/>
            </a:stretch>
          </a:blipFill>
          <a:ln>
            <a:noFill/>
          </a:ln>
        </p:spPr>
      </p:sp>
      <p:sp>
        <p:nvSpPr>
          <p:cNvPr id="171" name="Google Shape;171;g25d024b487c_0_20"/>
          <p:cNvSpPr txBox="1"/>
          <p:nvPr/>
        </p:nvSpPr>
        <p:spPr>
          <a:xfrm>
            <a:off x="3697074" y="669200"/>
            <a:ext cx="124647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1" i="0" lang="en-US" sz="6000" u="none" cap="none" strike="noStrike">
                <a:solidFill>
                  <a:srgbClr val="000000"/>
                </a:solidFill>
                <a:latin typeface="Bebas Neue"/>
                <a:ea typeface="Bebas Neue"/>
                <a:cs typeface="Bebas Neue"/>
                <a:sym typeface="Bebas Neue"/>
              </a:rPr>
              <a:t>Tujuan</a:t>
            </a:r>
            <a:endParaRPr b="0" i="0" sz="6000" u="none" cap="none" strike="noStrike">
              <a:solidFill>
                <a:srgbClr val="000000"/>
              </a:solidFill>
              <a:latin typeface="Arial"/>
              <a:ea typeface="Arial"/>
              <a:cs typeface="Arial"/>
              <a:sym typeface="Arial"/>
            </a:endParaRPr>
          </a:p>
        </p:txBody>
      </p:sp>
      <p:sp>
        <p:nvSpPr>
          <p:cNvPr id="172" name="Google Shape;172;g25d024b487c_0_20"/>
          <p:cNvSpPr txBox="1"/>
          <p:nvPr/>
        </p:nvSpPr>
        <p:spPr>
          <a:xfrm>
            <a:off x="1028700" y="3198225"/>
            <a:ext cx="15888900" cy="358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500"/>
              </a:spcAft>
              <a:buClr>
                <a:schemeClr val="dk1"/>
              </a:buClr>
              <a:buSzPts val="1100"/>
              <a:buFont typeface="Arial"/>
              <a:buNone/>
            </a:pPr>
            <a:r>
              <a:rPr lang="en-US" sz="2800">
                <a:solidFill>
                  <a:srgbClr val="374151"/>
                </a:solidFill>
                <a:highlight>
                  <a:srgbClr val="F7F7F8"/>
                </a:highlight>
                <a:latin typeface="Roboto"/>
                <a:ea typeface="Roboto"/>
                <a:cs typeface="Roboto"/>
                <a:sym typeface="Roboto"/>
              </a:rPr>
              <a:t>Tujuan dari makalah berjudul "Tingkat Penggunaan Stack Overflow Tiap Tahun" adalah untuk mengkaji, menganalisis, dan memberikan wawasan tentang bagaimana platform Stack Overflow digunakan oleh komunitas pemrogram dan pengembang perangkat lunak dari tahun ke tahun. Visualisasi data ini bertujuan untuk memberikan wawasan yang komprehensif tentang bagaimana Stack Overflow telah berubah dan berkontribusi pada komunitas pemrogram dan pengembang perangkat lunak seiring waktu. Ini juga bertujuan untuk membantu para pembaca memahami tren dan dinamika dalam industri teknologi dan pengembangan perangkat lunak.</a:t>
            </a:r>
            <a:endParaRPr b="0" i="0" sz="23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93138d5e42_0_274"/>
          <p:cNvSpPr/>
          <p:nvPr/>
        </p:nvSpPr>
        <p:spPr>
          <a:xfrm rot="10800000">
            <a:off x="15274777" y="2327760"/>
            <a:ext cx="1797595" cy="1959232"/>
          </a:xfrm>
          <a:custGeom>
            <a:rect b="b" l="l" r="r" t="t"/>
            <a:pathLst>
              <a:path extrusionOk="0" h="1959232" w="1797595">
                <a:moveTo>
                  <a:pt x="1797595" y="1959232"/>
                </a:moveTo>
                <a:lnTo>
                  <a:pt x="0" y="1959232"/>
                </a:lnTo>
                <a:lnTo>
                  <a:pt x="0" y="0"/>
                </a:lnTo>
                <a:lnTo>
                  <a:pt x="1797595" y="0"/>
                </a:lnTo>
                <a:lnTo>
                  <a:pt x="1797595" y="1959232"/>
                </a:lnTo>
                <a:close/>
              </a:path>
            </a:pathLst>
          </a:custGeom>
          <a:blipFill rotWithShape="1">
            <a:blip r:embed="rId3">
              <a:alphaModFix/>
            </a:blip>
            <a:stretch>
              <a:fillRect b="0" l="0" r="0" t="0"/>
            </a:stretch>
          </a:blipFill>
          <a:ln>
            <a:noFill/>
          </a:ln>
        </p:spPr>
      </p:sp>
      <p:sp>
        <p:nvSpPr>
          <p:cNvPr id="178" name="Google Shape;178;g293138d5e42_0_274"/>
          <p:cNvSpPr/>
          <p:nvPr/>
        </p:nvSpPr>
        <p:spPr>
          <a:xfrm rot="10800000">
            <a:off x="14520918" y="2820225"/>
            <a:ext cx="1797595" cy="1959232"/>
          </a:xfrm>
          <a:custGeom>
            <a:rect b="b" l="l" r="r" t="t"/>
            <a:pathLst>
              <a:path extrusionOk="0" h="1959232" w="1797595">
                <a:moveTo>
                  <a:pt x="1797595" y="1959232"/>
                </a:moveTo>
                <a:lnTo>
                  <a:pt x="0" y="1959232"/>
                </a:lnTo>
                <a:lnTo>
                  <a:pt x="0" y="0"/>
                </a:lnTo>
                <a:lnTo>
                  <a:pt x="1797595" y="0"/>
                </a:lnTo>
                <a:lnTo>
                  <a:pt x="1797595" y="1959232"/>
                </a:lnTo>
                <a:close/>
              </a:path>
            </a:pathLst>
          </a:custGeom>
          <a:blipFill rotWithShape="1">
            <a:blip r:embed="rId4">
              <a:alphaModFix/>
            </a:blip>
            <a:stretch>
              <a:fillRect b="0" l="0" r="0" t="0"/>
            </a:stretch>
          </a:blipFill>
          <a:ln>
            <a:noFill/>
          </a:ln>
        </p:spPr>
      </p:sp>
      <p:grpSp>
        <p:nvGrpSpPr>
          <p:cNvPr id="179" name="Google Shape;179;g293138d5e42_0_274"/>
          <p:cNvGrpSpPr/>
          <p:nvPr/>
        </p:nvGrpSpPr>
        <p:grpSpPr>
          <a:xfrm>
            <a:off x="3238775" y="3363825"/>
            <a:ext cx="1797669" cy="1959171"/>
            <a:chOff x="0" y="-47625"/>
            <a:chExt cx="1781105" cy="1355546"/>
          </a:xfrm>
        </p:grpSpPr>
        <p:sp>
          <p:nvSpPr>
            <p:cNvPr id="180" name="Google Shape;180;g293138d5e42_0_274"/>
            <p:cNvSpPr/>
            <p:nvPr/>
          </p:nvSpPr>
          <p:spPr>
            <a:xfrm>
              <a:off x="0" y="0"/>
              <a:ext cx="1781105" cy="1307921"/>
            </a:xfrm>
            <a:custGeom>
              <a:rect b="b" l="l" r="r" t="t"/>
              <a:pathLst>
                <a:path extrusionOk="0" h="1307921" w="1781105">
                  <a:moveTo>
                    <a:pt x="58385" y="0"/>
                  </a:moveTo>
                  <a:lnTo>
                    <a:pt x="1722720" y="0"/>
                  </a:lnTo>
                  <a:cubicBezTo>
                    <a:pt x="1738205" y="0"/>
                    <a:pt x="1753055" y="6151"/>
                    <a:pt x="1764004" y="17101"/>
                  </a:cubicBezTo>
                  <a:cubicBezTo>
                    <a:pt x="1774954" y="28050"/>
                    <a:pt x="1781105" y="42901"/>
                    <a:pt x="1781105" y="58385"/>
                  </a:cubicBezTo>
                  <a:lnTo>
                    <a:pt x="1781105" y="1249535"/>
                  </a:lnTo>
                  <a:cubicBezTo>
                    <a:pt x="1781105" y="1281781"/>
                    <a:pt x="1754965" y="1307921"/>
                    <a:pt x="1722720" y="1307921"/>
                  </a:cubicBezTo>
                  <a:lnTo>
                    <a:pt x="58385" y="1307921"/>
                  </a:lnTo>
                  <a:cubicBezTo>
                    <a:pt x="26140" y="1307921"/>
                    <a:pt x="0" y="1281781"/>
                    <a:pt x="0" y="1249535"/>
                  </a:cubicBezTo>
                  <a:lnTo>
                    <a:pt x="0" y="58385"/>
                  </a:lnTo>
                  <a:cubicBezTo>
                    <a:pt x="0" y="26140"/>
                    <a:pt x="26140" y="0"/>
                    <a:pt x="58385" y="0"/>
                  </a:cubicBezTo>
                  <a:close/>
                </a:path>
              </a:pathLst>
            </a:custGeom>
            <a:solidFill>
              <a:srgbClr val="38D2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293138d5e42_0_274"/>
            <p:cNvSpPr txBox="1"/>
            <p:nvPr/>
          </p:nvSpPr>
          <p:spPr>
            <a:xfrm>
              <a:off x="0" y="-47625"/>
              <a:ext cx="812700" cy="860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82" name="Google Shape;182;g293138d5e42_0_274"/>
          <p:cNvCxnSpPr/>
          <p:nvPr/>
        </p:nvCxnSpPr>
        <p:spPr>
          <a:xfrm>
            <a:off x="8978283" y="9182100"/>
            <a:ext cx="10761900" cy="0"/>
          </a:xfrm>
          <a:prstGeom prst="straightConnector1">
            <a:avLst/>
          </a:prstGeom>
          <a:noFill/>
          <a:ln cap="flat" cmpd="sng" w="76200">
            <a:solidFill>
              <a:srgbClr val="000000"/>
            </a:solidFill>
            <a:prstDash val="solid"/>
            <a:round/>
            <a:headEnd len="sm" w="sm" type="none"/>
            <a:tailEnd len="sm" w="sm" type="none"/>
          </a:ln>
        </p:spPr>
      </p:cxnSp>
      <p:sp>
        <p:nvSpPr>
          <p:cNvPr id="183" name="Google Shape;183;g293138d5e42_0_274"/>
          <p:cNvSpPr/>
          <p:nvPr/>
        </p:nvSpPr>
        <p:spPr>
          <a:xfrm rot="10800000">
            <a:off x="-1568252" y="4078654"/>
            <a:ext cx="7567274" cy="6687579"/>
          </a:xfrm>
          <a:custGeom>
            <a:rect b="b" l="l" r="r" t="t"/>
            <a:pathLst>
              <a:path extrusionOk="0" h="6687579" w="7567274">
                <a:moveTo>
                  <a:pt x="0" y="0"/>
                </a:moveTo>
                <a:lnTo>
                  <a:pt x="7567275" y="0"/>
                </a:lnTo>
                <a:lnTo>
                  <a:pt x="7567275" y="6687579"/>
                </a:lnTo>
                <a:lnTo>
                  <a:pt x="0" y="6687579"/>
                </a:lnTo>
                <a:lnTo>
                  <a:pt x="0" y="0"/>
                </a:lnTo>
                <a:close/>
              </a:path>
            </a:pathLst>
          </a:custGeom>
          <a:blipFill rotWithShape="1">
            <a:blip r:embed="rId5">
              <a:alphaModFix/>
            </a:blip>
            <a:stretch>
              <a:fillRect b="0" l="0" r="0" t="0"/>
            </a:stretch>
          </a:blipFill>
          <a:ln>
            <a:noFill/>
          </a:ln>
        </p:spPr>
      </p:sp>
      <p:sp>
        <p:nvSpPr>
          <p:cNvPr id="184" name="Google Shape;184;g293138d5e42_0_274"/>
          <p:cNvSpPr/>
          <p:nvPr/>
        </p:nvSpPr>
        <p:spPr>
          <a:xfrm>
            <a:off x="8217847" y="8172407"/>
            <a:ext cx="1294377" cy="1410765"/>
          </a:xfrm>
          <a:custGeom>
            <a:rect b="b" l="l" r="r" t="t"/>
            <a:pathLst>
              <a:path extrusionOk="0" h="1410765" w="1294377">
                <a:moveTo>
                  <a:pt x="0" y="0"/>
                </a:moveTo>
                <a:lnTo>
                  <a:pt x="1294377" y="0"/>
                </a:lnTo>
                <a:lnTo>
                  <a:pt x="1294377" y="1410765"/>
                </a:lnTo>
                <a:lnTo>
                  <a:pt x="0" y="1410765"/>
                </a:lnTo>
                <a:lnTo>
                  <a:pt x="0" y="0"/>
                </a:lnTo>
                <a:close/>
              </a:path>
            </a:pathLst>
          </a:custGeom>
          <a:blipFill rotWithShape="1">
            <a:blip r:embed="rId3">
              <a:alphaModFix/>
            </a:blip>
            <a:stretch>
              <a:fillRect b="0" l="0" r="0" t="0"/>
            </a:stretch>
          </a:blipFill>
          <a:ln>
            <a:noFill/>
          </a:ln>
        </p:spPr>
      </p:sp>
      <p:sp>
        <p:nvSpPr>
          <p:cNvPr id="185" name="Google Shape;185;g293138d5e42_0_274"/>
          <p:cNvSpPr txBox="1"/>
          <p:nvPr/>
        </p:nvSpPr>
        <p:spPr>
          <a:xfrm>
            <a:off x="3112954" y="3727650"/>
            <a:ext cx="2003700" cy="12315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8000"/>
              <a:buFont typeface="Arial"/>
              <a:buNone/>
            </a:pPr>
            <a:r>
              <a:rPr b="0" i="0" lang="en-US" sz="8000" u="none" cap="none" strike="noStrike">
                <a:solidFill>
                  <a:srgbClr val="000000"/>
                </a:solidFill>
                <a:latin typeface="Bebas Neue"/>
                <a:ea typeface="Bebas Neue"/>
                <a:cs typeface="Bebas Neue"/>
                <a:sym typeface="Bebas Neue"/>
              </a:rPr>
              <a:t>03</a:t>
            </a:r>
            <a:endParaRPr b="0" i="0" sz="1400" u="none" cap="none" strike="noStrike">
              <a:solidFill>
                <a:srgbClr val="000000"/>
              </a:solidFill>
              <a:latin typeface="Arial"/>
              <a:ea typeface="Arial"/>
              <a:cs typeface="Arial"/>
              <a:sym typeface="Arial"/>
            </a:endParaRPr>
          </a:p>
        </p:txBody>
      </p:sp>
      <p:sp>
        <p:nvSpPr>
          <p:cNvPr id="186" name="Google Shape;186;g293138d5e42_0_274"/>
          <p:cNvSpPr txBox="1"/>
          <p:nvPr/>
        </p:nvSpPr>
        <p:spPr>
          <a:xfrm>
            <a:off x="5794663" y="3973950"/>
            <a:ext cx="8721900" cy="738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Pembahasan</a:t>
            </a:r>
            <a:endParaRPr b="1" i="0" sz="4800" u="none" cap="none" strike="noStrike">
              <a:solidFill>
                <a:srgbClr val="000000"/>
              </a:solidFill>
              <a:latin typeface="Arial"/>
              <a:ea typeface="Arial"/>
              <a:cs typeface="Arial"/>
              <a:sym typeface="Arial"/>
            </a:endParaRPr>
          </a:p>
        </p:txBody>
      </p:sp>
      <p:sp>
        <p:nvSpPr>
          <p:cNvPr id="187" name="Google Shape;187;g293138d5e42_0_274"/>
          <p:cNvSpPr/>
          <p:nvPr/>
        </p:nvSpPr>
        <p:spPr>
          <a:xfrm>
            <a:off x="1028700" y="796211"/>
            <a:ext cx="2373351" cy="942898"/>
          </a:xfrm>
          <a:custGeom>
            <a:rect b="b" l="l" r="r" t="t"/>
            <a:pathLst>
              <a:path extrusionOk="0" h="942898" w="2373351">
                <a:moveTo>
                  <a:pt x="0" y="0"/>
                </a:moveTo>
                <a:lnTo>
                  <a:pt x="2373351" y="0"/>
                </a:lnTo>
                <a:lnTo>
                  <a:pt x="2373351" y="942898"/>
                </a:lnTo>
                <a:lnTo>
                  <a:pt x="0" y="942898"/>
                </a:lnTo>
                <a:lnTo>
                  <a:pt x="0" y="0"/>
                </a:lnTo>
                <a:close/>
              </a:path>
            </a:pathLst>
          </a:custGeom>
          <a:blipFill rotWithShape="1">
            <a:blip r:embed="rId6">
              <a:alphaModFix/>
            </a:blip>
            <a:stretch>
              <a:fillRect b="-306" l="0" r="0" t="-295"/>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5d024b487c_0_41"/>
          <p:cNvSpPr/>
          <p:nvPr/>
        </p:nvSpPr>
        <p:spPr>
          <a:xfrm>
            <a:off x="372000" y="1970138"/>
            <a:ext cx="17544000" cy="6885900"/>
          </a:xfrm>
          <a:prstGeom prst="roundRect">
            <a:avLst>
              <a:gd fmla="val 2857" name="adj"/>
            </a:avLst>
          </a:prstGeom>
          <a:solidFill>
            <a:srgbClr val="FFFFFF"/>
          </a:solidFill>
          <a:ln cap="flat" cmpd="sng" w="19050">
            <a:solidFill>
              <a:srgbClr val="38D278"/>
            </a:solidFill>
            <a:prstDash val="solid"/>
            <a:round/>
            <a:headEnd len="sm" w="sm" type="none"/>
            <a:tailEnd len="sm" w="sm" type="none"/>
          </a:ln>
          <a:effectLst>
            <a:outerShdw blurRad="190500" rotWithShape="0" dir="5400000" dist="63500">
              <a:srgbClr val="000000">
                <a:alpha val="20000"/>
              </a:srgbClr>
            </a:outerShdw>
          </a:effectLst>
        </p:spPr>
        <p:txBody>
          <a:bodyPr anchorCtr="0" anchor="ctr" bIns="0" lIns="0" spcFirstLastPara="1" rIns="0" wrap="square" tIns="0">
            <a:noAutofit/>
          </a:bodyPr>
          <a:lstStyle/>
          <a:p>
            <a:pPr indent="0" lvl="0" marL="482600" marR="609600" rtl="0" algn="just">
              <a:lnSpc>
                <a:spcPct val="100000"/>
              </a:lnSpc>
              <a:spcBef>
                <a:spcPts val="0"/>
              </a:spcBef>
              <a:spcAft>
                <a:spcPts val="0"/>
              </a:spcAft>
              <a:buClr>
                <a:srgbClr val="FFFFFF"/>
              </a:buClr>
              <a:buSzPts val="6400"/>
              <a:buFont typeface="Helvetica Neue"/>
              <a:buNone/>
            </a:pPr>
            <a:r>
              <a:t/>
            </a:r>
            <a:endParaRPr b="0" i="0" sz="4800" u="none" cap="none" strike="noStrike">
              <a:solidFill>
                <a:srgbClr val="000000"/>
              </a:solidFill>
              <a:latin typeface="Roboto Light"/>
              <a:ea typeface="Roboto Light"/>
              <a:cs typeface="Roboto Light"/>
              <a:sym typeface="Roboto Light"/>
            </a:endParaRPr>
          </a:p>
        </p:txBody>
      </p:sp>
      <p:sp>
        <p:nvSpPr>
          <p:cNvPr id="193" name="Google Shape;193;g25d024b487c_0_41"/>
          <p:cNvSpPr/>
          <p:nvPr/>
        </p:nvSpPr>
        <p:spPr>
          <a:xfrm rot="10800000">
            <a:off x="14197003" y="9258300"/>
            <a:ext cx="4232318" cy="4612881"/>
          </a:xfrm>
          <a:custGeom>
            <a:rect b="b" l="l" r="r" t="t"/>
            <a:pathLst>
              <a:path extrusionOk="0" h="4612881" w="4232318">
                <a:moveTo>
                  <a:pt x="4232318" y="4612881"/>
                </a:moveTo>
                <a:lnTo>
                  <a:pt x="0" y="4612881"/>
                </a:lnTo>
                <a:lnTo>
                  <a:pt x="0" y="0"/>
                </a:lnTo>
                <a:lnTo>
                  <a:pt x="4232318" y="0"/>
                </a:lnTo>
                <a:lnTo>
                  <a:pt x="4232318" y="4612881"/>
                </a:lnTo>
                <a:close/>
              </a:path>
            </a:pathLst>
          </a:custGeom>
          <a:blipFill rotWithShape="1">
            <a:blip r:embed="rId3">
              <a:alphaModFix/>
            </a:blip>
            <a:stretch>
              <a:fillRect b="0" l="0" r="0" t="0"/>
            </a:stretch>
          </a:blipFill>
          <a:ln>
            <a:noFill/>
          </a:ln>
        </p:spPr>
      </p:sp>
      <p:sp>
        <p:nvSpPr>
          <p:cNvPr id="194" name="Google Shape;194;g25d024b487c_0_41"/>
          <p:cNvSpPr/>
          <p:nvPr/>
        </p:nvSpPr>
        <p:spPr>
          <a:xfrm>
            <a:off x="1028700" y="796211"/>
            <a:ext cx="2373351" cy="942898"/>
          </a:xfrm>
          <a:custGeom>
            <a:rect b="b" l="l" r="r" t="t"/>
            <a:pathLst>
              <a:path extrusionOk="0" h="942898" w="2373351">
                <a:moveTo>
                  <a:pt x="0" y="0"/>
                </a:moveTo>
                <a:lnTo>
                  <a:pt x="2373351" y="0"/>
                </a:lnTo>
                <a:lnTo>
                  <a:pt x="2373351" y="942898"/>
                </a:lnTo>
                <a:lnTo>
                  <a:pt x="0" y="942898"/>
                </a:lnTo>
                <a:lnTo>
                  <a:pt x="0" y="0"/>
                </a:lnTo>
                <a:close/>
              </a:path>
            </a:pathLst>
          </a:custGeom>
          <a:blipFill rotWithShape="1">
            <a:blip r:embed="rId4">
              <a:alphaModFix/>
            </a:blip>
            <a:stretch>
              <a:fillRect b="-306" l="0" r="0" t="-295"/>
            </a:stretch>
          </a:blipFill>
          <a:ln>
            <a:noFill/>
          </a:ln>
        </p:spPr>
      </p:sp>
      <p:sp>
        <p:nvSpPr>
          <p:cNvPr id="195" name="Google Shape;195;g25d024b487c_0_41"/>
          <p:cNvSpPr txBox="1"/>
          <p:nvPr/>
        </p:nvSpPr>
        <p:spPr>
          <a:xfrm>
            <a:off x="3697074" y="669200"/>
            <a:ext cx="124647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1" i="0" lang="en-US" sz="6000" u="none" cap="none" strike="noStrike">
                <a:solidFill>
                  <a:srgbClr val="000000"/>
                </a:solidFill>
                <a:latin typeface="Bebas Neue"/>
                <a:ea typeface="Bebas Neue"/>
                <a:cs typeface="Bebas Neue"/>
                <a:sym typeface="Bebas Neue"/>
              </a:rPr>
              <a:t>Pembahasan</a:t>
            </a:r>
            <a:endParaRPr b="0" i="0" sz="6000" u="none" cap="none" strike="noStrike">
              <a:solidFill>
                <a:srgbClr val="000000"/>
              </a:solidFill>
              <a:latin typeface="Arial"/>
              <a:ea typeface="Arial"/>
              <a:cs typeface="Arial"/>
              <a:sym typeface="Arial"/>
            </a:endParaRPr>
          </a:p>
        </p:txBody>
      </p:sp>
      <p:sp>
        <p:nvSpPr>
          <p:cNvPr id="196" name="Google Shape;196;g25d024b487c_0_41"/>
          <p:cNvSpPr txBox="1"/>
          <p:nvPr/>
        </p:nvSpPr>
        <p:spPr>
          <a:xfrm>
            <a:off x="768025" y="3458300"/>
            <a:ext cx="7378800" cy="3232500"/>
          </a:xfrm>
          <a:prstGeom prst="rect">
            <a:avLst/>
          </a:prstGeom>
          <a:noFill/>
          <a:ln>
            <a:noFill/>
          </a:ln>
        </p:spPr>
        <p:txBody>
          <a:bodyPr anchorCtr="0" anchor="t" bIns="91425" lIns="91425" spcFirstLastPara="1" rIns="91425" wrap="square" tIns="91425">
            <a:spAutoFit/>
          </a:bodyPr>
          <a:lstStyle/>
          <a:p>
            <a:pPr indent="0" lvl="0" marL="482600" marR="609600" rtl="0" algn="just">
              <a:lnSpc>
                <a:spcPct val="100000"/>
              </a:lnSpc>
              <a:spcBef>
                <a:spcPts val="0"/>
              </a:spcBef>
              <a:spcAft>
                <a:spcPts val="0"/>
              </a:spcAft>
              <a:buClr>
                <a:schemeClr val="dk1"/>
              </a:buClr>
              <a:buSzPts val="1100"/>
              <a:buFont typeface="Arial"/>
              <a:buNone/>
            </a:pPr>
            <a:r>
              <a:rPr lang="en-US" sz="2200">
                <a:solidFill>
                  <a:schemeClr val="dk1"/>
                </a:solidFill>
                <a:latin typeface="Roboto"/>
                <a:ea typeface="Roboto"/>
                <a:cs typeface="Roboto"/>
                <a:sym typeface="Roboto"/>
              </a:rPr>
              <a:t>Dari visualisasi data di samping, jumlah aktivitas berupa postingan questions, comments, dan answers sedikit menurun setelah tahun 2020. Sementara, pembuatan akun user baru setiap tahunnya stabil sekitar 300 sampai 400 pendaftar. Hal ini menunjukkan perlunya peningkatan fitur terbaru dari stackoverflow, sehingga user/pengguna tidak bosan untuk memposting. </a:t>
            </a:r>
            <a:endParaRPr i="0" sz="2200" u="none" cap="none" strike="noStrike">
              <a:solidFill>
                <a:schemeClr val="dk1"/>
              </a:solidFill>
              <a:latin typeface="Roboto"/>
              <a:ea typeface="Roboto"/>
              <a:cs typeface="Roboto"/>
              <a:sym typeface="Roboto"/>
            </a:endParaRPr>
          </a:p>
        </p:txBody>
      </p:sp>
      <p:pic>
        <p:nvPicPr>
          <p:cNvPr id="197" name="Google Shape;197;g25d024b487c_0_41"/>
          <p:cNvPicPr preferRelativeResize="0"/>
          <p:nvPr/>
        </p:nvPicPr>
        <p:blipFill rotWithShape="1">
          <a:blip r:embed="rId5">
            <a:alphaModFix/>
          </a:blip>
          <a:srcRect b="13233" l="4133" r="2765" t="6419"/>
          <a:stretch/>
        </p:blipFill>
        <p:spPr>
          <a:xfrm>
            <a:off x="7944500" y="2381300"/>
            <a:ext cx="9362625" cy="6063600"/>
          </a:xfrm>
          <a:prstGeom prst="rect">
            <a:avLst/>
          </a:prstGeom>
          <a:noFill/>
          <a:ln cap="flat" cmpd="sng" w="19050">
            <a:solidFill>
              <a:srgbClr val="38D278"/>
            </a:solidFill>
            <a:prstDash val="solid"/>
            <a:round/>
            <a:headEnd len="sm" w="sm" type="none"/>
            <a:tailEnd len="sm" w="sm" type="none"/>
          </a:ln>
          <a:effectLst>
            <a:outerShdw blurRad="190500" rotWithShape="0" dir="5400000" dist="63500">
              <a:srgbClr val="000000">
                <a:alpha val="2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95ef068332_0_4"/>
          <p:cNvSpPr txBox="1"/>
          <p:nvPr/>
        </p:nvSpPr>
        <p:spPr>
          <a:xfrm>
            <a:off x="770100" y="1378075"/>
            <a:ext cx="6789000" cy="71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Roboto"/>
                <a:ea typeface="Roboto"/>
                <a:cs typeface="Roboto"/>
                <a:sym typeface="Roboto"/>
              </a:rPr>
              <a:t>Syntax pencarian data di sql : </a:t>
            </a:r>
            <a:endParaRPr sz="2100">
              <a:latin typeface="Roboto"/>
              <a:ea typeface="Roboto"/>
              <a:cs typeface="Roboto"/>
              <a:sym typeface="Robot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select</a:t>
            </a:r>
            <a:endParaRPr sz="1100">
              <a:solidFill>
                <a:srgbClr val="3367D6"/>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distinct</a:t>
            </a:r>
            <a:r>
              <a:rPr lang="en-US" sz="1100">
                <a:solidFill>
                  <a:srgbClr val="37474F"/>
                </a:solidFill>
                <a:highlight>
                  <a:srgbClr val="FFFFFF"/>
                </a:highlight>
                <a:latin typeface="Roboto Mono"/>
                <a:ea typeface="Roboto Mono"/>
                <a:cs typeface="Roboto Mono"/>
                <a:sym typeface="Roboto Mono"/>
              </a:rPr>
              <a:t>(</a:t>
            </a:r>
            <a:r>
              <a:rPr lang="en-US" sz="1100">
                <a:solidFill>
                  <a:srgbClr val="3367D6"/>
                </a:solidFill>
                <a:highlight>
                  <a:srgbClr val="FFFFFF"/>
                </a:highlight>
                <a:latin typeface="Roboto Mono"/>
                <a:ea typeface="Roboto Mono"/>
                <a:cs typeface="Roboto Mono"/>
                <a:sym typeface="Roboto Mono"/>
              </a:rPr>
              <a:t>extract</a:t>
            </a:r>
            <a:r>
              <a:rPr lang="en-US" sz="1100">
                <a:solidFill>
                  <a:srgbClr val="37474F"/>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year</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from</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a</a:t>
            </a:r>
            <a:r>
              <a:rPr lang="en-US" sz="1100">
                <a:solidFill>
                  <a:srgbClr val="3A474E"/>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creation_date</a:t>
            </a:r>
            <a:r>
              <a:rPr lang="en-US" sz="1100">
                <a:solidFill>
                  <a:srgbClr val="37474F"/>
                </a:solidFill>
                <a:highlight>
                  <a:srgbClr val="FFFFFF"/>
                </a:highlight>
                <a:latin typeface="Roboto Mono"/>
                <a:ea typeface="Roboto Mono"/>
                <a:cs typeface="Roboto Mono"/>
                <a:sym typeface="Roboto Mono"/>
              </a:rPr>
              <a:t>))</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as</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year</a:t>
            </a:r>
            <a:r>
              <a:rPr lang="en-US" sz="1100">
                <a:solidFill>
                  <a:srgbClr val="3A474E"/>
                </a:solidFill>
                <a:highlight>
                  <a:srgbClr val="FFFFFF"/>
                </a:highlight>
                <a:latin typeface="Roboto Mono"/>
                <a:ea typeface="Roboto Mono"/>
                <a:cs typeface="Roboto Mono"/>
                <a:sym typeface="Roboto Mono"/>
              </a:rPr>
              <a:t>,</a:t>
            </a:r>
            <a:endParaRPr sz="1100">
              <a:solidFill>
                <a:srgbClr val="3A474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count</a:t>
            </a:r>
            <a:r>
              <a:rPr lang="en-US" sz="1100">
                <a:solidFill>
                  <a:srgbClr val="37474F"/>
                </a:solidFill>
                <a:highlight>
                  <a:srgbClr val="FFFFFF"/>
                </a:highlight>
                <a:latin typeface="Roboto Mono"/>
                <a:ea typeface="Roboto Mono"/>
                <a:cs typeface="Roboto Mono"/>
                <a:sym typeface="Roboto Mono"/>
              </a:rPr>
              <a:t>(</a:t>
            </a:r>
            <a:r>
              <a:rPr lang="en-US" sz="1100">
                <a:solidFill>
                  <a:srgbClr val="3367D6"/>
                </a:solidFill>
                <a:highlight>
                  <a:srgbClr val="FFFFFF"/>
                </a:highlight>
                <a:latin typeface="Roboto Mono"/>
                <a:ea typeface="Roboto Mono"/>
                <a:cs typeface="Roboto Mono"/>
                <a:sym typeface="Roboto Mono"/>
              </a:rPr>
              <a:t>extract</a:t>
            </a:r>
            <a:r>
              <a:rPr lang="en-US" sz="1100">
                <a:solidFill>
                  <a:srgbClr val="37474F"/>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year</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from</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a</a:t>
            </a:r>
            <a:r>
              <a:rPr lang="en-US" sz="1100">
                <a:solidFill>
                  <a:srgbClr val="3A474E"/>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creation_date</a:t>
            </a:r>
            <a:r>
              <a:rPr lang="en-US" sz="1100">
                <a:solidFill>
                  <a:srgbClr val="37474F"/>
                </a:solidFill>
                <a:highlight>
                  <a:srgbClr val="FFFFFF"/>
                </a:highlight>
                <a:latin typeface="Roboto Mono"/>
                <a:ea typeface="Roboto Mono"/>
                <a:cs typeface="Roboto Mono"/>
                <a:sym typeface="Roboto Mono"/>
              </a:rPr>
              <a:t>))/</a:t>
            </a:r>
            <a:r>
              <a:rPr lang="en-US" sz="1100">
                <a:solidFill>
                  <a:srgbClr val="F4511E"/>
                </a:solidFill>
                <a:highlight>
                  <a:srgbClr val="FFFFFF"/>
                </a:highlight>
                <a:latin typeface="Roboto Mono"/>
                <a:ea typeface="Roboto Mono"/>
                <a:cs typeface="Roboto Mono"/>
                <a:sym typeface="Roboto Mono"/>
              </a:rPr>
              <a:t>1000</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as</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questions_divided</a:t>
            </a:r>
            <a:r>
              <a:rPr lang="en-US" sz="1100">
                <a:solidFill>
                  <a:srgbClr val="3A474E"/>
                </a:solidFill>
                <a:highlight>
                  <a:srgbClr val="FFFFFF"/>
                </a:highlight>
                <a:latin typeface="Roboto Mono"/>
                <a:ea typeface="Roboto Mono"/>
                <a:cs typeface="Roboto Mono"/>
                <a:sym typeface="Roboto Mono"/>
              </a:rPr>
              <a:t>,</a:t>
            </a:r>
            <a:endParaRPr sz="1100">
              <a:solidFill>
                <a:srgbClr val="3A474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count</a:t>
            </a:r>
            <a:r>
              <a:rPr lang="en-US" sz="1100">
                <a:solidFill>
                  <a:srgbClr val="37474F"/>
                </a:solidFill>
                <a:highlight>
                  <a:srgbClr val="FFFFFF"/>
                </a:highlight>
                <a:latin typeface="Roboto Mono"/>
                <a:ea typeface="Roboto Mono"/>
                <a:cs typeface="Roboto Mono"/>
                <a:sym typeface="Roboto Mono"/>
              </a:rPr>
              <a:t>(</a:t>
            </a:r>
            <a:r>
              <a:rPr lang="en-US" sz="1100">
                <a:solidFill>
                  <a:srgbClr val="3367D6"/>
                </a:solidFill>
                <a:highlight>
                  <a:srgbClr val="FFFFFF"/>
                </a:highlight>
                <a:latin typeface="Roboto Mono"/>
                <a:ea typeface="Roboto Mono"/>
                <a:cs typeface="Roboto Mono"/>
                <a:sym typeface="Roboto Mono"/>
              </a:rPr>
              <a:t>extract</a:t>
            </a:r>
            <a:r>
              <a:rPr lang="en-US" sz="1100">
                <a:solidFill>
                  <a:srgbClr val="37474F"/>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year</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from</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b</a:t>
            </a:r>
            <a:r>
              <a:rPr lang="en-US" sz="1100">
                <a:solidFill>
                  <a:srgbClr val="3A474E"/>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creation_date</a:t>
            </a:r>
            <a:r>
              <a:rPr lang="en-US" sz="1100">
                <a:solidFill>
                  <a:srgbClr val="37474F"/>
                </a:solidFill>
                <a:highlight>
                  <a:srgbClr val="FFFFFF"/>
                </a:highlight>
                <a:latin typeface="Roboto Mono"/>
                <a:ea typeface="Roboto Mono"/>
                <a:cs typeface="Roboto Mono"/>
                <a:sym typeface="Roboto Mono"/>
              </a:rPr>
              <a:t>))</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as</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answers</a:t>
            </a:r>
            <a:r>
              <a:rPr lang="en-US" sz="1100">
                <a:solidFill>
                  <a:srgbClr val="3A474E"/>
                </a:solidFill>
                <a:highlight>
                  <a:srgbClr val="FFFFFF"/>
                </a:highlight>
                <a:latin typeface="Roboto Mono"/>
                <a:ea typeface="Roboto Mono"/>
                <a:cs typeface="Roboto Mono"/>
                <a:sym typeface="Roboto Mono"/>
              </a:rPr>
              <a:t>,</a:t>
            </a:r>
            <a:endParaRPr sz="1100">
              <a:solidFill>
                <a:srgbClr val="3A474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count</a:t>
            </a:r>
            <a:r>
              <a:rPr lang="en-US" sz="1100">
                <a:solidFill>
                  <a:srgbClr val="37474F"/>
                </a:solidFill>
                <a:highlight>
                  <a:srgbClr val="FFFFFF"/>
                </a:highlight>
                <a:latin typeface="Roboto Mono"/>
                <a:ea typeface="Roboto Mono"/>
                <a:cs typeface="Roboto Mono"/>
                <a:sym typeface="Roboto Mono"/>
              </a:rPr>
              <a:t>(</a:t>
            </a:r>
            <a:r>
              <a:rPr lang="en-US" sz="1100">
                <a:solidFill>
                  <a:srgbClr val="3367D6"/>
                </a:solidFill>
                <a:highlight>
                  <a:srgbClr val="FFFFFF"/>
                </a:highlight>
                <a:latin typeface="Roboto Mono"/>
                <a:ea typeface="Roboto Mono"/>
                <a:cs typeface="Roboto Mono"/>
                <a:sym typeface="Roboto Mono"/>
              </a:rPr>
              <a:t>extract</a:t>
            </a:r>
            <a:r>
              <a:rPr lang="en-US" sz="1100">
                <a:solidFill>
                  <a:srgbClr val="37474F"/>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year</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from</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c</a:t>
            </a:r>
            <a:r>
              <a:rPr lang="en-US" sz="1100">
                <a:solidFill>
                  <a:srgbClr val="3A474E"/>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creation_date</a:t>
            </a:r>
            <a:r>
              <a:rPr lang="en-US" sz="1100">
                <a:solidFill>
                  <a:srgbClr val="37474F"/>
                </a:solidFill>
                <a:highlight>
                  <a:srgbClr val="FFFFFF"/>
                </a:highlight>
                <a:latin typeface="Roboto Mono"/>
                <a:ea typeface="Roboto Mono"/>
                <a:cs typeface="Roboto Mono"/>
                <a:sym typeface="Roboto Mono"/>
              </a:rPr>
              <a:t>))</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as</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comments</a:t>
            </a:r>
            <a:r>
              <a:rPr lang="en-US" sz="1100">
                <a:solidFill>
                  <a:srgbClr val="3A474E"/>
                </a:solidFill>
                <a:highlight>
                  <a:srgbClr val="FFFFFF"/>
                </a:highlight>
                <a:latin typeface="Roboto Mono"/>
                <a:ea typeface="Roboto Mono"/>
                <a:cs typeface="Roboto Mono"/>
                <a:sym typeface="Roboto Mono"/>
              </a:rPr>
              <a:t>,</a:t>
            </a:r>
            <a:endParaRPr sz="1100">
              <a:solidFill>
                <a:srgbClr val="3A474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count</a:t>
            </a:r>
            <a:r>
              <a:rPr lang="en-US" sz="1100">
                <a:solidFill>
                  <a:srgbClr val="37474F"/>
                </a:solidFill>
                <a:highlight>
                  <a:srgbClr val="FFFFFF"/>
                </a:highlight>
                <a:latin typeface="Roboto Mono"/>
                <a:ea typeface="Roboto Mono"/>
                <a:cs typeface="Roboto Mono"/>
                <a:sym typeface="Roboto Mono"/>
              </a:rPr>
              <a:t>(</a:t>
            </a:r>
            <a:r>
              <a:rPr lang="en-US" sz="1100">
                <a:solidFill>
                  <a:srgbClr val="3367D6"/>
                </a:solidFill>
                <a:highlight>
                  <a:srgbClr val="FFFFFF"/>
                </a:highlight>
                <a:latin typeface="Roboto Mono"/>
                <a:ea typeface="Roboto Mono"/>
                <a:cs typeface="Roboto Mono"/>
                <a:sym typeface="Roboto Mono"/>
              </a:rPr>
              <a:t>extract</a:t>
            </a:r>
            <a:r>
              <a:rPr lang="en-US" sz="1100">
                <a:solidFill>
                  <a:srgbClr val="37474F"/>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year</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from</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d</a:t>
            </a:r>
            <a:r>
              <a:rPr lang="en-US" sz="1100">
                <a:solidFill>
                  <a:srgbClr val="3A474E"/>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creation_date</a:t>
            </a:r>
            <a:r>
              <a:rPr lang="en-US" sz="1100">
                <a:solidFill>
                  <a:srgbClr val="37474F"/>
                </a:solidFill>
                <a:highlight>
                  <a:srgbClr val="FFFFFF"/>
                </a:highlight>
                <a:latin typeface="Roboto Mono"/>
                <a:ea typeface="Roboto Mono"/>
                <a:cs typeface="Roboto Mono"/>
                <a:sym typeface="Roboto Mono"/>
              </a:rPr>
              <a:t>))/</a:t>
            </a:r>
            <a:r>
              <a:rPr lang="en-US" sz="1100">
                <a:solidFill>
                  <a:srgbClr val="F4511E"/>
                </a:solidFill>
                <a:highlight>
                  <a:srgbClr val="FFFFFF"/>
                </a:highlight>
                <a:latin typeface="Roboto Mono"/>
                <a:ea typeface="Roboto Mono"/>
                <a:cs typeface="Roboto Mono"/>
                <a:sym typeface="Roboto Mono"/>
              </a:rPr>
              <a:t>100</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as</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create_users_divided</a:t>
            </a:r>
            <a:endParaRPr sz="11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from</a:t>
            </a:r>
            <a:endParaRPr sz="1100">
              <a:solidFill>
                <a:srgbClr val="3367D6"/>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rgbClr val="0D904F"/>
                </a:solidFill>
                <a:highlight>
                  <a:srgbClr val="FFFFFF"/>
                </a:highlight>
                <a:latin typeface="Roboto Mono"/>
                <a:ea typeface="Roboto Mono"/>
                <a:cs typeface="Roboto Mono"/>
                <a:sym typeface="Roboto Mono"/>
              </a:rPr>
              <a:t>`bigquery-public-data.stackoverflow.posts_questions`</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as</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a</a:t>
            </a:r>
            <a:endParaRPr sz="11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left</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join</a:t>
            </a:r>
            <a:endParaRPr sz="1100">
              <a:solidFill>
                <a:srgbClr val="3367D6"/>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rgbClr val="0D904F"/>
                </a:solidFill>
                <a:highlight>
                  <a:srgbClr val="FFFFFF"/>
                </a:highlight>
                <a:latin typeface="Roboto Mono"/>
                <a:ea typeface="Roboto Mono"/>
                <a:cs typeface="Roboto Mono"/>
                <a:sym typeface="Roboto Mono"/>
              </a:rPr>
              <a:t>`bigquery-public-data.stackoverflow.posts_answers`</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as</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b</a:t>
            </a:r>
            <a:endParaRPr sz="11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on</a:t>
            </a:r>
            <a:endParaRPr sz="1100">
              <a:solidFill>
                <a:srgbClr val="3367D6"/>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a</a:t>
            </a:r>
            <a:r>
              <a:rPr lang="en-US" sz="1100">
                <a:solidFill>
                  <a:srgbClr val="3A474E"/>
                </a:solidFill>
                <a:highlight>
                  <a:srgbClr val="FFFFFF"/>
                </a:highlight>
                <a:latin typeface="Roboto Mono"/>
                <a:ea typeface="Roboto Mono"/>
                <a:cs typeface="Roboto Mono"/>
                <a:sym typeface="Roboto Mono"/>
              </a:rPr>
              <a:t>.</a:t>
            </a:r>
            <a:r>
              <a:rPr lang="en-US" sz="1100">
                <a:solidFill>
                  <a:srgbClr val="800000"/>
                </a:solidFill>
                <a:highlight>
                  <a:srgbClr val="FFFFFF"/>
                </a:highlight>
                <a:latin typeface="Roboto Mono"/>
                <a:ea typeface="Roboto Mono"/>
                <a:cs typeface="Roboto Mono"/>
                <a:sym typeface="Roboto Mono"/>
              </a:rPr>
              <a:t>creation_date</a:t>
            </a:r>
            <a:r>
              <a:rPr lang="en-US" sz="1100">
                <a:solidFill>
                  <a:srgbClr val="3A474E"/>
                </a:solidFill>
                <a:highlight>
                  <a:srgbClr val="FFFFFF"/>
                </a:highlight>
                <a:latin typeface="Roboto Mono"/>
                <a:ea typeface="Roboto Mono"/>
                <a:cs typeface="Roboto Mono"/>
                <a:sym typeface="Roboto Mono"/>
              </a:rPr>
              <a:t> = </a:t>
            </a:r>
            <a:r>
              <a:rPr lang="en-US" sz="1100">
                <a:solidFill>
                  <a:schemeClr val="dk1"/>
                </a:solidFill>
                <a:highlight>
                  <a:srgbClr val="FFFFFF"/>
                </a:highlight>
                <a:latin typeface="Roboto Mono"/>
                <a:ea typeface="Roboto Mono"/>
                <a:cs typeface="Roboto Mono"/>
                <a:sym typeface="Roboto Mono"/>
              </a:rPr>
              <a:t>b</a:t>
            </a:r>
            <a:r>
              <a:rPr lang="en-US" sz="1100">
                <a:solidFill>
                  <a:srgbClr val="3A474E"/>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creation_date</a:t>
            </a:r>
            <a:endParaRPr sz="11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left</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join</a:t>
            </a:r>
            <a:endParaRPr sz="1100">
              <a:solidFill>
                <a:srgbClr val="3367D6"/>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rgbClr val="0D904F"/>
                </a:solidFill>
                <a:highlight>
                  <a:srgbClr val="FFFFFF"/>
                </a:highlight>
                <a:latin typeface="Roboto Mono"/>
                <a:ea typeface="Roboto Mono"/>
                <a:cs typeface="Roboto Mono"/>
                <a:sym typeface="Roboto Mono"/>
              </a:rPr>
              <a:t>`bigquery-public-data.stackoverflow.comments`</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as</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c</a:t>
            </a:r>
            <a:endParaRPr sz="11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on</a:t>
            </a:r>
            <a:endParaRPr sz="1100">
              <a:solidFill>
                <a:srgbClr val="3367D6"/>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a</a:t>
            </a:r>
            <a:r>
              <a:rPr lang="en-US" sz="1100">
                <a:solidFill>
                  <a:srgbClr val="3A474E"/>
                </a:solidFill>
                <a:highlight>
                  <a:srgbClr val="FFFFFF"/>
                </a:highlight>
                <a:latin typeface="Roboto Mono"/>
                <a:ea typeface="Roboto Mono"/>
                <a:cs typeface="Roboto Mono"/>
                <a:sym typeface="Roboto Mono"/>
              </a:rPr>
              <a:t>.</a:t>
            </a:r>
            <a:r>
              <a:rPr lang="en-US" sz="1100">
                <a:solidFill>
                  <a:srgbClr val="800000"/>
                </a:solidFill>
                <a:highlight>
                  <a:srgbClr val="FFFFFF"/>
                </a:highlight>
                <a:latin typeface="Roboto Mono"/>
                <a:ea typeface="Roboto Mono"/>
                <a:cs typeface="Roboto Mono"/>
                <a:sym typeface="Roboto Mono"/>
              </a:rPr>
              <a:t>creation_date</a:t>
            </a:r>
            <a:r>
              <a:rPr lang="en-US" sz="1100">
                <a:solidFill>
                  <a:srgbClr val="3A474E"/>
                </a:solidFill>
                <a:highlight>
                  <a:srgbClr val="FFFFFF"/>
                </a:highlight>
                <a:latin typeface="Roboto Mono"/>
                <a:ea typeface="Roboto Mono"/>
                <a:cs typeface="Roboto Mono"/>
                <a:sym typeface="Roboto Mono"/>
              </a:rPr>
              <a:t> = </a:t>
            </a:r>
            <a:r>
              <a:rPr lang="en-US" sz="1100">
                <a:solidFill>
                  <a:schemeClr val="dk1"/>
                </a:solidFill>
                <a:highlight>
                  <a:srgbClr val="FFFFFF"/>
                </a:highlight>
                <a:latin typeface="Roboto Mono"/>
                <a:ea typeface="Roboto Mono"/>
                <a:cs typeface="Roboto Mono"/>
                <a:sym typeface="Roboto Mono"/>
              </a:rPr>
              <a:t>c</a:t>
            </a:r>
            <a:r>
              <a:rPr lang="en-US" sz="1100">
                <a:solidFill>
                  <a:srgbClr val="3A474E"/>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creation_date</a:t>
            </a:r>
            <a:endParaRPr sz="11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left</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join</a:t>
            </a:r>
            <a:endParaRPr sz="1100">
              <a:solidFill>
                <a:srgbClr val="3367D6"/>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rgbClr val="0D904F"/>
                </a:solidFill>
                <a:highlight>
                  <a:srgbClr val="FFFFFF"/>
                </a:highlight>
                <a:latin typeface="Roboto Mono"/>
                <a:ea typeface="Roboto Mono"/>
                <a:cs typeface="Roboto Mono"/>
                <a:sym typeface="Roboto Mono"/>
              </a:rPr>
              <a:t>`bigquery-public-data.stackoverflow.users`</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as</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d</a:t>
            </a:r>
            <a:endParaRPr sz="11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on</a:t>
            </a:r>
            <a:endParaRPr sz="1100">
              <a:solidFill>
                <a:srgbClr val="3367D6"/>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a</a:t>
            </a:r>
            <a:r>
              <a:rPr lang="en-US" sz="1100">
                <a:solidFill>
                  <a:srgbClr val="3A474E"/>
                </a:solidFill>
                <a:highlight>
                  <a:srgbClr val="FFFFFF"/>
                </a:highlight>
                <a:latin typeface="Roboto Mono"/>
                <a:ea typeface="Roboto Mono"/>
                <a:cs typeface="Roboto Mono"/>
                <a:sym typeface="Roboto Mono"/>
              </a:rPr>
              <a:t>.</a:t>
            </a:r>
            <a:r>
              <a:rPr lang="en-US" sz="1100">
                <a:solidFill>
                  <a:srgbClr val="800000"/>
                </a:solidFill>
                <a:highlight>
                  <a:srgbClr val="FFFFFF"/>
                </a:highlight>
                <a:latin typeface="Roboto Mono"/>
                <a:ea typeface="Roboto Mono"/>
                <a:cs typeface="Roboto Mono"/>
                <a:sym typeface="Roboto Mono"/>
              </a:rPr>
              <a:t>creation_date</a:t>
            </a:r>
            <a:r>
              <a:rPr lang="en-US" sz="1100">
                <a:solidFill>
                  <a:srgbClr val="3A474E"/>
                </a:solidFill>
                <a:highlight>
                  <a:srgbClr val="FFFFFF"/>
                </a:highlight>
                <a:latin typeface="Roboto Mono"/>
                <a:ea typeface="Roboto Mono"/>
                <a:cs typeface="Roboto Mono"/>
                <a:sym typeface="Roboto Mono"/>
              </a:rPr>
              <a:t> = </a:t>
            </a:r>
            <a:r>
              <a:rPr lang="en-US" sz="1100">
                <a:solidFill>
                  <a:schemeClr val="dk1"/>
                </a:solidFill>
                <a:highlight>
                  <a:srgbClr val="FFFFFF"/>
                </a:highlight>
                <a:latin typeface="Roboto Mono"/>
                <a:ea typeface="Roboto Mono"/>
                <a:cs typeface="Roboto Mono"/>
                <a:sym typeface="Roboto Mono"/>
              </a:rPr>
              <a:t>d</a:t>
            </a:r>
            <a:r>
              <a:rPr lang="en-US" sz="1100">
                <a:solidFill>
                  <a:srgbClr val="3A474E"/>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creation_date</a:t>
            </a:r>
            <a:endParaRPr sz="11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group</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by</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year</a:t>
            </a:r>
            <a:endParaRPr sz="11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order</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by</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year</a:t>
            </a:r>
            <a:r>
              <a:rPr lang="en-US" sz="1100">
                <a:solidFill>
                  <a:srgbClr val="3A474E"/>
                </a:solidFill>
                <a:highlight>
                  <a:srgbClr val="FFFFFF"/>
                </a:highlight>
                <a:latin typeface="Roboto Mono"/>
                <a:ea typeface="Roboto Mono"/>
                <a:cs typeface="Roboto Mono"/>
                <a:sym typeface="Roboto Mono"/>
              </a:rPr>
              <a:t>;</a:t>
            </a:r>
            <a:endParaRPr sz="1100">
              <a:solidFill>
                <a:srgbClr val="3A474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D81B60"/>
                </a:solidFill>
                <a:highlight>
                  <a:srgbClr val="FFFFFF"/>
                </a:highlight>
                <a:latin typeface="Roboto Mono"/>
                <a:ea typeface="Roboto Mono"/>
                <a:cs typeface="Roboto Mono"/>
                <a:sym typeface="Roboto Mono"/>
              </a:rPr>
              <a:t>-- extract(year from last_access_date)</a:t>
            </a:r>
            <a:endParaRPr sz="1100">
              <a:solidFill>
                <a:srgbClr val="D81B60"/>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t/>
            </a:r>
            <a:endParaRPr sz="1100">
              <a:solidFill>
                <a:srgbClr val="3A474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select</a:t>
            </a:r>
            <a:endParaRPr sz="1100">
              <a:solidFill>
                <a:srgbClr val="3367D6"/>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distinct</a:t>
            </a:r>
            <a:r>
              <a:rPr lang="en-US" sz="1100">
                <a:solidFill>
                  <a:srgbClr val="37474F"/>
                </a:solidFill>
                <a:highlight>
                  <a:srgbClr val="FFFFFF"/>
                </a:highlight>
                <a:latin typeface="Roboto Mono"/>
                <a:ea typeface="Roboto Mono"/>
                <a:cs typeface="Roboto Mono"/>
                <a:sym typeface="Roboto Mono"/>
              </a:rPr>
              <a:t>(</a:t>
            </a:r>
            <a:r>
              <a:rPr lang="en-US" sz="1100">
                <a:solidFill>
                  <a:srgbClr val="3367D6"/>
                </a:solidFill>
                <a:highlight>
                  <a:srgbClr val="FFFFFF"/>
                </a:highlight>
                <a:latin typeface="Roboto Mono"/>
                <a:ea typeface="Roboto Mono"/>
                <a:cs typeface="Roboto Mono"/>
                <a:sym typeface="Roboto Mono"/>
              </a:rPr>
              <a:t>extract</a:t>
            </a:r>
            <a:r>
              <a:rPr lang="en-US" sz="1100">
                <a:solidFill>
                  <a:srgbClr val="37474F"/>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year</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from</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creation_date</a:t>
            </a:r>
            <a:r>
              <a:rPr lang="en-US" sz="1100">
                <a:solidFill>
                  <a:srgbClr val="37474F"/>
                </a:solidFill>
                <a:highlight>
                  <a:srgbClr val="FFFFFF"/>
                </a:highlight>
                <a:latin typeface="Roboto Mono"/>
                <a:ea typeface="Roboto Mono"/>
                <a:cs typeface="Roboto Mono"/>
                <a:sym typeface="Roboto Mono"/>
              </a:rPr>
              <a:t>))</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as</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year</a:t>
            </a:r>
            <a:r>
              <a:rPr lang="en-US" sz="1100">
                <a:solidFill>
                  <a:srgbClr val="3A474E"/>
                </a:solidFill>
                <a:highlight>
                  <a:srgbClr val="FFFFFF"/>
                </a:highlight>
                <a:latin typeface="Roboto Mono"/>
                <a:ea typeface="Roboto Mono"/>
                <a:cs typeface="Roboto Mono"/>
                <a:sym typeface="Roboto Mono"/>
              </a:rPr>
              <a:t>,</a:t>
            </a:r>
            <a:endParaRPr sz="1100">
              <a:solidFill>
                <a:srgbClr val="3A474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count</a:t>
            </a:r>
            <a:r>
              <a:rPr lang="en-US" sz="1100">
                <a:solidFill>
                  <a:srgbClr val="37474F"/>
                </a:solidFill>
                <a:highlight>
                  <a:srgbClr val="FFFFFF"/>
                </a:highlight>
                <a:latin typeface="Roboto Mono"/>
                <a:ea typeface="Roboto Mono"/>
                <a:cs typeface="Roboto Mono"/>
                <a:sym typeface="Roboto Mono"/>
              </a:rPr>
              <a:t>(</a:t>
            </a:r>
            <a:r>
              <a:rPr lang="en-US" sz="1100">
                <a:solidFill>
                  <a:srgbClr val="3367D6"/>
                </a:solidFill>
                <a:highlight>
                  <a:srgbClr val="FFFFFF"/>
                </a:highlight>
                <a:latin typeface="Roboto Mono"/>
                <a:ea typeface="Roboto Mono"/>
                <a:cs typeface="Roboto Mono"/>
                <a:sym typeface="Roboto Mono"/>
              </a:rPr>
              <a:t>extract</a:t>
            </a:r>
            <a:r>
              <a:rPr lang="en-US" sz="1100">
                <a:solidFill>
                  <a:srgbClr val="37474F"/>
                </a:solidFill>
                <a:highlight>
                  <a:srgbClr val="FFFFFF"/>
                </a:highlight>
                <a:latin typeface="Roboto Mono"/>
                <a:ea typeface="Roboto Mono"/>
                <a:cs typeface="Roboto Mono"/>
                <a:sym typeface="Roboto Mono"/>
              </a:rPr>
              <a:t>(</a:t>
            </a:r>
            <a:r>
              <a:rPr lang="en-US" sz="1100">
                <a:solidFill>
                  <a:schemeClr val="dk1"/>
                </a:solidFill>
                <a:highlight>
                  <a:srgbClr val="FFFFFF"/>
                </a:highlight>
                <a:latin typeface="Roboto Mono"/>
                <a:ea typeface="Roboto Mono"/>
                <a:cs typeface="Roboto Mono"/>
                <a:sym typeface="Roboto Mono"/>
              </a:rPr>
              <a:t>year</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from</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creation_date</a:t>
            </a:r>
            <a:r>
              <a:rPr lang="en-US" sz="1100">
                <a:solidFill>
                  <a:srgbClr val="37474F"/>
                </a:solidFill>
                <a:highlight>
                  <a:srgbClr val="FFFFFF"/>
                </a:highlight>
                <a:latin typeface="Roboto Mono"/>
                <a:ea typeface="Roboto Mono"/>
                <a:cs typeface="Roboto Mono"/>
                <a:sym typeface="Roboto Mono"/>
              </a:rPr>
              <a:t>))</a:t>
            </a:r>
            <a:endParaRPr sz="1100">
              <a:solidFill>
                <a:srgbClr val="37474F"/>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from</a:t>
            </a:r>
            <a:r>
              <a:rPr lang="en-US" sz="1100">
                <a:solidFill>
                  <a:srgbClr val="3A474E"/>
                </a:solidFill>
                <a:highlight>
                  <a:srgbClr val="FFFFFF"/>
                </a:highlight>
                <a:latin typeface="Roboto Mono"/>
                <a:ea typeface="Roboto Mono"/>
                <a:cs typeface="Roboto Mono"/>
                <a:sym typeface="Roboto Mono"/>
              </a:rPr>
              <a:t> </a:t>
            </a:r>
            <a:r>
              <a:rPr lang="en-US" sz="1100">
                <a:solidFill>
                  <a:srgbClr val="0D904F"/>
                </a:solidFill>
                <a:highlight>
                  <a:srgbClr val="FFFFFF"/>
                </a:highlight>
                <a:latin typeface="Roboto Mono"/>
                <a:ea typeface="Roboto Mono"/>
                <a:cs typeface="Roboto Mono"/>
                <a:sym typeface="Roboto Mono"/>
              </a:rPr>
              <a:t>`bigquery-public-data.stackoverflow.posts_answers`</a:t>
            </a:r>
            <a:endParaRPr sz="1100">
              <a:solidFill>
                <a:srgbClr val="0D904F"/>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group</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by</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year</a:t>
            </a:r>
            <a:endParaRPr sz="11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US" sz="1100">
                <a:solidFill>
                  <a:srgbClr val="3367D6"/>
                </a:solidFill>
                <a:highlight>
                  <a:srgbClr val="FFFFFF"/>
                </a:highlight>
                <a:latin typeface="Roboto Mono"/>
                <a:ea typeface="Roboto Mono"/>
                <a:cs typeface="Roboto Mono"/>
                <a:sym typeface="Roboto Mono"/>
              </a:rPr>
              <a:t>order</a:t>
            </a:r>
            <a:r>
              <a:rPr lang="en-US" sz="1100">
                <a:solidFill>
                  <a:srgbClr val="3A474E"/>
                </a:solidFill>
                <a:highlight>
                  <a:srgbClr val="FFFFFF"/>
                </a:highlight>
                <a:latin typeface="Roboto Mono"/>
                <a:ea typeface="Roboto Mono"/>
                <a:cs typeface="Roboto Mono"/>
                <a:sym typeface="Roboto Mono"/>
              </a:rPr>
              <a:t> </a:t>
            </a:r>
            <a:r>
              <a:rPr lang="en-US" sz="1100">
                <a:solidFill>
                  <a:srgbClr val="3367D6"/>
                </a:solidFill>
                <a:highlight>
                  <a:srgbClr val="FFFFFF"/>
                </a:highlight>
                <a:latin typeface="Roboto Mono"/>
                <a:ea typeface="Roboto Mono"/>
                <a:cs typeface="Roboto Mono"/>
                <a:sym typeface="Roboto Mono"/>
              </a:rPr>
              <a:t>by</a:t>
            </a:r>
            <a:r>
              <a:rPr lang="en-US" sz="1100">
                <a:solidFill>
                  <a:srgbClr val="3A474E"/>
                </a:solidFill>
                <a:highlight>
                  <a:srgbClr val="FFFFFF"/>
                </a:highlight>
                <a:latin typeface="Roboto Mono"/>
                <a:ea typeface="Roboto Mono"/>
                <a:cs typeface="Roboto Mono"/>
                <a:sym typeface="Roboto Mono"/>
              </a:rPr>
              <a:t> </a:t>
            </a:r>
            <a:r>
              <a:rPr lang="en-US" sz="1100">
                <a:solidFill>
                  <a:schemeClr val="dk1"/>
                </a:solidFill>
                <a:highlight>
                  <a:srgbClr val="FFFFFF"/>
                </a:highlight>
                <a:latin typeface="Roboto Mono"/>
                <a:ea typeface="Roboto Mono"/>
                <a:cs typeface="Roboto Mono"/>
                <a:sym typeface="Roboto Mono"/>
              </a:rPr>
              <a:t>year</a:t>
            </a:r>
            <a:r>
              <a:rPr lang="en-US" sz="1100">
                <a:solidFill>
                  <a:srgbClr val="3A474E"/>
                </a:solidFill>
                <a:highlight>
                  <a:srgbClr val="FFFFFF"/>
                </a:highlight>
                <a:latin typeface="Roboto Mono"/>
                <a:ea typeface="Roboto Mono"/>
                <a:cs typeface="Roboto Mono"/>
                <a:sym typeface="Roboto Mono"/>
              </a:rPr>
              <a:t>;</a:t>
            </a:r>
            <a:endParaRPr sz="1100">
              <a:solidFill>
                <a:srgbClr val="3A474E"/>
              </a:solidFill>
              <a:highlight>
                <a:srgbClr val="FFFFFF"/>
              </a:highlight>
              <a:latin typeface="Roboto Mono"/>
              <a:ea typeface="Roboto Mono"/>
              <a:cs typeface="Roboto Mono"/>
              <a:sym typeface="Roboto Mono"/>
            </a:endParaRPr>
          </a:p>
          <a:p>
            <a:pPr indent="0" lvl="0" marL="0" rtl="0" algn="l">
              <a:spcBef>
                <a:spcPts val="0"/>
              </a:spcBef>
              <a:spcAft>
                <a:spcPts val="0"/>
              </a:spcAft>
              <a:buNone/>
            </a:pPr>
            <a:r>
              <a:t/>
            </a:r>
            <a:endParaRPr sz="2300">
              <a:latin typeface="Roboto"/>
              <a:ea typeface="Roboto"/>
              <a:cs typeface="Roboto"/>
              <a:sym typeface="Roboto"/>
            </a:endParaRPr>
          </a:p>
        </p:txBody>
      </p:sp>
      <p:pic>
        <p:nvPicPr>
          <p:cNvPr id="203" name="Google Shape;203;g295ef068332_0_4"/>
          <p:cNvPicPr preferRelativeResize="0"/>
          <p:nvPr/>
        </p:nvPicPr>
        <p:blipFill>
          <a:blip r:embed="rId3">
            <a:alphaModFix/>
          </a:blip>
          <a:stretch>
            <a:fillRect/>
          </a:stretch>
        </p:blipFill>
        <p:spPr>
          <a:xfrm>
            <a:off x="7559100" y="1734325"/>
            <a:ext cx="9601200" cy="640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