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9" r:id="rId10"/>
    <p:sldId id="263" r:id="rId11"/>
    <p:sldId id="264" r:id="rId12"/>
    <p:sldId id="276" r:id="rId13"/>
    <p:sldId id="269" r:id="rId14"/>
    <p:sldId id="278" r:id="rId15"/>
    <p:sldId id="274" r:id="rId16"/>
    <p:sldId id="270" r:id="rId17"/>
    <p:sldId id="277" r:id="rId18"/>
    <p:sldId id="267" r:id="rId19"/>
    <p:sldId id="268" r:id="rId2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704B21-BB65-4671-9B43-011F15840B0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48898D2-F05B-433A-AC0D-508ED26C4E2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7F82B4-3EEB-4260-8791-3B4234F6DBE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D860CC0-872F-403E-B5A5-8D632796897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CFECA10-F448-465A-AFF8-AE0C719681D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E41312C-800C-449D-870C-1B211EAFCD5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9624A96-F8E8-4273-8842-827ADE1DCBB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0630773-8F33-4CA2-BC5C-884A1BAE382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B930108-F0F0-4E72-9560-5EFE4A0B9EE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D0939C-1A98-4F67-B155-CC1D85E47B3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7D3CB41-2163-4A99-B923-99C707AC020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C0ECE30-91F5-43C0-AFE2-C87C54116E3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FDD9CB7-E2C8-4C1E-BA38-D7B6DDED12E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E0A17F9-BE96-4BA4-A336-607D44B5B2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F24F3B7-178F-45E3-87A4-6E7BCABC236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3885A0A-34F2-4CCF-A8CC-E6D9D2A7D92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9639C1F-8754-4604-9711-65EA146F0A6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C7CF20-E29B-4962-BDFE-49B3542F172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40A6918-BDA6-4153-B027-C3D96C22923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A170E92-FD42-4F93-BDB3-E8217DF432F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9E3CA0-4292-40B8-81CB-9AB1F64ABEB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16F7AD6-FE70-4837-9E01-36929A9303B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0B1AC3-6669-4A6F-A949-0DBD2CC400F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4122772-2150-4A73-8851-0CE0C5B030A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;p1" hidden="1"/>
          <p:cNvSpPr/>
          <p:nvPr/>
        </p:nvSpPr>
        <p:spPr>
          <a:xfrm>
            <a:off x="11292840" y="0"/>
            <a:ext cx="912960" cy="6856560"/>
          </a:xfrm>
          <a:prstGeom prst="rect">
            <a:avLst/>
          </a:prstGeom>
          <a:solidFill>
            <a:srgbClr val="A7A19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Google Shape;22;p2"/>
          <p:cNvSpPr/>
          <p:nvPr/>
        </p:nvSpPr>
        <p:spPr>
          <a:xfrm>
            <a:off x="0" y="0"/>
            <a:ext cx="455760" cy="68565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 rot="16200000">
            <a:off x="9959400" y="4048200"/>
            <a:ext cx="357984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11292840" y="6172200"/>
            <a:ext cx="912960" cy="59220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A5A5A5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FB9042B4-46F8-4C68-9C18-FA0ED44DEEF8}" type="slidenum">
              <a:rPr lang="en-US" sz="3600" b="0" strike="noStrike" spc="-1">
                <a:solidFill>
                  <a:srgbClr val="A5A5A5"/>
                </a:solidFill>
                <a:latin typeface="Century Schoolbook"/>
                <a:ea typeface="Century Schoolbook"/>
              </a:rPr>
              <a:t>‹#›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 rot="16200000">
            <a:off x="10797480" y="1000080"/>
            <a:ext cx="190368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4;p3"/>
          <p:cNvSpPr/>
          <p:nvPr/>
        </p:nvSpPr>
        <p:spPr>
          <a:xfrm>
            <a:off x="11292840" y="0"/>
            <a:ext cx="912960" cy="6856560"/>
          </a:xfrm>
          <a:prstGeom prst="rect">
            <a:avLst/>
          </a:prstGeom>
          <a:solidFill>
            <a:srgbClr val="34343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ftr" idx="4"/>
          </p:nvPr>
        </p:nvSpPr>
        <p:spPr>
          <a:xfrm rot="16200000">
            <a:off x="9959400" y="4048200"/>
            <a:ext cx="357984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sldNum" idx="5"/>
          </p:nvPr>
        </p:nvSpPr>
        <p:spPr>
          <a:xfrm>
            <a:off x="11292840" y="6172200"/>
            <a:ext cx="912960" cy="59220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828632AD-436F-4F52-A865-8AB1972AFB6A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‹#›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6"/>
          </p:nvPr>
        </p:nvSpPr>
        <p:spPr>
          <a:xfrm rot="16200000">
            <a:off x="10797480" y="1000080"/>
            <a:ext cx="190368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 rot="21592200">
            <a:off x="457200" y="2271600"/>
            <a:ext cx="1142640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7200" b="1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 </a:t>
            </a:r>
            <a:r>
              <a:rPr lang="en-US" sz="2800" b="0" strike="noStrike" spc="-1">
                <a:solidFill>
                  <a:srgbClr val="FFFFFF"/>
                </a:solidFill>
                <a:latin typeface="Century Schoolbook"/>
                <a:ea typeface="Century Schoolbook"/>
              </a:rPr>
              <a:t>  Design and Development of a Smart Electronic Pen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261800" y="4572000"/>
            <a:ext cx="5315040" cy="1690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 lnSpcReduction="10000"/>
          </a:bodyPr>
          <a:lstStyle/>
          <a:p>
            <a:pPr>
              <a:lnSpc>
                <a:spcPct val="95000"/>
              </a:lnSpc>
              <a:buNone/>
              <a:tabLst>
                <a:tab pos="0" algn="l"/>
              </a:tabLst>
            </a:pPr>
            <a:r>
              <a:rPr lang="en-US" sz="2200" b="1" strike="noStrike" spc="-1">
                <a:solidFill>
                  <a:srgbClr val="BFBFBF"/>
                </a:solidFill>
                <a:latin typeface="Times New Roman"/>
                <a:ea typeface="Times New Roman"/>
              </a:rPr>
              <a:t>Group Members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2200" b="0" strike="noStrike" spc="-1">
                <a:solidFill>
                  <a:srgbClr val="BFBFBF"/>
                </a:solidFill>
                <a:latin typeface="Times New Roman"/>
                <a:ea typeface="Times New Roman"/>
              </a:rPr>
              <a:t>Haq Nawaz (p20-0057)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2200" b="0" strike="noStrike" spc="-1">
                <a:solidFill>
                  <a:srgbClr val="BFBFBF"/>
                </a:solidFill>
                <a:latin typeface="Times New Roman"/>
                <a:ea typeface="Times New Roman"/>
              </a:rPr>
              <a:t>Aqil Umar (P19-0034)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2200" b="0" strike="noStrike" spc="-1">
                <a:solidFill>
                  <a:srgbClr val="BFBFBF"/>
                </a:solidFill>
                <a:latin typeface="Times New Roman"/>
                <a:ea typeface="Times New Roman"/>
              </a:rPr>
              <a:t>Noman Yousaf (p20-0614)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87" name="Google Shape;108;p15"/>
          <p:cNvSpPr/>
          <p:nvPr/>
        </p:nvSpPr>
        <p:spPr>
          <a:xfrm>
            <a:off x="6792120" y="4572000"/>
            <a:ext cx="4865760" cy="169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5000"/>
              </a:lnSpc>
              <a:buNone/>
              <a:tabLst>
                <a:tab pos="0" algn="l"/>
              </a:tabLst>
            </a:pPr>
            <a:r>
              <a:rPr lang="en-US" sz="2200" b="1" strike="noStrike" spc="-1">
                <a:solidFill>
                  <a:srgbClr val="BFBFBF"/>
                </a:solidFill>
                <a:latin typeface="Times New Roman"/>
                <a:ea typeface="Times New Roman"/>
              </a:rPr>
              <a:t>Project Supervisor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2200" b="0" strike="noStrike" spc="-1">
                <a:solidFill>
                  <a:srgbClr val="BFBFBF"/>
                </a:solidFill>
                <a:latin typeface="Century Schoolbook"/>
                <a:ea typeface="Century Schoolbook"/>
              </a:rPr>
              <a:t>Dr. Ali Sayyed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88" name="Google Shape;109;p15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457200" y="0"/>
            <a:ext cx="1470960" cy="147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/>
          </p:nvPr>
        </p:nvSpPr>
        <p:spPr>
          <a:xfrm>
            <a:off x="1143000" y="2057400"/>
            <a:ext cx="8593920" cy="397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95000"/>
              </a:lnSpc>
              <a:buNone/>
              <a:tabLst>
                <a:tab pos="0" algn="l"/>
              </a:tabLst>
            </a:pPr>
            <a:r>
              <a:rPr lang="en-US" sz="2400" b="0" strike="noStrike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Streamlit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- Python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18" name="Google Shape;139;p 2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10589760" y="292320"/>
            <a:ext cx="1470960" cy="147096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2"/>
          <p:cNvSpPr>
            <a:spLocks noGrp="1"/>
          </p:cNvSpPr>
          <p:nvPr>
            <p:ph type="sldNum" idx="14"/>
          </p:nvPr>
        </p:nvSpPr>
        <p:spPr>
          <a:xfrm>
            <a:off x="11292840" y="6172200"/>
            <a:ext cx="912960" cy="59220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10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5FF12FD7-7197-44A0-8625-E3C7D19A6655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10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142999" y="914400"/>
            <a:ext cx="8342745" cy="7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Web</a:t>
            </a:r>
            <a:r>
              <a:rPr lang="en-US" sz="44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Development</a:t>
            </a:r>
            <a:endParaRPr lang="en-US" sz="4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63298" y="505018"/>
            <a:ext cx="10972440" cy="670255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98" y="1468218"/>
            <a:ext cx="8811611" cy="495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6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Browsing File to upload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601375"/>
            <a:ext cx="8617528" cy="48473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601375"/>
            <a:ext cx="8617528" cy="484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9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Opened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604520"/>
            <a:ext cx="7924920" cy="445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39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Coloring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604519"/>
            <a:ext cx="10372556" cy="47316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604519"/>
            <a:ext cx="8476432" cy="4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File - Naming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9480" y="1604519"/>
            <a:ext cx="10972440" cy="48239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604519"/>
            <a:ext cx="8016055" cy="450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39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 File Saved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604519"/>
            <a:ext cx="8008047" cy="45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79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Num" idx="17"/>
          </p:nvPr>
        </p:nvSpPr>
        <p:spPr>
          <a:xfrm>
            <a:off x="11292840" y="6172200"/>
            <a:ext cx="912960" cy="59220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10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B0C835DE-790A-407E-983D-734F32C8342F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17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132" name="Google Shape;216;p28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10589760" y="292320"/>
            <a:ext cx="1470960" cy="1470960"/>
          </a:xfrm>
          <a:prstGeom prst="rect">
            <a:avLst/>
          </a:prstGeom>
          <a:ln w="0">
            <a:noFill/>
          </a:ln>
        </p:spPr>
      </p:pic>
      <p:sp>
        <p:nvSpPr>
          <p:cNvPr id="133" name="PlaceHolder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2120" cy="700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Objectives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34" name="Picture 133"/>
          <p:cNvPicPr/>
          <p:nvPr/>
        </p:nvPicPr>
        <p:blipFill>
          <a:blip r:embed="rId3"/>
          <a:stretch/>
        </p:blipFill>
        <p:spPr>
          <a:xfrm>
            <a:off x="457200" y="1002240"/>
            <a:ext cx="9828720" cy="5863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/>
          </p:nvPr>
        </p:nvSpPr>
        <p:spPr>
          <a:xfrm>
            <a:off x="862199" y="1157760"/>
            <a:ext cx="8817509" cy="570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>
              <a:lnSpc>
                <a:spcPct val="95000"/>
              </a:lnSpc>
              <a:buNone/>
              <a:tabLst>
                <a:tab pos="0" algn="l"/>
              </a:tabLst>
            </a:pPr>
            <a:r>
              <a:rPr lang="en-US" sz="24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Haq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Nawaz:</a:t>
            </a: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95000"/>
              </a:lnSpc>
              <a:buNone/>
              <a:tabLst>
                <a:tab pos="0" algn="l"/>
              </a:tabLst>
            </a:pPr>
            <a:r>
              <a:rPr lang="en-US" sz="21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Research </a:t>
            </a:r>
            <a:endParaRPr lang="en-US" sz="2100" b="0" strike="noStrike" spc="-1" dirty="0">
              <a:latin typeface="Arial"/>
            </a:endParaRPr>
          </a:p>
          <a:p>
            <a:pPr marL="457200">
              <a:lnSpc>
                <a:spcPct val="95000"/>
              </a:lnSpc>
              <a:buNone/>
              <a:tabLst>
                <a:tab pos="0" algn="l"/>
              </a:tabLst>
            </a:pPr>
            <a:r>
              <a:rPr lang="en-US" sz="21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Hardware Integration  </a:t>
            </a:r>
            <a:endParaRPr lang="en-US" sz="2100" b="0" strike="noStrike" spc="-1" dirty="0">
              <a:latin typeface="Arial"/>
            </a:endParaRPr>
          </a:p>
          <a:p>
            <a:pPr marL="457200">
              <a:lnSpc>
                <a:spcPct val="95000"/>
              </a:lnSpc>
              <a:buNone/>
              <a:tabLst>
                <a:tab pos="0" algn="l"/>
              </a:tabLst>
            </a:pPr>
            <a:r>
              <a:rPr lang="en-US" sz="21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Testing and </a:t>
            </a:r>
            <a:r>
              <a:rPr lang="en-US" sz="21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Analysis</a:t>
            </a:r>
            <a:endParaRPr lang="en-US" sz="2100" b="0" strike="noStrike" spc="-1" dirty="0" smtClean="0">
              <a:latin typeface="Arial"/>
            </a:endParaRPr>
          </a:p>
          <a:p>
            <a:pPr marL="457200">
              <a:lnSpc>
                <a:spcPct val="95000"/>
              </a:lnSpc>
              <a:buNone/>
              <a:tabLst>
                <a:tab pos="0" algn="l"/>
              </a:tabLst>
            </a:pPr>
            <a:endParaRPr lang="en-US" sz="2100" b="0" strike="noStrike" spc="-1" dirty="0" smtClean="0">
              <a:latin typeface="Arial"/>
            </a:endParaRPr>
          </a:p>
          <a:p>
            <a:pPr marL="457200">
              <a:lnSpc>
                <a:spcPct val="95000"/>
              </a:lnSpc>
              <a:buNone/>
              <a:tabLst>
                <a:tab pos="0" algn="l"/>
              </a:tabLst>
            </a:pPr>
            <a:r>
              <a:rPr lang="en-US" sz="2400" b="1" strike="noStrike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Aqil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Umar:</a:t>
            </a:r>
            <a:r>
              <a:rPr lang="en-US" sz="21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2100" b="0" strike="noStrike" spc="-1" dirty="0">
              <a:latin typeface="Arial"/>
            </a:endParaRPr>
          </a:p>
          <a:p>
            <a:pPr marL="457200">
              <a:lnSpc>
                <a:spcPct val="95000"/>
              </a:lnSpc>
              <a:buNone/>
              <a:tabLst>
                <a:tab pos="0" algn="l"/>
              </a:tabLst>
            </a:pPr>
            <a:r>
              <a:rPr lang="en-US" sz="21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Hardware Integration  </a:t>
            </a:r>
            <a:endParaRPr lang="en-US" sz="2100" b="0" strike="noStrike" spc="-1" dirty="0">
              <a:latin typeface="Arial"/>
            </a:endParaRPr>
          </a:p>
          <a:p>
            <a:pPr marL="457200">
              <a:lnSpc>
                <a:spcPct val="95000"/>
              </a:lnSpc>
              <a:buNone/>
              <a:tabLst>
                <a:tab pos="0" algn="l"/>
              </a:tabLst>
            </a:pPr>
            <a:r>
              <a:rPr lang="en-US" sz="21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Testing and Analysis  </a:t>
            </a:r>
            <a:endParaRPr lang="en-US" sz="2100" b="0" strike="noStrike" spc="-1" dirty="0">
              <a:latin typeface="Arial"/>
            </a:endParaRPr>
          </a:p>
          <a:p>
            <a:pPr marL="457200">
              <a:lnSpc>
                <a:spcPct val="95000"/>
              </a:lnSpc>
              <a:buNone/>
              <a:tabLst>
                <a:tab pos="0" algn="l"/>
              </a:tabLst>
            </a:pPr>
            <a:r>
              <a:rPr lang="en-US" sz="21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Documentation</a:t>
            </a:r>
            <a:endParaRPr lang="en-US" sz="2100" b="0" strike="noStrike" spc="-1" dirty="0" smtClean="0">
              <a:latin typeface="Arial"/>
            </a:endParaRPr>
          </a:p>
          <a:p>
            <a:pPr marL="457200">
              <a:lnSpc>
                <a:spcPct val="95000"/>
              </a:lnSpc>
              <a:buNone/>
              <a:tabLst>
                <a:tab pos="0" algn="l"/>
              </a:tabLst>
            </a:pPr>
            <a:endParaRPr lang="en-US" sz="2100" b="0" strike="noStrike" spc="-1" dirty="0" smtClean="0">
              <a:latin typeface="Arial"/>
            </a:endParaRPr>
          </a:p>
          <a:p>
            <a:pPr marL="457200">
              <a:lnSpc>
                <a:spcPct val="95000"/>
              </a:lnSpc>
              <a:buNone/>
              <a:tabLst>
                <a:tab pos="0" algn="l"/>
              </a:tabLst>
            </a:pPr>
            <a:r>
              <a:rPr lang="en-US" sz="24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Noman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Yousaf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endParaRPr lang="en-US" sz="2100" b="0" strike="noStrike" spc="-1" dirty="0">
              <a:latin typeface="Arial"/>
            </a:endParaRPr>
          </a:p>
          <a:p>
            <a:pPr marL="457200">
              <a:lnSpc>
                <a:spcPct val="95000"/>
              </a:lnSpc>
              <a:buNone/>
              <a:tabLst>
                <a:tab pos="0" algn="l"/>
              </a:tabLst>
            </a:pPr>
            <a:r>
              <a:rPr lang="en-US" sz="21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Front </a:t>
            </a:r>
            <a:r>
              <a:rPr lang="en-US" sz="2100" spc="-1" dirty="0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  <a:r>
              <a:rPr lang="en-US" sz="21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nd Web </a:t>
            </a:r>
            <a:r>
              <a:rPr lang="en-US" sz="21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Development </a:t>
            </a:r>
            <a:endParaRPr lang="en-US" sz="2100" b="0" strike="noStrike" spc="-1" dirty="0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18"/>
          </p:nvPr>
        </p:nvSpPr>
        <p:spPr>
          <a:xfrm>
            <a:off x="11292840" y="6172200"/>
            <a:ext cx="912960" cy="59220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10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C4C1A9EA-A71F-44D3-9F57-92F1919DA6DD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18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137" name="Google Shape;226;p29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10589760" y="292320"/>
            <a:ext cx="1470960" cy="1470960"/>
          </a:xfrm>
          <a:prstGeom prst="rect">
            <a:avLst/>
          </a:prstGeom>
          <a:ln w="0">
            <a:noFill/>
          </a:ln>
        </p:spPr>
      </p:pic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228600" y="457200"/>
            <a:ext cx="4839480" cy="700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Team Work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883799" y="1893455"/>
            <a:ext cx="9359327" cy="368739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95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We are designing a smart pen using the KA8 optical sensor chip and the Teensy 4.1 microcontroller. The goal of this pen is to capture real-time X and Y movement data and store it on an SD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card.</a:t>
            </a:r>
          </a:p>
          <a:p>
            <a:pPr marL="0" indent="0" algn="just">
              <a:lnSpc>
                <a:spcPct val="95000"/>
              </a:lnSpc>
              <a:buNone/>
              <a:tabLst>
                <a:tab pos="0" algn="l"/>
              </a:tabLst>
            </a:pPr>
            <a:endParaRPr lang="en-US" sz="2400" dirty="0"/>
          </a:p>
          <a:p>
            <a:pPr algn="just">
              <a:lnSpc>
                <a:spcPct val="95000"/>
              </a:lnSpc>
              <a:tabLst>
                <a:tab pos="0" algn="l"/>
              </a:tabLst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The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pen tracks the user’s hand movements using the KA8 chip, while the Teensy processes the data and save it for later use.</a:t>
            </a:r>
            <a:endParaRPr lang="en-US" sz="2400" b="0" strike="noStrike" spc="-1" dirty="0">
              <a:latin typeface="Arial"/>
            </a:endParaRPr>
          </a:p>
          <a:p>
            <a:pPr algn="just">
              <a:lnSpc>
                <a:spcPct val="95000"/>
              </a:lnSpc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algn="just">
              <a:lnSpc>
                <a:spcPct val="95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Offering a seamless way to bridge the gap between traditional note taking and modern digital note taking.</a:t>
            </a:r>
            <a:endParaRPr lang="en-US" sz="2400" b="0" strike="noStrike" spc="-1" dirty="0">
              <a:latin typeface="Arial"/>
            </a:endParaRPr>
          </a:p>
          <a:p>
            <a:pPr algn="just">
              <a:lnSpc>
                <a:spcPct val="95000"/>
              </a:lnSpc>
              <a:buNone/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algn="just">
              <a:lnSpc>
                <a:spcPct val="95000"/>
              </a:lnSpc>
              <a:buNone/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90" name="Google Shape;115;p16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10589760" y="292320"/>
            <a:ext cx="1470960" cy="147096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2"/>
          <p:cNvSpPr>
            <a:spLocks noGrp="1"/>
          </p:cNvSpPr>
          <p:nvPr>
            <p:ph type="sldNum" idx="7"/>
          </p:nvPr>
        </p:nvSpPr>
        <p:spPr>
          <a:xfrm>
            <a:off x="11292840" y="6172200"/>
            <a:ext cx="912960" cy="59220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10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AD24F58A-4478-47A1-9050-62D14762E51A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2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title"/>
          </p:nvPr>
        </p:nvSpPr>
        <p:spPr>
          <a:xfrm>
            <a:off x="1022221" y="960582"/>
            <a:ext cx="4953705" cy="80269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just">
              <a:lnSpc>
                <a:spcPct val="95000"/>
              </a:lnSpc>
              <a:tabLst>
                <a:tab pos="0" algn="l"/>
              </a:tabLst>
            </a:pPr>
            <a:r>
              <a:rPr lang="en-US" sz="29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Introduction </a:t>
            </a:r>
            <a:endParaRPr lang="en-US" sz="2900" spc="-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914400" y="685800"/>
            <a:ext cx="9132480" cy="5868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95000"/>
              </a:lnSpc>
              <a:buNone/>
              <a:tabLst>
                <a:tab pos="0" algn="l"/>
              </a:tabLst>
            </a:pPr>
            <a:r>
              <a:rPr lang="en-US" sz="29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System Integration</a:t>
            </a:r>
            <a:endParaRPr lang="en-US" sz="2900" b="0" strike="noStrike" spc="-1" dirty="0">
              <a:latin typeface="Arial"/>
            </a:endParaRPr>
          </a:p>
          <a:p>
            <a:pPr algn="just">
              <a:lnSpc>
                <a:spcPct val="95000"/>
              </a:lnSpc>
              <a:buNone/>
              <a:tabLst>
                <a:tab pos="0" algn="l"/>
              </a:tabLst>
            </a:pPr>
            <a:endParaRPr lang="en-US" sz="2900" b="0" strike="noStrike" spc="-1" dirty="0">
              <a:latin typeface="Arial"/>
            </a:endParaRPr>
          </a:p>
          <a:p>
            <a:pPr marL="457200" indent="-380880" algn="just">
              <a:lnSpc>
                <a:spcPct val="95000"/>
              </a:lnSpc>
              <a:buClr>
                <a:srgbClr val="6F6F74"/>
              </a:buClr>
              <a:buFont typeface="Times New Roman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KA8 Optical Chip</a:t>
            </a:r>
            <a:endParaRPr lang="en-US" sz="2400" b="0" strike="noStrike" spc="-1" dirty="0">
              <a:latin typeface="Arial"/>
            </a:endParaRPr>
          </a:p>
          <a:p>
            <a:pPr marL="457200" indent="-380880" algn="just">
              <a:lnSpc>
                <a:spcPct val="95000"/>
              </a:lnSpc>
              <a:buClr>
                <a:srgbClr val="6F6F74"/>
              </a:buClr>
              <a:buFont typeface="Times New Roman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Teensy 4.1</a:t>
            </a:r>
            <a:endParaRPr lang="en-US" sz="2400" b="0" strike="noStrike" spc="-1" dirty="0">
              <a:latin typeface="Arial"/>
            </a:endParaRPr>
          </a:p>
          <a:p>
            <a:pPr marL="457200" indent="-380880" algn="just">
              <a:lnSpc>
                <a:spcPct val="95000"/>
              </a:lnSpc>
              <a:buClr>
                <a:srgbClr val="6F6F74"/>
              </a:buClr>
              <a:buFont typeface="Times New Roman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TP 4056</a:t>
            </a:r>
            <a:endParaRPr lang="en-US" sz="2400" b="0" strike="noStrike" spc="-1" dirty="0">
              <a:latin typeface="Arial"/>
            </a:endParaRPr>
          </a:p>
          <a:p>
            <a:pPr marL="457200" indent="-380880" algn="just">
              <a:lnSpc>
                <a:spcPct val="95000"/>
              </a:lnSpc>
              <a:buClr>
                <a:srgbClr val="6F6F74"/>
              </a:buClr>
              <a:buFont typeface="Times New Roman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Battery</a:t>
            </a:r>
            <a:endParaRPr lang="en-US" sz="2400" b="0" strike="noStrike" spc="-1" dirty="0">
              <a:latin typeface="Arial"/>
            </a:endParaRPr>
          </a:p>
          <a:p>
            <a:pPr marL="457200" indent="-380880" algn="just">
              <a:lnSpc>
                <a:spcPct val="95000"/>
              </a:lnSpc>
              <a:buClr>
                <a:srgbClr val="6F6F74"/>
              </a:buClr>
              <a:buFont typeface="Times New Roman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Led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94" name="Google Shape;123;p17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10589760" y="292320"/>
            <a:ext cx="1470960" cy="147096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2"/>
          <p:cNvSpPr>
            <a:spLocks noGrp="1"/>
          </p:cNvSpPr>
          <p:nvPr>
            <p:ph type="sldNum" idx="8"/>
          </p:nvPr>
        </p:nvSpPr>
        <p:spPr>
          <a:xfrm>
            <a:off x="11292840" y="6172200"/>
            <a:ext cx="912960" cy="59220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10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BB2AB064-FB6E-4FDA-B40D-ADE03BC426A3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3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138;p 1"/>
          <p:cNvSpPr/>
          <p:nvPr/>
        </p:nvSpPr>
        <p:spPr>
          <a:xfrm>
            <a:off x="1029854" y="1440916"/>
            <a:ext cx="4489200" cy="495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57200" indent="-457200" algn="just">
              <a:lnSpc>
                <a:spcPct val="9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9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X values represent the horizontal movement of the pen.</a:t>
            </a:r>
            <a:endParaRPr lang="en-US" sz="2900" b="0" strike="noStrike" spc="-1" dirty="0">
              <a:latin typeface="Arial"/>
            </a:endParaRPr>
          </a:p>
          <a:p>
            <a:pPr marL="457200" indent="-457200" algn="just">
              <a:lnSpc>
                <a:spcPct val="9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900" b="0" strike="noStrike" spc="-1" dirty="0">
              <a:latin typeface="Arial"/>
            </a:endParaRPr>
          </a:p>
          <a:p>
            <a:pPr marL="457200" indent="-457200" algn="just">
              <a:lnSpc>
                <a:spcPct val="9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9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Y values represent the vertical movement of the pen.</a:t>
            </a:r>
            <a:endParaRPr lang="en-US" sz="2900" b="0" strike="noStrike" spc="-1" dirty="0">
              <a:latin typeface="Arial"/>
            </a:endParaRPr>
          </a:p>
        </p:txBody>
      </p:sp>
      <p:pic>
        <p:nvPicPr>
          <p:cNvPr id="97" name="Google Shape;131;p18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10589760" y="292320"/>
            <a:ext cx="1470960" cy="147096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sldNum" idx="9"/>
          </p:nvPr>
        </p:nvSpPr>
        <p:spPr>
          <a:xfrm>
            <a:off x="11292840" y="6172200"/>
            <a:ext cx="912960" cy="59220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10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86736026-A806-4F7B-B4A6-33ADA264AADB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4</a:t>
            </a:fld>
            <a:endParaRPr lang="en-US" sz="3600" b="0" strike="noStrike" spc="-1">
              <a:latin typeface="Times New Roman"/>
            </a:endParaRPr>
          </a:p>
        </p:txBody>
      </p:sp>
      <p:graphicFrame>
        <p:nvGraphicFramePr>
          <p:cNvPr id="99" name="Table 98"/>
          <p:cNvGraphicFramePr/>
          <p:nvPr/>
        </p:nvGraphicFramePr>
        <p:xfrm>
          <a:off x="6049440" y="1427040"/>
          <a:ext cx="4351320" cy="4853160"/>
        </p:xfrm>
        <a:graphic>
          <a:graphicData uri="http://schemas.openxmlformats.org/drawingml/2006/table">
            <a:tbl>
              <a:tblPr/>
              <a:tblGrid>
                <a:gridCol w="197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-5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-5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-5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0" name="Rectangle 99"/>
          <p:cNvSpPr/>
          <p:nvPr/>
        </p:nvSpPr>
        <p:spPr>
          <a:xfrm>
            <a:off x="1143000" y="433800"/>
            <a:ext cx="891432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9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Data </a:t>
            </a:r>
            <a:r>
              <a:rPr lang="en-US" sz="29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Representation </a:t>
            </a:r>
            <a:r>
              <a:rPr lang="en-US" sz="29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Of KA8</a:t>
            </a:r>
            <a:endParaRPr lang="en-US" sz="29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Num" idx="10"/>
          </p:nvPr>
        </p:nvSpPr>
        <p:spPr>
          <a:xfrm>
            <a:off x="11292840" y="6172200"/>
            <a:ext cx="912960" cy="59220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10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1A2355CF-BFF1-4AA0-935E-E26797DC3C3A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5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102" name="Google Shape;157;p 2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10589760" y="292320"/>
            <a:ext cx="1470960" cy="1470960"/>
          </a:xfrm>
          <a:prstGeom prst="rect">
            <a:avLst/>
          </a:prstGeom>
          <a:ln w="0">
            <a:noFill/>
          </a:ln>
        </p:spPr>
      </p:pic>
      <p:sp>
        <p:nvSpPr>
          <p:cNvPr id="103" name="PlaceHolder 2"/>
          <p:cNvSpPr>
            <a:spLocks noGrp="1"/>
          </p:cNvSpPr>
          <p:nvPr>
            <p:ph type="title"/>
          </p:nvPr>
        </p:nvSpPr>
        <p:spPr>
          <a:xfrm>
            <a:off x="71581" y="420255"/>
            <a:ext cx="6948055" cy="68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1" strike="noStrike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Circuit </a:t>
            </a: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Diagram</a:t>
            </a:r>
            <a:endParaRPr lang="en-US" sz="4400" b="0" strike="noStrike" spc="-1" dirty="0">
              <a:latin typeface="Arial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3"/>
          <a:stretch/>
        </p:blipFill>
        <p:spPr>
          <a:xfrm>
            <a:off x="914400" y="1371600"/>
            <a:ext cx="9676080" cy="5037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Num" idx="11"/>
          </p:nvPr>
        </p:nvSpPr>
        <p:spPr>
          <a:xfrm>
            <a:off x="11292840" y="6172200"/>
            <a:ext cx="912960" cy="59220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10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E5C15F14-E697-4C75-871A-5A192DD6F530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6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106" name="Google Shape;165;p 2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10589760" y="292320"/>
            <a:ext cx="1470960" cy="1470960"/>
          </a:xfrm>
          <a:prstGeom prst="rect">
            <a:avLst/>
          </a:prstGeom>
          <a:ln w="0">
            <a:noFill/>
          </a:ln>
        </p:spPr>
      </p:pic>
      <p:sp>
        <p:nvSpPr>
          <p:cNvPr id="107" name="PlaceHolder 2"/>
          <p:cNvSpPr>
            <a:spLocks noGrp="1"/>
          </p:cNvSpPr>
          <p:nvPr>
            <p:ph type="title"/>
          </p:nvPr>
        </p:nvSpPr>
        <p:spPr>
          <a:xfrm>
            <a:off x="328320" y="457200"/>
            <a:ext cx="4242600" cy="806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Flow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82" y="1479581"/>
            <a:ext cx="5369433" cy="50863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Num" idx="12"/>
          </p:nvPr>
        </p:nvSpPr>
        <p:spPr>
          <a:xfrm>
            <a:off x="11292840" y="6172200"/>
            <a:ext cx="912960" cy="59220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10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44B17147-D125-4087-98FF-16E1163C0B92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7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110" name="Google Shape;149;p20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10589760" y="292320"/>
            <a:ext cx="1470960" cy="1470960"/>
          </a:xfrm>
          <a:prstGeom prst="rect">
            <a:avLst/>
          </a:prstGeom>
          <a:ln w="0">
            <a:noFill/>
          </a:ln>
        </p:spPr>
      </p:pic>
      <p:sp>
        <p:nvSpPr>
          <p:cNvPr id="111" name="Rectangle 110"/>
          <p:cNvSpPr/>
          <p:nvPr/>
        </p:nvSpPr>
        <p:spPr>
          <a:xfrm>
            <a:off x="685800" y="457200"/>
            <a:ext cx="4672440" cy="7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Sequence Diagram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112" name="Picture 111"/>
          <p:cNvPicPr/>
          <p:nvPr/>
        </p:nvPicPr>
        <p:blipFill>
          <a:blip r:embed="rId3"/>
          <a:stretch/>
        </p:blipFill>
        <p:spPr>
          <a:xfrm rot="10200">
            <a:off x="912960" y="1483920"/>
            <a:ext cx="9595080" cy="4283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114" y="1219200"/>
            <a:ext cx="32480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39;p 1" descr="National University of Computer and Emerging Sciences - Wikipedia"/>
          <p:cNvPicPr/>
          <p:nvPr/>
        </p:nvPicPr>
        <p:blipFill>
          <a:blip r:embed="rId2"/>
          <a:stretch/>
        </p:blipFill>
        <p:spPr>
          <a:xfrm>
            <a:off x="10589760" y="292320"/>
            <a:ext cx="1470960" cy="1470960"/>
          </a:xfrm>
          <a:prstGeom prst="rect">
            <a:avLst/>
          </a:prstGeom>
          <a:ln w="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sldNum" idx="13"/>
          </p:nvPr>
        </p:nvSpPr>
        <p:spPr>
          <a:xfrm>
            <a:off x="11292840" y="6172200"/>
            <a:ext cx="912960" cy="592200"/>
          </a:xfrm>
          <a:prstGeom prst="rect">
            <a:avLst/>
          </a:prstGeom>
          <a:noFill/>
          <a:ln w="0">
            <a:noFill/>
          </a:ln>
        </p:spPr>
        <p:txBody>
          <a:bodyPr lIns="45720" tIns="45000" rIns="45720" bIns="45000" anchor="ctr">
            <a:normAutofit fontScale="91000" lnSpcReduction="10000"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fld id="{EE019775-E8CB-4CC5-8C82-12BB772C255D}" type="slidenum">
              <a:rPr lang="en-US" sz="3600" b="0" strike="noStrike" spc="-1">
                <a:solidFill>
                  <a:srgbClr val="8E8E93"/>
                </a:solidFill>
                <a:latin typeface="Century Schoolbook"/>
                <a:ea typeface="Century Schoolbook"/>
              </a:rPr>
              <a:t>9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143000" y="1677073"/>
            <a:ext cx="8593920" cy="5001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380880" algn="just">
              <a:lnSpc>
                <a:spcPct val="95000"/>
              </a:lnSpc>
              <a:buClr>
                <a:srgbClr val="6F6F74"/>
              </a:buClr>
              <a:buFont typeface="Times New Roman"/>
              <a:buChar char="•"/>
              <a:tabLst>
                <a:tab pos="0" algn="l"/>
              </a:tabLst>
            </a:pP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MPU6050 (Gyro-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Accelo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sensor) –too much Noise !</a:t>
            </a:r>
          </a:p>
          <a:p>
            <a:pPr marL="457200" indent="-380880" algn="just">
              <a:lnSpc>
                <a:spcPct val="95000"/>
              </a:lnSpc>
              <a:buClr>
                <a:srgbClr val="6F6F74"/>
              </a:buClr>
              <a:buFont typeface="Times New Roman"/>
              <a:buChar char="•"/>
              <a:tabLst>
                <a:tab pos="0" algn="l"/>
              </a:tabLst>
            </a:pP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Replacing with Optical Sensor (KA8)</a:t>
            </a:r>
          </a:p>
          <a:p>
            <a:pPr marL="457200" indent="-380880" algn="just">
              <a:lnSpc>
                <a:spcPct val="95000"/>
              </a:lnSpc>
              <a:buClr>
                <a:srgbClr val="6F6F74"/>
              </a:buClr>
              <a:buFont typeface="Times New Roman"/>
              <a:buChar char="•"/>
              <a:tabLst>
                <a:tab pos="0" algn="l"/>
              </a:tabLst>
            </a:pPr>
            <a:endParaRPr lang="en-US" sz="2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457200" indent="-380880" algn="just">
              <a:lnSpc>
                <a:spcPct val="95000"/>
              </a:lnSpc>
              <a:buClr>
                <a:srgbClr val="6F6F74"/>
              </a:buClr>
              <a:buSzPct val="45000"/>
              <a:buFont typeface="Times New Roman"/>
              <a:buChar char="•"/>
              <a:tabLst>
                <a:tab pos="0" algn="l"/>
              </a:tabLst>
            </a:pP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Interfacing 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  <a:ea typeface="Times New Roman"/>
              </a:rPr>
              <a:t>the KA8 chip with the Teensy 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4.1</a:t>
            </a:r>
          </a:p>
          <a:p>
            <a:pPr marL="457200" indent="-380880" algn="just">
              <a:lnSpc>
                <a:spcPct val="95000"/>
              </a:lnSpc>
              <a:buClr>
                <a:srgbClr val="6F6F74"/>
              </a:buClr>
              <a:buSzPct val="45000"/>
              <a:buFont typeface="Times New Roman"/>
              <a:buChar char="•"/>
              <a:tabLst>
                <a:tab pos="0" algn="l"/>
              </a:tabLst>
            </a:pP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Challenges 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  <a:ea typeface="Times New Roman"/>
              </a:rPr>
              <a:t>in ensuring that the X and Y data was accurate</a:t>
            </a:r>
          </a:p>
          <a:p>
            <a:pPr marL="457200" indent="-380880" algn="just">
              <a:lnSpc>
                <a:spcPct val="95000"/>
              </a:lnSpc>
              <a:buClr>
                <a:srgbClr val="6F6F74"/>
              </a:buClr>
              <a:buSzPct val="45000"/>
              <a:buFont typeface="Times New Roman"/>
              <a:buChar char="•"/>
              <a:tabLst>
                <a:tab pos="0" algn="l"/>
              </a:tabLst>
            </a:pP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Surface Issues (too smooth / too 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ough )</a:t>
            </a:r>
            <a:endParaRPr lang="en-US" sz="2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457200" indent="-380880" algn="just">
              <a:lnSpc>
                <a:spcPct val="95000"/>
              </a:lnSpc>
              <a:buClr>
                <a:srgbClr val="6F6F74"/>
              </a:buClr>
              <a:buSzPct val="45000"/>
              <a:buFont typeface="Times New Roman"/>
              <a:buChar char="•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  <a:ea typeface="Times New Roman"/>
              </a:rPr>
              <a:t>Insufficient Lighting</a:t>
            </a:r>
          </a:p>
          <a:p>
            <a:pPr marL="457200" indent="-380880" algn="just">
              <a:lnSpc>
                <a:spcPct val="95000"/>
              </a:lnSpc>
              <a:buClr>
                <a:srgbClr val="6F6F74"/>
              </a:buClr>
              <a:buSzPct val="45000"/>
              <a:buFont typeface="Times New Roman"/>
              <a:buChar char="•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  <a:ea typeface="Times New Roman"/>
              </a:rPr>
              <a:t>Sensor Obstruction or 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Dust or Heat Up Issues</a:t>
            </a:r>
            <a:endParaRPr lang="en-US" sz="2400" spc="-1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 marL="457200" indent="-380880" algn="just">
              <a:lnSpc>
                <a:spcPct val="95000"/>
              </a:lnSpc>
              <a:buClr>
                <a:srgbClr val="6F6F74"/>
              </a:buClr>
              <a:buSzPct val="45000"/>
              <a:buFont typeface="Times New Roman"/>
              <a:buChar char="•"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Times New Roman"/>
                <a:ea typeface="Times New Roman"/>
              </a:rPr>
              <a:t>Electrical Noise </a:t>
            </a:r>
            <a:r>
              <a:rPr lang="en-US" sz="24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( power )</a:t>
            </a:r>
            <a:endParaRPr lang="en-US" sz="2400" spc="-1" dirty="0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143000" y="591127"/>
            <a:ext cx="548532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Technical Difficulties</a:t>
            </a:r>
            <a:endParaRPr lang="en-US" sz="4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</TotalTime>
  <Words>302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Century Schoolbook</vt:lpstr>
      <vt:lpstr>DejaVu Sans</vt:lpstr>
      <vt:lpstr>Symbol</vt:lpstr>
      <vt:lpstr>Times New Roman</vt:lpstr>
      <vt:lpstr>Wingdings</vt:lpstr>
      <vt:lpstr>Office Theme</vt:lpstr>
      <vt:lpstr>Office Theme</vt:lpstr>
      <vt:lpstr>   Design and Development of a Smart Electronic Pen</vt:lpstr>
      <vt:lpstr>Introduction </vt:lpstr>
      <vt:lpstr>PowerPoint Presentation</vt:lpstr>
      <vt:lpstr>PowerPoint Presentation</vt:lpstr>
      <vt:lpstr>Circuit Diagram</vt:lpstr>
      <vt:lpstr>Flow Diagram</vt:lpstr>
      <vt:lpstr>PowerPoint Presentation</vt:lpstr>
      <vt:lpstr>Activity Diagram</vt:lpstr>
      <vt:lpstr>PowerPoint Presentation</vt:lpstr>
      <vt:lpstr>PowerPoint Presentation</vt:lpstr>
      <vt:lpstr>PowerPoint Presentation</vt:lpstr>
      <vt:lpstr>Browsing File to upload</vt:lpstr>
      <vt:lpstr>File Opened</vt:lpstr>
      <vt:lpstr>Coloring Options</vt:lpstr>
      <vt:lpstr>Saving File - Naming</vt:lpstr>
      <vt:lpstr>PDF File Saved</vt:lpstr>
      <vt:lpstr>Objectives</vt:lpstr>
      <vt:lpstr>Team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Design and Development of a Smart Electronic Pen</dc:title>
  <dc:subject/>
  <dc:creator/>
  <dc:description/>
  <cp:lastModifiedBy>Moorche</cp:lastModifiedBy>
  <cp:revision>49</cp:revision>
  <dcterms:modified xsi:type="dcterms:W3CDTF">2024-10-30T08:00:02Z</dcterms:modified>
  <dc:language>en-US</dc:language>
</cp:coreProperties>
</file>