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0" r:id="rId6"/>
    <p:sldId id="297" r:id="rId7"/>
    <p:sldId id="265" r:id="rId8"/>
    <p:sldId id="263" r:id="rId9"/>
    <p:sldId id="260" r:id="rId10"/>
    <p:sldId id="287" r:id="rId11"/>
    <p:sldId id="268" r:id="rId12"/>
    <p:sldId id="293" r:id="rId13"/>
    <p:sldId id="294" r:id="rId14"/>
    <p:sldId id="295" r:id="rId15"/>
    <p:sldId id="296" r:id="rId16"/>
    <p:sldId id="279" r:id="rId17"/>
    <p:sldId id="283" r:id="rId18"/>
    <p:sldId id="284" r:id="rId19"/>
    <p:sldId id="288" r:id="rId20"/>
    <p:sldId id="298" r:id="rId21"/>
    <p:sldId id="286" r:id="rId22"/>
    <p:sldId id="285" r:id="rId23"/>
    <p:sldId id="289" r:id="rId24"/>
    <p:sldId id="291" r:id="rId25"/>
    <p:sldId id="292" r:id="rId26"/>
    <p:sldId id="277" r:id="rId27"/>
    <p:sldId id="290"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C2B74-EED1-B55E-0C15-AB96D792E7F5}" v="316" dt="2024-04-17T06:16:02.981"/>
    <p1510:client id="{5751A46F-3242-BEE3-4ACD-9B1CC948FD2B}" v="444" dt="2024-04-15T17:06:40.856"/>
    <p1510:client id="{8EF8812D-52E0-E1D3-52A9-A91C970F580E}" v="52" dt="2024-04-15T17:13:40.5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835" y="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1379" y="407811"/>
            <a:ext cx="10649240"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5400" y="0"/>
            <a:ext cx="11736705" cy="6858000"/>
          </a:xfrm>
          <a:custGeom>
            <a:avLst/>
            <a:gdLst/>
            <a:ahLst/>
            <a:cxnLst/>
            <a:rect l="l" t="t" r="r" b="b"/>
            <a:pathLst>
              <a:path w="11736705" h="6858000">
                <a:moveTo>
                  <a:pt x="0" y="6857999"/>
                </a:moveTo>
                <a:lnTo>
                  <a:pt x="11736599" y="6857999"/>
                </a:lnTo>
                <a:lnTo>
                  <a:pt x="11736599" y="0"/>
                </a:lnTo>
                <a:lnTo>
                  <a:pt x="0" y="0"/>
                </a:lnTo>
                <a:lnTo>
                  <a:pt x="0" y="6857999"/>
                </a:lnTo>
                <a:close/>
              </a:path>
            </a:pathLst>
          </a:custGeom>
          <a:solidFill>
            <a:srgbClr val="343437"/>
          </a:solidFill>
        </p:spPr>
        <p:txBody>
          <a:bodyPr wrap="square" lIns="0" tIns="0" rIns="0" bIns="0" rtlCol="0"/>
          <a:lstStyle/>
          <a:p>
            <a:endParaRPr/>
          </a:p>
        </p:txBody>
      </p:sp>
      <p:sp>
        <p:nvSpPr>
          <p:cNvPr id="17" name="bg object 17"/>
          <p:cNvSpPr/>
          <p:nvPr/>
        </p:nvSpPr>
        <p:spPr>
          <a:xfrm>
            <a:off x="0" y="0"/>
            <a:ext cx="455930" cy="6856730"/>
          </a:xfrm>
          <a:custGeom>
            <a:avLst/>
            <a:gdLst/>
            <a:ahLst/>
            <a:cxnLst/>
            <a:rect l="l" t="t" r="r" b="b"/>
            <a:pathLst>
              <a:path w="455930" h="6856730">
                <a:moveTo>
                  <a:pt x="455399" y="6856199"/>
                </a:moveTo>
                <a:lnTo>
                  <a:pt x="0" y="6856199"/>
                </a:lnTo>
                <a:lnTo>
                  <a:pt x="0" y="0"/>
                </a:lnTo>
                <a:lnTo>
                  <a:pt x="455399" y="0"/>
                </a:lnTo>
                <a:lnTo>
                  <a:pt x="455399" y="6856199"/>
                </a:lnTo>
                <a:close/>
              </a:path>
            </a:pathLst>
          </a:custGeom>
          <a:solidFill>
            <a:srgbClr val="6F6F7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292840" y="0"/>
            <a:ext cx="899160" cy="6856730"/>
          </a:xfrm>
          <a:custGeom>
            <a:avLst/>
            <a:gdLst/>
            <a:ahLst/>
            <a:cxnLst/>
            <a:rect l="l" t="t" r="r" b="b"/>
            <a:pathLst>
              <a:path w="899159" h="6856730">
                <a:moveTo>
                  <a:pt x="0" y="0"/>
                </a:moveTo>
                <a:lnTo>
                  <a:pt x="899159" y="0"/>
                </a:lnTo>
                <a:lnTo>
                  <a:pt x="899159" y="6856199"/>
                </a:lnTo>
                <a:lnTo>
                  <a:pt x="0" y="6856199"/>
                </a:lnTo>
                <a:lnTo>
                  <a:pt x="0" y="0"/>
                </a:lnTo>
                <a:close/>
              </a:path>
            </a:pathLst>
          </a:custGeom>
          <a:solidFill>
            <a:srgbClr val="343437"/>
          </a:solidFill>
        </p:spPr>
        <p:txBody>
          <a:bodyPr wrap="square" lIns="0" tIns="0" rIns="0" bIns="0" rtlCol="0"/>
          <a:lstStyle/>
          <a:p>
            <a:endParaRPr/>
          </a:p>
        </p:txBody>
      </p:sp>
      <p:sp>
        <p:nvSpPr>
          <p:cNvPr id="2" name="Holder 2"/>
          <p:cNvSpPr>
            <a:spLocks noGrp="1"/>
          </p:cNvSpPr>
          <p:nvPr>
            <p:ph type="title"/>
          </p:nvPr>
        </p:nvSpPr>
        <p:spPr>
          <a:xfrm>
            <a:off x="803780" y="510771"/>
            <a:ext cx="10584439" cy="635000"/>
          </a:xfrm>
          <a:prstGeom prst="rect">
            <a:avLst/>
          </a:prstGeom>
        </p:spPr>
        <p:txBody>
          <a:bodyPr wrap="square" lIns="0" tIns="0" rIns="0" bIns="0">
            <a:spAutoFit/>
          </a:bodyPr>
          <a:lstStyle>
            <a:lvl1pPr>
              <a:defRPr sz="4000" b="0" i="0">
                <a:solidFill>
                  <a:schemeClr val="tx1"/>
                </a:solidFill>
                <a:latin typeface="Cambria"/>
                <a:cs typeface="Cambria"/>
              </a:defRPr>
            </a:lvl1pPr>
          </a:lstStyle>
          <a:p>
            <a:endParaRPr/>
          </a:p>
        </p:txBody>
      </p:sp>
      <p:sp>
        <p:nvSpPr>
          <p:cNvPr id="3" name="Holder 3"/>
          <p:cNvSpPr>
            <a:spLocks noGrp="1"/>
          </p:cNvSpPr>
          <p:nvPr>
            <p:ph type="body" idx="1"/>
          </p:nvPr>
        </p:nvSpPr>
        <p:spPr>
          <a:xfrm>
            <a:off x="764225" y="1999548"/>
            <a:ext cx="10663549" cy="39744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9100" y="2058279"/>
            <a:ext cx="8733100" cy="1047082"/>
          </a:xfrm>
          <a:prstGeom prst="rect">
            <a:avLst/>
          </a:prstGeom>
        </p:spPr>
        <p:txBody>
          <a:bodyPr vert="horz" wrap="square" lIns="0" tIns="97155" rIns="0" bIns="0" rtlCol="0" anchor="t">
            <a:spAutoFit/>
          </a:bodyPr>
          <a:lstStyle/>
          <a:p>
            <a:pPr marL="12700" marR="5080">
              <a:lnSpc>
                <a:spcPts val="3670"/>
              </a:lnSpc>
              <a:spcBef>
                <a:spcPts val="765"/>
              </a:spcBef>
            </a:pPr>
            <a:r>
              <a:rPr lang="en-US" sz="3600" spc="204" dirty="0" smtClean="0">
                <a:solidFill>
                  <a:srgbClr val="FFFFFF"/>
                </a:solidFill>
                <a:ea typeface="Cambria"/>
              </a:rPr>
              <a:t>Design and Development of Smart </a:t>
            </a:r>
            <a:r>
              <a:rPr lang="en-US" sz="3600" spc="204" dirty="0">
                <a:solidFill>
                  <a:srgbClr val="FFFFFF"/>
                </a:solidFill>
                <a:ea typeface="Cambria"/>
              </a:rPr>
              <a:t>Electronic Pen </a:t>
            </a:r>
          </a:p>
        </p:txBody>
      </p:sp>
      <p:sp>
        <p:nvSpPr>
          <p:cNvPr id="3" name="object 3"/>
          <p:cNvSpPr txBox="1"/>
          <p:nvPr/>
        </p:nvSpPr>
        <p:spPr>
          <a:xfrm>
            <a:off x="1249100" y="4766017"/>
            <a:ext cx="4025265" cy="1787412"/>
          </a:xfrm>
          <a:prstGeom prst="rect">
            <a:avLst/>
          </a:prstGeom>
        </p:spPr>
        <p:txBody>
          <a:bodyPr vert="horz" wrap="square" lIns="0" tIns="13335" rIns="0" bIns="0" rtlCol="0" anchor="t">
            <a:spAutoFit/>
          </a:bodyPr>
          <a:lstStyle/>
          <a:p>
            <a:pPr marL="12700">
              <a:lnSpc>
                <a:spcPct val="100000"/>
              </a:lnSpc>
              <a:spcBef>
                <a:spcPts val="105"/>
              </a:spcBef>
            </a:pPr>
            <a:r>
              <a:rPr sz="1950" spc="95" dirty="0">
                <a:solidFill>
                  <a:srgbClr val="BEBEBE"/>
                </a:solidFill>
                <a:latin typeface="Cambria"/>
                <a:cs typeface="Cambria"/>
              </a:rPr>
              <a:t>Group</a:t>
            </a:r>
            <a:r>
              <a:rPr sz="1950" spc="70" dirty="0">
                <a:solidFill>
                  <a:srgbClr val="BEBEBE"/>
                </a:solidFill>
                <a:latin typeface="Cambria"/>
                <a:cs typeface="Cambria"/>
              </a:rPr>
              <a:t> </a:t>
            </a:r>
            <a:r>
              <a:rPr sz="1950" spc="75" dirty="0">
                <a:solidFill>
                  <a:srgbClr val="BEBEBE"/>
                </a:solidFill>
                <a:latin typeface="Cambria"/>
                <a:cs typeface="Cambria"/>
              </a:rPr>
              <a:t>Members</a:t>
            </a:r>
            <a:endParaRPr sz="1950">
              <a:latin typeface="Cambria"/>
              <a:cs typeface="Cambria"/>
            </a:endParaRPr>
          </a:p>
          <a:p>
            <a:pPr marL="12700" marR="5080">
              <a:lnSpc>
                <a:spcPts val="3829"/>
              </a:lnSpc>
              <a:spcBef>
                <a:spcPts val="180"/>
              </a:spcBef>
            </a:pPr>
            <a:r>
              <a:rPr lang="en-US" sz="1950" spc="140" dirty="0">
                <a:solidFill>
                  <a:srgbClr val="BEBEBE"/>
                </a:solidFill>
                <a:latin typeface="Cambria"/>
                <a:cs typeface="Cambria"/>
              </a:rPr>
              <a:t>Noman Yousaf </a:t>
            </a:r>
            <a:r>
              <a:rPr sz="1950" spc="5" dirty="0">
                <a:solidFill>
                  <a:srgbClr val="BEBEBE"/>
                </a:solidFill>
                <a:latin typeface="Cambria"/>
                <a:cs typeface="Cambria"/>
              </a:rPr>
              <a:t>(</a:t>
            </a:r>
            <a:r>
              <a:rPr lang="en-US" sz="1950" spc="5" dirty="0">
                <a:solidFill>
                  <a:srgbClr val="BEBEBE"/>
                </a:solidFill>
                <a:latin typeface="Cambria"/>
                <a:cs typeface="Cambria"/>
              </a:rPr>
              <a:t>20P-0614</a:t>
            </a:r>
            <a:r>
              <a:rPr sz="1950" spc="5" dirty="0">
                <a:solidFill>
                  <a:srgbClr val="BEBEBE"/>
                </a:solidFill>
                <a:latin typeface="Cambria"/>
                <a:cs typeface="Cambria"/>
              </a:rPr>
              <a:t>)</a:t>
            </a:r>
            <a:r>
              <a:rPr lang="en-US" sz="1950" spc="5" dirty="0">
                <a:solidFill>
                  <a:srgbClr val="BEBEBE"/>
                </a:solidFill>
                <a:latin typeface="Cambria"/>
                <a:cs typeface="Cambria"/>
              </a:rPr>
              <a:t> </a:t>
            </a:r>
            <a:endParaRPr lang="en-US" sz="1950" dirty="0">
              <a:solidFill>
                <a:srgbClr val="000000"/>
              </a:solidFill>
              <a:latin typeface="Cambria"/>
              <a:cs typeface="Cambria"/>
            </a:endParaRPr>
          </a:p>
          <a:p>
            <a:pPr marL="12700" marR="5080">
              <a:lnSpc>
                <a:spcPts val="3829"/>
              </a:lnSpc>
              <a:spcBef>
                <a:spcPts val="180"/>
              </a:spcBef>
            </a:pPr>
            <a:r>
              <a:rPr lang="en-US" sz="1950" spc="125" dirty="0">
                <a:solidFill>
                  <a:srgbClr val="BEBEBE"/>
                </a:solidFill>
                <a:latin typeface="Cambria"/>
                <a:cs typeface="Cambria"/>
              </a:rPr>
              <a:t>Haq Nawaz </a:t>
            </a:r>
            <a:r>
              <a:rPr sz="1950" spc="5" dirty="0">
                <a:solidFill>
                  <a:srgbClr val="BEBEBE"/>
                </a:solidFill>
                <a:latin typeface="Cambria"/>
                <a:cs typeface="Cambria"/>
              </a:rPr>
              <a:t>(</a:t>
            </a:r>
            <a:r>
              <a:rPr lang="en-US" sz="1950" spc="5" dirty="0">
                <a:solidFill>
                  <a:srgbClr val="BEBEBE"/>
                </a:solidFill>
                <a:latin typeface="Cambria"/>
                <a:cs typeface="Cambria"/>
              </a:rPr>
              <a:t>20P-0057</a:t>
            </a:r>
            <a:r>
              <a:rPr sz="1950" spc="5" dirty="0">
                <a:solidFill>
                  <a:srgbClr val="BEBEBE"/>
                </a:solidFill>
                <a:latin typeface="Cambria"/>
                <a:cs typeface="Cambria"/>
              </a:rPr>
              <a:t>)</a:t>
            </a:r>
            <a:endParaRPr lang="en-US" sz="1950" dirty="0">
              <a:solidFill>
                <a:srgbClr val="000000"/>
              </a:solidFill>
              <a:latin typeface="Cambria"/>
              <a:cs typeface="Cambria"/>
            </a:endParaRPr>
          </a:p>
          <a:p>
            <a:pPr marL="12700" marR="5080">
              <a:lnSpc>
                <a:spcPts val="3829"/>
              </a:lnSpc>
              <a:spcBef>
                <a:spcPts val="180"/>
              </a:spcBef>
            </a:pPr>
            <a:r>
              <a:rPr lang="en-US" sz="1950" spc="5" dirty="0">
                <a:solidFill>
                  <a:srgbClr val="BEBEBE"/>
                </a:solidFill>
                <a:latin typeface="Cambria"/>
                <a:cs typeface="Cambria"/>
              </a:rPr>
              <a:t>Aqil Umar</a:t>
            </a:r>
            <a:r>
              <a:rPr sz="1950" spc="5" dirty="0">
                <a:solidFill>
                  <a:srgbClr val="BEBEBE"/>
                </a:solidFill>
                <a:latin typeface="Cambria"/>
                <a:cs typeface="Cambria"/>
              </a:rPr>
              <a:t>(</a:t>
            </a:r>
            <a:r>
              <a:rPr lang="en-US" sz="1950" spc="5" dirty="0">
                <a:solidFill>
                  <a:srgbClr val="BEBEBE"/>
                </a:solidFill>
                <a:latin typeface="Cambria"/>
                <a:cs typeface="Cambria"/>
              </a:rPr>
              <a:t>19P-0034</a:t>
            </a:r>
            <a:r>
              <a:rPr sz="1950" spc="5" dirty="0">
                <a:solidFill>
                  <a:srgbClr val="BEBEBE"/>
                </a:solidFill>
                <a:latin typeface="Cambria"/>
                <a:cs typeface="Cambria"/>
              </a:rPr>
              <a:t>)</a:t>
            </a:r>
            <a:endParaRPr sz="1950">
              <a:latin typeface="Cambria"/>
              <a:ea typeface="Cambria"/>
              <a:cs typeface="Cambria"/>
            </a:endParaRPr>
          </a:p>
        </p:txBody>
      </p:sp>
      <p:sp>
        <p:nvSpPr>
          <p:cNvPr id="4" name="object 4"/>
          <p:cNvSpPr txBox="1"/>
          <p:nvPr/>
        </p:nvSpPr>
        <p:spPr>
          <a:xfrm>
            <a:off x="6865145" y="4614722"/>
            <a:ext cx="2691130" cy="1024448"/>
          </a:xfrm>
          <a:prstGeom prst="rect">
            <a:avLst/>
          </a:prstGeom>
        </p:spPr>
        <p:txBody>
          <a:bodyPr vert="horz" wrap="square" lIns="0" tIns="12700" rIns="0" bIns="0" rtlCol="0" anchor="t">
            <a:spAutoFit/>
          </a:bodyPr>
          <a:lstStyle/>
          <a:p>
            <a:pPr marL="12700" marR="5080">
              <a:lnSpc>
                <a:spcPct val="155700"/>
              </a:lnSpc>
              <a:spcBef>
                <a:spcPts val="100"/>
              </a:spcBef>
            </a:pPr>
            <a:r>
              <a:rPr sz="2200" spc="55" dirty="0">
                <a:solidFill>
                  <a:srgbClr val="BEBEBE"/>
                </a:solidFill>
                <a:latin typeface="Cambria"/>
                <a:cs typeface="Cambria"/>
              </a:rPr>
              <a:t>Project</a:t>
            </a:r>
            <a:r>
              <a:rPr sz="2200" spc="105" dirty="0">
                <a:solidFill>
                  <a:srgbClr val="BEBEBE"/>
                </a:solidFill>
                <a:latin typeface="Cambria"/>
                <a:cs typeface="Cambria"/>
              </a:rPr>
              <a:t> </a:t>
            </a:r>
            <a:r>
              <a:rPr sz="2200" spc="70" dirty="0">
                <a:solidFill>
                  <a:srgbClr val="BEBEBE"/>
                </a:solidFill>
                <a:latin typeface="Cambria"/>
                <a:cs typeface="Cambria"/>
              </a:rPr>
              <a:t>Supervisor</a:t>
            </a:r>
            <a:r>
              <a:rPr lang="en-US" sz="2200" spc="70" dirty="0">
                <a:solidFill>
                  <a:srgbClr val="BEBEBE"/>
                </a:solidFill>
                <a:latin typeface="Cambria"/>
                <a:cs typeface="Cambria"/>
              </a:rPr>
              <a:t> </a:t>
            </a:r>
            <a:r>
              <a:rPr lang="en-US" sz="2200" spc="75" dirty="0">
                <a:solidFill>
                  <a:srgbClr val="BEBEBE"/>
                </a:solidFill>
                <a:latin typeface="Cambria"/>
                <a:cs typeface="Cambria"/>
              </a:rPr>
              <a:t>  </a:t>
            </a:r>
            <a:endParaRPr lang="en-US" sz="2200" spc="125">
              <a:solidFill>
                <a:srgbClr val="BEBEBE"/>
              </a:solidFill>
              <a:latin typeface="Cambria"/>
              <a:cs typeface="Cambria"/>
            </a:endParaRPr>
          </a:p>
          <a:p>
            <a:pPr marL="12700" marR="5080">
              <a:lnSpc>
                <a:spcPct val="155700"/>
              </a:lnSpc>
              <a:spcBef>
                <a:spcPts val="100"/>
              </a:spcBef>
            </a:pPr>
            <a:r>
              <a:rPr lang="en-US" sz="2200" spc="75" dirty="0">
                <a:solidFill>
                  <a:srgbClr val="BEBEBE"/>
                </a:solidFill>
                <a:ea typeface="+mn-lt"/>
                <a:cs typeface="+mn-lt"/>
              </a:rPr>
              <a:t>Dr. Ali Sayyed</a:t>
            </a:r>
            <a:endParaRPr lang="en-US" dirty="0"/>
          </a:p>
        </p:txBody>
      </p:sp>
      <p:pic>
        <p:nvPicPr>
          <p:cNvPr id="5" name="object 5"/>
          <p:cNvPicPr/>
          <p:nvPr/>
        </p:nvPicPr>
        <p:blipFill>
          <a:blip r:embed="rId2" cstate="print"/>
          <a:stretch>
            <a:fillRect/>
          </a:stretch>
        </p:blipFill>
        <p:spPr>
          <a:xfrm>
            <a:off x="596520" y="109080"/>
            <a:ext cx="1470599" cy="14705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 to Research Papers</a:t>
            </a:r>
            <a:endParaRPr lang="en-US" dirty="0"/>
          </a:p>
        </p:txBody>
      </p:sp>
      <p:sp>
        <p:nvSpPr>
          <p:cNvPr id="3" name="Subtitle 2"/>
          <p:cNvSpPr>
            <a:spLocks noGrp="1"/>
          </p:cNvSpPr>
          <p:nvPr>
            <p:ph type="subTitle" idx="4"/>
          </p:nvPr>
        </p:nvSpPr>
        <p:spPr>
          <a:xfrm>
            <a:off x="685801" y="1371600"/>
            <a:ext cx="9677400" cy="3600986"/>
          </a:xfrm>
        </p:spPr>
        <p:txBody>
          <a:bodyPr/>
          <a:lstStyle/>
          <a:p>
            <a:r>
              <a:rPr lang="en-US" dirty="0" smtClean="0"/>
              <a:t>[</a:t>
            </a:r>
            <a:r>
              <a:rPr lang="en-US" dirty="0"/>
              <a:t>1] A. K. </a:t>
            </a:r>
            <a:r>
              <a:rPr lang="en-US" dirty="0" err="1"/>
              <a:t>Priya</a:t>
            </a:r>
            <a:r>
              <a:rPr lang="en-US" dirty="0"/>
              <a:t>, S. Mishra, S. A. Raj, S. Mandal, and S. </a:t>
            </a:r>
            <a:r>
              <a:rPr lang="en-US" dirty="0" smtClean="0"/>
              <a:t>Data</a:t>
            </a:r>
            <a:r>
              <a:rPr lang="en-US" dirty="0"/>
              <a:t>, “Online and offline character recognition: A survey,” 2016 International Conference on Communication and Signal </a:t>
            </a:r>
            <a:r>
              <a:rPr lang="en-US" dirty="0" smtClean="0"/>
              <a:t>Processing </a:t>
            </a:r>
            <a:r>
              <a:rPr lang="en-US" dirty="0"/>
              <a:t>(ICCSP), pp. 0967–0970, 2016. </a:t>
            </a:r>
            <a:endParaRPr lang="en-US" dirty="0" smtClean="0"/>
          </a:p>
          <a:p>
            <a:endParaRPr lang="en-US" dirty="0" smtClean="0"/>
          </a:p>
          <a:p>
            <a:r>
              <a:rPr lang="en-US" dirty="0" smtClean="0"/>
              <a:t>[</a:t>
            </a:r>
            <a:r>
              <a:rPr lang="en-US" dirty="0"/>
              <a:t>2] R. Palacios, A. Gupta, and P. S. Wang, “Handwritten bank check recognition of courtesy amounts,” International Journal of Image and Graphics, vol. 04, pp. 203–222, 2004</a:t>
            </a:r>
            <a:r>
              <a:rPr lang="en-US" dirty="0" smtClean="0"/>
              <a:t>.</a:t>
            </a:r>
          </a:p>
          <a:p>
            <a:endParaRPr lang="en-US" dirty="0" smtClean="0"/>
          </a:p>
          <a:p>
            <a:r>
              <a:rPr lang="en-US" dirty="0" smtClean="0"/>
              <a:t>[</a:t>
            </a:r>
            <a:r>
              <a:rPr lang="en-US" dirty="0"/>
              <a:t>3] S. N. Srihari, “Recognition of handwritten and machine-printed text for postal address interpretation,” Pattern </a:t>
            </a:r>
            <a:r>
              <a:rPr lang="en-US" dirty="0" err="1"/>
              <a:t>Recognit</a:t>
            </a:r>
            <a:r>
              <a:rPr lang="en-US" dirty="0"/>
              <a:t>. Lett., vol. 14, pp. 291–302, 1993. </a:t>
            </a:r>
            <a:endParaRPr lang="en-US" dirty="0" smtClean="0"/>
          </a:p>
          <a:p>
            <a:endParaRPr lang="en-US" dirty="0" smtClean="0"/>
          </a:p>
          <a:p>
            <a:r>
              <a:rPr lang="en-US" dirty="0" smtClean="0"/>
              <a:t>[</a:t>
            </a:r>
            <a:r>
              <a:rPr lang="en-US" dirty="0"/>
              <a:t>4] M. D. </a:t>
            </a:r>
            <a:r>
              <a:rPr lang="en-US" dirty="0" err="1"/>
              <a:t>Garris</a:t>
            </a:r>
            <a:r>
              <a:rPr lang="en-US" dirty="0"/>
              <a:t>, “Intelligent system for reading handwriting on forms,” Proceedings of the Thirty-First Hawaii International Conference on System Sciences, vol. 3, pp. 233–242 vol.3, 1998. </a:t>
            </a:r>
            <a:endParaRPr lang="en-US" dirty="0" smtClean="0"/>
          </a:p>
          <a:p>
            <a:endParaRPr lang="en-US" dirty="0" smtClean="0"/>
          </a:p>
        </p:txBody>
      </p:sp>
    </p:spTree>
    <p:extLst>
      <p:ext uri="{BB962C8B-B14F-4D97-AF65-F5344CB8AC3E}">
        <p14:creationId xmlns:p14="http://schemas.microsoft.com/office/powerpoint/2010/main" val="384732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580" y="619492"/>
            <a:ext cx="2213610" cy="635000"/>
          </a:xfrm>
          <a:prstGeom prst="rect">
            <a:avLst/>
          </a:prstGeom>
        </p:spPr>
        <p:txBody>
          <a:bodyPr vert="horz" wrap="square" lIns="0" tIns="12700" rIns="0" bIns="0" rtlCol="0">
            <a:spAutoFit/>
          </a:bodyPr>
          <a:lstStyle/>
          <a:p>
            <a:pPr marL="12700">
              <a:lnSpc>
                <a:spcPct val="100000"/>
              </a:lnSpc>
              <a:spcBef>
                <a:spcPts val="100"/>
              </a:spcBef>
            </a:pPr>
            <a:r>
              <a:rPr spc="130" dirty="0"/>
              <a:t>Objective</a:t>
            </a:r>
          </a:p>
        </p:txBody>
      </p:sp>
      <p:sp>
        <p:nvSpPr>
          <p:cNvPr id="3" name="object 3"/>
          <p:cNvSpPr txBox="1"/>
          <p:nvPr/>
        </p:nvSpPr>
        <p:spPr>
          <a:xfrm>
            <a:off x="1365004" y="2492755"/>
            <a:ext cx="8009255" cy="843821"/>
          </a:xfrm>
          <a:prstGeom prst="rect">
            <a:avLst/>
          </a:prstGeom>
        </p:spPr>
        <p:txBody>
          <a:bodyPr vert="horz" wrap="square" lIns="0" tIns="12700" rIns="0" bIns="0" rtlCol="0" anchor="t">
            <a:spAutoFit/>
          </a:bodyPr>
          <a:lstStyle/>
          <a:p>
            <a:pPr marL="353695" indent="-341630">
              <a:spcBef>
                <a:spcPts val="100"/>
              </a:spcBef>
              <a:buFont typeface="Arial"/>
              <a:buChar char="•"/>
              <a:tabLst>
                <a:tab pos="353695" algn="l"/>
                <a:tab pos="354330" algn="l"/>
              </a:tabLst>
            </a:pPr>
            <a:r>
              <a:rPr lang="en-US" spc="-5" dirty="0">
                <a:ea typeface="+mn-lt"/>
                <a:cs typeface="+mn-lt"/>
              </a:rPr>
              <a:t>The main objective of this project is to </a:t>
            </a:r>
            <a:r>
              <a:rPr lang="en-US" sz="1800" spc="-5" dirty="0">
                <a:ea typeface="+mn-lt"/>
                <a:cs typeface="+mn-lt"/>
              </a:rPr>
              <a:t>develop a </a:t>
            </a:r>
            <a:r>
              <a:rPr lang="en-US" spc="-5" dirty="0">
                <a:ea typeface="+mn-lt"/>
                <a:cs typeface="+mn-lt"/>
              </a:rPr>
              <a:t>functional prototype of a digital pen that accurately captures and stores handwritten data using gyroscopes and accelerometers. </a:t>
            </a:r>
            <a:endParaRPr lang="en-US" sz="1800" spc="-5" dirty="0">
              <a:ea typeface="+mn-lt"/>
              <a:cs typeface="+mn-lt"/>
            </a:endParaRPr>
          </a:p>
        </p:txBody>
      </p:sp>
      <p:sp>
        <p:nvSpPr>
          <p:cNvPr id="4" name="object 4"/>
          <p:cNvSpPr txBox="1"/>
          <p:nvPr/>
        </p:nvSpPr>
        <p:spPr>
          <a:xfrm>
            <a:off x="1365004" y="4138675"/>
            <a:ext cx="7724775" cy="848360"/>
          </a:xfrm>
          <a:prstGeom prst="rect">
            <a:avLst/>
          </a:prstGeom>
        </p:spPr>
        <p:txBody>
          <a:bodyPr vert="horz" wrap="square" lIns="0" tIns="12700" rIns="0" bIns="0" rtlCol="0" anchor="t">
            <a:spAutoFit/>
          </a:bodyPr>
          <a:lstStyle/>
          <a:p>
            <a:pPr marL="353695" indent="-341630">
              <a:spcBef>
                <a:spcPts val="100"/>
              </a:spcBef>
              <a:buFont typeface="Arial"/>
              <a:buChar char="•"/>
              <a:tabLst>
                <a:tab pos="353695" algn="l"/>
                <a:tab pos="354330" algn="l"/>
              </a:tabLst>
            </a:pPr>
            <a:r>
              <a:rPr lang="en-US" spc="-5" dirty="0">
                <a:ea typeface="+mn-lt"/>
                <a:cs typeface="+mn-lt"/>
              </a:rPr>
              <a:t>We aim to showcase </a:t>
            </a:r>
            <a:r>
              <a:rPr lang="en-US" sz="1800" spc="-5" dirty="0">
                <a:ea typeface="+mn-lt"/>
                <a:cs typeface="+mn-lt"/>
              </a:rPr>
              <a:t>the </a:t>
            </a:r>
            <a:r>
              <a:rPr lang="en-US" spc="-5" dirty="0">
                <a:ea typeface="+mn-lt"/>
                <a:cs typeface="+mn-lt"/>
              </a:rPr>
              <a:t>potential of this technology in revolutionizing traditional writing tools and enhancing digital note-taking experiences.</a:t>
            </a:r>
          </a:p>
          <a:p>
            <a:pPr marL="353695" indent="-341630">
              <a:lnSpc>
                <a:spcPct val="100000"/>
              </a:lnSpc>
              <a:spcBef>
                <a:spcPts val="100"/>
              </a:spcBef>
              <a:buChar char="●"/>
            </a:pPr>
            <a:endParaRPr sz="1800" spc="-5" dirty="0">
              <a:latin typeface="Arial MT"/>
              <a:cs typeface="Arial MT"/>
            </a:endParaRPr>
          </a:p>
        </p:txBody>
      </p:sp>
      <p:pic>
        <p:nvPicPr>
          <p:cNvPr id="5" name="object 5"/>
          <p:cNvPicPr/>
          <p:nvPr/>
        </p:nvPicPr>
        <p:blipFill>
          <a:blip r:embed="rId2" cstate="print"/>
          <a:stretch>
            <a:fillRect/>
          </a:stretch>
        </p:blipFill>
        <p:spPr>
          <a:xfrm>
            <a:off x="9457559" y="287640"/>
            <a:ext cx="1470599" cy="1470599"/>
          </a:xfrm>
          <a:prstGeom prst="rect">
            <a:avLst/>
          </a:prstGeom>
        </p:spPr>
      </p:pic>
      <p:sp>
        <p:nvSpPr>
          <p:cNvPr id="6" name="object 6"/>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13</a:t>
            </a:r>
            <a:endParaRPr sz="3600">
              <a:latin typeface="Cambria"/>
              <a:cs typeface="Cambri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 </a:t>
            </a:r>
            <a:endParaRPr lang="en-US" dirty="0"/>
          </a:p>
        </p:txBody>
      </p:sp>
      <p:sp>
        <p:nvSpPr>
          <p:cNvPr id="3" name="Text Placeholder 2"/>
          <p:cNvSpPr>
            <a:spLocks noGrp="1"/>
          </p:cNvSpPr>
          <p:nvPr>
            <p:ph type="body" idx="1"/>
          </p:nvPr>
        </p:nvSpPr>
        <p:spPr>
          <a:xfrm>
            <a:off x="764225" y="1999548"/>
            <a:ext cx="10663549" cy="1938992"/>
          </a:xfrm>
        </p:spPr>
        <p:txBody>
          <a:bodyPr/>
          <a:lstStyle/>
          <a:p>
            <a:pPr marL="342900" indent="-342900">
              <a:buAutoNum type="arabicPeriod"/>
            </a:pPr>
            <a:r>
              <a:rPr lang="en-US" dirty="0" smtClean="0"/>
              <a:t>Writing in downward/ground direction</a:t>
            </a:r>
          </a:p>
          <a:p>
            <a:pPr marL="342900" indent="-342900">
              <a:buAutoNum type="arabicPeriod"/>
            </a:pPr>
            <a:r>
              <a:rPr lang="en-US" dirty="0" smtClean="0"/>
              <a:t>Writing continuity </a:t>
            </a:r>
          </a:p>
          <a:p>
            <a:pPr marL="342900" indent="-342900">
              <a:buAutoNum type="arabicPeriod"/>
            </a:pPr>
            <a:r>
              <a:rPr lang="en-US" dirty="0"/>
              <a:t>A</a:t>
            </a:r>
            <a:r>
              <a:rPr lang="en-US" dirty="0" smtClean="0"/>
              <a:t>lignment and synchronization of hardware components </a:t>
            </a:r>
          </a:p>
          <a:p>
            <a:pPr marL="342900" indent="-342900">
              <a:buAutoNum type="arabicPeriod"/>
            </a:pPr>
            <a:r>
              <a:rPr lang="en-US" dirty="0" smtClean="0"/>
              <a:t>Saving values in SD card</a:t>
            </a:r>
          </a:p>
          <a:p>
            <a:pPr marL="342900" indent="-342900">
              <a:buAutoNum type="arabicPeriod"/>
            </a:pPr>
            <a:r>
              <a:rPr lang="en-US" dirty="0" smtClean="0"/>
              <a:t>Issues in built-in libraries</a:t>
            </a:r>
          </a:p>
          <a:p>
            <a:pPr marL="342900" indent="-342900">
              <a:buAutoNum type="arabicPeriod"/>
            </a:pPr>
            <a:r>
              <a:rPr lang="en-US" dirty="0" smtClean="0"/>
              <a:t>Distance measurement during sketching </a:t>
            </a:r>
          </a:p>
          <a:p>
            <a:pPr marL="342900" indent="-342900">
              <a:buAutoNum type="arabicPeriod"/>
            </a:pPr>
            <a:endParaRPr lang="en-US" dirty="0"/>
          </a:p>
        </p:txBody>
      </p:sp>
    </p:spTree>
    <p:extLst>
      <p:ext uri="{BB962C8B-B14F-4D97-AF65-F5344CB8AC3E}">
        <p14:creationId xmlns:p14="http://schemas.microsoft.com/office/powerpoint/2010/main" val="67760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Resolving /solutions</a:t>
            </a:r>
            <a:endParaRPr lang="en-US" dirty="0"/>
          </a:p>
        </p:txBody>
      </p:sp>
      <p:sp>
        <p:nvSpPr>
          <p:cNvPr id="3" name="Text Placeholder 2"/>
          <p:cNvSpPr>
            <a:spLocks noGrp="1"/>
          </p:cNvSpPr>
          <p:nvPr>
            <p:ph type="body" idx="1"/>
          </p:nvPr>
        </p:nvSpPr>
        <p:spPr>
          <a:xfrm>
            <a:off x="764225" y="1999548"/>
            <a:ext cx="10663549" cy="1384995"/>
          </a:xfrm>
        </p:spPr>
        <p:txBody>
          <a:bodyPr/>
          <a:lstStyle/>
          <a:p>
            <a:r>
              <a:rPr lang="en-US" dirty="0"/>
              <a:t>Writing in downward/ground </a:t>
            </a:r>
            <a:r>
              <a:rPr lang="en-US" dirty="0" smtClean="0"/>
              <a:t>direction :</a:t>
            </a:r>
            <a:br>
              <a:rPr lang="en-US" dirty="0" smtClean="0"/>
            </a:br>
            <a:r>
              <a:rPr lang="en-US" dirty="0" smtClean="0"/>
              <a:t>1. Adding Z coordinate for the tilting effect while writing</a:t>
            </a:r>
          </a:p>
          <a:p>
            <a:r>
              <a:rPr lang="en-US" dirty="0" smtClean="0"/>
              <a:t>2. Setting Gravity according to the need</a:t>
            </a:r>
          </a:p>
          <a:p>
            <a:r>
              <a:rPr lang="en-US" dirty="0" smtClean="0"/>
              <a:t> </a:t>
            </a:r>
            <a:endParaRPr lang="en-US" dirty="0"/>
          </a:p>
          <a:p>
            <a:endParaRPr lang="en-US" dirty="0"/>
          </a:p>
        </p:txBody>
      </p:sp>
    </p:spTree>
    <p:extLst>
      <p:ext uri="{BB962C8B-B14F-4D97-AF65-F5344CB8AC3E}">
        <p14:creationId xmlns:p14="http://schemas.microsoft.com/office/powerpoint/2010/main" val="15099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Achieved</a:t>
            </a:r>
            <a:endParaRPr lang="en-US" dirty="0"/>
          </a:p>
        </p:txBody>
      </p:sp>
      <p:sp>
        <p:nvSpPr>
          <p:cNvPr id="3" name="Text Placeholder 2"/>
          <p:cNvSpPr>
            <a:spLocks noGrp="1"/>
          </p:cNvSpPr>
          <p:nvPr>
            <p:ph type="body" idx="1"/>
          </p:nvPr>
        </p:nvSpPr>
        <p:spPr>
          <a:xfrm>
            <a:off x="764225" y="1999548"/>
            <a:ext cx="10663549" cy="553998"/>
          </a:xfrm>
        </p:spPr>
        <p:txBody>
          <a:bodyPr/>
          <a:lstStyle/>
          <a:p>
            <a:r>
              <a:rPr lang="en-US" dirty="0" smtClean="0"/>
              <a:t>What changes were made and how it turned out to be ?</a:t>
            </a:r>
          </a:p>
          <a:p>
            <a:endParaRPr lang="en-US" dirty="0"/>
          </a:p>
        </p:txBody>
      </p:sp>
    </p:spTree>
    <p:extLst>
      <p:ext uri="{BB962C8B-B14F-4D97-AF65-F5344CB8AC3E}">
        <p14:creationId xmlns:p14="http://schemas.microsoft.com/office/powerpoint/2010/main" val="304555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940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580" y="619492"/>
            <a:ext cx="4646148" cy="628377"/>
          </a:xfrm>
          <a:prstGeom prst="rect">
            <a:avLst/>
          </a:prstGeom>
        </p:spPr>
        <p:txBody>
          <a:bodyPr vert="horz" wrap="square" lIns="0" tIns="12700" rIns="0" bIns="0" rtlCol="0" anchor="t">
            <a:spAutoFit/>
          </a:bodyPr>
          <a:lstStyle/>
          <a:p>
            <a:pPr marL="12700" algn="l">
              <a:spcBef>
                <a:spcPts val="100"/>
              </a:spcBef>
            </a:pPr>
            <a:r>
              <a:rPr lang="en-US" spc="130" dirty="0">
                <a:ea typeface="Cambria"/>
                <a:cs typeface="Arial"/>
              </a:rPr>
              <a:t>Expected Output</a:t>
            </a:r>
            <a:endParaRPr lang="en-US" dirty="0">
              <a:ea typeface="Cambria"/>
              <a:cs typeface="Arial"/>
            </a:endParaRPr>
          </a:p>
        </p:txBody>
      </p:sp>
      <p:sp>
        <p:nvSpPr>
          <p:cNvPr id="3" name="object 3"/>
          <p:cNvSpPr txBox="1"/>
          <p:nvPr/>
        </p:nvSpPr>
        <p:spPr>
          <a:xfrm>
            <a:off x="866773" y="2009178"/>
            <a:ext cx="8009255" cy="3059812"/>
          </a:xfrm>
          <a:prstGeom prst="rect">
            <a:avLst/>
          </a:prstGeom>
        </p:spPr>
        <p:txBody>
          <a:bodyPr vert="horz" wrap="square" lIns="0" tIns="12700" rIns="0" bIns="0" rtlCol="0" anchor="t">
            <a:spAutoFit/>
          </a:bodyPr>
          <a:lstStyle/>
          <a:p>
            <a:pPr>
              <a:tabLst>
                <a:tab pos="353695" algn="l"/>
                <a:tab pos="354330" algn="l"/>
              </a:tabLst>
            </a:pPr>
            <a:r>
              <a:rPr lang="en-US" sz="2400" b="1" dirty="0">
                <a:ea typeface="+mn-lt"/>
                <a:cs typeface="+mn-lt"/>
              </a:rPr>
              <a:t>Precision in Digital Writing:</a:t>
            </a:r>
            <a:endParaRPr lang="en-US" sz="2400" b="1" dirty="0"/>
          </a:p>
          <a:p>
            <a:pPr>
              <a:tabLst>
                <a:tab pos="353695" algn="l"/>
                <a:tab pos="354330" algn="l"/>
              </a:tabLst>
            </a:pPr>
            <a:r>
              <a:rPr lang="en-US" dirty="0">
                <a:ea typeface="+mn-lt"/>
                <a:cs typeface="+mn-lt"/>
              </a:rPr>
              <a:t>Our project ensures pinpoint accuracy in digitizing handwriting using gyroscopic data. This precision mirrors the user's handwriting style seamlessly.</a:t>
            </a:r>
            <a:endParaRPr lang="en-US" dirty="0"/>
          </a:p>
          <a:p>
            <a:pPr>
              <a:tabLst>
                <a:tab pos="353695" algn="l"/>
                <a:tab pos="354330" algn="l"/>
              </a:tabLst>
            </a:pPr>
            <a:endParaRPr lang="en-US" b="1" dirty="0">
              <a:cs typeface="Calibri"/>
            </a:endParaRPr>
          </a:p>
          <a:p>
            <a:pPr>
              <a:tabLst>
                <a:tab pos="353695" algn="l"/>
                <a:tab pos="354330" algn="l"/>
              </a:tabLst>
            </a:pPr>
            <a:endParaRPr lang="en-US" b="1" dirty="0">
              <a:ea typeface="+mn-lt"/>
              <a:cs typeface="+mn-lt"/>
            </a:endParaRPr>
          </a:p>
          <a:p>
            <a:pPr>
              <a:tabLst>
                <a:tab pos="353695" algn="l"/>
                <a:tab pos="354330" algn="l"/>
              </a:tabLst>
            </a:pPr>
            <a:endParaRPr lang="en-US" sz="2400" b="1" dirty="0">
              <a:ea typeface="+mn-lt"/>
              <a:cs typeface="+mn-lt"/>
            </a:endParaRPr>
          </a:p>
          <a:p>
            <a:pPr>
              <a:tabLst>
                <a:tab pos="353695" algn="l"/>
                <a:tab pos="354330" algn="l"/>
              </a:tabLst>
            </a:pPr>
            <a:r>
              <a:rPr lang="en-US" sz="2400" b="1" dirty="0">
                <a:ea typeface="+mn-lt"/>
                <a:cs typeface="+mn-lt"/>
              </a:rPr>
              <a:t>Efficient Storage and Access:</a:t>
            </a:r>
            <a:endParaRPr lang="en-US" sz="2400" b="1">
              <a:cs typeface="Calibri"/>
            </a:endParaRPr>
          </a:p>
          <a:p>
            <a:pPr>
              <a:tabLst>
                <a:tab pos="353695" algn="l"/>
                <a:tab pos="354330" algn="l"/>
              </a:tabLst>
            </a:pPr>
            <a:r>
              <a:rPr lang="en-US" dirty="0">
                <a:ea typeface="+mn-lt"/>
                <a:cs typeface="+mn-lt"/>
              </a:rPr>
              <a:t>Our system offers secure storage and easy accessibility for managing digital notes across devices, enabling versatile applications like note-taking and sketching with ease.</a:t>
            </a:r>
            <a:endParaRPr lang="en-US" dirty="0"/>
          </a:p>
        </p:txBody>
      </p:sp>
      <p:pic>
        <p:nvPicPr>
          <p:cNvPr id="5" name="object 5"/>
          <p:cNvPicPr/>
          <p:nvPr/>
        </p:nvPicPr>
        <p:blipFill>
          <a:blip r:embed="rId2" cstate="print"/>
          <a:stretch>
            <a:fillRect/>
          </a:stretch>
        </p:blipFill>
        <p:spPr>
          <a:xfrm>
            <a:off x="9457559" y="287640"/>
            <a:ext cx="1470599" cy="1470599"/>
          </a:xfrm>
          <a:prstGeom prst="rect">
            <a:avLst/>
          </a:prstGeom>
        </p:spPr>
      </p:pic>
      <p:sp>
        <p:nvSpPr>
          <p:cNvPr id="6" name="object 6"/>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13</a:t>
            </a:r>
            <a:endParaRPr sz="3600">
              <a:latin typeface="Cambria"/>
              <a:cs typeface="Cambria"/>
            </a:endParaRPr>
          </a:p>
        </p:txBody>
      </p:sp>
    </p:spTree>
    <p:extLst>
      <p:ext uri="{BB962C8B-B14F-4D97-AF65-F5344CB8AC3E}">
        <p14:creationId xmlns:p14="http://schemas.microsoft.com/office/powerpoint/2010/main" val="700958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580" y="619492"/>
            <a:ext cx="4646148" cy="628377"/>
          </a:xfrm>
          <a:prstGeom prst="rect">
            <a:avLst/>
          </a:prstGeom>
        </p:spPr>
        <p:txBody>
          <a:bodyPr vert="horz" wrap="square" lIns="0" tIns="12700" rIns="0" bIns="0" rtlCol="0" anchor="t">
            <a:spAutoFit/>
          </a:bodyPr>
          <a:lstStyle/>
          <a:p>
            <a:pPr marL="12700" algn="l">
              <a:spcBef>
                <a:spcPts val="100"/>
              </a:spcBef>
            </a:pPr>
            <a:r>
              <a:rPr lang="en-US" spc="130" dirty="0">
                <a:ea typeface="Cambria"/>
                <a:cs typeface="Arial"/>
              </a:rPr>
              <a:t>Gantt Chart</a:t>
            </a:r>
            <a:endParaRPr lang="en-US" dirty="0"/>
          </a:p>
        </p:txBody>
      </p:sp>
      <p:pic>
        <p:nvPicPr>
          <p:cNvPr id="5" name="object 5"/>
          <p:cNvPicPr/>
          <p:nvPr/>
        </p:nvPicPr>
        <p:blipFill>
          <a:blip r:embed="rId2" cstate="print"/>
          <a:stretch>
            <a:fillRect/>
          </a:stretch>
        </p:blipFill>
        <p:spPr>
          <a:xfrm>
            <a:off x="9457559" y="287640"/>
            <a:ext cx="1470599" cy="1470599"/>
          </a:xfrm>
          <a:prstGeom prst="rect">
            <a:avLst/>
          </a:prstGeom>
        </p:spPr>
      </p:pic>
      <p:sp>
        <p:nvSpPr>
          <p:cNvPr id="6" name="object 6"/>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13</a:t>
            </a:r>
            <a:endParaRPr sz="3600">
              <a:latin typeface="Cambria"/>
              <a:cs typeface="Cambria"/>
            </a:endParaRPr>
          </a:p>
        </p:txBody>
      </p:sp>
      <p:pic>
        <p:nvPicPr>
          <p:cNvPr id="4" name="Picture 3" descr="A chart with colorful ovals&#10;&#10;Description automatically generated">
            <a:extLst>
              <a:ext uri="{FF2B5EF4-FFF2-40B4-BE49-F238E27FC236}">
                <a16:creationId xmlns:a16="http://schemas.microsoft.com/office/drawing/2014/main" id="{C9EAE7B0-3D06-A28D-37F5-2E8791656314}"/>
              </a:ext>
            </a:extLst>
          </p:cNvPr>
          <p:cNvPicPr>
            <a:picLocks noChangeAspect="1"/>
          </p:cNvPicPr>
          <p:nvPr/>
        </p:nvPicPr>
        <p:blipFill>
          <a:blip r:embed="rId3"/>
          <a:stretch>
            <a:fillRect/>
          </a:stretch>
        </p:blipFill>
        <p:spPr>
          <a:xfrm>
            <a:off x="864577" y="1348154"/>
            <a:ext cx="8572500" cy="5062905"/>
          </a:xfrm>
          <a:prstGeom prst="rect">
            <a:avLst/>
          </a:prstGeom>
        </p:spPr>
      </p:pic>
    </p:spTree>
    <p:extLst>
      <p:ext uri="{BB962C8B-B14F-4D97-AF65-F5344CB8AC3E}">
        <p14:creationId xmlns:p14="http://schemas.microsoft.com/office/powerpoint/2010/main" val="2969110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580" y="619492"/>
            <a:ext cx="4646148" cy="628377"/>
          </a:xfrm>
          <a:prstGeom prst="rect">
            <a:avLst/>
          </a:prstGeom>
        </p:spPr>
        <p:txBody>
          <a:bodyPr vert="horz" wrap="square" lIns="0" tIns="12700" rIns="0" bIns="0" rtlCol="0" anchor="t">
            <a:spAutoFit/>
          </a:bodyPr>
          <a:lstStyle/>
          <a:p>
            <a:pPr marL="12700" algn="l">
              <a:spcBef>
                <a:spcPts val="100"/>
              </a:spcBef>
            </a:pPr>
            <a:r>
              <a:rPr lang="en-US" spc="130" dirty="0">
                <a:ea typeface="Cambria"/>
                <a:cs typeface="Arial"/>
              </a:rPr>
              <a:t>Gantt Chart</a:t>
            </a:r>
            <a:endParaRPr lang="en-US" dirty="0"/>
          </a:p>
        </p:txBody>
      </p:sp>
      <p:pic>
        <p:nvPicPr>
          <p:cNvPr id="5" name="object 5"/>
          <p:cNvPicPr/>
          <p:nvPr/>
        </p:nvPicPr>
        <p:blipFill>
          <a:blip r:embed="rId2" cstate="print"/>
          <a:stretch>
            <a:fillRect/>
          </a:stretch>
        </p:blipFill>
        <p:spPr>
          <a:xfrm>
            <a:off x="9457559" y="287640"/>
            <a:ext cx="1470599" cy="1470599"/>
          </a:xfrm>
          <a:prstGeom prst="rect">
            <a:avLst/>
          </a:prstGeom>
        </p:spPr>
      </p:pic>
      <p:sp>
        <p:nvSpPr>
          <p:cNvPr id="6" name="object 6"/>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13</a:t>
            </a:r>
            <a:endParaRPr sz="3600">
              <a:latin typeface="Cambria"/>
              <a:cs typeface="Cambria"/>
            </a:endParaRPr>
          </a:p>
        </p:txBody>
      </p:sp>
      <p:pic>
        <p:nvPicPr>
          <p:cNvPr id="3" name="Picture 2" descr="A chart with different colored ovals&#10;&#10;Description automatically generated">
            <a:extLst>
              <a:ext uri="{FF2B5EF4-FFF2-40B4-BE49-F238E27FC236}">
                <a16:creationId xmlns:a16="http://schemas.microsoft.com/office/drawing/2014/main" id="{D4941524-390E-574D-D990-95A5593515CA}"/>
              </a:ext>
            </a:extLst>
          </p:cNvPr>
          <p:cNvPicPr>
            <a:picLocks noChangeAspect="1"/>
          </p:cNvPicPr>
          <p:nvPr/>
        </p:nvPicPr>
        <p:blipFill>
          <a:blip r:embed="rId3"/>
          <a:stretch>
            <a:fillRect/>
          </a:stretch>
        </p:blipFill>
        <p:spPr>
          <a:xfrm>
            <a:off x="871904" y="1238248"/>
            <a:ext cx="8250116" cy="5187464"/>
          </a:xfrm>
          <a:prstGeom prst="rect">
            <a:avLst/>
          </a:prstGeom>
        </p:spPr>
      </p:pic>
    </p:spTree>
    <p:extLst>
      <p:ext uri="{BB962C8B-B14F-4D97-AF65-F5344CB8AC3E}">
        <p14:creationId xmlns:p14="http://schemas.microsoft.com/office/powerpoint/2010/main" val="4231731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780" y="510771"/>
            <a:ext cx="10584439" cy="1231106"/>
          </a:xfrm>
        </p:spPr>
        <p:txBody>
          <a:bodyPr/>
          <a:lstStyle/>
          <a:p>
            <a:r>
              <a:rPr lang="en-US" dirty="0" smtClean="0"/>
              <a:t>Team </a:t>
            </a:r>
            <a:r>
              <a:rPr lang="en-US" dirty="0" smtClean="0"/>
              <a:t>Work</a:t>
            </a:r>
            <a:r>
              <a:rPr lang="en-US" dirty="0"/>
              <a:t/>
            </a:r>
            <a:br>
              <a:rPr lang="en-US" dirty="0"/>
            </a:br>
            <a:endParaRPr lang="en-US" dirty="0"/>
          </a:p>
        </p:txBody>
      </p:sp>
      <p:sp>
        <p:nvSpPr>
          <p:cNvPr id="3" name="Text Placeholder 2"/>
          <p:cNvSpPr>
            <a:spLocks noGrp="1"/>
          </p:cNvSpPr>
          <p:nvPr>
            <p:ph type="body" idx="1"/>
          </p:nvPr>
        </p:nvSpPr>
        <p:spPr>
          <a:xfrm>
            <a:off x="764225" y="1999548"/>
            <a:ext cx="10663549" cy="2215991"/>
          </a:xfrm>
        </p:spPr>
        <p:txBody>
          <a:bodyPr/>
          <a:lstStyle/>
          <a:p>
            <a:r>
              <a:rPr lang="en-US" dirty="0" err="1" smtClean="0"/>
              <a:t>Nouman</a:t>
            </a:r>
            <a:r>
              <a:rPr lang="en-US" dirty="0" smtClean="0"/>
              <a:t> :  Algorithm and code work</a:t>
            </a:r>
            <a:r>
              <a:rPr lang="en-US" dirty="0" smtClean="0"/>
              <a:t>,  </a:t>
            </a:r>
            <a:r>
              <a:rPr lang="en-US" dirty="0" smtClean="0"/>
              <a:t>hardware testing</a:t>
            </a:r>
            <a:br>
              <a:rPr lang="en-US" dirty="0" smtClean="0"/>
            </a:br>
            <a:r>
              <a:rPr lang="en-US" dirty="0" smtClean="0"/>
              <a:t/>
            </a:r>
            <a:br>
              <a:rPr lang="en-US" dirty="0" smtClean="0"/>
            </a:br>
            <a:r>
              <a:rPr lang="en-US" dirty="0" err="1" smtClean="0"/>
              <a:t>Haqnawaz</a:t>
            </a:r>
            <a:r>
              <a:rPr lang="en-US" dirty="0" smtClean="0"/>
              <a:t> : Hardware synchronization</a:t>
            </a:r>
            <a:r>
              <a:rPr lang="en-US" dirty="0" smtClean="0"/>
              <a:t>, </a:t>
            </a:r>
            <a:r>
              <a:rPr lang="en-US" dirty="0" err="1" smtClean="0"/>
              <a:t>digrames</a:t>
            </a:r>
            <a:r>
              <a:rPr lang="en-US" dirty="0" smtClean="0"/>
              <a:t> , </a:t>
            </a:r>
            <a:r>
              <a:rPr lang="en-US" dirty="0" smtClean="0"/>
              <a:t>hardware testing</a:t>
            </a:r>
            <a:br>
              <a:rPr lang="en-US" dirty="0" smtClean="0"/>
            </a:br>
            <a:r>
              <a:rPr lang="en-US" dirty="0" smtClean="0"/>
              <a:t/>
            </a:r>
            <a:br>
              <a:rPr lang="en-US" dirty="0" smtClean="0"/>
            </a:br>
            <a:r>
              <a:rPr lang="en-US" dirty="0" err="1" smtClean="0"/>
              <a:t>Aqil</a:t>
            </a:r>
            <a:r>
              <a:rPr lang="en-US" dirty="0" smtClean="0"/>
              <a:t> Umar : Research ,saving mapped data, </a:t>
            </a:r>
            <a:r>
              <a:rPr lang="en-US" dirty="0" smtClean="0"/>
              <a:t>report writing and documentation, </a:t>
            </a:r>
            <a:r>
              <a:rPr lang="en-US" dirty="0" smtClean="0"/>
              <a:t>hardware testing</a:t>
            </a:r>
          </a:p>
          <a:p>
            <a:endParaRPr lang="en-US" dirty="0"/>
          </a:p>
          <a:p>
            <a:endParaRPr lang="en-US" dirty="0" smtClean="0"/>
          </a:p>
          <a:p>
            <a:endParaRPr lang="en-US" dirty="0"/>
          </a:p>
        </p:txBody>
      </p:sp>
    </p:spTree>
    <p:extLst>
      <p:ext uri="{BB962C8B-B14F-4D97-AF65-F5344CB8AC3E}">
        <p14:creationId xmlns:p14="http://schemas.microsoft.com/office/powerpoint/2010/main" val="133913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164" y="228600"/>
            <a:ext cx="3761740" cy="635000"/>
          </a:xfrm>
          <a:prstGeom prst="rect">
            <a:avLst/>
          </a:prstGeom>
        </p:spPr>
        <p:txBody>
          <a:bodyPr vert="horz" wrap="square" lIns="0" tIns="12700" rIns="0" bIns="0" rtlCol="0">
            <a:spAutoFit/>
          </a:bodyPr>
          <a:lstStyle/>
          <a:p>
            <a:pPr marL="12700">
              <a:lnSpc>
                <a:spcPct val="100000"/>
              </a:lnSpc>
              <a:spcBef>
                <a:spcPts val="100"/>
              </a:spcBef>
            </a:pPr>
            <a:r>
              <a:rPr spc="110" dirty="0"/>
              <a:t>Table</a:t>
            </a:r>
            <a:r>
              <a:rPr spc="195" dirty="0"/>
              <a:t> </a:t>
            </a:r>
            <a:r>
              <a:rPr spc="-5" dirty="0"/>
              <a:t>of</a:t>
            </a:r>
            <a:r>
              <a:rPr spc="200" dirty="0"/>
              <a:t> </a:t>
            </a:r>
            <a:r>
              <a:rPr spc="100" dirty="0"/>
              <a:t>content</a:t>
            </a:r>
          </a:p>
        </p:txBody>
      </p:sp>
      <p:sp>
        <p:nvSpPr>
          <p:cNvPr id="3" name="object 3"/>
          <p:cNvSpPr txBox="1"/>
          <p:nvPr/>
        </p:nvSpPr>
        <p:spPr>
          <a:xfrm>
            <a:off x="703473" y="762000"/>
            <a:ext cx="3870836" cy="5863144"/>
          </a:xfrm>
          <a:prstGeom prst="rect">
            <a:avLst/>
          </a:prstGeom>
        </p:spPr>
        <p:txBody>
          <a:bodyPr vert="horz" wrap="square" lIns="0" tIns="149860" rIns="0" bIns="0" rtlCol="0" anchor="t">
            <a:spAutoFit/>
          </a:bodyPr>
          <a:lstStyle/>
          <a:p>
            <a:pPr marL="353695" indent="-341630">
              <a:lnSpc>
                <a:spcPct val="100000"/>
              </a:lnSpc>
              <a:spcBef>
                <a:spcPts val="1180"/>
              </a:spcBef>
              <a:buFont typeface="Arial MT"/>
              <a:buChar char="●"/>
              <a:tabLst>
                <a:tab pos="353695" algn="l"/>
                <a:tab pos="354330" algn="l"/>
              </a:tabLst>
            </a:pPr>
            <a:r>
              <a:rPr sz="1800" spc="50" dirty="0">
                <a:latin typeface="Cambria"/>
                <a:cs typeface="Cambria"/>
              </a:rPr>
              <a:t>Introduction</a:t>
            </a:r>
            <a:endParaRPr sz="1800" dirty="0">
              <a:latin typeface="Cambria"/>
              <a:cs typeface="Cambria"/>
            </a:endParaRPr>
          </a:p>
          <a:p>
            <a:pPr marL="353695" indent="-341630">
              <a:lnSpc>
                <a:spcPct val="100000"/>
              </a:lnSpc>
              <a:spcBef>
                <a:spcPts val="1080"/>
              </a:spcBef>
              <a:buFont typeface="Arial MT"/>
              <a:buChar char="●"/>
              <a:tabLst>
                <a:tab pos="353695" algn="l"/>
                <a:tab pos="354330" algn="l"/>
              </a:tabLst>
            </a:pPr>
            <a:r>
              <a:rPr sz="1800" spc="50" dirty="0">
                <a:latin typeface="Cambria"/>
                <a:cs typeface="Cambria"/>
              </a:rPr>
              <a:t>Problem</a:t>
            </a:r>
            <a:r>
              <a:rPr sz="1800" spc="45" dirty="0">
                <a:latin typeface="Cambria"/>
                <a:cs typeface="Cambria"/>
              </a:rPr>
              <a:t> </a:t>
            </a:r>
            <a:r>
              <a:rPr sz="1800" spc="90" dirty="0">
                <a:latin typeface="Cambria"/>
                <a:cs typeface="Cambria"/>
              </a:rPr>
              <a:t>Statement</a:t>
            </a:r>
            <a:endParaRPr sz="1800" dirty="0">
              <a:latin typeface="Cambria"/>
              <a:cs typeface="Cambria"/>
            </a:endParaRPr>
          </a:p>
          <a:p>
            <a:pPr marL="353695" indent="-316230">
              <a:lnSpc>
                <a:spcPct val="100000"/>
              </a:lnSpc>
              <a:spcBef>
                <a:spcPts val="1080"/>
              </a:spcBef>
              <a:buFont typeface="Arial MT"/>
              <a:buChar char="●"/>
              <a:tabLst>
                <a:tab pos="353695" algn="l"/>
                <a:tab pos="354330" algn="l"/>
              </a:tabLst>
            </a:pPr>
            <a:r>
              <a:rPr sz="1800" spc="80" dirty="0">
                <a:latin typeface="Cambria"/>
                <a:cs typeface="Cambria"/>
              </a:rPr>
              <a:t>Literature</a:t>
            </a:r>
            <a:r>
              <a:rPr sz="1800" spc="70" dirty="0">
                <a:latin typeface="Cambria"/>
                <a:cs typeface="Cambria"/>
              </a:rPr>
              <a:t> </a:t>
            </a:r>
            <a:r>
              <a:rPr sz="1800" spc="50" dirty="0">
                <a:latin typeface="Cambria"/>
                <a:cs typeface="Cambria"/>
              </a:rPr>
              <a:t>Review</a:t>
            </a:r>
            <a:endParaRPr sz="1800" dirty="0">
              <a:latin typeface="Cambria"/>
              <a:cs typeface="Cambria"/>
            </a:endParaRPr>
          </a:p>
          <a:p>
            <a:pPr marL="353695" indent="-341630">
              <a:lnSpc>
                <a:spcPct val="100000"/>
              </a:lnSpc>
              <a:spcBef>
                <a:spcPts val="1080"/>
              </a:spcBef>
              <a:buFont typeface="Arial MT"/>
              <a:buChar char="●"/>
              <a:tabLst>
                <a:tab pos="353695" algn="l"/>
                <a:tab pos="354330" algn="l"/>
              </a:tabLst>
            </a:pPr>
            <a:r>
              <a:rPr sz="1800" spc="90" dirty="0">
                <a:latin typeface="Cambria"/>
                <a:cs typeface="Cambria"/>
              </a:rPr>
              <a:t>System</a:t>
            </a:r>
            <a:r>
              <a:rPr sz="1800" spc="25" dirty="0">
                <a:latin typeface="Cambria"/>
                <a:cs typeface="Cambria"/>
              </a:rPr>
              <a:t> </a:t>
            </a:r>
            <a:r>
              <a:rPr sz="1800" spc="100" dirty="0">
                <a:latin typeface="Cambria"/>
                <a:cs typeface="Cambria"/>
              </a:rPr>
              <a:t>Diagram</a:t>
            </a:r>
            <a:endParaRPr sz="1800" dirty="0">
              <a:latin typeface="Cambria"/>
              <a:cs typeface="Cambria"/>
            </a:endParaRPr>
          </a:p>
          <a:p>
            <a:pPr marL="353695" indent="-316230">
              <a:spcBef>
                <a:spcPts val="1080"/>
              </a:spcBef>
              <a:buFont typeface="Arial MT"/>
              <a:buChar char="●"/>
              <a:tabLst>
                <a:tab pos="353695" algn="l"/>
                <a:tab pos="354330" algn="l"/>
              </a:tabLst>
            </a:pPr>
            <a:r>
              <a:rPr lang="en-US" spc="25" dirty="0">
                <a:latin typeface="Cambria"/>
                <a:cs typeface="Cambria"/>
              </a:rPr>
              <a:t>Sequence </a:t>
            </a:r>
            <a:r>
              <a:rPr lang="en-US" spc="100" dirty="0">
                <a:latin typeface="Cambria"/>
                <a:cs typeface="Cambria"/>
              </a:rPr>
              <a:t>Diagram</a:t>
            </a:r>
            <a:endParaRPr lang="en-US" sz="1800" spc="100" dirty="0">
              <a:latin typeface="Cambria"/>
              <a:cs typeface="Cambria"/>
            </a:endParaRPr>
          </a:p>
          <a:p>
            <a:pPr marL="353695" indent="-316230">
              <a:spcBef>
                <a:spcPts val="1080"/>
              </a:spcBef>
              <a:buFont typeface="Arial MT"/>
              <a:buChar char="●"/>
              <a:tabLst>
                <a:tab pos="353695" algn="l"/>
                <a:tab pos="354330" algn="l"/>
              </a:tabLst>
            </a:pPr>
            <a:r>
              <a:rPr lang="en-US" spc="100" dirty="0">
                <a:latin typeface="Cambria"/>
                <a:ea typeface="Cambria"/>
                <a:cs typeface="Cambria"/>
              </a:rPr>
              <a:t>Algorithm Flowchart</a:t>
            </a:r>
            <a:endParaRPr lang="en-US" spc="100" dirty="0">
              <a:latin typeface="Cambria"/>
              <a:cs typeface="Cambria"/>
            </a:endParaRPr>
          </a:p>
          <a:p>
            <a:pPr marL="353695" indent="-341630">
              <a:lnSpc>
                <a:spcPct val="100000"/>
              </a:lnSpc>
              <a:spcBef>
                <a:spcPts val="1080"/>
              </a:spcBef>
              <a:buFont typeface="Arial MT"/>
              <a:buChar char="●"/>
              <a:tabLst>
                <a:tab pos="353695" algn="l"/>
                <a:tab pos="354330" algn="l"/>
              </a:tabLst>
            </a:pPr>
            <a:r>
              <a:rPr sz="1800" spc="55" dirty="0" smtClean="0">
                <a:latin typeface="Cambria"/>
                <a:cs typeface="Cambria"/>
              </a:rPr>
              <a:t>Objective</a:t>
            </a:r>
            <a:endParaRPr lang="en-US" sz="1800" spc="55" dirty="0" smtClean="0">
              <a:latin typeface="Cambria"/>
              <a:cs typeface="Cambria"/>
            </a:endParaRPr>
          </a:p>
          <a:p>
            <a:pPr marL="353695" indent="-341630">
              <a:lnSpc>
                <a:spcPct val="100000"/>
              </a:lnSpc>
              <a:spcBef>
                <a:spcPts val="1080"/>
              </a:spcBef>
              <a:buFont typeface="Arial MT"/>
              <a:buChar char="●"/>
              <a:tabLst>
                <a:tab pos="353695" algn="l"/>
                <a:tab pos="354330" algn="l"/>
              </a:tabLst>
            </a:pPr>
            <a:r>
              <a:rPr lang="en-US" sz="1800" dirty="0" smtClean="0">
                <a:latin typeface="Cambria"/>
                <a:cs typeface="Cambria"/>
              </a:rPr>
              <a:t>Technical Difficulties</a:t>
            </a:r>
          </a:p>
          <a:p>
            <a:pPr marL="353695" indent="-341630">
              <a:lnSpc>
                <a:spcPct val="100000"/>
              </a:lnSpc>
              <a:spcBef>
                <a:spcPts val="1080"/>
              </a:spcBef>
              <a:buFont typeface="Arial MT"/>
              <a:buChar char="●"/>
              <a:tabLst>
                <a:tab pos="353695" algn="l"/>
                <a:tab pos="354330" algn="l"/>
              </a:tabLst>
            </a:pPr>
            <a:r>
              <a:rPr lang="en-US" dirty="0" smtClean="0">
                <a:latin typeface="Cambria"/>
                <a:cs typeface="Cambria"/>
              </a:rPr>
              <a:t>Issue Resolving and Efficiency</a:t>
            </a:r>
          </a:p>
          <a:p>
            <a:pPr marL="353695" indent="-341630">
              <a:lnSpc>
                <a:spcPct val="100000"/>
              </a:lnSpc>
              <a:spcBef>
                <a:spcPts val="1080"/>
              </a:spcBef>
              <a:buFont typeface="Arial MT"/>
              <a:buChar char="●"/>
              <a:tabLst>
                <a:tab pos="353695" algn="l"/>
                <a:tab pos="354330" algn="l"/>
              </a:tabLst>
            </a:pPr>
            <a:r>
              <a:rPr lang="en-US" sz="1800" dirty="0" smtClean="0">
                <a:latin typeface="Cambria"/>
                <a:cs typeface="Cambria"/>
              </a:rPr>
              <a:t>Goal Achievement</a:t>
            </a:r>
            <a:endParaRPr sz="1800" dirty="0">
              <a:latin typeface="Cambria"/>
              <a:cs typeface="Cambria"/>
            </a:endParaRPr>
          </a:p>
          <a:p>
            <a:pPr marL="353695" indent="-341630">
              <a:lnSpc>
                <a:spcPct val="100000"/>
              </a:lnSpc>
              <a:spcBef>
                <a:spcPts val="1080"/>
              </a:spcBef>
              <a:buFont typeface="Arial MT"/>
              <a:buChar char="●"/>
              <a:tabLst>
                <a:tab pos="353695" algn="l"/>
                <a:tab pos="354330" algn="l"/>
              </a:tabLst>
            </a:pPr>
            <a:r>
              <a:rPr sz="1800" spc="65" dirty="0">
                <a:latin typeface="Cambria"/>
                <a:cs typeface="Cambria"/>
              </a:rPr>
              <a:t>Expected</a:t>
            </a:r>
            <a:r>
              <a:rPr sz="1800" spc="70" dirty="0">
                <a:latin typeface="Cambria"/>
                <a:cs typeface="Cambria"/>
              </a:rPr>
              <a:t> </a:t>
            </a:r>
            <a:r>
              <a:rPr sz="1800" spc="100" dirty="0" smtClean="0">
                <a:latin typeface="Cambria"/>
                <a:cs typeface="Cambria"/>
              </a:rPr>
              <a:t>Output</a:t>
            </a:r>
            <a:endParaRPr lang="en-US" sz="1800" spc="100" dirty="0" smtClean="0">
              <a:latin typeface="Cambria"/>
              <a:cs typeface="Cambria"/>
            </a:endParaRPr>
          </a:p>
          <a:p>
            <a:pPr marL="353695" indent="-341630">
              <a:lnSpc>
                <a:spcPct val="100000"/>
              </a:lnSpc>
              <a:spcBef>
                <a:spcPts val="1080"/>
              </a:spcBef>
              <a:buFont typeface="Arial MT"/>
              <a:buChar char="●"/>
              <a:tabLst>
                <a:tab pos="353695" algn="l"/>
                <a:tab pos="354330" algn="l"/>
              </a:tabLst>
            </a:pPr>
            <a:r>
              <a:rPr lang="en-US" spc="100" dirty="0" smtClean="0">
                <a:latin typeface="Cambria"/>
                <a:cs typeface="Cambria"/>
              </a:rPr>
              <a:t>Work Distribution </a:t>
            </a:r>
            <a:endParaRPr sz="1800" dirty="0">
              <a:latin typeface="Cambria"/>
              <a:cs typeface="Cambria"/>
            </a:endParaRPr>
          </a:p>
          <a:p>
            <a:pPr marL="353695" indent="-316230">
              <a:lnSpc>
                <a:spcPct val="100000"/>
              </a:lnSpc>
              <a:spcBef>
                <a:spcPts val="1080"/>
              </a:spcBef>
              <a:buFont typeface="Arial MT"/>
              <a:buChar char="●"/>
              <a:tabLst>
                <a:tab pos="353695" algn="l"/>
                <a:tab pos="354330" algn="l"/>
              </a:tabLst>
            </a:pPr>
            <a:r>
              <a:rPr sz="1800" spc="135" dirty="0">
                <a:latin typeface="Cambria"/>
                <a:cs typeface="Cambria"/>
              </a:rPr>
              <a:t>Gantt</a:t>
            </a:r>
            <a:r>
              <a:rPr sz="1800" spc="55" dirty="0">
                <a:latin typeface="Cambria"/>
                <a:cs typeface="Cambria"/>
              </a:rPr>
              <a:t> </a:t>
            </a:r>
            <a:r>
              <a:rPr sz="1800" spc="125" dirty="0" smtClean="0">
                <a:latin typeface="Cambria"/>
                <a:cs typeface="Cambria"/>
              </a:rPr>
              <a:t>Chart</a:t>
            </a:r>
            <a:endParaRPr sz="1800" dirty="0">
              <a:latin typeface="Cambria"/>
              <a:cs typeface="Cambria"/>
            </a:endParaRPr>
          </a:p>
          <a:p>
            <a:pPr marL="353695" indent="-316230">
              <a:lnSpc>
                <a:spcPct val="100000"/>
              </a:lnSpc>
              <a:spcBef>
                <a:spcPts val="1080"/>
              </a:spcBef>
              <a:buFont typeface="Arial MT"/>
              <a:buChar char="●"/>
              <a:tabLst>
                <a:tab pos="353695" algn="l"/>
                <a:tab pos="354330" algn="l"/>
              </a:tabLst>
            </a:pPr>
            <a:r>
              <a:rPr sz="1800" spc="45" dirty="0">
                <a:latin typeface="Cambria"/>
                <a:cs typeface="Cambria"/>
              </a:rPr>
              <a:t>References</a:t>
            </a:r>
            <a:endParaRPr sz="1800" dirty="0">
              <a:latin typeface="Cambria"/>
              <a:cs typeface="Cambria"/>
            </a:endParaRPr>
          </a:p>
        </p:txBody>
      </p:sp>
      <p:pic>
        <p:nvPicPr>
          <p:cNvPr id="4" name="object 4"/>
          <p:cNvPicPr/>
          <p:nvPr/>
        </p:nvPicPr>
        <p:blipFill>
          <a:blip r:embed="rId2" cstate="print"/>
          <a:stretch>
            <a:fillRect/>
          </a:stretch>
        </p:blipFill>
        <p:spPr>
          <a:xfrm>
            <a:off x="9457559" y="287640"/>
            <a:ext cx="1470599" cy="1470599"/>
          </a:xfrm>
          <a:prstGeom prst="rect">
            <a:avLst/>
          </a:prstGeom>
        </p:spPr>
      </p:pic>
      <p:sp>
        <p:nvSpPr>
          <p:cNvPr id="5" name="object 5"/>
          <p:cNvSpPr txBox="1"/>
          <p:nvPr/>
        </p:nvSpPr>
        <p:spPr>
          <a:xfrm>
            <a:off x="11609303" y="6162812"/>
            <a:ext cx="280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E8E94"/>
                </a:solidFill>
                <a:latin typeface="Cambria"/>
                <a:cs typeface="Cambria"/>
              </a:rPr>
              <a:t>2</a:t>
            </a:r>
            <a:endParaRPr sz="3600">
              <a:latin typeface="Cambria"/>
              <a:cs typeface="Cambr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0771"/>
            <a:ext cx="11007219" cy="635000"/>
          </a:xfrm>
        </p:spPr>
        <p:txBody>
          <a:bodyPr/>
          <a:lstStyle/>
          <a:p>
            <a:r>
              <a:rPr lang="en-US" dirty="0" smtClean="0"/>
              <a:t>Effectiveness of </a:t>
            </a:r>
            <a:r>
              <a:rPr lang="en-US" dirty="0"/>
              <a:t>W</a:t>
            </a:r>
            <a:r>
              <a:rPr lang="en-US" dirty="0" smtClean="0"/>
              <a:t>ork Distribution</a:t>
            </a:r>
            <a:endParaRPr lang="en-US" dirty="0"/>
          </a:p>
        </p:txBody>
      </p:sp>
      <p:sp>
        <p:nvSpPr>
          <p:cNvPr id="3" name="Text Placeholder 2"/>
          <p:cNvSpPr>
            <a:spLocks noGrp="1"/>
          </p:cNvSpPr>
          <p:nvPr>
            <p:ph type="body" idx="1"/>
          </p:nvPr>
        </p:nvSpPr>
        <p:spPr>
          <a:xfrm>
            <a:off x="304800" y="1524000"/>
            <a:ext cx="10668000" cy="4708981"/>
          </a:xfrm>
        </p:spPr>
        <p:txBody>
          <a:bodyPr/>
          <a:lstStyle/>
          <a:p>
            <a:pPr marL="285750" indent="-285750" algn="l">
              <a:buFont typeface="Arial" panose="020B0604020202020204" pitchFamily="34" charset="0"/>
              <a:buChar char="•"/>
            </a:pPr>
            <a:r>
              <a:rPr lang="en-US" b="1" dirty="0"/>
              <a:t>Task Allocation: </a:t>
            </a:r>
            <a:r>
              <a:rPr lang="en-US" dirty="0"/>
              <a:t>Work was distributed based on individual strengths and expertise. For instance, team members with experience in hardware development focused on the pen’s physical design, while those with software skills worked on data processing and application development.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Balanced Workload: </a:t>
            </a:r>
            <a:r>
              <a:rPr lang="en-US" dirty="0"/>
              <a:t>Efforts were made to ensure that the workload was evenly distributed among team members. This prevented burnout and ensured that all aspects of the project received adequate attention.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Adaptability: </a:t>
            </a:r>
            <a:r>
              <a:rPr lang="en-US" dirty="0"/>
              <a:t>The team was flexible in adjusting work distribution as needed. When unexpected challenges arose, tasks were reassigned to leverage available skills and resources effectively.</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Milestone Reviews: </a:t>
            </a:r>
            <a:r>
              <a:rPr lang="en-US" dirty="0"/>
              <a:t>The project was divided into milestones, with regular reviews to assess progress. This approach allowed for timely adjustments in work distribution, ensuring that all project phases were completed efficiently</a:t>
            </a:r>
            <a:r>
              <a:rPr lang="en-US" dirty="0" smtClean="0"/>
              <a: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Regular </a:t>
            </a:r>
            <a:r>
              <a:rPr lang="en-US" b="1" dirty="0" smtClean="0"/>
              <a:t>Meetings with supervisor: </a:t>
            </a:r>
            <a:r>
              <a:rPr lang="en-US" dirty="0"/>
              <a:t>We held regular meetings to discuss progress, address challenges, and realign tasks as necessary. This kept everyone informed and ensured that the project stayed on track.</a:t>
            </a:r>
          </a:p>
        </p:txBody>
      </p:sp>
    </p:spTree>
    <p:extLst>
      <p:ext uri="{BB962C8B-B14F-4D97-AF65-F5344CB8AC3E}">
        <p14:creationId xmlns:p14="http://schemas.microsoft.com/office/powerpoint/2010/main" val="313090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Demo (video)</a:t>
            </a:r>
            <a:endParaRPr lang="en-US" dirty="0"/>
          </a:p>
        </p:txBody>
      </p:sp>
      <p:pic>
        <p:nvPicPr>
          <p:cNvPr id="4" name="fyp demo">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4800" y="1371600"/>
            <a:ext cx="10406061" cy="5675121"/>
          </a:xfrm>
          <a:prstGeom prst="rect">
            <a:avLst/>
          </a:prstGeom>
        </p:spPr>
      </p:pic>
    </p:spTree>
    <p:extLst>
      <p:ext uri="{BB962C8B-B14F-4D97-AF65-F5344CB8AC3E}">
        <p14:creationId xmlns:p14="http://schemas.microsoft.com/office/powerpoint/2010/main" val="3629083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xfrm>
            <a:off x="533400" y="1295400"/>
            <a:ext cx="10056174" cy="4940840"/>
          </a:xfrm>
        </p:spPr>
        <p:txBody>
          <a:bodyPr/>
          <a:lstStyle/>
          <a:p>
            <a:pPr marL="228600" indent="-228600" algn="just">
              <a:lnSpc>
                <a:spcPct val="90000"/>
              </a:lnSpc>
              <a:spcBef>
                <a:spcPts val="1417"/>
              </a:spcBef>
              <a:buNone/>
              <a:tabLst>
                <a:tab pos="0" algn="l"/>
              </a:tabLst>
            </a:pPr>
            <a:endParaRPr lang="en-US" spc="-1" dirty="0" smtClean="0">
              <a:latin typeface="Arial"/>
            </a:endParaRPr>
          </a:p>
          <a:p>
            <a:pPr marL="228600" indent="-228600" algn="just">
              <a:lnSpc>
                <a:spcPct val="120000"/>
              </a:lnSpc>
              <a:spcBef>
                <a:spcPts val="1417"/>
              </a:spcBef>
              <a:buNone/>
              <a:tabLst>
                <a:tab pos="0" algn="l"/>
              </a:tabLst>
            </a:pPr>
            <a:r>
              <a:rPr lang="en-US" spc="-1" dirty="0">
                <a:solidFill>
                  <a:srgbClr val="000000"/>
                </a:solidFill>
                <a:latin typeface="Century Schoolbook"/>
                <a:ea typeface="Century Schoolbook"/>
              </a:rPr>
              <a:t>1</a:t>
            </a:r>
            <a:r>
              <a:rPr lang="en-US" spc="-1" dirty="0">
                <a:solidFill>
                  <a:srgbClr val="000000"/>
                </a:solidFill>
                <a:latin typeface="Century Schoolbook"/>
                <a:ea typeface="Century Schoolbook"/>
              </a:rPr>
              <a:t>. M. </a:t>
            </a:r>
            <a:r>
              <a:rPr lang="en-US" spc="-1" dirty="0" err="1">
                <a:solidFill>
                  <a:srgbClr val="000000"/>
                </a:solidFill>
                <a:latin typeface="Century Schoolbook"/>
                <a:ea typeface="Century Schoolbook"/>
              </a:rPr>
              <a:t>Wehbi</a:t>
            </a:r>
            <a:r>
              <a:rPr lang="en-US" spc="-1" dirty="0">
                <a:solidFill>
                  <a:srgbClr val="000000"/>
                </a:solidFill>
                <a:latin typeface="Century Schoolbook"/>
                <a:ea typeface="Century Schoolbook"/>
              </a:rPr>
              <a:t>, T. </a:t>
            </a:r>
            <a:r>
              <a:rPr lang="en-US" spc="-1" dirty="0" err="1">
                <a:solidFill>
                  <a:srgbClr val="000000"/>
                </a:solidFill>
                <a:latin typeface="Century Schoolbook"/>
                <a:ea typeface="Century Schoolbook"/>
              </a:rPr>
              <a:t>Hamann</a:t>
            </a:r>
            <a:r>
              <a:rPr lang="en-US" spc="-1" dirty="0">
                <a:solidFill>
                  <a:srgbClr val="000000"/>
                </a:solidFill>
                <a:latin typeface="Century Schoolbook"/>
                <a:ea typeface="Century Schoolbook"/>
              </a:rPr>
              <a:t>, J. Barth and B. </a:t>
            </a:r>
            <a:r>
              <a:rPr lang="en-US" spc="-1" dirty="0" err="1">
                <a:solidFill>
                  <a:srgbClr val="000000"/>
                </a:solidFill>
                <a:latin typeface="Century Schoolbook"/>
                <a:ea typeface="Century Schoolbook"/>
              </a:rPr>
              <a:t>Eskofier</a:t>
            </a:r>
            <a:r>
              <a:rPr lang="en-US" spc="-1" dirty="0">
                <a:solidFill>
                  <a:srgbClr val="000000"/>
                </a:solidFill>
                <a:latin typeface="Century Schoolbook"/>
                <a:ea typeface="Century Schoolbook"/>
              </a:rPr>
              <a:t>, "Digitizing Handwriting with a Sensor Pen: A Writer-Independent Recognizer," 2020 17th International Conference on Frontiers in Handwriting Recognition (ICFHR), Dortmund, Germany, 2020, pp. 295-300, </a:t>
            </a:r>
            <a:r>
              <a:rPr lang="en-US" spc="-1" dirty="0" err="1">
                <a:solidFill>
                  <a:srgbClr val="000000"/>
                </a:solidFill>
                <a:latin typeface="Century Schoolbook"/>
                <a:ea typeface="Century Schoolbook"/>
              </a:rPr>
              <a:t>doi</a:t>
            </a:r>
            <a:r>
              <a:rPr lang="en-US" spc="-1" dirty="0">
                <a:solidFill>
                  <a:srgbClr val="000000"/>
                </a:solidFill>
                <a:latin typeface="Century Schoolbook"/>
                <a:ea typeface="Century Schoolbook"/>
              </a:rPr>
              <a:t>: 10.1109/ICFHR2020.2020.00061. </a:t>
            </a:r>
            <a:r>
              <a:rPr lang="en-US" spc="-1" dirty="0" smtClean="0">
                <a:solidFill>
                  <a:srgbClr val="000000"/>
                </a:solidFill>
                <a:latin typeface="Century Schoolbook"/>
                <a:ea typeface="Century Schoolbook"/>
              </a:rPr>
              <a:t> </a:t>
            </a:r>
          </a:p>
          <a:p>
            <a:pPr marL="228600" indent="-228600" algn="just">
              <a:lnSpc>
                <a:spcPct val="120000"/>
              </a:lnSpc>
              <a:spcBef>
                <a:spcPts val="1417"/>
              </a:spcBef>
              <a:buNone/>
              <a:tabLst>
                <a:tab pos="0" algn="l"/>
              </a:tabLst>
            </a:pPr>
            <a:r>
              <a:rPr lang="en-US" spc="-1" dirty="0" smtClean="0">
                <a:solidFill>
                  <a:srgbClr val="000000"/>
                </a:solidFill>
                <a:latin typeface="Century Schoolbook"/>
                <a:ea typeface="Century Schoolbook"/>
              </a:rPr>
              <a:t>2</a:t>
            </a:r>
            <a:r>
              <a:rPr lang="en-US" spc="-1" dirty="0">
                <a:solidFill>
                  <a:srgbClr val="000000"/>
                </a:solidFill>
                <a:latin typeface="Century Schoolbook"/>
                <a:ea typeface="Century Schoolbook"/>
              </a:rPr>
              <a:t>. </a:t>
            </a:r>
            <a:endParaRPr lang="en-US" spc="-1" dirty="0" smtClean="0">
              <a:solidFill>
                <a:srgbClr val="000000"/>
              </a:solidFill>
              <a:latin typeface="Century Schoolbook"/>
              <a:ea typeface="Century Schoolbook"/>
            </a:endParaRPr>
          </a:p>
          <a:p>
            <a:pPr marL="228600" indent="-228600" algn="just">
              <a:lnSpc>
                <a:spcPct val="120000"/>
              </a:lnSpc>
              <a:spcBef>
                <a:spcPts val="1417"/>
              </a:spcBef>
              <a:buNone/>
              <a:tabLst>
                <a:tab pos="0" algn="l"/>
              </a:tabLst>
            </a:pPr>
            <a:r>
              <a:rPr lang="en-US" spc="-1" dirty="0" smtClean="0">
                <a:solidFill>
                  <a:srgbClr val="000000"/>
                </a:solidFill>
                <a:latin typeface="Century Schoolbook"/>
                <a:ea typeface="Century Schoolbook"/>
              </a:rPr>
              <a:t>3.</a:t>
            </a:r>
          </a:p>
          <a:p>
            <a:pPr marL="228600" indent="-228600" algn="just">
              <a:lnSpc>
                <a:spcPct val="120000"/>
              </a:lnSpc>
              <a:spcBef>
                <a:spcPts val="1417"/>
              </a:spcBef>
              <a:buNone/>
              <a:tabLst>
                <a:tab pos="0" algn="l"/>
              </a:tabLst>
            </a:pPr>
            <a:r>
              <a:rPr lang="en-US" spc="-1" dirty="0" smtClean="0">
                <a:solidFill>
                  <a:srgbClr val="000000"/>
                </a:solidFill>
                <a:latin typeface="Century Schoolbook"/>
                <a:ea typeface="Century Schoolbook"/>
              </a:rPr>
              <a:t>4.</a:t>
            </a:r>
          </a:p>
          <a:p>
            <a:pPr marL="228600" indent="-228600" algn="just">
              <a:lnSpc>
                <a:spcPct val="120000"/>
              </a:lnSpc>
              <a:spcBef>
                <a:spcPts val="1417"/>
              </a:spcBef>
              <a:buNone/>
              <a:tabLst>
                <a:tab pos="0" algn="l"/>
              </a:tabLst>
            </a:pPr>
            <a:endParaRPr lang="en-US" spc="-1" dirty="0" smtClean="0">
              <a:solidFill>
                <a:srgbClr val="000000"/>
              </a:solidFill>
              <a:latin typeface="Century Schoolbook"/>
              <a:ea typeface="Century Schoolbook"/>
            </a:endParaRPr>
          </a:p>
          <a:p>
            <a:pPr marL="228600" indent="-228600" algn="just">
              <a:lnSpc>
                <a:spcPct val="90000"/>
              </a:lnSpc>
              <a:spcBef>
                <a:spcPts val="1417"/>
              </a:spcBef>
              <a:buNone/>
              <a:tabLst>
                <a:tab pos="0" algn="l"/>
              </a:tabLst>
            </a:pPr>
            <a:endParaRPr lang="en-US" spc="-1" dirty="0">
              <a:latin typeface="Arial"/>
            </a:endParaRPr>
          </a:p>
          <a:p>
            <a:pPr marL="228600" indent="-228600" algn="just">
              <a:lnSpc>
                <a:spcPct val="90000"/>
              </a:lnSpc>
              <a:spcBef>
                <a:spcPts val="1417"/>
              </a:spcBef>
              <a:buNone/>
              <a:tabLst>
                <a:tab pos="0" algn="l"/>
              </a:tabLst>
            </a:pPr>
            <a:endParaRPr lang="en-US" spc="-1" dirty="0">
              <a:latin typeface="Arial"/>
            </a:endParaRPr>
          </a:p>
          <a:p>
            <a:endParaRPr lang="en-US" dirty="0"/>
          </a:p>
        </p:txBody>
      </p:sp>
    </p:spTree>
    <p:extLst>
      <p:ext uri="{BB962C8B-B14F-4D97-AF65-F5344CB8AC3E}">
        <p14:creationId xmlns:p14="http://schemas.microsoft.com/office/powerpoint/2010/main" val="2209196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given by the Jury </a:t>
            </a:r>
            <a:endParaRPr lang="en-US" dirty="0"/>
          </a:p>
        </p:txBody>
      </p:sp>
      <p:sp>
        <p:nvSpPr>
          <p:cNvPr id="3" name="Text Placeholder 2"/>
          <p:cNvSpPr>
            <a:spLocks noGrp="1"/>
          </p:cNvSpPr>
          <p:nvPr>
            <p:ph type="body" idx="1"/>
          </p:nvPr>
        </p:nvSpPr>
        <p:spPr>
          <a:xfrm>
            <a:off x="764225" y="1999548"/>
            <a:ext cx="10663549" cy="4154984"/>
          </a:xfrm>
        </p:spPr>
        <p:txBody>
          <a:bodyPr/>
          <a:lstStyle/>
          <a:p>
            <a:pPr marL="285750" indent="-285750">
              <a:buFont typeface="Arial" panose="020B0604020202020204" pitchFamily="34" charset="0"/>
              <a:buChar char="•"/>
            </a:pPr>
            <a:r>
              <a:rPr lang="en-US" dirty="0" smtClean="0"/>
              <a:t>To label the structure circuit diagram (its done – kindly review)</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add a function to pause and resume writing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Work on the  sensor to </a:t>
            </a:r>
            <a:r>
              <a:rPr lang="en-US" smtClean="0"/>
              <a:t>write in downward/ground direction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control the continuity in the writing (to separate letters, avoid joint writing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consider adding ink initially so that we can compare the written thing on the paper and with the mapped sketch captured shown on screen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write REFERENCES properly ( links references has to be mentioned in proper 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9280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780" y="510771"/>
            <a:ext cx="10584439" cy="1231106"/>
          </a:xfrm>
        </p:spPr>
        <p:txBody>
          <a:bodyPr/>
          <a:lstStyle/>
          <a:p>
            <a:r>
              <a:rPr lang="en-US" dirty="0" smtClean="0"/>
              <a:t>Add new slides for ;</a:t>
            </a:r>
            <a:br>
              <a:rPr lang="en-US" dirty="0" smtClean="0"/>
            </a:br>
            <a:r>
              <a:rPr lang="en-US" dirty="0" smtClean="0"/>
              <a:t>Final fyp1 presentation- rubrics</a:t>
            </a:r>
            <a:endParaRPr lang="en-US" dirty="0"/>
          </a:p>
        </p:txBody>
      </p:sp>
      <p:sp>
        <p:nvSpPr>
          <p:cNvPr id="3" name="Text Placeholder 2"/>
          <p:cNvSpPr>
            <a:spLocks noGrp="1"/>
          </p:cNvSpPr>
          <p:nvPr>
            <p:ph type="body" idx="1"/>
          </p:nvPr>
        </p:nvSpPr>
        <p:spPr>
          <a:xfrm>
            <a:off x="764225" y="1999548"/>
            <a:ext cx="10663549" cy="4431983"/>
          </a:xfrm>
        </p:spPr>
        <p:txBody>
          <a:bodyPr/>
          <a:lstStyle/>
          <a:p>
            <a:r>
              <a:rPr lang="en-US" dirty="0" smtClean="0"/>
              <a:t>A.</a:t>
            </a:r>
          </a:p>
          <a:p>
            <a:pPr marL="342900" indent="-342900">
              <a:buAutoNum type="arabicPeriod"/>
            </a:pPr>
            <a:r>
              <a:rPr lang="en-US" dirty="0" smtClean="0"/>
              <a:t>Technical Difficulties</a:t>
            </a:r>
          </a:p>
          <a:p>
            <a:pPr marL="342900" indent="-342900">
              <a:buAutoNum type="arabicPeriod"/>
            </a:pPr>
            <a:r>
              <a:rPr lang="en-US" dirty="0" smtClean="0"/>
              <a:t>Issue resolving (how?)</a:t>
            </a:r>
          </a:p>
          <a:p>
            <a:pPr marL="342900" indent="-342900">
              <a:buAutoNum type="arabicPeriod"/>
            </a:pPr>
            <a:r>
              <a:rPr lang="en-US" dirty="0" smtClean="0"/>
              <a:t>Efficiency </a:t>
            </a:r>
          </a:p>
          <a:p>
            <a:pPr marL="342900" indent="-342900">
              <a:buAutoNum type="arabicPeriod"/>
            </a:pPr>
            <a:r>
              <a:rPr lang="en-US" dirty="0" smtClean="0"/>
              <a:t>Goal achieve</a:t>
            </a:r>
          </a:p>
          <a:p>
            <a:endParaRPr lang="en-US" dirty="0" smtClean="0"/>
          </a:p>
          <a:p>
            <a:r>
              <a:rPr lang="en-US" dirty="0" smtClean="0"/>
              <a:t>B.</a:t>
            </a:r>
          </a:p>
          <a:p>
            <a:r>
              <a:rPr lang="en-US" dirty="0" smtClean="0"/>
              <a:t>1. </a:t>
            </a:r>
            <a:r>
              <a:rPr lang="en-US" dirty="0" err="1" smtClean="0"/>
              <a:t>Ppt</a:t>
            </a:r>
            <a:r>
              <a:rPr lang="en-US" dirty="0" smtClean="0"/>
              <a:t> and answers</a:t>
            </a:r>
          </a:p>
          <a:p>
            <a:r>
              <a:rPr lang="en-US" dirty="0" smtClean="0"/>
              <a:t>2. Project report  (updated timeline and all)</a:t>
            </a:r>
          </a:p>
          <a:p>
            <a:endParaRPr lang="en-US" dirty="0"/>
          </a:p>
          <a:p>
            <a:r>
              <a:rPr lang="en-US" dirty="0" smtClean="0"/>
              <a:t>C.</a:t>
            </a:r>
          </a:p>
          <a:p>
            <a:r>
              <a:rPr lang="en-US" dirty="0" smtClean="0"/>
              <a:t>Management of work among group members</a:t>
            </a:r>
          </a:p>
          <a:p>
            <a:r>
              <a:rPr lang="en-US" dirty="0" smtClean="0"/>
              <a:t>How effective was work distribution?</a:t>
            </a:r>
          </a:p>
          <a:p>
            <a:r>
              <a:rPr lang="en-US" dirty="0" smtClean="0"/>
              <a:t>Meeting with supervisor – at least 1 per week</a:t>
            </a:r>
            <a:br>
              <a:rPr lang="en-US" dirty="0" smtClean="0"/>
            </a:br>
            <a:endParaRPr lang="en-US" dirty="0"/>
          </a:p>
          <a:p>
            <a:endParaRPr lang="en-US" dirty="0"/>
          </a:p>
        </p:txBody>
      </p:sp>
    </p:spTree>
    <p:extLst>
      <p:ext uri="{BB962C8B-B14F-4D97-AF65-F5344CB8AC3E}">
        <p14:creationId xmlns:p14="http://schemas.microsoft.com/office/powerpoint/2010/main" val="343271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64225" y="1999548"/>
            <a:ext cx="10663549" cy="1384995"/>
          </a:xfrm>
        </p:spPr>
        <p:txBody>
          <a:bodyPr/>
          <a:lstStyle/>
          <a:p>
            <a:r>
              <a:rPr lang="en-US" dirty="0" smtClean="0"/>
              <a:t>D.</a:t>
            </a:r>
          </a:p>
          <a:p>
            <a:r>
              <a:rPr lang="en-US" dirty="0" smtClean="0"/>
              <a:t>Poster design ( done)</a:t>
            </a:r>
          </a:p>
          <a:p>
            <a:endParaRPr lang="en-US" dirty="0"/>
          </a:p>
          <a:p>
            <a:r>
              <a:rPr lang="en-US" dirty="0" smtClean="0"/>
              <a:t>E.</a:t>
            </a:r>
          </a:p>
          <a:p>
            <a:r>
              <a:rPr lang="en-US" dirty="0" smtClean="0"/>
              <a:t>Project demo on poster ( make change)</a:t>
            </a:r>
          </a:p>
        </p:txBody>
      </p:sp>
    </p:spTree>
    <p:extLst>
      <p:ext uri="{BB962C8B-B14F-4D97-AF65-F5344CB8AC3E}">
        <p14:creationId xmlns:p14="http://schemas.microsoft.com/office/powerpoint/2010/main" val="3305874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22</a:t>
            </a:r>
            <a:endParaRPr sz="3600">
              <a:latin typeface="Cambria"/>
              <a:cs typeface="Cambria"/>
            </a:endParaRPr>
          </a:p>
        </p:txBody>
      </p:sp>
      <p:pic>
        <p:nvPicPr>
          <p:cNvPr id="3" name="object 3"/>
          <p:cNvPicPr/>
          <p:nvPr/>
        </p:nvPicPr>
        <p:blipFill>
          <a:blip r:embed="rId2" cstate="print"/>
          <a:stretch>
            <a:fillRect/>
          </a:stretch>
        </p:blipFill>
        <p:spPr>
          <a:xfrm>
            <a:off x="9686159" y="135360"/>
            <a:ext cx="1470599" cy="1470599"/>
          </a:xfrm>
          <a:prstGeom prst="rect">
            <a:avLst/>
          </a:prstGeom>
        </p:spPr>
      </p:pic>
      <p:pic>
        <p:nvPicPr>
          <p:cNvPr id="4" name="object 4"/>
          <p:cNvPicPr/>
          <p:nvPr/>
        </p:nvPicPr>
        <p:blipFill>
          <a:blip r:embed="rId3" cstate="print"/>
          <a:stretch>
            <a:fillRect/>
          </a:stretch>
        </p:blipFill>
        <p:spPr>
          <a:xfrm>
            <a:off x="2465770" y="3290909"/>
            <a:ext cx="5668827" cy="46238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17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09664" y="6163172"/>
            <a:ext cx="280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E8E94"/>
                </a:solidFill>
                <a:latin typeface="Cambria"/>
                <a:cs typeface="Cambria"/>
              </a:rPr>
              <a:t>3</a:t>
            </a:r>
            <a:endParaRPr sz="3600">
              <a:latin typeface="Cambria"/>
              <a:cs typeface="Cambria"/>
            </a:endParaRPr>
          </a:p>
        </p:txBody>
      </p:sp>
      <p:pic>
        <p:nvPicPr>
          <p:cNvPr id="3" name="object 3"/>
          <p:cNvPicPr/>
          <p:nvPr/>
        </p:nvPicPr>
        <p:blipFill>
          <a:blip r:embed="rId2" cstate="print"/>
          <a:stretch>
            <a:fillRect/>
          </a:stretch>
        </p:blipFill>
        <p:spPr>
          <a:xfrm>
            <a:off x="9457920" y="288000"/>
            <a:ext cx="1470599" cy="1470599"/>
          </a:xfrm>
          <a:prstGeom prst="rect">
            <a:avLst/>
          </a:prstGeom>
        </p:spPr>
      </p:pic>
      <p:sp>
        <p:nvSpPr>
          <p:cNvPr id="4" name="object 4"/>
          <p:cNvSpPr txBox="1"/>
          <p:nvPr/>
        </p:nvSpPr>
        <p:spPr>
          <a:xfrm>
            <a:off x="933005" y="1712438"/>
            <a:ext cx="4677410" cy="1631857"/>
          </a:xfrm>
          <a:prstGeom prst="rect">
            <a:avLst/>
          </a:prstGeom>
        </p:spPr>
        <p:txBody>
          <a:bodyPr vert="horz" wrap="square" lIns="0" tIns="12700" rIns="0" bIns="0" rtlCol="0" anchor="t">
            <a:spAutoFit/>
          </a:bodyPr>
          <a:lstStyle/>
          <a:p>
            <a:pPr marL="353695" marR="5080" indent="-341630">
              <a:lnSpc>
                <a:spcPct val="150000"/>
              </a:lnSpc>
              <a:spcBef>
                <a:spcPts val="100"/>
              </a:spcBef>
              <a:buFont typeface="Arial MT"/>
              <a:buChar char="●"/>
              <a:tabLst>
                <a:tab pos="353695" algn="l"/>
                <a:tab pos="354330" algn="l"/>
              </a:tabLst>
            </a:pPr>
            <a:r>
              <a:rPr sz="1800" spc="80" dirty="0">
                <a:latin typeface="Cambria"/>
                <a:cs typeface="Cambria"/>
              </a:rPr>
              <a:t>The</a:t>
            </a:r>
            <a:r>
              <a:rPr sz="1800" spc="95" dirty="0">
                <a:latin typeface="Cambria"/>
                <a:cs typeface="Cambria"/>
              </a:rPr>
              <a:t> </a:t>
            </a:r>
            <a:r>
              <a:rPr sz="1800" spc="20" dirty="0">
                <a:latin typeface="Cambria"/>
                <a:cs typeface="Cambria"/>
              </a:rPr>
              <a:t>project</a:t>
            </a:r>
            <a:r>
              <a:rPr sz="1800" spc="100" dirty="0">
                <a:latin typeface="Cambria"/>
                <a:cs typeface="Cambria"/>
              </a:rPr>
              <a:t> </a:t>
            </a:r>
            <a:r>
              <a:rPr lang="en-US" spc="100" dirty="0">
                <a:ea typeface="+mn-lt"/>
                <a:cs typeface="+mn-lt"/>
              </a:rPr>
              <a:t>aim to develop a revolutionary digital pen that combines traditional writing with modern sensor technology. </a:t>
            </a:r>
          </a:p>
        </p:txBody>
      </p:sp>
      <p:sp>
        <p:nvSpPr>
          <p:cNvPr id="5" name="object 5"/>
          <p:cNvSpPr txBox="1"/>
          <p:nvPr/>
        </p:nvSpPr>
        <p:spPr>
          <a:xfrm>
            <a:off x="933004" y="3577904"/>
            <a:ext cx="4429125" cy="3298275"/>
          </a:xfrm>
          <a:prstGeom prst="rect">
            <a:avLst/>
          </a:prstGeom>
        </p:spPr>
        <p:txBody>
          <a:bodyPr vert="horz" wrap="square" lIns="0" tIns="12700" rIns="0" bIns="0" rtlCol="0" anchor="t">
            <a:spAutoFit/>
          </a:bodyPr>
          <a:lstStyle/>
          <a:p>
            <a:pPr marL="353695" marR="5080" indent="-341630">
              <a:lnSpc>
                <a:spcPct val="150000"/>
              </a:lnSpc>
              <a:spcBef>
                <a:spcPts val="100"/>
              </a:spcBef>
              <a:buFont typeface="Arial MT"/>
              <a:buChar char="●"/>
              <a:tabLst>
                <a:tab pos="353695" algn="l"/>
                <a:tab pos="354330" algn="l"/>
              </a:tabLst>
            </a:pPr>
            <a:r>
              <a:rPr lang="en-US" spc="80" dirty="0">
                <a:latin typeface="Cambria"/>
                <a:cs typeface="Cambria"/>
              </a:rPr>
              <a:t> The pen will utilize gyroscopes and accelerometers to capture hand movements and convert them into digital writing. This innovative device will store handwritten data and allow users to transfer it to a computer for further processing and storage.</a:t>
            </a:r>
          </a:p>
          <a:p>
            <a:pPr marL="353695" marR="5080" indent="-341630">
              <a:lnSpc>
                <a:spcPct val="150000"/>
              </a:lnSpc>
              <a:spcBef>
                <a:spcPts val="100"/>
              </a:spcBef>
              <a:buFont typeface="Arial MT"/>
              <a:buChar char="●"/>
              <a:tabLst>
                <a:tab pos="353695" algn="l"/>
                <a:tab pos="354330" algn="l"/>
              </a:tabLst>
            </a:pPr>
            <a:endParaRPr sz="1800" spc="60" dirty="0">
              <a:latin typeface="Cambria"/>
              <a:ea typeface="Cambria"/>
              <a:cs typeface="Cambria"/>
            </a:endParaRPr>
          </a:p>
        </p:txBody>
      </p:sp>
      <p:sp>
        <p:nvSpPr>
          <p:cNvPr id="6" name="object 6"/>
          <p:cNvSpPr txBox="1">
            <a:spLocks noGrp="1"/>
          </p:cNvSpPr>
          <p:nvPr>
            <p:ph type="title"/>
          </p:nvPr>
        </p:nvSpPr>
        <p:spPr>
          <a:xfrm>
            <a:off x="766340" y="575719"/>
            <a:ext cx="3262629" cy="695960"/>
          </a:xfrm>
          <a:prstGeom prst="rect">
            <a:avLst/>
          </a:prstGeom>
        </p:spPr>
        <p:txBody>
          <a:bodyPr vert="horz" wrap="square" lIns="0" tIns="12700" rIns="0" bIns="0" rtlCol="0">
            <a:spAutoFit/>
          </a:bodyPr>
          <a:lstStyle/>
          <a:p>
            <a:pPr marL="12700">
              <a:lnSpc>
                <a:spcPct val="100000"/>
              </a:lnSpc>
              <a:spcBef>
                <a:spcPts val="100"/>
              </a:spcBef>
            </a:pPr>
            <a:r>
              <a:rPr sz="4400" spc="130" dirty="0"/>
              <a:t>Introduction</a:t>
            </a:r>
            <a:endParaRPr sz="4400" dirty="0"/>
          </a:p>
        </p:txBody>
      </p:sp>
      <p:pic>
        <p:nvPicPr>
          <p:cNvPr id="7" name="object 7" descr="A close up of a pen&#10;&#10;Description automatically generated"/>
          <p:cNvPicPr/>
          <p:nvPr/>
        </p:nvPicPr>
        <p:blipFill>
          <a:blip r:embed="rId3"/>
          <a:stretch>
            <a:fillRect/>
          </a:stretch>
        </p:blipFill>
        <p:spPr>
          <a:xfrm>
            <a:off x="6684108" y="2160932"/>
            <a:ext cx="4179904" cy="3840527"/>
          </a:xfrm>
          <a:prstGeom prst="rect">
            <a:avLst/>
          </a:prstGeom>
        </p:spPr>
      </p:pic>
      <p:sp>
        <p:nvSpPr>
          <p:cNvPr id="8" name="object 8"/>
          <p:cNvSpPr txBox="1"/>
          <p:nvPr/>
        </p:nvSpPr>
        <p:spPr>
          <a:xfrm>
            <a:off x="6686945" y="6155461"/>
            <a:ext cx="1692910" cy="212879"/>
          </a:xfrm>
          <a:prstGeom prst="rect">
            <a:avLst/>
          </a:prstGeom>
        </p:spPr>
        <p:txBody>
          <a:bodyPr vert="horz" wrap="square" lIns="0" tIns="12700" rIns="0" bIns="0" rtlCol="0" anchor="t">
            <a:spAutoFit/>
          </a:bodyPr>
          <a:lstStyle/>
          <a:p>
            <a:pPr marL="12700">
              <a:spcBef>
                <a:spcPts val="100"/>
              </a:spcBef>
            </a:pPr>
            <a:r>
              <a:rPr sz="1300" spc="-5" dirty="0">
                <a:latin typeface="Arial MT"/>
                <a:cs typeface="Arial MT"/>
              </a:rPr>
              <a:t>Generated</a:t>
            </a:r>
            <a:r>
              <a:rPr sz="1300" spc="-45" dirty="0">
                <a:latin typeface="Arial MT"/>
                <a:cs typeface="Arial MT"/>
              </a:rPr>
              <a:t> </a:t>
            </a:r>
            <a:r>
              <a:rPr sz="1300" spc="-5" dirty="0">
                <a:latin typeface="Arial MT"/>
                <a:cs typeface="Arial MT"/>
              </a:rPr>
              <a:t>by:</a:t>
            </a:r>
            <a:r>
              <a:rPr lang="en-US" sz="1300" spc="-40" dirty="0">
                <a:latin typeface="Arial MT"/>
                <a:cs typeface="Arial MT"/>
              </a:rPr>
              <a:t> Gemini</a:t>
            </a:r>
            <a:endParaRPr lang="en-US" sz="1300" spc="-5" dirty="0">
              <a:latin typeface="Arial MT"/>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580" y="628491"/>
            <a:ext cx="4587240" cy="635000"/>
          </a:xfrm>
          <a:prstGeom prst="rect">
            <a:avLst/>
          </a:prstGeom>
        </p:spPr>
        <p:txBody>
          <a:bodyPr vert="horz" wrap="square" lIns="0" tIns="12700" rIns="0" bIns="0" rtlCol="0">
            <a:spAutoFit/>
          </a:bodyPr>
          <a:lstStyle/>
          <a:p>
            <a:pPr marL="12700">
              <a:lnSpc>
                <a:spcPct val="100000"/>
              </a:lnSpc>
              <a:spcBef>
                <a:spcPts val="100"/>
              </a:spcBef>
            </a:pPr>
            <a:r>
              <a:rPr spc="114" dirty="0"/>
              <a:t>Problem</a:t>
            </a:r>
            <a:r>
              <a:rPr spc="155" dirty="0"/>
              <a:t> </a:t>
            </a:r>
            <a:r>
              <a:rPr spc="210" dirty="0"/>
              <a:t>Statement</a:t>
            </a:r>
          </a:p>
        </p:txBody>
      </p:sp>
      <p:sp>
        <p:nvSpPr>
          <p:cNvPr id="3" name="object 3"/>
          <p:cNvSpPr txBox="1"/>
          <p:nvPr/>
        </p:nvSpPr>
        <p:spPr>
          <a:xfrm>
            <a:off x="678427" y="1992356"/>
            <a:ext cx="4498975" cy="3293850"/>
          </a:xfrm>
          <a:prstGeom prst="rect">
            <a:avLst/>
          </a:prstGeom>
        </p:spPr>
        <p:txBody>
          <a:bodyPr vert="horz" wrap="square" lIns="0" tIns="12700" rIns="0" bIns="0" rtlCol="0" anchor="t">
            <a:spAutoFit/>
          </a:bodyPr>
          <a:lstStyle/>
          <a:p>
            <a:pPr marL="12065" marR="5080" indent="-1270">
              <a:lnSpc>
                <a:spcPct val="150000"/>
              </a:lnSpc>
              <a:spcBef>
                <a:spcPts val="100"/>
              </a:spcBef>
            </a:pPr>
            <a:r>
              <a:rPr lang="en-US" spc="65" dirty="0">
                <a:ea typeface="+mn-lt"/>
                <a:cs typeface="+mn-lt"/>
              </a:rPr>
              <a:t>Traditional pens lack the ability to digitize handwritten content, leading to limitations in data capture, storage, and accessibility. This project addresses the need for a digital pen that can seamlessly integrate handwritten notes into digital workflows, enhancing productivity and convenience for users.</a:t>
            </a:r>
            <a:endParaRPr lang="en-US" dirty="0"/>
          </a:p>
        </p:txBody>
      </p:sp>
      <p:sp>
        <p:nvSpPr>
          <p:cNvPr id="4" name="object 4"/>
          <p:cNvSpPr txBox="1"/>
          <p:nvPr/>
        </p:nvSpPr>
        <p:spPr>
          <a:xfrm>
            <a:off x="11609303" y="6162812"/>
            <a:ext cx="280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E8E94"/>
                </a:solidFill>
                <a:latin typeface="Cambria"/>
                <a:cs typeface="Cambria"/>
              </a:rPr>
              <a:t>4</a:t>
            </a:r>
            <a:endParaRPr sz="3600">
              <a:latin typeface="Cambria"/>
              <a:cs typeface="Cambria"/>
            </a:endParaRPr>
          </a:p>
        </p:txBody>
      </p:sp>
      <p:pic>
        <p:nvPicPr>
          <p:cNvPr id="5" name="object 5"/>
          <p:cNvPicPr/>
          <p:nvPr/>
        </p:nvPicPr>
        <p:blipFill>
          <a:blip r:embed="rId2" cstate="print"/>
          <a:stretch>
            <a:fillRect/>
          </a:stretch>
        </p:blipFill>
        <p:spPr>
          <a:xfrm>
            <a:off x="9457559" y="287640"/>
            <a:ext cx="1470599" cy="1470599"/>
          </a:xfrm>
          <a:prstGeom prst="rect">
            <a:avLst/>
          </a:prstGeom>
        </p:spPr>
      </p:pic>
      <p:pic>
        <p:nvPicPr>
          <p:cNvPr id="6" name="object 6" descr="A nice desk with papers and papers on the floor&#10;&#10;Description automatically generated"/>
          <p:cNvPicPr/>
          <p:nvPr/>
        </p:nvPicPr>
        <p:blipFill>
          <a:blip r:embed="rId3"/>
          <a:stretch>
            <a:fillRect/>
          </a:stretch>
        </p:blipFill>
        <p:spPr>
          <a:xfrm>
            <a:off x="6499433" y="1988279"/>
            <a:ext cx="4191236" cy="4191236"/>
          </a:xfrm>
          <a:prstGeom prst="rect">
            <a:avLst/>
          </a:prstGeom>
        </p:spPr>
      </p:pic>
      <p:sp>
        <p:nvSpPr>
          <p:cNvPr id="7" name="object 7"/>
          <p:cNvSpPr txBox="1"/>
          <p:nvPr/>
        </p:nvSpPr>
        <p:spPr>
          <a:xfrm>
            <a:off x="6305705" y="6459301"/>
            <a:ext cx="2398395" cy="212879"/>
          </a:xfrm>
          <a:prstGeom prst="rect">
            <a:avLst/>
          </a:prstGeom>
        </p:spPr>
        <p:txBody>
          <a:bodyPr vert="horz" wrap="square" lIns="0" tIns="12700" rIns="0" bIns="0" rtlCol="0" anchor="t">
            <a:spAutoFit/>
          </a:bodyPr>
          <a:lstStyle/>
          <a:p>
            <a:pPr marL="12700">
              <a:spcBef>
                <a:spcPts val="100"/>
              </a:spcBef>
            </a:pPr>
            <a:r>
              <a:rPr lang="en-US" sz="1300" spc="-5" dirty="0">
                <a:latin typeface="Arial MT"/>
                <a:cs typeface="Arial MT"/>
              </a:rPr>
              <a:t>Generated by : Gemini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96C6-CCD7-DC93-68EC-CA4270DE0268}"/>
              </a:ext>
            </a:extLst>
          </p:cNvPr>
          <p:cNvSpPr>
            <a:spLocks noGrp="1"/>
          </p:cNvSpPr>
          <p:nvPr>
            <p:ph type="title"/>
          </p:nvPr>
        </p:nvSpPr>
        <p:spPr/>
        <p:txBody>
          <a:bodyPr wrap="square" lIns="0" tIns="0" rIns="0" bIns="0" anchor="t">
            <a:spAutoFit/>
          </a:bodyPr>
          <a:lstStyle/>
          <a:p>
            <a:r>
              <a:rPr lang="en-US" dirty="0" smtClean="0">
                <a:ea typeface="Cambria"/>
              </a:rPr>
              <a:t>Architectural Circuit Diagram:</a:t>
            </a:r>
            <a:endParaRPr lang="en-US" sz="1500" b="1" dirty="0">
              <a:solidFill>
                <a:srgbClr val="E8EAED"/>
              </a:solidFill>
              <a:ea typeface="Cambria"/>
            </a:endParaRPr>
          </a:p>
        </p:txBody>
      </p:sp>
      <p:pic>
        <p:nvPicPr>
          <p:cNvPr id="4" name="Picture 3" descr="A circuit board with wires&#10;&#10;Description automatically generated">
            <a:extLst>
              <a:ext uri="{FF2B5EF4-FFF2-40B4-BE49-F238E27FC236}">
                <a16:creationId xmlns:a16="http://schemas.microsoft.com/office/drawing/2014/main" id="{3516898B-77B6-C491-E9E0-AD59C7C76043}"/>
              </a:ext>
            </a:extLst>
          </p:cNvPr>
          <p:cNvPicPr>
            <a:picLocks noChangeAspect="1"/>
          </p:cNvPicPr>
          <p:nvPr/>
        </p:nvPicPr>
        <p:blipFill>
          <a:blip r:embed="rId2"/>
          <a:stretch>
            <a:fillRect/>
          </a:stretch>
        </p:blipFill>
        <p:spPr>
          <a:xfrm>
            <a:off x="1981200" y="1524000"/>
            <a:ext cx="7322969" cy="4986703"/>
          </a:xfrm>
          <a:prstGeom prst="rect">
            <a:avLst/>
          </a:prstGeom>
        </p:spPr>
      </p:pic>
      <p:sp>
        <p:nvSpPr>
          <p:cNvPr id="3" name="TextBox 2"/>
          <p:cNvSpPr txBox="1"/>
          <p:nvPr/>
        </p:nvSpPr>
        <p:spPr>
          <a:xfrm>
            <a:off x="8923169" y="3202487"/>
            <a:ext cx="1371600" cy="1477328"/>
          </a:xfrm>
          <a:prstGeom prst="rect">
            <a:avLst/>
          </a:prstGeom>
          <a:noFill/>
        </p:spPr>
        <p:txBody>
          <a:bodyPr wrap="square" rtlCol="0">
            <a:spAutoFit/>
          </a:bodyPr>
          <a:lstStyle/>
          <a:p>
            <a:r>
              <a:rPr lang="en-US" dirty="0" smtClean="0"/>
              <a:t>MPU6050</a:t>
            </a:r>
            <a:br>
              <a:rPr lang="en-US" dirty="0" smtClean="0"/>
            </a:br>
            <a:r>
              <a:rPr lang="en-US" dirty="0" smtClean="0"/>
              <a:t>(gyroscope and accelerometer sensors)</a:t>
            </a:r>
            <a:endParaRPr lang="en-US" dirty="0"/>
          </a:p>
        </p:txBody>
      </p:sp>
      <p:sp>
        <p:nvSpPr>
          <p:cNvPr id="5" name="TextBox 4"/>
          <p:cNvSpPr txBox="1"/>
          <p:nvPr/>
        </p:nvSpPr>
        <p:spPr>
          <a:xfrm>
            <a:off x="4419600" y="1989463"/>
            <a:ext cx="1981200" cy="369332"/>
          </a:xfrm>
          <a:prstGeom prst="rect">
            <a:avLst/>
          </a:prstGeom>
          <a:noFill/>
        </p:spPr>
        <p:txBody>
          <a:bodyPr wrap="square" rtlCol="0">
            <a:spAutoFit/>
          </a:bodyPr>
          <a:lstStyle/>
          <a:p>
            <a:r>
              <a:rPr lang="en-US" dirty="0" err="1" smtClean="0"/>
              <a:t>Ardino</a:t>
            </a:r>
            <a:r>
              <a:rPr lang="en-US" dirty="0" smtClean="0"/>
              <a:t> Uno </a:t>
            </a:r>
            <a:endParaRPr lang="en-US" dirty="0"/>
          </a:p>
        </p:txBody>
      </p:sp>
      <p:sp>
        <p:nvSpPr>
          <p:cNvPr id="6" name="TextBox 5"/>
          <p:cNvSpPr txBox="1"/>
          <p:nvPr/>
        </p:nvSpPr>
        <p:spPr>
          <a:xfrm>
            <a:off x="1676400" y="3017821"/>
            <a:ext cx="1066800" cy="369332"/>
          </a:xfrm>
          <a:prstGeom prst="rect">
            <a:avLst/>
          </a:prstGeom>
          <a:noFill/>
        </p:spPr>
        <p:txBody>
          <a:bodyPr wrap="square" rtlCol="0">
            <a:spAutoFit/>
          </a:bodyPr>
          <a:lstStyle/>
          <a:p>
            <a:r>
              <a:rPr lang="en-US" dirty="0" smtClean="0"/>
              <a:t>SD card </a:t>
            </a:r>
            <a:endParaRPr lang="en-US" dirty="0"/>
          </a:p>
        </p:txBody>
      </p:sp>
    </p:spTree>
    <p:extLst>
      <p:ext uri="{BB962C8B-B14F-4D97-AF65-F5344CB8AC3E}">
        <p14:creationId xmlns:p14="http://schemas.microsoft.com/office/powerpoint/2010/main" val="256371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pic>
        <p:nvPicPr>
          <p:cNvPr id="4" name="Picture 3"/>
          <p:cNvPicPr>
            <a:picLocks noChangeAspect="1"/>
          </p:cNvPicPr>
          <p:nvPr/>
        </p:nvPicPr>
        <p:blipFill>
          <a:blip r:embed="rId2"/>
          <a:stretch>
            <a:fillRect/>
          </a:stretch>
        </p:blipFill>
        <p:spPr>
          <a:xfrm>
            <a:off x="1447799" y="1145772"/>
            <a:ext cx="7388283" cy="5530608"/>
          </a:xfrm>
          <a:prstGeom prst="rect">
            <a:avLst/>
          </a:prstGeom>
        </p:spPr>
      </p:pic>
    </p:spTree>
    <p:extLst>
      <p:ext uri="{BB962C8B-B14F-4D97-AF65-F5344CB8AC3E}">
        <p14:creationId xmlns:p14="http://schemas.microsoft.com/office/powerpoint/2010/main" val="181007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22276"/>
            <a:ext cx="4569460" cy="628377"/>
          </a:xfrm>
          <a:prstGeom prst="rect">
            <a:avLst/>
          </a:prstGeom>
        </p:spPr>
        <p:txBody>
          <a:bodyPr vert="horz" wrap="square" lIns="0" tIns="12700" rIns="0" bIns="0" rtlCol="0">
            <a:spAutoFit/>
          </a:bodyPr>
          <a:lstStyle/>
          <a:p>
            <a:pPr marL="12700">
              <a:lnSpc>
                <a:spcPct val="100000"/>
              </a:lnSpc>
              <a:spcBef>
                <a:spcPts val="100"/>
              </a:spcBef>
            </a:pPr>
            <a:r>
              <a:rPr spc="204" dirty="0"/>
              <a:t>S</a:t>
            </a:r>
            <a:r>
              <a:rPr lang="en-US" spc="204" dirty="0"/>
              <a:t>equence</a:t>
            </a:r>
            <a:r>
              <a:rPr spc="160" dirty="0"/>
              <a:t> </a:t>
            </a:r>
            <a:r>
              <a:rPr spc="229" dirty="0"/>
              <a:t>Diagram</a:t>
            </a:r>
          </a:p>
        </p:txBody>
      </p:sp>
      <p:sp>
        <p:nvSpPr>
          <p:cNvPr id="3" name="object 3"/>
          <p:cNvSpPr txBox="1"/>
          <p:nvPr/>
        </p:nvSpPr>
        <p:spPr>
          <a:xfrm>
            <a:off x="11482167" y="6162812"/>
            <a:ext cx="5340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E8E94"/>
                </a:solidFill>
                <a:latin typeface="Cambria"/>
                <a:cs typeface="Cambria"/>
              </a:rPr>
              <a:t>10</a:t>
            </a:r>
            <a:endParaRPr sz="3600">
              <a:latin typeface="Cambria"/>
              <a:cs typeface="Cambria"/>
            </a:endParaRPr>
          </a:p>
        </p:txBody>
      </p:sp>
      <p:pic>
        <p:nvPicPr>
          <p:cNvPr id="5" name="object 5"/>
          <p:cNvPicPr/>
          <p:nvPr/>
        </p:nvPicPr>
        <p:blipFill>
          <a:blip r:embed="rId2" cstate="print"/>
          <a:stretch>
            <a:fillRect/>
          </a:stretch>
        </p:blipFill>
        <p:spPr>
          <a:xfrm>
            <a:off x="9457559" y="287640"/>
            <a:ext cx="1470599" cy="14705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867650" cy="53435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420" y="298118"/>
            <a:ext cx="6489016" cy="1243930"/>
          </a:xfrm>
          <a:prstGeom prst="rect">
            <a:avLst/>
          </a:prstGeom>
        </p:spPr>
        <p:txBody>
          <a:bodyPr vert="horz" wrap="square" lIns="0" tIns="12700" rIns="0" bIns="0" rtlCol="0" anchor="t">
            <a:spAutoFit/>
          </a:bodyPr>
          <a:lstStyle/>
          <a:p>
            <a:pPr marL="12700">
              <a:spcBef>
                <a:spcPts val="100"/>
              </a:spcBef>
            </a:pPr>
            <a:r>
              <a:rPr lang="en-US" spc="560" dirty="0" smtClean="0"/>
              <a:t>Algorithm</a:t>
            </a:r>
            <a:br>
              <a:rPr lang="en-US" spc="560" dirty="0" smtClean="0"/>
            </a:br>
            <a:r>
              <a:rPr lang="en-US" spc="560" dirty="0" smtClean="0"/>
              <a:t>Flow </a:t>
            </a:r>
            <a:r>
              <a:rPr lang="en-US" spc="560" dirty="0"/>
              <a:t>Chart</a:t>
            </a:r>
            <a:endParaRPr spc="229" dirty="0"/>
          </a:p>
        </p:txBody>
      </p:sp>
      <p:pic>
        <p:nvPicPr>
          <p:cNvPr id="4" name="object 4"/>
          <p:cNvPicPr/>
          <p:nvPr/>
        </p:nvPicPr>
        <p:blipFill>
          <a:blip r:embed="rId2" cstate="print"/>
          <a:stretch>
            <a:fillRect/>
          </a:stretch>
        </p:blipFill>
        <p:spPr>
          <a:xfrm>
            <a:off x="9457559" y="287640"/>
            <a:ext cx="1470599" cy="1470599"/>
          </a:xfrm>
          <a:prstGeom prst="rect">
            <a:avLst/>
          </a:prstGeom>
        </p:spPr>
      </p:pic>
      <p:sp>
        <p:nvSpPr>
          <p:cNvPr id="5" name="object 5"/>
          <p:cNvSpPr txBox="1"/>
          <p:nvPr/>
        </p:nvSpPr>
        <p:spPr>
          <a:xfrm>
            <a:off x="11609303" y="6162812"/>
            <a:ext cx="280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8E8E94"/>
                </a:solidFill>
                <a:latin typeface="Cambria"/>
                <a:cs typeface="Cambria"/>
              </a:rPr>
              <a:t>8</a:t>
            </a:r>
            <a:endParaRPr sz="3600">
              <a:latin typeface="Cambria"/>
              <a:cs typeface="Cambri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98" y="381000"/>
            <a:ext cx="3657600" cy="61315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45" y="6096"/>
            <a:ext cx="4304665" cy="635000"/>
          </a:xfrm>
          <a:prstGeom prst="rect">
            <a:avLst/>
          </a:prstGeom>
        </p:spPr>
        <p:txBody>
          <a:bodyPr vert="horz" wrap="square" lIns="0" tIns="12700" rIns="0" bIns="0" rtlCol="0">
            <a:spAutoFit/>
          </a:bodyPr>
          <a:lstStyle/>
          <a:p>
            <a:pPr marL="12700">
              <a:lnSpc>
                <a:spcPct val="100000"/>
              </a:lnSpc>
              <a:spcBef>
                <a:spcPts val="100"/>
              </a:spcBef>
            </a:pPr>
            <a:r>
              <a:rPr spc="180"/>
              <a:t>Literature</a:t>
            </a:r>
            <a:r>
              <a:rPr spc="170"/>
              <a:t> </a:t>
            </a:r>
            <a:r>
              <a:rPr spc="125"/>
              <a:t>Review</a:t>
            </a:r>
          </a:p>
        </p:txBody>
      </p:sp>
      <p:graphicFrame>
        <p:nvGraphicFramePr>
          <p:cNvPr id="3" name="object 3"/>
          <p:cNvGraphicFramePr>
            <a:graphicFrameLocks noGrp="1"/>
          </p:cNvGraphicFramePr>
          <p:nvPr>
            <p:extLst>
              <p:ext uri="{D42A27DB-BD31-4B8C-83A1-F6EECF244321}">
                <p14:modId xmlns:p14="http://schemas.microsoft.com/office/powerpoint/2010/main" val="1285538654"/>
              </p:ext>
            </p:extLst>
          </p:nvPr>
        </p:nvGraphicFramePr>
        <p:xfrm>
          <a:off x="356046" y="650887"/>
          <a:ext cx="10769153" cy="5437566"/>
        </p:xfrm>
        <a:graphic>
          <a:graphicData uri="http://schemas.openxmlformats.org/drawingml/2006/table">
            <a:tbl>
              <a:tblPr firstRow="1" bandRow="1">
                <a:tableStyleId>{2D5ABB26-0587-4C30-8999-92F81FD0307C}</a:tableStyleId>
              </a:tblPr>
              <a:tblGrid>
                <a:gridCol w="896886">
                  <a:extLst>
                    <a:ext uri="{9D8B030D-6E8A-4147-A177-3AD203B41FA5}">
                      <a16:colId xmlns:a16="http://schemas.microsoft.com/office/drawing/2014/main" val="20000"/>
                    </a:ext>
                  </a:extLst>
                </a:gridCol>
                <a:gridCol w="692070">
                  <a:extLst>
                    <a:ext uri="{9D8B030D-6E8A-4147-A177-3AD203B41FA5}">
                      <a16:colId xmlns:a16="http://schemas.microsoft.com/office/drawing/2014/main" val="20001"/>
                    </a:ext>
                  </a:extLst>
                </a:gridCol>
                <a:gridCol w="1763766">
                  <a:extLst>
                    <a:ext uri="{9D8B030D-6E8A-4147-A177-3AD203B41FA5}">
                      <a16:colId xmlns:a16="http://schemas.microsoft.com/office/drawing/2014/main" val="20002"/>
                    </a:ext>
                  </a:extLst>
                </a:gridCol>
                <a:gridCol w="2493017">
                  <a:extLst>
                    <a:ext uri="{9D8B030D-6E8A-4147-A177-3AD203B41FA5}">
                      <a16:colId xmlns:a16="http://schemas.microsoft.com/office/drawing/2014/main" val="20003"/>
                    </a:ext>
                  </a:extLst>
                </a:gridCol>
                <a:gridCol w="2882428">
                  <a:extLst>
                    <a:ext uri="{9D8B030D-6E8A-4147-A177-3AD203B41FA5}">
                      <a16:colId xmlns:a16="http://schemas.microsoft.com/office/drawing/2014/main" val="20004"/>
                    </a:ext>
                  </a:extLst>
                </a:gridCol>
                <a:gridCol w="2040986">
                  <a:extLst>
                    <a:ext uri="{9D8B030D-6E8A-4147-A177-3AD203B41FA5}">
                      <a16:colId xmlns:a16="http://schemas.microsoft.com/office/drawing/2014/main" val="20005"/>
                    </a:ext>
                  </a:extLst>
                </a:gridCol>
              </a:tblGrid>
              <a:tr h="368649">
                <a:tc>
                  <a:txBody>
                    <a:bodyPr/>
                    <a:lstStyle/>
                    <a:p>
                      <a:pPr marL="85725">
                        <a:lnSpc>
                          <a:spcPct val="100000"/>
                        </a:lnSpc>
                        <a:spcBef>
                          <a:spcPts val="225"/>
                        </a:spcBef>
                      </a:pPr>
                      <a:r>
                        <a:rPr sz="1800" spc="-40" dirty="0">
                          <a:solidFill>
                            <a:srgbClr val="FFFFFF"/>
                          </a:solidFill>
                          <a:latin typeface="Arial MT"/>
                          <a:cs typeface="Arial MT"/>
                        </a:rPr>
                        <a:t>Sr.</a:t>
                      </a:r>
                      <a:r>
                        <a:rPr sz="1800" spc="-50" dirty="0">
                          <a:solidFill>
                            <a:srgbClr val="FFFFFF"/>
                          </a:solidFill>
                          <a:latin typeface="Arial MT"/>
                          <a:cs typeface="Arial MT"/>
                        </a:rPr>
                        <a:t> </a:t>
                      </a:r>
                      <a:r>
                        <a:rPr sz="1800" spc="-5" dirty="0">
                          <a:solidFill>
                            <a:srgbClr val="FFFFFF"/>
                          </a:solidFill>
                          <a:latin typeface="Arial MT"/>
                          <a:cs typeface="Arial MT"/>
                        </a:rPr>
                        <a:t>no</a:t>
                      </a:r>
                      <a:endParaRPr sz="1800" dirty="0">
                        <a:latin typeface="Arial MT"/>
                        <a:cs typeface="Arial MT"/>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tc>
                  <a:txBody>
                    <a:bodyPr/>
                    <a:lstStyle/>
                    <a:p>
                      <a:pPr marL="95250">
                        <a:lnSpc>
                          <a:spcPct val="100000"/>
                        </a:lnSpc>
                        <a:spcBef>
                          <a:spcPts val="225"/>
                        </a:spcBef>
                      </a:pPr>
                      <a:r>
                        <a:rPr sz="1800" b="1" spc="-30" dirty="0">
                          <a:solidFill>
                            <a:srgbClr val="FFFFFF"/>
                          </a:solidFill>
                          <a:latin typeface="Arial"/>
                          <a:cs typeface="Arial"/>
                        </a:rPr>
                        <a:t>Year</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tc>
                  <a:txBody>
                    <a:bodyPr/>
                    <a:lstStyle/>
                    <a:p>
                      <a:pPr marL="85725">
                        <a:lnSpc>
                          <a:spcPct val="100000"/>
                        </a:lnSpc>
                        <a:spcBef>
                          <a:spcPts val="225"/>
                        </a:spcBef>
                      </a:pPr>
                      <a:r>
                        <a:rPr lang="en-US" sz="1800" b="1" spc="-5" dirty="0" smtClean="0">
                          <a:solidFill>
                            <a:srgbClr val="FFFFFF"/>
                          </a:solidFill>
                          <a:latin typeface="Arial"/>
                          <a:cs typeface="Arial"/>
                        </a:rPr>
                        <a:t>Title</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tc>
                  <a:txBody>
                    <a:bodyPr/>
                    <a:lstStyle/>
                    <a:p>
                      <a:pPr marL="85725">
                        <a:lnSpc>
                          <a:spcPct val="100000"/>
                        </a:lnSpc>
                        <a:spcBef>
                          <a:spcPts val="225"/>
                        </a:spcBef>
                      </a:pPr>
                      <a:r>
                        <a:rPr lang="en-US" sz="1800" b="1" dirty="0" smtClean="0">
                          <a:solidFill>
                            <a:srgbClr val="FFFFFF"/>
                          </a:solidFill>
                          <a:latin typeface="Arial"/>
                          <a:cs typeface="Arial"/>
                        </a:rPr>
                        <a:t>Basic </a:t>
                      </a:r>
                      <a:r>
                        <a:rPr lang="en-US" sz="1800" b="1" smtClean="0">
                          <a:solidFill>
                            <a:srgbClr val="FFFFFF"/>
                          </a:solidFill>
                          <a:latin typeface="Arial"/>
                          <a:cs typeface="Arial"/>
                        </a:rPr>
                        <a:t>Idea </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tc>
                  <a:txBody>
                    <a:bodyPr/>
                    <a:lstStyle/>
                    <a:p>
                      <a:pPr marL="85725">
                        <a:lnSpc>
                          <a:spcPct val="100000"/>
                        </a:lnSpc>
                        <a:spcBef>
                          <a:spcPts val="225"/>
                        </a:spcBef>
                      </a:pPr>
                      <a:r>
                        <a:rPr lang="en-US" sz="1800" b="1" spc="-5" dirty="0" smtClean="0">
                          <a:solidFill>
                            <a:srgbClr val="FFFFFF"/>
                          </a:solidFill>
                          <a:latin typeface="Arial"/>
                          <a:cs typeface="Arial"/>
                        </a:rPr>
                        <a:t>Methodologies</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tc>
                  <a:txBody>
                    <a:bodyPr/>
                    <a:lstStyle/>
                    <a:p>
                      <a:pPr marL="85725">
                        <a:lnSpc>
                          <a:spcPct val="100000"/>
                        </a:lnSpc>
                        <a:spcBef>
                          <a:spcPts val="225"/>
                        </a:spcBef>
                      </a:pPr>
                      <a:r>
                        <a:rPr lang="en-US" sz="1800" b="1" spc="-5" dirty="0" smtClean="0">
                          <a:solidFill>
                            <a:srgbClr val="FFFFFF"/>
                          </a:solidFill>
                          <a:latin typeface="Arial"/>
                          <a:cs typeface="Arial"/>
                        </a:rPr>
                        <a:t>Results</a:t>
                      </a:r>
                      <a:endParaRPr sz="1800" dirty="0">
                        <a:latin typeface="Arial MT"/>
                        <a:cs typeface="Arial MT"/>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6F6F73"/>
                    </a:solidFill>
                  </a:tcPr>
                </a:tc>
                <a:extLst>
                  <a:ext uri="{0D108BD9-81ED-4DB2-BD59-A6C34878D82A}">
                    <a16:rowId xmlns:a16="http://schemas.microsoft.com/office/drawing/2014/main" val="10000"/>
                  </a:ext>
                </a:extLst>
              </a:tr>
              <a:tr h="1530699">
                <a:tc>
                  <a:txBody>
                    <a:bodyPr/>
                    <a:lstStyle/>
                    <a:p>
                      <a:pPr marL="85725" lvl="0">
                        <a:lnSpc>
                          <a:spcPct val="100000"/>
                        </a:lnSpc>
                        <a:spcBef>
                          <a:spcPts val="250"/>
                        </a:spcBef>
                        <a:buNone/>
                      </a:pPr>
                      <a:r>
                        <a:rPr lang="en-US" sz="1200" b="0" i="0" u="none" strike="noStrike" spc="-5" noProof="0" dirty="0"/>
                        <a:t>1</a:t>
                      </a:r>
                      <a:endParaRPr dirty="0"/>
                    </a:p>
                  </a:txBody>
                  <a:tcPr marL="0" marR="0" marT="3175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85725" lvl="0">
                        <a:lnSpc>
                          <a:spcPct val="100000"/>
                        </a:lnSpc>
                        <a:spcBef>
                          <a:spcPts val="250"/>
                        </a:spcBef>
                        <a:buNone/>
                      </a:pPr>
                      <a:r>
                        <a:rPr lang="en-US" sz="1200" b="0" i="0" u="none" strike="noStrike" spc="-5" noProof="0" dirty="0" smtClean="0"/>
                        <a:t>2019</a:t>
                      </a:r>
                      <a:endParaRPr dirty="0"/>
                    </a:p>
                  </a:txBody>
                  <a:tcPr marL="0" marR="0" marT="317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256540" marR="197485" lvl="0" indent="-148590">
                        <a:lnSpc>
                          <a:spcPct val="100000"/>
                        </a:lnSpc>
                        <a:spcBef>
                          <a:spcPts val="250"/>
                        </a:spcBef>
                        <a:buFont typeface="Arial"/>
                        <a:buChar char="•"/>
                      </a:pPr>
                      <a:r>
                        <a:rPr lang="en-US" sz="1200" b="0" i="0" u="none" strike="noStrike" spc="-5" noProof="0" dirty="0" err="1"/>
                        <a:t>GyroPen</a:t>
                      </a:r>
                      <a:r>
                        <a:rPr lang="en-US" sz="1200" b="0" i="0" u="none" strike="noStrike" spc="-5" noProof="0" dirty="0"/>
                        <a:t>: Gyroscopes for Pen-Input with Mobile Phones by Thomas </a:t>
                      </a:r>
                      <a:r>
                        <a:rPr lang="en-US" sz="1200" b="0" i="0" u="none" strike="noStrike" spc="-5" noProof="0" dirty="0" err="1"/>
                        <a:t>Deselaers</a:t>
                      </a:r>
                      <a:r>
                        <a:rPr lang="en-US" sz="1200" b="0" i="0" u="none" strike="noStrike" spc="-5" noProof="0" dirty="0"/>
                        <a:t>, Daniel </a:t>
                      </a:r>
                      <a:r>
                        <a:rPr lang="en-US" sz="1200" b="0" i="0" u="none" strike="noStrike" spc="-5" noProof="0" dirty="0" err="1"/>
                        <a:t>Keysers</a:t>
                      </a:r>
                      <a:r>
                        <a:rPr lang="en-US" sz="1200" b="0" i="0" u="none" strike="noStrike" spc="-5" noProof="0" dirty="0"/>
                        <a:t>, Jan </a:t>
                      </a:r>
                      <a:r>
                        <a:rPr lang="en-US" sz="1200" b="0" i="0" u="none" strike="noStrike" spc="-5" noProof="0" dirty="0" err="1"/>
                        <a:t>Hosang</a:t>
                      </a:r>
                      <a:r>
                        <a:rPr lang="en-US" sz="1200" b="0" i="0" u="none" strike="noStrike" spc="-5" noProof="0" dirty="0"/>
                        <a:t>, Henry A. Rowley</a:t>
                      </a:r>
                      <a:endParaRPr sz="1200" dirty="0">
                        <a:latin typeface="Arial MT"/>
                        <a:cs typeface="Arial MT"/>
                      </a:endParaRPr>
                    </a:p>
                  </a:txBody>
                  <a:tcPr marL="0" marR="0" marT="317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256540" marR="111760" lvl="0" indent="-148590">
                        <a:lnSpc>
                          <a:spcPct val="100000"/>
                        </a:lnSpc>
                        <a:spcBef>
                          <a:spcPts val="250"/>
                        </a:spcBef>
                        <a:buFont typeface="Arial"/>
                        <a:buChar char="•"/>
                      </a:pPr>
                      <a:r>
                        <a:rPr lang="en-US" sz="1200" b="0" i="0" u="none" strike="noStrike" spc="-5" noProof="0" dirty="0"/>
                        <a:t>The basic idea is to utilize gyroscopes in pens for input with mobile phones.</a:t>
                      </a:r>
                      <a:endParaRPr lang="en-US" sz="1200" b="0" i="0" u="none" strike="noStrike" noProof="0" dirty="0"/>
                    </a:p>
                  </a:txBody>
                  <a:tcPr marL="0" marR="0" marT="317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256540" marR="280670" lvl="0" indent="-148590">
                        <a:lnSpc>
                          <a:spcPct val="100000"/>
                        </a:lnSpc>
                        <a:spcBef>
                          <a:spcPts val="250"/>
                        </a:spcBef>
                        <a:buFont typeface="Arial"/>
                        <a:buChar char="•"/>
                      </a:pPr>
                      <a:r>
                        <a:rPr lang="en-US" sz="1200" b="0" i="0" u="none" strike="noStrike" spc="-5" noProof="0" dirty="0"/>
                        <a:t>The methodologies likely involve designing and implementing a pen with gyroscopes, testing its functionality with mobile phones, and evaluating its performance.</a:t>
                      </a:r>
                      <a:endParaRPr sz="1200" dirty="0">
                        <a:latin typeface="Arial MT"/>
                        <a:cs typeface="Arial MT"/>
                      </a:endParaRPr>
                    </a:p>
                  </a:txBody>
                  <a:tcPr marL="0" marR="0" marT="317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256540" marR="137795" lvl="0" indent="-148590">
                        <a:lnSpc>
                          <a:spcPct val="100000"/>
                        </a:lnSpc>
                        <a:spcBef>
                          <a:spcPts val="250"/>
                        </a:spcBef>
                        <a:buFont typeface="Arial"/>
                        <a:buChar char="•"/>
                      </a:pPr>
                      <a:r>
                        <a:rPr lang="en-US" sz="1200" b="0" i="0" u="none" strike="noStrike" noProof="0"/>
                        <a:t>The results would include the effectiveness of using gyroscopes in pens for input with mobile phones, such as improved accuracy or usability.</a:t>
                      </a:r>
                    </a:p>
                  </a:txBody>
                  <a:tcPr marL="0" marR="0" marT="317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0004"/>
                  </a:ext>
                </a:extLst>
              </a:tr>
              <a:tr h="1530698">
                <a:tc>
                  <a:txBody>
                    <a:bodyPr/>
                    <a:lstStyle/>
                    <a:p>
                      <a:pPr marL="85725" lvl="0">
                        <a:lnSpc>
                          <a:spcPct val="100000"/>
                        </a:lnSpc>
                        <a:spcBef>
                          <a:spcPts val="250"/>
                        </a:spcBef>
                        <a:buNone/>
                      </a:pPr>
                      <a:r>
                        <a:rPr lang="en-US" sz="1200" b="0" i="0" u="none" strike="noStrike" spc="-5" noProof="0" dirty="0"/>
                        <a:t>2</a:t>
                      </a:r>
                      <a:endParaRPr dirty="0"/>
                    </a:p>
                  </a:txBody>
                  <a:tcPr marL="0" marR="0" marT="31749" marB="0">
                    <a:lnL w="12700">
                      <a:solidFill>
                        <a:srgbClr val="FFFFFF"/>
                      </a:solidFill>
                    </a:lnL>
                    <a:lnR w="12700">
                      <a:solidFill>
                        <a:srgbClr val="FFFFFF"/>
                      </a:solidFill>
                    </a:lnR>
                    <a:lnT w="12700">
                      <a:solidFill>
                        <a:srgbClr val="FFFFFF"/>
                      </a:solidFill>
                    </a:lnT>
                    <a:solidFill>
                      <a:srgbClr val="EBEBEB"/>
                    </a:solidFill>
                  </a:tcPr>
                </a:tc>
                <a:tc>
                  <a:txBody>
                    <a:bodyPr/>
                    <a:lstStyle/>
                    <a:p>
                      <a:pPr marL="85725" lvl="0">
                        <a:lnSpc>
                          <a:spcPct val="100000"/>
                        </a:lnSpc>
                        <a:spcBef>
                          <a:spcPts val="250"/>
                        </a:spcBef>
                        <a:buNone/>
                      </a:pPr>
                      <a:r>
                        <a:rPr lang="en-US" sz="1200" b="0" i="0" u="none" strike="noStrike" spc="-5" noProof="0" dirty="0" smtClean="0"/>
                        <a:t>2018</a:t>
                      </a:r>
                      <a:endParaRPr dirty="0"/>
                    </a:p>
                  </a:txBody>
                  <a:tcPr marL="0" marR="0" marT="31749" marB="0">
                    <a:lnL w="12700">
                      <a:solidFill>
                        <a:srgbClr val="FFFFFF"/>
                      </a:solidFill>
                    </a:lnL>
                    <a:lnR w="12700">
                      <a:solidFill>
                        <a:srgbClr val="FFFFFF"/>
                      </a:solidFill>
                    </a:lnR>
                    <a:lnT w="12700">
                      <a:solidFill>
                        <a:srgbClr val="FFFFFF"/>
                      </a:solidFill>
                    </a:lnT>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Interactive Smart Writing Technology (ISWT): An Assistance to Paperless Documentation by </a:t>
                      </a:r>
                      <a:r>
                        <a:rPr lang="en-US" sz="1200" b="0" i="0" u="none" strike="noStrike" spc="-5" noProof="0" dirty="0" err="1"/>
                        <a:t>Sadiq</a:t>
                      </a:r>
                      <a:r>
                        <a:rPr lang="en-US" sz="1200" b="0" i="0" u="none" strike="noStrike" spc="-5" noProof="0" dirty="0"/>
                        <a:t> Ur </a:t>
                      </a:r>
                      <a:r>
                        <a:rPr lang="en-US" sz="1200" b="0" i="0" u="none" strike="noStrike" spc="-5" noProof="0" dirty="0" err="1"/>
                        <a:t>Rehman</a:t>
                      </a:r>
                      <a:r>
                        <a:rPr lang="en-US" sz="1200" b="0" i="0" u="none" strike="noStrike" spc="-5" noProof="0" dirty="0"/>
                        <a:t>, </a:t>
                      </a:r>
                      <a:r>
                        <a:rPr lang="en-US" sz="1200" b="0" i="0" u="none" strike="noStrike" spc="-5" noProof="0" dirty="0" err="1"/>
                        <a:t>Shariq</a:t>
                      </a:r>
                      <a:r>
                        <a:rPr lang="en-US" sz="1200" b="0" i="0" u="none" strike="noStrike" spc="-5" noProof="0" dirty="0"/>
                        <a:t> Ahmed Khan, Iqbal Uddin Khan, </a:t>
                      </a:r>
                      <a:r>
                        <a:rPr lang="en-US" sz="1200" b="0" i="0" u="none" strike="noStrike" spc="-5" noProof="0" dirty="0" err="1"/>
                        <a:t>Halar</a:t>
                      </a:r>
                      <a:r>
                        <a:rPr lang="en-US" sz="1200" b="0" i="0" u="none" strike="noStrike" spc="-5" noProof="0" dirty="0"/>
                        <a:t> Mustafa, Muhammad Ahsan Shaikh</a:t>
                      </a:r>
                      <a:endParaRPr dirty="0"/>
                    </a:p>
                  </a:txBody>
                  <a:tcPr marL="0" marR="0" marT="31749" marB="0">
                    <a:lnL w="12700">
                      <a:solidFill>
                        <a:srgbClr val="FFFFFF"/>
                      </a:solidFill>
                    </a:lnL>
                    <a:lnR w="12700">
                      <a:solidFill>
                        <a:srgbClr val="FFFFFF"/>
                      </a:solidFill>
                    </a:lnR>
                    <a:lnT w="12700">
                      <a:solidFill>
                        <a:srgbClr val="FFFFFF"/>
                      </a:solidFill>
                    </a:lnT>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The basic idea is to develop smart writing technology to assist in paperless documentation.</a:t>
                      </a:r>
                      <a:endParaRPr dirty="0"/>
                    </a:p>
                  </a:txBody>
                  <a:tcPr marL="0" marR="0" marT="31749" marB="0">
                    <a:lnL w="12700">
                      <a:solidFill>
                        <a:srgbClr val="FFFFFF"/>
                      </a:solidFill>
                    </a:lnL>
                    <a:lnR w="12700">
                      <a:solidFill>
                        <a:srgbClr val="FFFFFF"/>
                      </a:solidFill>
                    </a:lnR>
                    <a:lnT w="12700">
                      <a:solidFill>
                        <a:srgbClr val="FFFFFF"/>
                      </a:solidFill>
                    </a:lnT>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The methodologies likely involve designing and implementing smart writing devices or software, conducting user studies or surveys to evaluate user experience, and assessing the feasibility of paperless documentation.</a:t>
                      </a:r>
                      <a:endParaRPr dirty="0"/>
                    </a:p>
                  </a:txBody>
                  <a:tcPr marL="0" marR="0" marT="31749" marB="0">
                    <a:lnL w="12700">
                      <a:solidFill>
                        <a:srgbClr val="FFFFFF"/>
                      </a:solidFill>
                    </a:lnL>
                    <a:lnR w="12700">
                      <a:solidFill>
                        <a:srgbClr val="FFFFFF"/>
                      </a:solidFill>
                    </a:lnR>
                    <a:lnT w="12700">
                      <a:solidFill>
                        <a:srgbClr val="FFFFFF"/>
                      </a:solidFill>
                    </a:lnT>
                    <a:solidFill>
                      <a:srgbClr val="EBEBEB"/>
                    </a:solidFill>
                  </a:tcPr>
                </a:tc>
                <a:tc>
                  <a:txBody>
                    <a:bodyPr/>
                    <a:lstStyle/>
                    <a:p>
                      <a:pPr marL="279400" lvl="0" indent="-171450">
                        <a:lnSpc>
                          <a:spcPct val="100000"/>
                        </a:lnSpc>
                        <a:spcBef>
                          <a:spcPts val="250"/>
                        </a:spcBef>
                        <a:buFont typeface="Arial"/>
                        <a:buChar char="•"/>
                      </a:pPr>
                      <a:r>
                        <a:rPr lang="en-US" sz="1200" b="0" i="0" u="none" strike="noStrike" noProof="0"/>
                        <a:t>The results would include the effectiveness of ISWT in assisting paperless documentation, user feedback or satisfaction, and potential improvements or enhancements.</a:t>
                      </a:r>
                      <a:endParaRPr/>
                    </a:p>
                  </a:txBody>
                  <a:tcPr marL="0" marR="0" marT="31749" marB="0">
                    <a:lnL w="12700">
                      <a:solidFill>
                        <a:srgbClr val="FFFFFF"/>
                      </a:solidFill>
                    </a:lnL>
                    <a:lnR w="12700">
                      <a:solidFill>
                        <a:srgbClr val="FFFFFF"/>
                      </a:solidFill>
                    </a:lnR>
                    <a:lnT w="12700">
                      <a:solidFill>
                        <a:srgbClr val="FFFFFF"/>
                      </a:solidFill>
                    </a:lnT>
                    <a:solidFill>
                      <a:srgbClr val="EBEBEB"/>
                    </a:solidFill>
                  </a:tcPr>
                </a:tc>
                <a:extLst>
                  <a:ext uri="{0D108BD9-81ED-4DB2-BD59-A6C34878D82A}">
                    <a16:rowId xmlns:a16="http://schemas.microsoft.com/office/drawing/2014/main" val="22767158"/>
                  </a:ext>
                </a:extLst>
              </a:tr>
              <a:tr h="1530698">
                <a:tc>
                  <a:txBody>
                    <a:bodyPr/>
                    <a:lstStyle/>
                    <a:p>
                      <a:pPr marL="85725" lvl="0">
                        <a:lnSpc>
                          <a:spcPct val="100000"/>
                        </a:lnSpc>
                        <a:spcBef>
                          <a:spcPts val="250"/>
                        </a:spcBef>
                        <a:buNone/>
                      </a:pPr>
                      <a:r>
                        <a:rPr lang="en-US" sz="1200" b="0" i="0" u="none" strike="noStrike" spc="-5" noProof="0" dirty="0"/>
                        <a:t>3</a:t>
                      </a:r>
                      <a:endParaRPr dirty="0"/>
                    </a:p>
                  </a:txBody>
                  <a:tcPr marL="0" marR="0" marT="31749" marB="0">
                    <a:lnL w="12700">
                      <a:solidFill>
                        <a:srgbClr val="FFFFFF"/>
                      </a:solidFill>
                    </a:lnL>
                    <a:lnR w="12700">
                      <a:solidFill>
                        <a:srgbClr val="FFFFFF"/>
                      </a:solidFill>
                    </a:lnR>
                    <a:solidFill>
                      <a:srgbClr val="EBEBEB"/>
                    </a:solidFill>
                  </a:tcPr>
                </a:tc>
                <a:tc>
                  <a:txBody>
                    <a:bodyPr/>
                    <a:lstStyle/>
                    <a:p>
                      <a:pPr marL="85725" lvl="0">
                        <a:lnSpc>
                          <a:spcPct val="100000"/>
                        </a:lnSpc>
                        <a:spcBef>
                          <a:spcPts val="250"/>
                        </a:spcBef>
                        <a:buNone/>
                      </a:pPr>
                      <a:r>
                        <a:rPr lang="en-US" sz="1200" b="0" i="0" u="none" strike="noStrike" spc="-5" noProof="0" dirty="0" smtClean="0"/>
                        <a:t>2021</a:t>
                      </a:r>
                      <a:endParaRPr dirty="0"/>
                    </a:p>
                  </a:txBody>
                  <a:tcPr marL="0" marR="0" marT="31749" marB="0">
                    <a:lnL w="12700">
                      <a:solidFill>
                        <a:srgbClr val="FFFFFF"/>
                      </a:solidFill>
                    </a:lnL>
                    <a:lnR w="12700">
                      <a:solidFill>
                        <a:srgbClr val="FFFFFF"/>
                      </a:solidFill>
                    </a:lnR>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Digitizing Handwriting with a Sensor Pen: A Writer-Independent Recognizer by Mohamad </a:t>
                      </a:r>
                      <a:r>
                        <a:rPr lang="en-US" sz="1200" b="0" i="0" u="none" strike="noStrike" spc="-5" noProof="0" dirty="0" err="1"/>
                        <a:t>Wehbi</a:t>
                      </a:r>
                      <a:r>
                        <a:rPr lang="en-US" sz="1200" b="0" i="0" u="none" strike="noStrike" spc="-5" noProof="0" dirty="0"/>
                        <a:t>, Tim </a:t>
                      </a:r>
                      <a:r>
                        <a:rPr lang="en-US" sz="1200" b="0" i="0" u="none" strike="noStrike" spc="-5" noProof="0" dirty="0" err="1"/>
                        <a:t>Hamann</a:t>
                      </a:r>
                      <a:r>
                        <a:rPr lang="en-US" sz="1200" b="0" i="0" u="none" strike="noStrike" spc="-5" noProof="0" dirty="0"/>
                        <a:t>, Jens Barth, </a:t>
                      </a:r>
                      <a:r>
                        <a:rPr lang="en-US" sz="1200" b="0" i="0" u="none" strike="noStrike" spc="-5" noProof="0" dirty="0" err="1"/>
                        <a:t>Bjoern</a:t>
                      </a:r>
                      <a:r>
                        <a:rPr lang="en-US" sz="1200" b="0" i="0" u="none" strike="noStrike" spc="-5" noProof="0" dirty="0"/>
                        <a:t> </a:t>
                      </a:r>
                      <a:r>
                        <a:rPr lang="en-US" sz="1200" b="0" i="0" u="none" strike="noStrike" spc="-5" noProof="0" dirty="0" err="1"/>
                        <a:t>Eskofier</a:t>
                      </a:r>
                      <a:endParaRPr dirty="0"/>
                    </a:p>
                  </a:txBody>
                  <a:tcPr marL="0" marR="0" marT="31749" marB="0">
                    <a:lnL w="12700">
                      <a:solidFill>
                        <a:srgbClr val="FFFFFF"/>
                      </a:solidFill>
                    </a:lnL>
                    <a:lnR w="12700">
                      <a:solidFill>
                        <a:srgbClr val="FFFFFF"/>
                      </a:solidFill>
                    </a:lnR>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The basic idea is to digitize handwriting using a sensor pen and develop a writer-independent recognizer</a:t>
                      </a:r>
                      <a:r>
                        <a:rPr lang="en-US" sz="1200" b="0" i="0" u="none" strike="noStrike" spc="-5" noProof="0" dirty="0" smtClean="0"/>
                        <a:t>.</a:t>
                      </a:r>
                    </a:p>
                    <a:p>
                      <a:pPr marL="107950" lvl="0" indent="0">
                        <a:lnSpc>
                          <a:spcPct val="100000"/>
                        </a:lnSpc>
                        <a:spcBef>
                          <a:spcPts val="250"/>
                        </a:spcBef>
                        <a:buFont typeface="Arial"/>
                        <a:buNone/>
                      </a:pPr>
                      <a:r>
                        <a:rPr lang="en-US" sz="1200" b="0" i="0" u="none" strike="noStrike" spc="-5" noProof="0" dirty="0" smtClean="0"/>
                        <a:t>(Latin</a:t>
                      </a:r>
                      <a:r>
                        <a:rPr lang="en-US" sz="1200" b="0" i="0" u="none" strike="noStrike" spc="-5" baseline="0" noProof="0" dirty="0" smtClean="0"/>
                        <a:t> alphabets, Right </a:t>
                      </a:r>
                      <a:r>
                        <a:rPr lang="en-US" sz="1200" b="0" i="0" u="none" strike="noStrike" spc="-5" baseline="0" noProof="0" dirty="0" err="1" smtClean="0"/>
                        <a:t>handed,diverse</a:t>
                      </a:r>
                      <a:r>
                        <a:rPr lang="en-US" sz="1200" b="0" i="0" u="none" strike="noStrike" spc="-5" baseline="0" noProof="0" dirty="0" smtClean="0"/>
                        <a:t> styles)</a:t>
                      </a:r>
                      <a:endParaRPr dirty="0"/>
                    </a:p>
                  </a:txBody>
                  <a:tcPr marL="0" marR="0" marT="31749" marB="0">
                    <a:lnL w="12700">
                      <a:solidFill>
                        <a:srgbClr val="FFFFFF"/>
                      </a:solidFill>
                    </a:lnL>
                    <a:lnR w="12700">
                      <a:solidFill>
                        <a:srgbClr val="FFFFFF"/>
                      </a:solidFill>
                    </a:lnR>
                    <a:solidFill>
                      <a:srgbClr val="EBEBEB"/>
                    </a:solidFill>
                  </a:tcPr>
                </a:tc>
                <a:tc>
                  <a:txBody>
                    <a:bodyPr/>
                    <a:lstStyle/>
                    <a:p>
                      <a:pPr marL="279400" lvl="0" indent="-171450">
                        <a:lnSpc>
                          <a:spcPct val="100000"/>
                        </a:lnSpc>
                        <a:spcBef>
                          <a:spcPts val="250"/>
                        </a:spcBef>
                        <a:buFont typeface="Arial"/>
                        <a:buChar char="•"/>
                      </a:pPr>
                      <a:r>
                        <a:rPr lang="en-US" sz="1200" b="0" i="0" u="none" strike="noStrike" spc="-5" noProof="0" dirty="0"/>
                        <a:t>The methodologies likely involve designing and testing sensor pens capable of digitizing handwriting, developing machine learning algorithms for writer-independent recognition, and evaluating the accuracy and performance of the recognizer.</a:t>
                      </a:r>
                      <a:endParaRPr dirty="0"/>
                    </a:p>
                  </a:txBody>
                  <a:tcPr marL="0" marR="0" marT="31749" marB="0">
                    <a:lnL w="12700">
                      <a:solidFill>
                        <a:srgbClr val="FFFFFF"/>
                      </a:solidFill>
                    </a:lnL>
                    <a:lnR w="12700">
                      <a:solidFill>
                        <a:srgbClr val="FFFFFF"/>
                      </a:solidFill>
                    </a:lnR>
                    <a:solidFill>
                      <a:srgbClr val="EBEBEB"/>
                    </a:solidFill>
                  </a:tcPr>
                </a:tc>
                <a:tc>
                  <a:txBody>
                    <a:bodyPr/>
                    <a:lstStyle/>
                    <a:p>
                      <a:pPr marL="279400" lvl="0" indent="-171450">
                        <a:lnSpc>
                          <a:spcPct val="100000"/>
                        </a:lnSpc>
                        <a:spcBef>
                          <a:spcPts val="250"/>
                        </a:spcBef>
                        <a:buFont typeface="Arial"/>
                        <a:buChar char="•"/>
                      </a:pPr>
                      <a:r>
                        <a:rPr lang="en-US" sz="1200" b="0" i="0" u="none" strike="noStrike" noProof="0" dirty="0"/>
                        <a:t>The results would include the accuracy of digitizing handwriting with the sensor pen, the effectiveness of the writer-independent recognizer, and potential applications in digital note-taking or document processing.</a:t>
                      </a:r>
                      <a:endParaRPr dirty="0"/>
                    </a:p>
                  </a:txBody>
                  <a:tcPr marL="0" marR="0" marT="31749" marB="0">
                    <a:lnL w="12700">
                      <a:solidFill>
                        <a:srgbClr val="FFFFFF"/>
                      </a:solidFill>
                    </a:lnL>
                    <a:lnR w="12700">
                      <a:solidFill>
                        <a:srgbClr val="FFFFFF"/>
                      </a:solidFill>
                    </a:lnR>
                    <a:solidFill>
                      <a:srgbClr val="EBEBEB"/>
                    </a:solidFill>
                  </a:tcPr>
                </a:tc>
                <a:extLst>
                  <a:ext uri="{0D108BD9-81ED-4DB2-BD59-A6C34878D82A}">
                    <a16:rowId xmlns:a16="http://schemas.microsoft.com/office/drawing/2014/main" val="378171113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7AAB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1193</Words>
  <Application>Microsoft Office PowerPoint</Application>
  <PresentationFormat>Widescreen</PresentationFormat>
  <Paragraphs>162</Paragraphs>
  <Slides>27</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MT</vt:lpstr>
      <vt:lpstr>Calibri</vt:lpstr>
      <vt:lpstr>Cambria</vt:lpstr>
      <vt:lpstr>Century Schoolbook</vt:lpstr>
      <vt:lpstr>Office Theme</vt:lpstr>
      <vt:lpstr>Design and Development of Smart Electronic Pen </vt:lpstr>
      <vt:lpstr>Table of content</vt:lpstr>
      <vt:lpstr>Introduction</vt:lpstr>
      <vt:lpstr>Problem Statement</vt:lpstr>
      <vt:lpstr>Architectural Circuit Diagram:</vt:lpstr>
      <vt:lpstr>Use Case Diagram </vt:lpstr>
      <vt:lpstr>Sequence Diagram</vt:lpstr>
      <vt:lpstr>Algorithm Flow Chart</vt:lpstr>
      <vt:lpstr>Literature Review</vt:lpstr>
      <vt:lpstr>References to Research Papers</vt:lpstr>
      <vt:lpstr>Objective</vt:lpstr>
      <vt:lpstr>Technical Difficulties </vt:lpstr>
      <vt:lpstr>Issue Resolving /solutions</vt:lpstr>
      <vt:lpstr>Goal Achieved</vt:lpstr>
      <vt:lpstr>PowerPoint Presentation</vt:lpstr>
      <vt:lpstr>Expected Output</vt:lpstr>
      <vt:lpstr>Gantt Chart</vt:lpstr>
      <vt:lpstr>Gantt Chart</vt:lpstr>
      <vt:lpstr>Team Work </vt:lpstr>
      <vt:lpstr>Effectiveness of Work Distribution</vt:lpstr>
      <vt:lpstr>Project Demo (video)</vt:lpstr>
      <vt:lpstr>References</vt:lpstr>
      <vt:lpstr>Suggestions given by the Jury </vt:lpstr>
      <vt:lpstr>Add new slides for ; Final fyp1 presentation- rubrics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V2_5_1 (1).pptx</dc:title>
  <cp:lastModifiedBy>Moorche</cp:lastModifiedBy>
  <cp:revision>288</cp:revision>
  <dcterms:created xsi:type="dcterms:W3CDTF">2024-04-15T14:40:40Z</dcterms:created>
  <dcterms:modified xsi:type="dcterms:W3CDTF">2024-06-03T14:48:21Z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