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4" r:id="rId3"/>
    <p:sldId id="305" r:id="rId4"/>
    <p:sldId id="307" r:id="rId5"/>
    <p:sldId id="309" r:id="rId6"/>
    <p:sldId id="311" r:id="rId7"/>
    <p:sldId id="283" r:id="rId8"/>
    <p:sldId id="284" r:id="rId9"/>
    <p:sldId id="285" r:id="rId10"/>
    <p:sldId id="303" r:id="rId11"/>
    <p:sldId id="286" r:id="rId12"/>
    <p:sldId id="314" r:id="rId13"/>
    <p:sldId id="287" r:id="rId14"/>
    <p:sldId id="288" r:id="rId15"/>
    <p:sldId id="289" r:id="rId16"/>
    <p:sldId id="291" r:id="rId17"/>
    <p:sldId id="292" r:id="rId18"/>
    <p:sldId id="297" r:id="rId19"/>
    <p:sldId id="298" r:id="rId20"/>
    <p:sldId id="299" r:id="rId21"/>
    <p:sldId id="300" r:id="rId22"/>
    <p:sldId id="295" r:id="rId23"/>
    <p:sldId id="296" r:id="rId24"/>
    <p:sldId id="302" r:id="rId25"/>
    <p:sldId id="315" r:id="rId26"/>
    <p:sldId id="257" r:id="rId27"/>
    <p:sldId id="258" r:id="rId28"/>
    <p:sldId id="316" r:id="rId29"/>
    <p:sldId id="312" r:id="rId30"/>
    <p:sldId id="259" r:id="rId31"/>
    <p:sldId id="260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9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3580E47-7785-46F0-9F21-8AA62F694B92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877509C-CA8F-47AD-85E5-940277E01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580E47-7785-46F0-9F21-8AA62F694B92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77509C-CA8F-47AD-85E5-940277E01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3580E47-7785-46F0-9F21-8AA62F694B92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877509C-CA8F-47AD-85E5-940277E01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580E47-7785-46F0-9F21-8AA62F694B92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77509C-CA8F-47AD-85E5-940277E01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3580E47-7785-46F0-9F21-8AA62F694B92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877509C-CA8F-47AD-85E5-940277E01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580E47-7785-46F0-9F21-8AA62F694B92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77509C-CA8F-47AD-85E5-940277E01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580E47-7785-46F0-9F21-8AA62F694B92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77509C-CA8F-47AD-85E5-940277E01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580E47-7785-46F0-9F21-8AA62F694B92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77509C-CA8F-47AD-85E5-940277E01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3580E47-7785-46F0-9F21-8AA62F694B92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77509C-CA8F-47AD-85E5-940277E01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580E47-7785-46F0-9F21-8AA62F694B92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77509C-CA8F-47AD-85E5-940277E01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580E47-7785-46F0-9F21-8AA62F694B92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77509C-CA8F-47AD-85E5-940277E019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3580E47-7785-46F0-9F21-8AA62F694B92}" type="datetimeFigureOut">
              <a:rPr lang="en-US" smtClean="0"/>
              <a:pPr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877509C-CA8F-47AD-85E5-940277E01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Document3.doc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Document4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Microsoft_Word_97_-_2003_Document5.doc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Microsoft_Word_97_-_2003_Document6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Microsoft_Word_97_-_2003_Document7.doc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Word_97_-_2003_Document8.doc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Document1.doc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2.doc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err="1" smtClean="0"/>
              <a:t>LoGIC</a:t>
            </a:r>
            <a:r>
              <a:rPr lang="en-US" dirty="0" smtClean="0"/>
              <a:t> 2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Naim</a:t>
            </a:r>
            <a:r>
              <a:rPr lang="en-US" dirty="0" smtClean="0"/>
              <a:t> </a:t>
            </a:r>
            <a:r>
              <a:rPr lang="en-US" dirty="0" err="1" smtClean="0"/>
              <a:t>Rochmawati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Ubahlah</a:t>
            </a:r>
            <a:r>
              <a:rPr lang="en-US" sz="3200" dirty="0" smtClean="0"/>
              <a:t> </a:t>
            </a:r>
            <a:r>
              <a:rPr lang="en-US" sz="3200" dirty="0" err="1" smtClean="0"/>
              <a:t>proposisi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Contoh</a:t>
            </a:r>
            <a:r>
              <a:rPr lang="en-US" sz="3200" dirty="0" smtClean="0"/>
              <a:t> 13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atas</a:t>
            </a:r>
            <a:r>
              <a:rPr lang="en-US" sz="3200" dirty="0" smtClean="0"/>
              <a:t> </a:t>
            </a:r>
            <a:r>
              <a:rPr lang="en-US" sz="3200" dirty="0" err="1" smtClean="0"/>
              <a:t>ke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bentuk</a:t>
            </a:r>
            <a:r>
              <a:rPr lang="en-US" sz="3200" dirty="0" smtClean="0"/>
              <a:t> </a:t>
            </a:r>
            <a:r>
              <a:rPr lang="en-US" sz="3200" dirty="0" err="1" smtClean="0"/>
              <a:t>proposisi</a:t>
            </a:r>
            <a:r>
              <a:rPr lang="en-US" sz="3200" dirty="0" smtClean="0"/>
              <a:t> “</a:t>
            </a:r>
            <a:r>
              <a:rPr lang="en-US" sz="3200" dirty="0" err="1" smtClean="0"/>
              <a:t>jika</a:t>
            </a:r>
            <a:r>
              <a:rPr lang="en-US" sz="3200" dirty="0" smtClean="0"/>
              <a:t> </a:t>
            </a:r>
            <a:r>
              <a:rPr lang="en-US" sz="3200" i="1" dirty="0" smtClean="0"/>
              <a:t>p</a:t>
            </a:r>
            <a:r>
              <a:rPr lang="en-US" sz="3200" dirty="0" smtClean="0"/>
              <a:t> </a:t>
            </a:r>
            <a:r>
              <a:rPr lang="en-US" sz="3200" dirty="0" err="1" smtClean="0"/>
              <a:t>maka</a:t>
            </a:r>
            <a:r>
              <a:rPr lang="en-US" sz="3200" dirty="0" smtClean="0"/>
              <a:t> </a:t>
            </a:r>
            <a:r>
              <a:rPr lang="en-US" sz="3200" i="1" dirty="0" smtClean="0"/>
              <a:t>q</a:t>
            </a:r>
            <a:r>
              <a:rPr lang="en-US" sz="3200" dirty="0" smtClean="0"/>
              <a:t>”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mencair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kutub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 air </a:t>
            </a:r>
            <a:r>
              <a:rPr lang="en-US" dirty="0" err="1" smtClean="0"/>
              <a:t>laut</a:t>
            </a:r>
            <a:r>
              <a:rPr lang="en-US" dirty="0" smtClean="0"/>
              <a:t> </a:t>
            </a:r>
            <a:r>
              <a:rPr lang="en-US" dirty="0" err="1" smtClean="0"/>
              <a:t>naik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ongkos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berangkat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Pernyataan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ekivalen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“</a:t>
            </a:r>
            <a:r>
              <a:rPr lang="en-US" dirty="0" err="1" smtClean="0"/>
              <a:t>Percikan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rokok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pom</a:t>
            </a:r>
            <a:r>
              <a:rPr lang="en-US" dirty="0" smtClean="0"/>
              <a:t> </a:t>
            </a:r>
            <a:r>
              <a:rPr lang="en-US" dirty="0" err="1" smtClean="0"/>
              <a:t>bensin</a:t>
            </a:r>
            <a:r>
              <a:rPr lang="en-US" dirty="0" smtClean="0"/>
              <a:t> </a:t>
            </a:r>
            <a:r>
              <a:rPr lang="en-US" dirty="0" err="1" smtClean="0"/>
              <a:t>meledak</a:t>
            </a:r>
            <a:r>
              <a:rPr lang="en-US" dirty="0" smtClean="0"/>
              <a:t>” </a:t>
            </a:r>
            <a:r>
              <a:rPr lang="en-US" dirty="0" err="1" smtClean="0"/>
              <a:t>atau</a:t>
            </a:r>
            <a:r>
              <a:rPr lang="en-US" dirty="0" smtClean="0"/>
              <a:t> “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memercik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rokok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pom</a:t>
            </a:r>
            <a:r>
              <a:rPr lang="en-US" dirty="0" smtClean="0"/>
              <a:t> </a:t>
            </a:r>
            <a:r>
              <a:rPr lang="en-US" dirty="0" err="1" smtClean="0"/>
              <a:t>bensin</a:t>
            </a:r>
            <a:r>
              <a:rPr lang="en-US" dirty="0" smtClean="0"/>
              <a:t> </a:t>
            </a:r>
            <a:r>
              <a:rPr lang="en-US" dirty="0" err="1" smtClean="0"/>
              <a:t>meledak</a:t>
            </a:r>
            <a:r>
              <a:rPr lang="en-US" dirty="0" smtClean="0"/>
              <a:t>”</a:t>
            </a:r>
          </a:p>
          <a:p>
            <a:pPr lvl="0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hutan-hutan</a:t>
            </a:r>
            <a:r>
              <a:rPr lang="en-US" dirty="0" smtClean="0"/>
              <a:t> </a:t>
            </a:r>
            <a:r>
              <a:rPr lang="en-US" dirty="0" err="1" smtClean="0"/>
              <a:t>ditebangi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banjir</a:t>
            </a:r>
            <a:r>
              <a:rPr lang="en-US" dirty="0" smtClean="0"/>
              <a:t> </a:t>
            </a:r>
            <a:r>
              <a:rPr lang="en-US" dirty="0" err="1" smtClean="0"/>
              <a:t>bandang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.				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Ahmad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bisa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mengambil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matakuliah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Teori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Bahasa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Formal </a:t>
            </a:r>
            <a:r>
              <a:rPr lang="en-US" sz="2800" u="sng" dirty="0" err="1" smtClean="0">
                <a:solidFill>
                  <a:srgbClr val="FF0066"/>
                </a:solidFill>
                <a:cs typeface="Times New Roman" pitchFamily="18" charset="0"/>
              </a:rPr>
              <a:t>hanya</a:t>
            </a:r>
            <a:r>
              <a:rPr lang="en-US" sz="2800" u="sng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u="sng" dirty="0" err="1" smtClean="0">
                <a:solidFill>
                  <a:srgbClr val="FF0066"/>
                </a:solidFill>
                <a:cs typeface="Times New Roman" pitchFamily="18" charset="0"/>
              </a:rPr>
              <a:t>jika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ia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sudah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lulus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matakuliah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Matematika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Diskrit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ingat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4" y="1463040"/>
            <a:ext cx="8153400" cy="326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90396" y="4876800"/>
            <a:ext cx="55519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P is sufficient for q (P </a:t>
            </a:r>
            <a:r>
              <a:rPr lang="en-US" i="1" dirty="0" err="1" smtClean="0"/>
              <a:t>adalah</a:t>
            </a:r>
            <a:r>
              <a:rPr lang="en-US" i="1" dirty="0" smtClean="0"/>
              <a:t> </a:t>
            </a:r>
            <a:r>
              <a:rPr lang="en-US" i="1" dirty="0" err="1" smtClean="0"/>
              <a:t>syarat</a:t>
            </a:r>
            <a:r>
              <a:rPr lang="en-US" i="1" dirty="0" smtClean="0"/>
              <a:t> </a:t>
            </a:r>
            <a:r>
              <a:rPr lang="en-US" i="1" dirty="0" err="1" smtClean="0"/>
              <a:t>cukup</a:t>
            </a:r>
            <a:r>
              <a:rPr lang="en-US" i="1" dirty="0" smtClean="0"/>
              <a:t> </a:t>
            </a:r>
            <a:r>
              <a:rPr lang="en-US" i="1" dirty="0" err="1" smtClean="0"/>
              <a:t>untuk</a:t>
            </a:r>
            <a:r>
              <a:rPr lang="en-US" i="1" dirty="0" smtClean="0"/>
              <a:t> q)</a:t>
            </a:r>
            <a:br>
              <a:rPr lang="en-US" i="1" dirty="0" smtClean="0"/>
            </a:br>
            <a:r>
              <a:rPr lang="en-US" i="1" dirty="0" smtClean="0"/>
              <a:t>q whenever p (q </a:t>
            </a:r>
            <a:r>
              <a:rPr lang="en-US" i="1" dirty="0" err="1" smtClean="0"/>
              <a:t>adalah</a:t>
            </a:r>
            <a:r>
              <a:rPr lang="en-US" i="1" dirty="0" smtClean="0"/>
              <a:t> </a:t>
            </a:r>
            <a:r>
              <a:rPr lang="en-US" i="1" dirty="0" err="1" smtClean="0"/>
              <a:t>syarat</a:t>
            </a:r>
            <a:r>
              <a:rPr lang="en-US" i="1" dirty="0" smtClean="0"/>
              <a:t> </a:t>
            </a:r>
            <a:r>
              <a:rPr lang="en-US" i="1" dirty="0" err="1" smtClean="0"/>
              <a:t>perlu</a:t>
            </a:r>
            <a:r>
              <a:rPr lang="en-US" i="1" dirty="0" smtClean="0"/>
              <a:t> p)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just">
              <a:lnSpc>
                <a:spcPct val="90000"/>
              </a:lnSpc>
              <a:buNone/>
            </a:pPr>
            <a:r>
              <a:rPr lang="en-US" sz="2800" b="1" dirty="0" err="1" smtClean="0">
                <a:cs typeface="Times New Roman" pitchFamily="18" charset="0"/>
              </a:rPr>
              <a:t>Ingat</a:t>
            </a:r>
            <a:r>
              <a:rPr lang="en-US" sz="2800" i="1" dirty="0" smtClean="0">
                <a:cs typeface="Times New Roman" pitchFamily="18" charset="0"/>
              </a:rPr>
              <a:t>: p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q  </a:t>
            </a:r>
            <a:r>
              <a:rPr lang="en-US" sz="2800" b="1" dirty="0" err="1" smtClean="0">
                <a:cs typeface="Times New Roman" pitchFamily="18" charset="0"/>
              </a:rPr>
              <a:t>dapat</a:t>
            </a:r>
            <a:r>
              <a:rPr lang="en-US" sz="2800" b="1" dirty="0" smtClean="0">
                <a:cs typeface="Times New Roman" pitchFamily="18" charset="0"/>
              </a:rPr>
              <a:t> </a:t>
            </a:r>
            <a:r>
              <a:rPr lang="en-US" sz="2800" b="1" dirty="0" err="1" smtClean="0">
                <a:cs typeface="Times New Roman" pitchFamily="18" charset="0"/>
              </a:rPr>
              <a:t>dibaca</a:t>
            </a:r>
            <a:r>
              <a:rPr lang="en-US" sz="2800" i="1" dirty="0" smtClean="0">
                <a:cs typeface="Times New Roman" pitchFamily="18" charset="0"/>
              </a:rPr>
              <a:t>   p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u="sng" dirty="0" err="1" smtClean="0">
                <a:cs typeface="Times New Roman" pitchFamily="18" charset="0"/>
              </a:rPr>
              <a:t>hanya</a:t>
            </a:r>
            <a:r>
              <a:rPr lang="en-US" sz="2800" u="sng" dirty="0" smtClean="0">
                <a:cs typeface="Times New Roman" pitchFamily="18" charset="0"/>
              </a:rPr>
              <a:t> </a:t>
            </a:r>
            <a:r>
              <a:rPr lang="en-US" sz="2800" u="sng" dirty="0" err="1" smtClean="0">
                <a:cs typeface="Times New Roman" pitchFamily="18" charset="0"/>
              </a:rPr>
              <a:t>jika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q</a:t>
            </a:r>
            <a:endParaRPr lang="en-US" sz="2800" dirty="0" smtClean="0"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800" i="1" dirty="0" smtClean="0"/>
              <a:t>p </a:t>
            </a:r>
            <a:r>
              <a:rPr lang="en-US" sz="2800" dirty="0" smtClean="0"/>
              <a:t>: </a:t>
            </a:r>
            <a:r>
              <a:rPr lang="en-US" sz="2800" dirty="0" smtClean="0">
                <a:cs typeface="Times New Roman" pitchFamily="18" charset="0"/>
              </a:rPr>
              <a:t>Ahmad </a:t>
            </a:r>
            <a:r>
              <a:rPr lang="en-US" sz="2800" dirty="0" err="1" smtClean="0">
                <a:cs typeface="Times New Roman" pitchFamily="18" charset="0"/>
              </a:rPr>
              <a:t>bisa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mengambil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matakuliah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Teori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Bahasa</a:t>
            </a:r>
            <a:r>
              <a:rPr lang="en-US" sz="2800" dirty="0" smtClean="0">
                <a:cs typeface="Times New Roman" pitchFamily="18" charset="0"/>
              </a:rPr>
              <a:t> Formal 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800" i="1" dirty="0" smtClean="0">
                <a:cs typeface="Times New Roman" pitchFamily="18" charset="0"/>
              </a:rPr>
              <a:t>q</a:t>
            </a:r>
            <a:r>
              <a:rPr lang="en-US" sz="2800" dirty="0" smtClean="0">
                <a:cs typeface="Times New Roman" pitchFamily="18" charset="0"/>
              </a:rPr>
              <a:t> : Ahmad </a:t>
            </a:r>
            <a:r>
              <a:rPr lang="en-US" sz="2800" dirty="0" err="1" smtClean="0">
                <a:cs typeface="Times New Roman" pitchFamily="18" charset="0"/>
              </a:rPr>
              <a:t>sudah</a:t>
            </a:r>
            <a:r>
              <a:rPr lang="en-US" sz="2800" dirty="0" smtClean="0">
                <a:cs typeface="Times New Roman" pitchFamily="18" charset="0"/>
              </a:rPr>
              <a:t> lulus </a:t>
            </a:r>
            <a:r>
              <a:rPr lang="en-US" sz="2800" dirty="0" err="1" smtClean="0">
                <a:cs typeface="Times New Roman" pitchFamily="18" charset="0"/>
              </a:rPr>
              <a:t>matakuliah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Matematika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Diskrit</a:t>
            </a:r>
            <a:r>
              <a:rPr lang="en-US" sz="2800" dirty="0" smtClean="0">
                <a:cs typeface="Times New Roman" pitchFamily="18" charset="0"/>
              </a:rPr>
              <a:t>.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sz="2800" dirty="0" smtClean="0"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800" b="1" dirty="0" err="1" smtClean="0">
                <a:cs typeface="Times New Roman" pitchFamily="18" charset="0"/>
              </a:rPr>
              <a:t>Notasi</a:t>
            </a:r>
            <a:r>
              <a:rPr lang="en-US" sz="2800" b="1" dirty="0" smtClean="0">
                <a:cs typeface="Times New Roman" pitchFamily="18" charset="0"/>
              </a:rPr>
              <a:t> standard</a:t>
            </a:r>
            <a:r>
              <a:rPr lang="en-US" sz="2800" dirty="0" smtClean="0">
                <a:cs typeface="Times New Roman" pitchFamily="18" charset="0"/>
              </a:rPr>
              <a:t>: </a:t>
            </a:r>
            <a:r>
              <a:rPr lang="en-US" sz="2800" dirty="0" err="1" smtClean="0">
                <a:cs typeface="Times New Roman" pitchFamily="18" charset="0"/>
              </a:rPr>
              <a:t>Jika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p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cs typeface="Times New Roman" pitchFamily="18" charset="0"/>
              </a:rPr>
              <a:t>maka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q</a:t>
            </a:r>
          </a:p>
          <a:p>
            <a:pPr marL="609600" indent="-609600" algn="just">
              <a:lnSpc>
                <a:spcPct val="90000"/>
              </a:lnSpc>
              <a:buNone/>
            </a:pPr>
            <a:r>
              <a:rPr lang="en-US" sz="2800" dirty="0" smtClean="0">
                <a:cs typeface="Times New Roman" pitchFamily="18" charset="0"/>
              </a:rPr>
              <a:t>	</a:t>
            </a:r>
            <a:r>
              <a:rPr lang="en-US" sz="2800" dirty="0" err="1" smtClean="0">
                <a:solidFill>
                  <a:schemeClr val="accent2"/>
                </a:solidFill>
                <a:cs typeface="Times New Roman" pitchFamily="18" charset="0"/>
              </a:rPr>
              <a:t>Jika</a:t>
            </a:r>
            <a:r>
              <a:rPr lang="en-US" sz="2800" dirty="0" smtClean="0">
                <a:solidFill>
                  <a:schemeClr val="accent2"/>
                </a:solidFill>
                <a:cs typeface="Times New Roman" pitchFamily="18" charset="0"/>
              </a:rPr>
              <a:t> Ahmad </a:t>
            </a:r>
            <a:r>
              <a:rPr lang="en-US" sz="2800" dirty="0" err="1" smtClean="0">
                <a:solidFill>
                  <a:schemeClr val="accent2"/>
                </a:solidFill>
                <a:cs typeface="Times New Roman" pitchFamily="18" charset="0"/>
              </a:rPr>
              <a:t>mengambil</a:t>
            </a:r>
            <a:r>
              <a:rPr lang="en-US" sz="2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  <a:cs typeface="Times New Roman" pitchFamily="18" charset="0"/>
              </a:rPr>
              <a:t>matakuliah</a:t>
            </a:r>
            <a:r>
              <a:rPr lang="en-US" sz="2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  <a:cs typeface="Times New Roman" pitchFamily="18" charset="0"/>
              </a:rPr>
              <a:t>Teori</a:t>
            </a:r>
            <a:r>
              <a:rPr lang="en-US" sz="2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  <a:cs typeface="Times New Roman" pitchFamily="18" charset="0"/>
              </a:rPr>
              <a:t>Bahasa</a:t>
            </a:r>
            <a:r>
              <a:rPr lang="en-US" sz="2800" dirty="0" smtClean="0">
                <a:solidFill>
                  <a:schemeClr val="accent2"/>
                </a:solidFill>
                <a:cs typeface="Times New Roman" pitchFamily="18" charset="0"/>
              </a:rPr>
              <a:t> Formal </a:t>
            </a:r>
            <a:r>
              <a:rPr lang="en-US" sz="2800" dirty="0" err="1" smtClean="0">
                <a:solidFill>
                  <a:schemeClr val="accent2"/>
                </a:solidFill>
                <a:cs typeface="Times New Roman" pitchFamily="18" charset="0"/>
              </a:rPr>
              <a:t>maka</a:t>
            </a:r>
            <a:r>
              <a:rPr lang="en-US" sz="2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  <a:cs typeface="Times New Roman" pitchFamily="18" charset="0"/>
              </a:rPr>
              <a:t>ia</a:t>
            </a:r>
            <a:r>
              <a:rPr lang="en-US" sz="2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  <a:cs typeface="Times New Roman" pitchFamily="18" charset="0"/>
              </a:rPr>
              <a:t>sudah</a:t>
            </a:r>
            <a:r>
              <a:rPr lang="en-US" sz="2800" dirty="0" smtClean="0">
                <a:solidFill>
                  <a:schemeClr val="accent2"/>
                </a:solidFill>
                <a:cs typeface="Times New Roman" pitchFamily="18" charset="0"/>
              </a:rPr>
              <a:t> lulus </a:t>
            </a:r>
            <a:r>
              <a:rPr lang="en-US" sz="2800" dirty="0" err="1" smtClean="0">
                <a:solidFill>
                  <a:schemeClr val="accent2"/>
                </a:solidFill>
                <a:cs typeface="Times New Roman" pitchFamily="18" charset="0"/>
              </a:rPr>
              <a:t>matakuliah</a:t>
            </a:r>
            <a:r>
              <a:rPr lang="en-US" sz="2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  <a:cs typeface="Times New Roman" pitchFamily="18" charset="0"/>
              </a:rPr>
              <a:t>Matematika</a:t>
            </a:r>
            <a:r>
              <a:rPr lang="en-US" sz="2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  <a:cs typeface="Times New Roman" pitchFamily="18" charset="0"/>
              </a:rPr>
              <a:t>Diskrit</a:t>
            </a:r>
            <a:r>
              <a:rPr lang="en-US" sz="2800" dirty="0" smtClean="0"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Syarat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perlu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bagi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Indonesia agar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ikut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Piala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Dunia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adalah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dengan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mengontrak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pemain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asing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kenamaan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 algn="just">
              <a:buNone/>
            </a:pPr>
            <a:r>
              <a:rPr lang="en-US" sz="2800" b="1" dirty="0" err="1" smtClean="0">
                <a:cs typeface="Times New Roman" pitchFamily="18" charset="0"/>
              </a:rPr>
              <a:t>Ingat</a:t>
            </a:r>
            <a:r>
              <a:rPr lang="en-US" sz="2800" dirty="0" smtClean="0">
                <a:cs typeface="Times New Roman" pitchFamily="18" charset="0"/>
              </a:rPr>
              <a:t>: </a:t>
            </a:r>
            <a:r>
              <a:rPr lang="en-US" sz="2800" i="1" dirty="0" smtClean="0">
                <a:cs typeface="Times New Roman" pitchFamily="18" charset="0"/>
              </a:rPr>
              <a:t>p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q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b="1" dirty="0" err="1" smtClean="0">
                <a:cs typeface="Times New Roman" pitchFamily="18" charset="0"/>
              </a:rPr>
              <a:t>dapat</a:t>
            </a:r>
            <a:r>
              <a:rPr lang="en-US" sz="2800" b="1" dirty="0" smtClean="0">
                <a:cs typeface="Times New Roman" pitchFamily="18" charset="0"/>
              </a:rPr>
              <a:t> </a:t>
            </a:r>
            <a:r>
              <a:rPr lang="en-US" sz="2800" b="1" dirty="0" err="1" smtClean="0">
                <a:cs typeface="Times New Roman" pitchFamily="18" charset="0"/>
              </a:rPr>
              <a:t>dibaca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q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u="sng" dirty="0" err="1" smtClean="0">
                <a:cs typeface="Times New Roman" pitchFamily="18" charset="0"/>
              </a:rPr>
              <a:t>syarat</a:t>
            </a:r>
            <a:r>
              <a:rPr lang="en-US" sz="2800" u="sng" dirty="0" smtClean="0">
                <a:cs typeface="Times New Roman" pitchFamily="18" charset="0"/>
              </a:rPr>
              <a:t> </a:t>
            </a:r>
            <a:r>
              <a:rPr lang="en-US" sz="2800" u="sng" dirty="0" err="1" smtClean="0">
                <a:cs typeface="Times New Roman" pitchFamily="18" charset="0"/>
              </a:rPr>
              <a:t>perlu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untuk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p </a:t>
            </a:r>
            <a:endParaRPr lang="en-US" sz="2800" dirty="0" smtClean="0">
              <a:cs typeface="Times New Roman" pitchFamily="18" charset="0"/>
            </a:endParaRPr>
          </a:p>
          <a:p>
            <a:pPr marL="609600" indent="-609600">
              <a:buNone/>
            </a:pPr>
            <a:r>
              <a:rPr lang="en-US" sz="2800" dirty="0" err="1" smtClean="0"/>
              <a:t>Susun</a:t>
            </a:r>
            <a:r>
              <a:rPr lang="en-US" sz="2800" dirty="0" smtClean="0"/>
              <a:t>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format:</a:t>
            </a:r>
          </a:p>
          <a:p>
            <a:pPr marL="609600" indent="-609600">
              <a:buNone/>
            </a:pPr>
            <a:r>
              <a:rPr lang="en-US" sz="2800" dirty="0" smtClean="0">
                <a:cs typeface="Times New Roman" pitchFamily="18" charset="0"/>
              </a:rPr>
              <a:t>	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Mengontrak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pemain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asing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kenamaan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adalah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u="sng" dirty="0" err="1" smtClean="0">
                <a:solidFill>
                  <a:srgbClr val="FF0066"/>
                </a:solidFill>
                <a:cs typeface="Times New Roman" pitchFamily="18" charset="0"/>
              </a:rPr>
              <a:t>syarat</a:t>
            </a:r>
            <a:r>
              <a:rPr lang="en-US" sz="2800" u="sng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u="sng" dirty="0" err="1" smtClean="0">
                <a:solidFill>
                  <a:srgbClr val="FF0066"/>
                </a:solidFill>
                <a:cs typeface="Times New Roman" pitchFamily="18" charset="0"/>
              </a:rPr>
              <a:t>perlu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bagi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Indonesia agar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ikut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Piala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66"/>
                </a:solidFill>
                <a:cs typeface="Times New Roman" pitchFamily="18" charset="0"/>
              </a:rPr>
              <a:t>Dunia</a:t>
            </a:r>
            <a:r>
              <a:rPr lang="en-US" sz="2800" dirty="0" smtClean="0">
                <a:solidFill>
                  <a:srgbClr val="FF0066"/>
                </a:solidFill>
                <a:cs typeface="Times New Roman" pitchFamily="18" charset="0"/>
              </a:rPr>
              <a:t> </a:t>
            </a:r>
          </a:p>
          <a:p>
            <a:pPr marL="609600" indent="-609600">
              <a:buNone/>
            </a:pPr>
            <a:r>
              <a:rPr lang="en-US" sz="2800" i="1" dirty="0" smtClean="0">
                <a:cs typeface="Times New Roman" pitchFamily="18" charset="0"/>
              </a:rPr>
              <a:t>q</a:t>
            </a:r>
            <a:r>
              <a:rPr lang="en-US" sz="2800" dirty="0" smtClean="0">
                <a:cs typeface="Times New Roman" pitchFamily="18" charset="0"/>
              </a:rPr>
              <a:t>: Indonesia </a:t>
            </a:r>
            <a:r>
              <a:rPr lang="en-US" sz="2800" dirty="0" err="1" smtClean="0">
                <a:cs typeface="Times New Roman" pitchFamily="18" charset="0"/>
              </a:rPr>
              <a:t>mengontrak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pemain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asing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kenamaan</a:t>
            </a:r>
            <a:r>
              <a:rPr lang="en-US" sz="2800" dirty="0" smtClean="0">
                <a:cs typeface="Times New Roman" pitchFamily="18" charset="0"/>
              </a:rPr>
              <a:t> </a:t>
            </a:r>
          </a:p>
          <a:p>
            <a:pPr marL="609600" indent="-609600">
              <a:buNone/>
            </a:pPr>
            <a:r>
              <a:rPr lang="en-US" sz="2800" i="1" dirty="0" smtClean="0">
                <a:cs typeface="Times New Roman" pitchFamily="18" charset="0"/>
              </a:rPr>
              <a:t>p</a:t>
            </a:r>
            <a:r>
              <a:rPr lang="en-US" sz="2800" dirty="0" smtClean="0">
                <a:cs typeface="Times New Roman" pitchFamily="18" charset="0"/>
              </a:rPr>
              <a:t>: Indonesia </a:t>
            </a:r>
            <a:r>
              <a:rPr lang="en-US" sz="2800" dirty="0" err="1" smtClean="0">
                <a:cs typeface="Times New Roman" pitchFamily="18" charset="0"/>
              </a:rPr>
              <a:t>ikut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Piala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Dunia</a:t>
            </a:r>
            <a:r>
              <a:rPr lang="en-US" sz="2800" dirty="0" smtClean="0">
                <a:cs typeface="Times New Roman" pitchFamily="18" charset="0"/>
              </a:rPr>
              <a:t>  </a:t>
            </a:r>
          </a:p>
          <a:p>
            <a:pPr marL="609600" indent="-609600">
              <a:buNone/>
            </a:pPr>
            <a:r>
              <a:rPr lang="en-US" sz="2800" b="1" dirty="0" err="1" smtClean="0">
                <a:cs typeface="Times New Roman" pitchFamily="18" charset="0"/>
              </a:rPr>
              <a:t>Notasi</a:t>
            </a:r>
            <a:r>
              <a:rPr lang="en-US" sz="2800" b="1" dirty="0" smtClean="0">
                <a:cs typeface="Times New Roman" pitchFamily="18" charset="0"/>
              </a:rPr>
              <a:t> standard</a:t>
            </a:r>
            <a:r>
              <a:rPr lang="en-US" sz="2800" dirty="0" smtClean="0">
                <a:cs typeface="Times New Roman" pitchFamily="18" charset="0"/>
              </a:rPr>
              <a:t>: </a:t>
            </a:r>
            <a:r>
              <a:rPr lang="en-US" sz="2800" dirty="0" err="1" smtClean="0">
                <a:cs typeface="Times New Roman" pitchFamily="18" charset="0"/>
              </a:rPr>
              <a:t>Jika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p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cs typeface="Times New Roman" pitchFamily="18" charset="0"/>
              </a:rPr>
              <a:t>maka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q</a:t>
            </a:r>
          </a:p>
          <a:p>
            <a:pPr marL="609600" indent="-609600">
              <a:buNone/>
            </a:pPr>
            <a:r>
              <a:rPr lang="en-US" sz="2800" dirty="0" smtClean="0">
                <a:cs typeface="Times New Roman" pitchFamily="18" charset="0"/>
              </a:rPr>
              <a:t>	</a:t>
            </a:r>
            <a:r>
              <a:rPr lang="en-US" sz="2800" dirty="0" err="1" smtClean="0">
                <a:solidFill>
                  <a:schemeClr val="accent2"/>
                </a:solidFill>
                <a:cs typeface="Times New Roman" pitchFamily="18" charset="0"/>
              </a:rPr>
              <a:t>Jika</a:t>
            </a:r>
            <a:r>
              <a:rPr lang="en-US" sz="2800" dirty="0" smtClean="0">
                <a:solidFill>
                  <a:schemeClr val="accent2"/>
                </a:solidFill>
                <a:cs typeface="Times New Roman" pitchFamily="18" charset="0"/>
              </a:rPr>
              <a:t> Indonesia </a:t>
            </a:r>
            <a:r>
              <a:rPr lang="en-US" sz="2800" dirty="0" err="1" smtClean="0">
                <a:solidFill>
                  <a:schemeClr val="accent2"/>
                </a:solidFill>
                <a:cs typeface="Times New Roman" pitchFamily="18" charset="0"/>
              </a:rPr>
              <a:t>ikut</a:t>
            </a:r>
            <a:r>
              <a:rPr lang="en-US" sz="2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  <a:cs typeface="Times New Roman" pitchFamily="18" charset="0"/>
              </a:rPr>
              <a:t>Piala</a:t>
            </a:r>
            <a:r>
              <a:rPr lang="en-US" sz="2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  <a:cs typeface="Times New Roman" pitchFamily="18" charset="0"/>
              </a:rPr>
              <a:t>Dunia</a:t>
            </a:r>
            <a:r>
              <a:rPr lang="en-US" sz="2800" dirty="0" smtClean="0">
                <a:solidFill>
                  <a:schemeClr val="accent2"/>
                </a:solidFill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accent2"/>
                </a:solidFill>
                <a:cs typeface="Times New Roman" pitchFamily="18" charset="0"/>
              </a:rPr>
              <a:t>maka</a:t>
            </a:r>
            <a:r>
              <a:rPr lang="en-US" sz="2800" dirty="0" smtClean="0">
                <a:solidFill>
                  <a:schemeClr val="accent2"/>
                </a:solidFill>
                <a:cs typeface="Times New Roman" pitchFamily="18" charset="0"/>
              </a:rPr>
              <a:t> Indonesia </a:t>
            </a:r>
            <a:r>
              <a:rPr lang="en-US" sz="2800" dirty="0" err="1" smtClean="0">
                <a:solidFill>
                  <a:schemeClr val="accent2"/>
                </a:solidFill>
                <a:cs typeface="Times New Roman" pitchFamily="18" charset="0"/>
              </a:rPr>
              <a:t>mengontrak</a:t>
            </a:r>
            <a:r>
              <a:rPr lang="en-US" sz="2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  <a:cs typeface="Times New Roman" pitchFamily="18" charset="0"/>
              </a:rPr>
              <a:t>pemain</a:t>
            </a:r>
            <a:r>
              <a:rPr lang="en-US" sz="2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  <a:cs typeface="Times New Roman" pitchFamily="18" charset="0"/>
              </a:rPr>
              <a:t>asing</a:t>
            </a:r>
            <a:r>
              <a:rPr lang="en-US" sz="2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  <a:cs typeface="Times New Roman" pitchFamily="18" charset="0"/>
              </a:rPr>
              <a:t>kenaman</a:t>
            </a:r>
            <a:r>
              <a:rPr lang="en-US" sz="2800" dirty="0" smtClean="0">
                <a:solidFill>
                  <a:schemeClr val="accent2"/>
                </a:solidFill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 </a:t>
            </a:r>
            <a:r>
              <a:rPr lang="en-US" dirty="0" err="1" smtClean="0"/>
              <a:t>komposisi</a:t>
            </a:r>
            <a:r>
              <a:rPr lang="en-US" dirty="0" smtClean="0"/>
              <a:t> </a:t>
            </a:r>
            <a:r>
              <a:rPr lang="en-US" dirty="0" err="1" smtClean="0"/>
              <a:t>bersyarat</a:t>
            </a:r>
            <a:endParaRPr lang="en-US" dirty="0"/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971846"/>
              </p:ext>
            </p:extLst>
          </p:nvPr>
        </p:nvGraphicFramePr>
        <p:xfrm>
          <a:off x="233363" y="1676400"/>
          <a:ext cx="77343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Document" r:id="rId4" imgW="5942845" imgH="3239126" progId="Word.Document.8">
                  <p:embed/>
                </p:oleObj>
              </mc:Choice>
              <mc:Fallback>
                <p:oleObj name="Document" r:id="rId4" imgW="5942845" imgH="3239126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1676400"/>
                        <a:ext cx="77343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524000"/>
            <a:ext cx="7620000" cy="4724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Contoh 21.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Tentukan konvers, invers, dan kontraposisi dari: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	“Jika Amir mempunyai mobil, maka ia orang kaya”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endParaRPr kumimoji="0" lang="en-US" sz="2400" b="0" i="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Penyelesaian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: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Konvers	: Jika Amir orang kaya, maka ia mempunyai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		 mobil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Invers	: Jika  Amir tidak mempunyai mobil, maka ia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		  bukan orang kaya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Kontraposisi: Jika Amir bukan orang kaya, maka ia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		   tidak mempunyai mobil	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cs typeface="Times New Roman" pitchFamily="18" charset="0"/>
              </a:rPr>
              <a:t>Bikondisional</a:t>
            </a:r>
            <a:r>
              <a:rPr lang="en-US" sz="4000" dirty="0" smtClean="0">
                <a:cs typeface="Times New Roman" pitchFamily="18" charset="0"/>
              </a:rPr>
              <a:t> (Bi-</a:t>
            </a:r>
            <a:r>
              <a:rPr lang="en-US" sz="4000" dirty="0" err="1" smtClean="0">
                <a:cs typeface="Times New Roman" pitchFamily="18" charset="0"/>
              </a:rPr>
              <a:t>implikasi</a:t>
            </a:r>
            <a:r>
              <a:rPr lang="en-US" sz="4000" dirty="0" smtClean="0">
                <a:cs typeface="Times New Roman" pitchFamily="18" charset="0"/>
              </a:rPr>
              <a:t>)</a:t>
            </a:r>
            <a:endParaRPr lang="en-US" dirty="0"/>
          </a:p>
        </p:txBody>
      </p:sp>
      <p:graphicFrame>
        <p:nvGraphicFramePr>
          <p:cNvPr id="1638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04800" y="1676400"/>
          <a:ext cx="7543800" cy="4724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Document" r:id="rId4" imgW="5502719" imgH="3172981" progId="Word.Document.8">
                  <p:embed/>
                </p:oleObj>
              </mc:Choice>
              <mc:Fallback>
                <p:oleObj name="Document" r:id="rId4" imgW="5502719" imgH="317298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6400"/>
                        <a:ext cx="7543800" cy="4724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cs typeface="Times New Roman" pitchFamily="18" charset="0"/>
              </a:rPr>
              <a:t>Bikondisional</a:t>
            </a:r>
            <a:r>
              <a:rPr lang="en-US" sz="3600" dirty="0" smtClean="0">
                <a:cs typeface="Times New Roman" pitchFamily="18" charset="0"/>
              </a:rPr>
              <a:t> (Bi-</a:t>
            </a:r>
            <a:r>
              <a:rPr lang="en-US" sz="3600" dirty="0" err="1" smtClean="0">
                <a:cs typeface="Times New Roman" pitchFamily="18" charset="0"/>
              </a:rPr>
              <a:t>implikasi</a:t>
            </a:r>
            <a:r>
              <a:rPr lang="en-US" sz="3600" dirty="0" smtClean="0"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228600" y="1676400"/>
          <a:ext cx="78486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Document" r:id="rId4" imgW="5715000" imgH="2575440" progId="Word.Document.8">
                  <p:embed/>
                </p:oleObj>
              </mc:Choice>
              <mc:Fallback>
                <p:oleObj name="Document" r:id="rId4" imgW="5715000" imgH="25754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76400"/>
                        <a:ext cx="784860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Proposisi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sz="2800" dirty="0" err="1" smtClean="0">
                <a:cs typeface="Times New Roman" pitchFamily="18" charset="0"/>
              </a:rPr>
              <a:t>Misalkan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p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q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adalah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proposisi</a:t>
            </a:r>
            <a:r>
              <a:rPr lang="en-US" sz="2800" dirty="0" smtClean="0">
                <a:cs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	1. </a:t>
            </a:r>
            <a:r>
              <a:rPr lang="en-US" sz="2800" b="1" dirty="0" err="1" smtClean="0">
                <a:cs typeface="Times New Roman" pitchFamily="18" charset="0"/>
              </a:rPr>
              <a:t>Konjungsi</a:t>
            </a:r>
            <a:r>
              <a:rPr lang="en-US" sz="2800" dirty="0" smtClean="0">
                <a:cs typeface="Times New Roman" pitchFamily="18" charset="0"/>
              </a:rPr>
              <a:t> (</a:t>
            </a:r>
            <a:r>
              <a:rPr lang="en-US" sz="2800" i="1" dirty="0" smtClean="0">
                <a:cs typeface="Times New Roman" pitchFamily="18" charset="0"/>
              </a:rPr>
              <a:t>conjunction</a:t>
            </a:r>
            <a:r>
              <a:rPr lang="en-US" sz="2800" dirty="0" smtClean="0">
                <a:cs typeface="Times New Roman" pitchFamily="18" charset="0"/>
              </a:rPr>
              <a:t>):</a:t>
            </a:r>
            <a:r>
              <a:rPr lang="en-US" sz="2800" i="1" dirty="0" smtClean="0">
                <a:cs typeface="Times New Roman" pitchFamily="18" charset="0"/>
              </a:rPr>
              <a:t>  p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q</a:t>
            </a:r>
            <a:endParaRPr lang="en-US" sz="28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           </a:t>
            </a:r>
            <a:r>
              <a:rPr lang="en-US" sz="2800" dirty="0" err="1" smtClean="0">
                <a:cs typeface="Times New Roman" pitchFamily="18" charset="0"/>
              </a:rPr>
              <a:t>Notasi</a:t>
            </a:r>
            <a:r>
              <a:rPr lang="en-US" sz="2800" dirty="0" smtClean="0">
                <a:cs typeface="Times New Roman" pitchFamily="18" charset="0"/>
              </a:rPr>
              <a:t>  </a:t>
            </a:r>
            <a:r>
              <a:rPr lang="en-US" sz="2800" i="1" dirty="0" smtClean="0">
                <a:cs typeface="Times New Roman" pitchFamily="18" charset="0"/>
              </a:rPr>
              <a:t>p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q</a:t>
            </a:r>
            <a:r>
              <a:rPr lang="en-US" sz="2800" dirty="0" smtClean="0">
                <a:cs typeface="Times New Roman" pitchFamily="18" charset="0"/>
              </a:rPr>
              <a:t>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	2.</a:t>
            </a:r>
            <a:r>
              <a:rPr lang="en-US" sz="2800" b="1" dirty="0" smtClean="0">
                <a:cs typeface="Times New Roman" pitchFamily="18" charset="0"/>
              </a:rPr>
              <a:t>  </a:t>
            </a:r>
            <a:r>
              <a:rPr lang="en-US" sz="2800" b="1" dirty="0" err="1" smtClean="0">
                <a:cs typeface="Times New Roman" pitchFamily="18" charset="0"/>
              </a:rPr>
              <a:t>Disjungsi</a:t>
            </a:r>
            <a:r>
              <a:rPr lang="en-US" sz="2800" dirty="0" smtClean="0">
                <a:cs typeface="Times New Roman" pitchFamily="18" charset="0"/>
              </a:rPr>
              <a:t> (</a:t>
            </a:r>
            <a:r>
              <a:rPr lang="en-US" sz="2800" i="1" dirty="0" smtClean="0">
                <a:cs typeface="Times New Roman" pitchFamily="18" charset="0"/>
              </a:rPr>
              <a:t>disjunction</a:t>
            </a:r>
            <a:r>
              <a:rPr lang="en-US" sz="2800" dirty="0" smtClean="0">
                <a:cs typeface="Times New Roman" pitchFamily="18" charset="0"/>
              </a:rPr>
              <a:t>): </a:t>
            </a:r>
            <a:r>
              <a:rPr lang="en-US" sz="2800" i="1" dirty="0" smtClean="0">
                <a:cs typeface="Times New Roman" pitchFamily="18" charset="0"/>
              </a:rPr>
              <a:t>p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atau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q</a:t>
            </a:r>
            <a:endParaRPr lang="en-US" sz="28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     	</a:t>
            </a:r>
            <a:r>
              <a:rPr lang="en-US" sz="2800" dirty="0" err="1" smtClean="0">
                <a:cs typeface="Times New Roman" pitchFamily="18" charset="0"/>
              </a:rPr>
              <a:t>Notasi</a:t>
            </a:r>
            <a:r>
              <a:rPr lang="en-US" sz="2800" dirty="0" smtClean="0">
                <a:cs typeface="Times New Roman" pitchFamily="18" charset="0"/>
              </a:rPr>
              <a:t>: </a:t>
            </a:r>
            <a:r>
              <a:rPr lang="en-US" sz="2800" i="1" dirty="0" smtClean="0">
                <a:cs typeface="Times New Roman" pitchFamily="18" charset="0"/>
              </a:rPr>
              <a:t>p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q</a:t>
            </a:r>
            <a:endParaRPr lang="en-US" sz="28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	3.  </a:t>
            </a:r>
            <a:r>
              <a:rPr lang="en-US" sz="2800" b="1" dirty="0" err="1" smtClean="0">
                <a:cs typeface="Times New Roman" pitchFamily="18" charset="0"/>
              </a:rPr>
              <a:t>Ingkaran</a:t>
            </a:r>
            <a:r>
              <a:rPr lang="en-US" sz="2800" dirty="0" smtClean="0">
                <a:cs typeface="Times New Roman" pitchFamily="18" charset="0"/>
              </a:rPr>
              <a:t> (</a:t>
            </a:r>
            <a:r>
              <a:rPr lang="en-US" sz="2800" i="1" dirty="0" smtClean="0">
                <a:cs typeface="Times New Roman" pitchFamily="18" charset="0"/>
              </a:rPr>
              <a:t>negation</a:t>
            </a:r>
            <a:r>
              <a:rPr lang="en-US" sz="2800" dirty="0" smtClean="0">
                <a:cs typeface="Times New Roman" pitchFamily="18" charset="0"/>
              </a:rPr>
              <a:t>) </a:t>
            </a:r>
            <a:r>
              <a:rPr lang="en-US" sz="2800" dirty="0" err="1" smtClean="0">
                <a:cs typeface="Times New Roman" pitchFamily="18" charset="0"/>
              </a:rPr>
              <a:t>dari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p</a:t>
            </a:r>
            <a:r>
              <a:rPr lang="en-US" sz="2800" dirty="0" smtClean="0">
                <a:cs typeface="Times New Roman" pitchFamily="18" charset="0"/>
              </a:rPr>
              <a:t>:  </a:t>
            </a:r>
            <a:r>
              <a:rPr lang="en-US" sz="2800" dirty="0" err="1" smtClean="0">
                <a:cs typeface="Times New Roman" pitchFamily="18" charset="0"/>
              </a:rPr>
              <a:t>tidak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p</a:t>
            </a:r>
            <a:r>
              <a:rPr lang="en-US" sz="2800" dirty="0" smtClean="0"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           </a:t>
            </a:r>
            <a:r>
              <a:rPr lang="en-US" sz="2800" dirty="0" err="1" smtClean="0">
                <a:cs typeface="Times New Roman" pitchFamily="18" charset="0"/>
              </a:rPr>
              <a:t>Notasi</a:t>
            </a:r>
            <a:r>
              <a:rPr lang="en-US" sz="2800" dirty="0" smtClean="0">
                <a:cs typeface="Times New Roman" pitchFamily="18" charset="0"/>
              </a:rPr>
              <a:t>: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</a:t>
            </a:r>
            <a:r>
              <a:rPr lang="en-US" sz="2800" i="1" dirty="0" smtClean="0">
                <a:cs typeface="Times New Roman" pitchFamily="18" charset="0"/>
              </a:rPr>
              <a:t>p</a:t>
            </a:r>
            <a:endParaRPr lang="en-US" sz="28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 </a:t>
            </a:r>
          </a:p>
          <a:p>
            <a:pPr algn="just">
              <a:lnSpc>
                <a:spcPct val="90000"/>
              </a:lnSpc>
            </a:pPr>
            <a:r>
              <a:rPr lang="en-US" sz="2800" i="1" dirty="0" smtClean="0">
                <a:cs typeface="Times New Roman" pitchFamily="18" charset="0"/>
              </a:rPr>
              <a:t>p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q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disebut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b="1" dirty="0" err="1" smtClean="0">
                <a:cs typeface="Times New Roman" pitchFamily="18" charset="0"/>
              </a:rPr>
              <a:t>proposisi</a:t>
            </a:r>
            <a:r>
              <a:rPr lang="en-US" sz="2800" b="1" dirty="0" smtClean="0">
                <a:cs typeface="Times New Roman" pitchFamily="18" charset="0"/>
              </a:rPr>
              <a:t> </a:t>
            </a:r>
            <a:r>
              <a:rPr lang="en-US" sz="2800" b="1" dirty="0" err="1" smtClean="0">
                <a:cs typeface="Times New Roman" pitchFamily="18" charset="0"/>
              </a:rPr>
              <a:t>atomik</a:t>
            </a:r>
            <a:endParaRPr lang="en-US" sz="28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err="1" smtClean="0">
                <a:cs typeface="Times New Roman" pitchFamily="18" charset="0"/>
              </a:rPr>
              <a:t>Kombinasi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p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dengan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q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menghasilkan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b="1" dirty="0" err="1" smtClean="0">
                <a:cs typeface="Times New Roman" pitchFamily="18" charset="0"/>
              </a:rPr>
              <a:t>proposisi</a:t>
            </a:r>
            <a:r>
              <a:rPr lang="en-US" sz="2800" b="1" dirty="0" smtClean="0">
                <a:cs typeface="Times New Roman" pitchFamily="18" charset="0"/>
              </a:rPr>
              <a:t> </a:t>
            </a:r>
            <a:r>
              <a:rPr lang="en-US" sz="2800" b="1" dirty="0" err="1" smtClean="0">
                <a:cs typeface="Times New Roman" pitchFamily="18" charset="0"/>
              </a:rPr>
              <a:t>majemuk</a:t>
            </a:r>
            <a:r>
              <a:rPr lang="en-US" sz="2800" dirty="0" smtClean="0">
                <a:cs typeface="Times New Roman" pitchFamily="18" charset="0"/>
              </a:rPr>
              <a:t> (</a:t>
            </a:r>
            <a:r>
              <a:rPr lang="en-US" sz="2800" i="1" dirty="0" smtClean="0">
                <a:cs typeface="Times New Roman" pitchFamily="18" charset="0"/>
              </a:rPr>
              <a:t>compound proposition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cs typeface="Times New Roman" pitchFamily="18" charset="0"/>
              </a:rPr>
              <a:t>Bikondisional</a:t>
            </a:r>
            <a:r>
              <a:rPr lang="en-US" sz="4000" dirty="0" smtClean="0">
                <a:cs typeface="Times New Roman" pitchFamily="18" charset="0"/>
              </a:rPr>
              <a:t> (Bi-</a:t>
            </a:r>
            <a:r>
              <a:rPr lang="en-US" sz="4000" dirty="0" err="1" smtClean="0">
                <a:cs typeface="Times New Roman" pitchFamily="18" charset="0"/>
              </a:rPr>
              <a:t>implikasi</a:t>
            </a:r>
            <a:r>
              <a:rPr lang="en-US" sz="4000" dirty="0" smtClean="0">
                <a:cs typeface="Times New Roman" pitchFamily="18" charset="0"/>
              </a:rPr>
              <a:t>)</a:t>
            </a:r>
            <a:endParaRPr lang="en-US" dirty="0"/>
          </a:p>
        </p:txBody>
      </p:sp>
      <p:graphicFrame>
        <p:nvGraphicFramePr>
          <p:cNvPr id="1843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3400" y="1828800"/>
          <a:ext cx="7010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Document" r:id="rId4" imgW="5486400" imgH="1357920" progId="Word.Document.8">
                  <p:embed/>
                </p:oleObj>
              </mc:Choice>
              <mc:Fallback>
                <p:oleObj name="Document" r:id="rId4" imgW="5486400" imgH="13579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70104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cs typeface="Times New Roman" pitchFamily="18" charset="0"/>
              </a:rPr>
              <a:t>Bikondisional</a:t>
            </a:r>
            <a:r>
              <a:rPr lang="en-US" sz="3600" dirty="0" smtClean="0">
                <a:cs typeface="Times New Roman" pitchFamily="18" charset="0"/>
              </a:rPr>
              <a:t> (Bi-</a:t>
            </a:r>
            <a:r>
              <a:rPr lang="en-US" sz="3600" dirty="0" err="1" smtClean="0">
                <a:cs typeface="Times New Roman" pitchFamily="18" charset="0"/>
              </a:rPr>
              <a:t>implikasi</a:t>
            </a:r>
            <a:r>
              <a:rPr lang="en-US" sz="3600" dirty="0" smtClean="0">
                <a:cs typeface="Times New Roman" pitchFamily="18" charset="0"/>
              </a:rPr>
              <a:t>)</a:t>
            </a:r>
            <a:endParaRPr lang="en-US" dirty="0"/>
          </a:p>
        </p:txBody>
      </p:sp>
      <p:graphicFrame>
        <p:nvGraphicFramePr>
          <p:cNvPr id="19458" name="Object 0"/>
          <p:cNvGraphicFramePr>
            <a:graphicFrameLocks noChangeAspect="1"/>
          </p:cNvGraphicFramePr>
          <p:nvPr/>
        </p:nvGraphicFramePr>
        <p:xfrm>
          <a:off x="457200" y="1676400"/>
          <a:ext cx="73152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Document" r:id="rId4" imgW="5486400" imgH="2686680" progId="Word.Document.8">
                  <p:embed/>
                </p:oleObj>
              </mc:Choice>
              <mc:Fallback>
                <p:oleObj name="Document" r:id="rId4" imgW="5486400" imgH="2686680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73152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Misalkan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i="1" dirty="0" smtClean="0"/>
              <a:t>	x</a:t>
            </a:r>
            <a:r>
              <a:rPr lang="en-US" dirty="0" smtClean="0"/>
              <a:t> : 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berusia</a:t>
            </a:r>
            <a:r>
              <a:rPr lang="en-US" dirty="0" smtClean="0"/>
              <a:t> 17 </a:t>
            </a:r>
            <a:r>
              <a:rPr lang="en-US" dirty="0" err="1" smtClean="0"/>
              <a:t>tahun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y </a:t>
            </a:r>
            <a:r>
              <a:rPr lang="en-US" dirty="0" smtClean="0"/>
              <a:t>:  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SIM</a:t>
            </a:r>
          </a:p>
          <a:p>
            <a:pPr>
              <a:buNone/>
            </a:pPr>
            <a:r>
              <a:rPr lang="en-US" dirty="0" err="1" smtClean="0"/>
              <a:t>Nyatakan</a:t>
            </a:r>
            <a:r>
              <a:rPr lang="en-US" dirty="0" smtClean="0"/>
              <a:t> </a:t>
            </a:r>
            <a:r>
              <a:rPr lang="en-US" dirty="0" err="1" smtClean="0"/>
              <a:t>preposisi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implikasi</a:t>
            </a:r>
            <a:r>
              <a:rPr lang="en-US" dirty="0" smtClean="0"/>
              <a:t>:</a:t>
            </a:r>
          </a:p>
          <a:p>
            <a:pPr lvl="0"/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berusia</a:t>
            </a:r>
            <a:r>
              <a:rPr lang="en-US" dirty="0" smtClean="0"/>
              <a:t> 17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SIM.</a:t>
            </a:r>
          </a:p>
          <a:p>
            <a:pPr lvl="0"/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agar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SIM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berusia</a:t>
            </a:r>
            <a:r>
              <a:rPr lang="en-US" dirty="0" smtClean="0"/>
              <a:t> 17 </a:t>
            </a:r>
            <a:r>
              <a:rPr lang="en-US" dirty="0" err="1" smtClean="0"/>
              <a:t>tahun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agar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SIM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berusia</a:t>
            </a:r>
            <a:r>
              <a:rPr lang="en-US" dirty="0" smtClean="0"/>
              <a:t> 17 </a:t>
            </a:r>
            <a:r>
              <a:rPr lang="en-US" dirty="0" err="1" smtClean="0"/>
              <a:t>tahun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SIM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berusia</a:t>
            </a:r>
            <a:r>
              <a:rPr lang="en-US" dirty="0" smtClean="0"/>
              <a:t> 17 </a:t>
            </a:r>
            <a:r>
              <a:rPr lang="en-US" dirty="0" err="1" smtClean="0"/>
              <a:t>tahun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SIM </a:t>
            </a:r>
            <a:r>
              <a:rPr lang="en-US" dirty="0" err="1" smtClean="0"/>
              <a:t>bilamana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berusia</a:t>
            </a:r>
            <a:r>
              <a:rPr lang="en-US" dirty="0" smtClean="0"/>
              <a:t> 17 </a:t>
            </a:r>
            <a:r>
              <a:rPr lang="en-US" dirty="0" err="1" smtClean="0"/>
              <a:t>tahun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kontraposisi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:</a:t>
            </a:r>
          </a:p>
          <a:p>
            <a:pPr lvl="0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bersalah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penjara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Jika</a:t>
            </a:r>
            <a:r>
              <a:rPr lang="en-US" dirty="0" smtClean="0"/>
              <a:t> 6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0 </a:t>
            </a:r>
            <a:r>
              <a:rPr lang="en-US" dirty="0" err="1" smtClean="0"/>
              <a:t>maka</a:t>
            </a:r>
            <a:r>
              <a:rPr lang="en-US" dirty="0" smtClean="0"/>
              <a:t> 6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Iwan</a:t>
            </a:r>
            <a:r>
              <a:rPr lang="en-US" dirty="0" smtClean="0"/>
              <a:t> lulus </a:t>
            </a:r>
            <a:r>
              <a:rPr lang="en-US" dirty="0" err="1" smtClean="0"/>
              <a:t>ujian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terlambat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.  </a:t>
            </a:r>
          </a:p>
          <a:p>
            <a:pPr lvl="0"/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angin</a:t>
            </a:r>
            <a:r>
              <a:rPr lang="en-US" dirty="0" smtClean="0"/>
              <a:t> agar </a:t>
            </a:r>
            <a:r>
              <a:rPr lang="en-US" dirty="0" err="1" smtClean="0"/>
              <a:t>layang-layang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terbang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hujan</a:t>
            </a:r>
            <a:r>
              <a:rPr lang="en-US" dirty="0" smtClean="0"/>
              <a:t> agar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dingin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Tuliskan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“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”:</a:t>
            </a:r>
          </a:p>
          <a:p>
            <a:pPr lvl="0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panas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krim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krim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panas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agar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memenangkan</a:t>
            </a:r>
            <a:r>
              <a:rPr lang="en-US" dirty="0" smtClean="0"/>
              <a:t> </a:t>
            </a:r>
            <a:r>
              <a:rPr lang="en-US" dirty="0" err="1" smtClean="0"/>
              <a:t>pertandingan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naik</a:t>
            </a:r>
            <a:r>
              <a:rPr lang="en-US" dirty="0" smtClean="0"/>
              <a:t> </a:t>
            </a:r>
            <a:r>
              <a:rPr lang="en-US" dirty="0" err="1" smtClean="0"/>
              <a:t>jabatan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naik</a:t>
            </a:r>
            <a:r>
              <a:rPr lang="en-US" dirty="0" smtClean="0"/>
              <a:t> </a:t>
            </a:r>
            <a:r>
              <a:rPr lang="en-US" dirty="0" err="1" smtClean="0"/>
              <a:t>jabatan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lama </a:t>
            </a:r>
            <a:r>
              <a:rPr lang="en-US" dirty="0" err="1" smtClean="0"/>
              <a:t>menonton</a:t>
            </a:r>
            <a:r>
              <a:rPr lang="en-US" dirty="0" smtClean="0"/>
              <a:t> </a:t>
            </a:r>
            <a:r>
              <a:rPr lang="en-US" dirty="0" err="1" smtClean="0"/>
              <a:t>televisi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lelah</a:t>
            </a:r>
            <a:r>
              <a:rPr lang="en-US" dirty="0" smtClean="0"/>
              <a:t>,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Kereta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terlambat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hari-hari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membutuhkannya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 4 </a:t>
            </a:r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Tautologi</a:t>
            </a:r>
            <a:endParaRPr lang="en-US" dirty="0" smtClean="0"/>
          </a:p>
          <a:p>
            <a:r>
              <a:rPr lang="en-US" dirty="0" smtClean="0"/>
              <a:t>Equivalent</a:t>
            </a:r>
          </a:p>
          <a:p>
            <a:r>
              <a:rPr lang="en-US" dirty="0" smtClean="0"/>
              <a:t>hukum2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TAUTOLOGY AND CONTRADICTION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7162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TAUTOLOGY AND CONTRADICTION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59436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Termasuk</a:t>
            </a:r>
            <a:r>
              <a:rPr lang="en-ID" dirty="0" smtClean="0"/>
              <a:t> </a:t>
            </a:r>
            <a:r>
              <a:rPr lang="en-ID" dirty="0" err="1" smtClean="0"/>
              <a:t>apakah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~(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60680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431931"/>
              </p:ext>
            </p:extLst>
          </p:nvPr>
        </p:nvGraphicFramePr>
        <p:xfrm>
          <a:off x="533400" y="2133600"/>
          <a:ext cx="7848600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Document" r:id="rId4" imgW="5487655" imgH="2199915" progId="Word.Document.8">
                  <p:embed/>
                </p:oleObj>
              </mc:Choice>
              <mc:Fallback>
                <p:oleObj name="Document" r:id="rId4" imgW="5487655" imgH="2199915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7848600" cy="30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800" smtClean="0">
                <a:cs typeface="Times New Roman" pitchFamily="18" charset="0"/>
              </a:rPr>
              <a:t>P: Hari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ini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hujan</a:t>
            </a:r>
            <a:endParaRPr lang="en-US" sz="28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i="1" dirty="0" smtClean="0">
                <a:cs typeface="Times New Roman" pitchFamily="18" charset="0"/>
              </a:rPr>
              <a:t>q</a:t>
            </a:r>
            <a:r>
              <a:rPr lang="en-US" sz="2800" dirty="0" smtClean="0">
                <a:cs typeface="Times New Roman" pitchFamily="18" charset="0"/>
              </a:rPr>
              <a:t> : </a:t>
            </a:r>
            <a:r>
              <a:rPr lang="en-US" sz="2800" dirty="0" err="1" smtClean="0">
                <a:cs typeface="Times New Roman" pitchFamily="18" charset="0"/>
              </a:rPr>
              <a:t>Murid-murid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diliburkan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dari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sekolah</a:t>
            </a:r>
            <a:endParaRPr lang="en-US" sz="28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	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     </a:t>
            </a:r>
            <a:r>
              <a:rPr lang="en-US" sz="2800" i="1" dirty="0" smtClean="0">
                <a:cs typeface="Times New Roman" pitchFamily="18" charset="0"/>
              </a:rPr>
              <a:t>p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q</a:t>
            </a:r>
            <a:r>
              <a:rPr lang="en-US" sz="2800" dirty="0" smtClean="0">
                <a:cs typeface="Times New Roman" pitchFamily="18" charset="0"/>
              </a:rPr>
              <a:t> : </a:t>
            </a:r>
            <a:r>
              <a:rPr lang="en-US" sz="2800" dirty="0" err="1" smtClean="0">
                <a:cs typeface="Times New Roman" pitchFamily="18" charset="0"/>
              </a:rPr>
              <a:t>Hari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ini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hujan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murid-murid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diliburkan</a:t>
            </a:r>
            <a:endParaRPr lang="en-US" sz="28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		    </a:t>
            </a:r>
            <a:r>
              <a:rPr lang="en-US" sz="2800" dirty="0" err="1" smtClean="0">
                <a:cs typeface="Times New Roman" pitchFamily="18" charset="0"/>
              </a:rPr>
              <a:t>dari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sekolah</a:t>
            </a:r>
            <a:endParaRPr lang="en-US" sz="28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i="1" dirty="0" smtClean="0">
                <a:cs typeface="Times New Roman" pitchFamily="18" charset="0"/>
              </a:rPr>
              <a:t>     p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q</a:t>
            </a:r>
            <a:r>
              <a:rPr lang="en-US" sz="2800" dirty="0" smtClean="0">
                <a:cs typeface="Times New Roman" pitchFamily="18" charset="0"/>
              </a:rPr>
              <a:t>  : </a:t>
            </a:r>
            <a:r>
              <a:rPr lang="en-US" sz="2800" dirty="0" err="1" smtClean="0">
                <a:cs typeface="Times New Roman" pitchFamily="18" charset="0"/>
              </a:rPr>
              <a:t>Hari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ini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hujan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atau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murid-murid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diliburkan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dari</a:t>
            </a:r>
            <a:endParaRPr lang="en-US" sz="28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		     </a:t>
            </a:r>
            <a:r>
              <a:rPr lang="en-US" sz="2800" dirty="0" err="1" smtClean="0">
                <a:cs typeface="Times New Roman" pitchFamily="18" charset="0"/>
              </a:rPr>
              <a:t>sekolah</a:t>
            </a:r>
            <a:endParaRPr lang="en-US" sz="2800" dirty="0" smtClean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   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</a:t>
            </a:r>
            <a:r>
              <a:rPr lang="en-US" sz="2800" i="1" dirty="0" smtClean="0">
                <a:cs typeface="Times New Roman" pitchFamily="18" charset="0"/>
              </a:rPr>
              <a:t>p</a:t>
            </a:r>
            <a:r>
              <a:rPr lang="en-US" sz="2800" dirty="0" smtClean="0">
                <a:cs typeface="Times New Roman" pitchFamily="18" charset="0"/>
              </a:rPr>
              <a:t>	   : </a:t>
            </a:r>
            <a:r>
              <a:rPr lang="en-US" sz="2800" dirty="0" err="1" smtClean="0">
                <a:cs typeface="Times New Roman" pitchFamily="18" charset="0"/>
              </a:rPr>
              <a:t>Tidak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benar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hari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ini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hujan</a:t>
            </a:r>
            <a:r>
              <a:rPr lang="en-US" sz="2800" dirty="0" smtClean="0">
                <a:cs typeface="Times New Roman" pitchFamily="18" charset="0"/>
              </a:rPr>
              <a:t> 		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b="1" dirty="0" smtClean="0">
                <a:cs typeface="Times New Roman" pitchFamily="18" charset="0"/>
              </a:rPr>
              <a:t>		      </a:t>
            </a:r>
            <a:r>
              <a:rPr lang="en-US" sz="2800" dirty="0" smtClean="0">
                <a:cs typeface="Times New Roman" pitchFamily="18" charset="0"/>
              </a:rPr>
              <a:t>(</a:t>
            </a:r>
            <a:r>
              <a:rPr lang="en-US" sz="2800" dirty="0" err="1" smtClean="0">
                <a:cs typeface="Times New Roman" pitchFamily="18" charset="0"/>
              </a:rPr>
              <a:t>atau</a:t>
            </a:r>
            <a:r>
              <a:rPr lang="en-US" sz="2800" dirty="0" smtClean="0">
                <a:cs typeface="Times New Roman" pitchFamily="18" charset="0"/>
              </a:rPr>
              <a:t>: </a:t>
            </a:r>
            <a:r>
              <a:rPr lang="en-US" sz="2800" dirty="0" err="1" smtClean="0">
                <a:cs typeface="Times New Roman" pitchFamily="18" charset="0"/>
              </a:rPr>
              <a:t>Hari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ini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err="1" smtClean="0">
                <a:cs typeface="Times New Roman" pitchFamily="18" charset="0"/>
              </a:rPr>
              <a:t>tidak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hujan</a:t>
            </a:r>
            <a:r>
              <a:rPr lang="en-US" sz="2800" dirty="0" smtClean="0">
                <a:cs typeface="Times New Roman" pitchFamily="18" charset="0"/>
              </a:rPr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eQUIVALENT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</a:t>
            </a:r>
            <a:r>
              <a:rPr lang="en-US" dirty="0" err="1" smtClean="0"/>
              <a:t>EQUIvALENCE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019800"/>
            <a:ext cx="7239000" cy="43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7543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735806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IMPORTANT LOGICAL EQUIVALENCES</a:t>
            </a:r>
            <a:endParaRPr lang="en-US" sz="3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3276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524000"/>
            <a:ext cx="419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IMPORTANT LOGICAL EQUIVALENCES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162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LOGICAL EQUIVALENCE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6553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LOGICAL EQUIVALENCE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08659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315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7467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BD81-B630-4DA1-8F3E-21B80616948B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141312" name="Object 30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397639"/>
              </p:ext>
            </p:extLst>
          </p:nvPr>
        </p:nvGraphicFramePr>
        <p:xfrm>
          <a:off x="685800" y="-124369"/>
          <a:ext cx="6507162" cy="690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Document" r:id="rId4" imgW="5487655" imgH="5824914" progId="Word.Document.8">
                  <p:embed/>
                </p:oleObj>
              </mc:Choice>
              <mc:Fallback>
                <p:oleObj name="Document" r:id="rId4" imgW="5487655" imgH="582491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-124369"/>
                        <a:ext cx="6507162" cy="690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cs typeface="Times New Roman" pitchFamily="18" charset="0"/>
              </a:rPr>
              <a:t>Tunjukkan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bahwa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p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800" dirty="0" smtClean="0">
                <a:cs typeface="Times New Roman" pitchFamily="18" charset="0"/>
              </a:rPr>
              <a:t> ~(</a:t>
            </a:r>
            <a:r>
              <a:rPr lang="en-US" sz="2800" i="1" dirty="0" smtClean="0">
                <a:cs typeface="Times New Roman" pitchFamily="18" charset="0"/>
              </a:rPr>
              <a:t>p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q</a:t>
            </a:r>
            <a:r>
              <a:rPr lang="en-US" sz="2800" dirty="0" smtClean="0">
                <a:cs typeface="Times New Roman" pitchFamily="18" charset="0"/>
              </a:rPr>
              <a:t>) </a:t>
            </a:r>
            <a:r>
              <a:rPr lang="en-US" sz="2800" dirty="0" err="1" smtClean="0">
                <a:cs typeface="Times New Roman" pitchFamily="18" charset="0"/>
              </a:rPr>
              <a:t>dan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p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800" dirty="0" smtClean="0">
                <a:cs typeface="Times New Roman" pitchFamily="18" charset="0"/>
              </a:rPr>
              <a:t> ~</a:t>
            </a:r>
            <a:r>
              <a:rPr lang="en-US" sz="2800" i="1" dirty="0" smtClean="0">
                <a:cs typeface="Times New Roman" pitchFamily="18" charset="0"/>
              </a:rPr>
              <a:t>q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keduanya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ekivalen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secara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logika</a:t>
            </a:r>
            <a:endParaRPr lang="en-US" dirty="0" smtClean="0"/>
          </a:p>
          <a:p>
            <a:pPr algn="just"/>
            <a:r>
              <a:rPr lang="en-US" sz="2800" dirty="0" err="1" smtClean="0">
                <a:cs typeface="Times New Roman" pitchFamily="18" charset="0"/>
              </a:rPr>
              <a:t>Diberikan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pernyataan</a:t>
            </a:r>
            <a:r>
              <a:rPr lang="en-US" sz="2800" dirty="0" smtClean="0">
                <a:cs typeface="Times New Roman" pitchFamily="18" charset="0"/>
              </a:rPr>
              <a:t> “</a:t>
            </a:r>
            <a:r>
              <a:rPr lang="en-US" sz="2800" dirty="0" err="1" smtClean="0">
                <a:cs typeface="Times New Roman" pitchFamily="18" charset="0"/>
              </a:rPr>
              <a:t>Tidak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benar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bahwa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belajar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Algoritma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tetapi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tidak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belajar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Matematika</a:t>
            </a:r>
            <a:r>
              <a:rPr lang="en-US" sz="2800" dirty="0" smtClean="0">
                <a:cs typeface="Times New Roman" pitchFamily="18" charset="0"/>
              </a:rPr>
              <a:t>”.</a:t>
            </a:r>
          </a:p>
          <a:p>
            <a:pPr>
              <a:buNone/>
            </a:pPr>
            <a:r>
              <a:rPr lang="en-US" sz="2800" dirty="0" smtClean="0">
                <a:cs typeface="Times New Roman" pitchFamily="18" charset="0"/>
              </a:rPr>
              <a:t>	(a)  </a:t>
            </a:r>
            <a:r>
              <a:rPr lang="en-US" sz="2800" dirty="0" err="1" smtClean="0">
                <a:cs typeface="Times New Roman" pitchFamily="18" charset="0"/>
              </a:rPr>
              <a:t>Nyatakan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pernyataan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atas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dalam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notasi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simbolik</a:t>
            </a:r>
            <a:r>
              <a:rPr lang="en-US" sz="2800" dirty="0" smtClean="0">
                <a:cs typeface="Times New Roman" pitchFamily="18" charset="0"/>
              </a:rPr>
              <a:t> (</a:t>
            </a:r>
            <a:r>
              <a:rPr lang="en-US" sz="2800" dirty="0" err="1" smtClean="0">
                <a:cs typeface="Times New Roman" pitchFamily="18" charset="0"/>
              </a:rPr>
              <a:t>ekspresi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logika</a:t>
            </a:r>
            <a:r>
              <a:rPr lang="en-US" sz="2800" dirty="0" smtClean="0"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cs typeface="Times New Roman" pitchFamily="18" charset="0"/>
              </a:rPr>
              <a:t>	(b)  </a:t>
            </a:r>
            <a:r>
              <a:rPr lang="en-US" sz="2800" dirty="0" err="1" smtClean="0">
                <a:cs typeface="Times New Roman" pitchFamily="18" charset="0"/>
              </a:rPr>
              <a:t>Berikan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pernyataan</a:t>
            </a:r>
            <a:r>
              <a:rPr lang="en-US" sz="2800" dirty="0" smtClean="0">
                <a:cs typeface="Times New Roman" pitchFamily="18" charset="0"/>
              </a:rPr>
              <a:t> yang </a:t>
            </a:r>
            <a:r>
              <a:rPr lang="en-US" sz="2800" dirty="0" err="1" smtClean="0">
                <a:cs typeface="Times New Roman" pitchFamily="18" charset="0"/>
              </a:rPr>
              <a:t>ekivalen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secara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logika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dengan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pernyataan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tsb</a:t>
            </a:r>
            <a:r>
              <a:rPr lang="en-US" sz="2800" dirty="0" smtClean="0">
                <a:cs typeface="Times New Roman" pitchFamily="18" charset="0"/>
              </a:rPr>
              <a:t> (</a:t>
            </a:r>
            <a:r>
              <a:rPr lang="en-US" sz="2800" dirty="0" err="1" smtClean="0">
                <a:cs typeface="Times New Roman" pitchFamily="18" charset="0"/>
              </a:rPr>
              <a:t>Petunjuk</a:t>
            </a:r>
            <a:r>
              <a:rPr lang="en-US" sz="2800" dirty="0" smtClean="0">
                <a:cs typeface="Times New Roman" pitchFamily="18" charset="0"/>
              </a:rPr>
              <a:t>: </a:t>
            </a:r>
            <a:r>
              <a:rPr lang="en-US" sz="2800" dirty="0" err="1" smtClean="0">
                <a:cs typeface="Times New Roman" pitchFamily="18" charset="0"/>
              </a:rPr>
              <a:t>gunakan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hukum</a:t>
            </a:r>
            <a:r>
              <a:rPr lang="en-US" sz="2800" dirty="0" smtClean="0">
                <a:cs typeface="Times New Roman" pitchFamily="18" charset="0"/>
              </a:rPr>
              <a:t> De Morgan)</a:t>
            </a:r>
          </a:p>
          <a:p>
            <a:endParaRPr lang="en-US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1882-183C-4874-9F6E-F771907BEF6B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142336" name="Object 0"/>
          <p:cNvGraphicFramePr>
            <a:graphicFrameLocks noChangeAspect="1"/>
          </p:cNvGraphicFramePr>
          <p:nvPr/>
        </p:nvGraphicFramePr>
        <p:xfrm>
          <a:off x="228600" y="533400"/>
          <a:ext cx="7620000" cy="564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Document" r:id="rId4" imgW="5602161" imgH="4346542" progId="Word.Document.8">
                  <p:embed/>
                </p:oleObj>
              </mc:Choice>
              <mc:Fallback>
                <p:oleObj name="Document" r:id="rId4" imgW="5602161" imgH="4346542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33400"/>
                        <a:ext cx="7620000" cy="564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FC45-A9E2-4F90-9025-776E840C0313}" type="slidenum">
              <a:rPr lang="en-US"/>
              <a:pPr/>
              <a:t>6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/>
              <a:t>Operator proposisi di dalam </a:t>
            </a:r>
            <a:r>
              <a:rPr lang="en-US" i="1"/>
              <a:t>Google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452563" y="1100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2563" y="1600200"/>
            <a:ext cx="6238875" cy="4657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>
                <a:cs typeface="Times New Roman" pitchFamily="18" charset="0"/>
              </a:rPr>
              <a:t>Proposisi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err="1" smtClean="0">
                <a:cs typeface="Times New Roman" pitchFamily="18" charset="0"/>
              </a:rPr>
              <a:t>Bersyarat</a:t>
            </a:r>
            <a:r>
              <a:rPr lang="en-US" sz="4000" dirty="0" smtClean="0">
                <a:cs typeface="Times New Roman" pitchFamily="18" charset="0"/>
              </a:rPr>
              <a:t> </a:t>
            </a:r>
            <a:br>
              <a:rPr lang="en-US" sz="4000" dirty="0" smtClean="0">
                <a:cs typeface="Times New Roman" pitchFamily="18" charset="0"/>
              </a:rPr>
            </a:br>
            <a:r>
              <a:rPr lang="en-US" sz="4000" dirty="0" smtClean="0">
                <a:cs typeface="Times New Roman" pitchFamily="18" charset="0"/>
              </a:rPr>
              <a:t>(</a:t>
            </a:r>
            <a:r>
              <a:rPr lang="en-US" sz="4000" dirty="0" err="1" smtClean="0">
                <a:cs typeface="Times New Roman" pitchFamily="18" charset="0"/>
              </a:rPr>
              <a:t>kondisional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err="1" smtClean="0">
                <a:cs typeface="Times New Roman" pitchFamily="18" charset="0"/>
              </a:rPr>
              <a:t>atau</a:t>
            </a:r>
            <a:r>
              <a:rPr lang="en-US" sz="4000" dirty="0" smtClean="0">
                <a:cs typeface="Times New Roman" pitchFamily="18" charset="0"/>
              </a:rPr>
              <a:t> </a:t>
            </a:r>
            <a:r>
              <a:rPr lang="en-US" sz="4000" dirty="0" err="1" smtClean="0">
                <a:cs typeface="Times New Roman" pitchFamily="18" charset="0"/>
              </a:rPr>
              <a:t>implikasi</a:t>
            </a:r>
            <a:r>
              <a:rPr lang="en-US" sz="4000" dirty="0" smtClean="0"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 smtClean="0">
                <a:cs typeface="Times New Roman" pitchFamily="18" charset="0"/>
              </a:rPr>
              <a:t>Bentuk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proposisi</a:t>
            </a:r>
            <a:r>
              <a:rPr lang="en-US" sz="2400" dirty="0" smtClean="0">
                <a:cs typeface="Times New Roman" pitchFamily="18" charset="0"/>
              </a:rPr>
              <a:t>: “</a:t>
            </a:r>
            <a:r>
              <a:rPr lang="en-US" sz="2400" dirty="0" err="1" smtClean="0">
                <a:cs typeface="Times New Roman" pitchFamily="18" charset="0"/>
              </a:rPr>
              <a:t>jika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p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dirty="0" err="1" smtClean="0">
                <a:cs typeface="Times New Roman" pitchFamily="18" charset="0"/>
              </a:rPr>
              <a:t>maka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q</a:t>
            </a:r>
            <a:r>
              <a:rPr lang="en-US" sz="2400" dirty="0" smtClean="0">
                <a:cs typeface="Times New Roman" pitchFamily="18" charset="0"/>
              </a:rPr>
              <a:t>”</a:t>
            </a:r>
          </a:p>
          <a:p>
            <a:pPr algn="just"/>
            <a:r>
              <a:rPr lang="en-US" sz="2400" dirty="0" err="1" smtClean="0">
                <a:cs typeface="Times New Roman" pitchFamily="18" charset="0"/>
              </a:rPr>
              <a:t>Notasi</a:t>
            </a:r>
            <a:r>
              <a:rPr lang="en-US" sz="2400" dirty="0" smtClean="0">
                <a:cs typeface="Times New Roman" pitchFamily="18" charset="0"/>
              </a:rPr>
              <a:t>: </a:t>
            </a:r>
            <a:r>
              <a:rPr lang="en-US" sz="2400" i="1" dirty="0" smtClean="0">
                <a:cs typeface="Times New Roman" pitchFamily="18" charset="0"/>
              </a:rPr>
              <a:t>p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q</a:t>
            </a:r>
            <a:endParaRPr lang="en-US" sz="2400" dirty="0" smtClean="0">
              <a:cs typeface="Times New Roman" pitchFamily="18" charset="0"/>
            </a:endParaRPr>
          </a:p>
          <a:p>
            <a:pPr algn="just"/>
            <a:endParaRPr lang="en-US" sz="2400" dirty="0" smtClean="0">
              <a:cs typeface="Times New Roman" pitchFamily="18" charset="0"/>
            </a:endParaRPr>
          </a:p>
          <a:p>
            <a:pPr algn="just"/>
            <a:r>
              <a:rPr lang="en-US" sz="2400" dirty="0" err="1" smtClean="0">
                <a:cs typeface="Times New Roman" pitchFamily="18" charset="0"/>
              </a:rPr>
              <a:t>Proposisi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p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disebut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b="1" dirty="0" err="1" smtClean="0">
                <a:cs typeface="Times New Roman" pitchFamily="18" charset="0"/>
              </a:rPr>
              <a:t>hipotesis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b="1" dirty="0" err="1" smtClean="0">
                <a:cs typeface="Times New Roman" pitchFamily="18" charset="0"/>
              </a:rPr>
              <a:t>antesenden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b="1" dirty="0" err="1" smtClean="0">
                <a:cs typeface="Times New Roman" pitchFamily="18" charset="0"/>
              </a:rPr>
              <a:t>premis</a:t>
            </a:r>
            <a:r>
              <a:rPr lang="en-US" sz="2400" dirty="0" smtClean="0">
                <a:cs typeface="Times New Roman" pitchFamily="18" charset="0"/>
              </a:rPr>
              <a:t>, </a:t>
            </a:r>
            <a:r>
              <a:rPr lang="en-US" sz="2400" dirty="0" err="1" smtClean="0">
                <a:cs typeface="Times New Roman" pitchFamily="18" charset="0"/>
              </a:rPr>
              <a:t>atau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b="1" dirty="0" err="1" smtClean="0">
                <a:cs typeface="Times New Roman" pitchFamily="18" charset="0"/>
              </a:rPr>
              <a:t>kondisi</a:t>
            </a:r>
            <a:endParaRPr lang="en-US" sz="2400" dirty="0" smtClean="0">
              <a:cs typeface="Times New Roman" pitchFamily="18" charset="0"/>
            </a:endParaRPr>
          </a:p>
          <a:p>
            <a:pPr algn="just"/>
            <a:endParaRPr lang="en-US" sz="2400" dirty="0" smtClean="0">
              <a:cs typeface="Times New Roman" pitchFamily="18" charset="0"/>
            </a:endParaRPr>
          </a:p>
          <a:p>
            <a:pPr algn="just"/>
            <a:r>
              <a:rPr lang="en-US" sz="2400" dirty="0" err="1" smtClean="0">
                <a:cs typeface="Times New Roman" pitchFamily="18" charset="0"/>
              </a:rPr>
              <a:t>Proposisi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q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disebut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b="1" dirty="0" err="1" smtClean="0">
                <a:cs typeface="Times New Roman" pitchFamily="18" charset="0"/>
              </a:rPr>
              <a:t>konklusi</a:t>
            </a:r>
            <a:r>
              <a:rPr lang="en-US" sz="2400" dirty="0" smtClean="0">
                <a:cs typeface="Times New Roman" pitchFamily="18" charset="0"/>
              </a:rPr>
              <a:t> (</a:t>
            </a:r>
            <a:r>
              <a:rPr lang="en-US" sz="2400" dirty="0" err="1" smtClean="0">
                <a:cs typeface="Times New Roman" pitchFamily="18" charset="0"/>
              </a:rPr>
              <a:t>atau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b="1" dirty="0" err="1" smtClean="0">
                <a:cs typeface="Times New Roman" pitchFamily="18" charset="0"/>
              </a:rPr>
              <a:t>konsekuen</a:t>
            </a:r>
            <a:r>
              <a:rPr lang="en-US" sz="2400" dirty="0" smtClean="0">
                <a:cs typeface="Times New Roman" pitchFamily="18" charset="0"/>
              </a:rPr>
              <a:t>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 smtClean="0">
                <a:cs typeface="Times New Roman" pitchFamily="18" charset="0"/>
              </a:rPr>
              <a:t>Jika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saya</a:t>
            </a:r>
            <a:r>
              <a:rPr lang="en-US" sz="2800" dirty="0" smtClean="0">
                <a:cs typeface="Times New Roman" pitchFamily="18" charset="0"/>
              </a:rPr>
              <a:t> lulus </a:t>
            </a:r>
            <a:r>
              <a:rPr lang="en-US" sz="2800" dirty="0" err="1" smtClean="0">
                <a:cs typeface="Times New Roman" pitchFamily="18" charset="0"/>
              </a:rPr>
              <a:t>ujian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cs typeface="Times New Roman" pitchFamily="18" charset="0"/>
              </a:rPr>
              <a:t>maka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saya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mendapat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hadiah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dari</a:t>
            </a:r>
            <a:r>
              <a:rPr lang="en-US" sz="2800" dirty="0" smtClean="0">
                <a:cs typeface="Times New Roman" pitchFamily="18" charset="0"/>
              </a:rPr>
              <a:t> ayah</a:t>
            </a:r>
          </a:p>
          <a:p>
            <a:pPr algn="just"/>
            <a:r>
              <a:rPr lang="en-US" sz="2800" dirty="0" err="1" smtClean="0">
                <a:cs typeface="Times New Roman" pitchFamily="18" charset="0"/>
              </a:rPr>
              <a:t>Jika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suhu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mencapai</a:t>
            </a:r>
            <a:r>
              <a:rPr lang="en-US" sz="2800" dirty="0" smtClean="0">
                <a:cs typeface="Times New Roman" pitchFamily="18" charset="0"/>
              </a:rPr>
              <a:t> 80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</a:t>
            </a:r>
            <a:r>
              <a:rPr lang="en-US" sz="2800" dirty="0" smtClean="0">
                <a:cs typeface="Times New Roman" pitchFamily="18" charset="0"/>
              </a:rPr>
              <a:t>C, </a:t>
            </a:r>
            <a:r>
              <a:rPr lang="en-US" sz="2800" dirty="0" err="1" smtClean="0">
                <a:cs typeface="Times New Roman" pitchFamily="18" charset="0"/>
              </a:rPr>
              <a:t>maka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i="1" dirty="0" smtClean="0">
                <a:cs typeface="Times New Roman" pitchFamily="18" charset="0"/>
              </a:rPr>
              <a:t>alarm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berbunyi</a:t>
            </a:r>
            <a:endParaRPr lang="en-US" sz="2800" dirty="0" smtClean="0">
              <a:cs typeface="Times New Roman" pitchFamily="18" charset="0"/>
            </a:endParaRPr>
          </a:p>
          <a:p>
            <a:pPr algn="just"/>
            <a:r>
              <a:rPr lang="en-US" sz="2800" dirty="0" err="1" smtClean="0">
                <a:cs typeface="Times New Roman" pitchFamily="18" charset="0"/>
              </a:rPr>
              <a:t>Jika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anda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tidak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mendaftar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ulang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cs typeface="Times New Roman" pitchFamily="18" charset="0"/>
              </a:rPr>
              <a:t>maka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anda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dianggap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mengundurkan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diri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>
                <a:cs typeface="Times New Roman" pitchFamily="18" charset="0"/>
              </a:rPr>
              <a:t>Proposisi-proposisi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berikut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adalah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implikasi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dalam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berbagai</a:t>
            </a:r>
            <a:r>
              <a:rPr lang="en-US" sz="3200" dirty="0" smtClean="0">
                <a:cs typeface="Times New Roman" pitchFamily="18" charset="0"/>
              </a:rPr>
              <a:t> </a:t>
            </a:r>
            <a:r>
              <a:rPr lang="en-US" sz="3200" dirty="0" err="1" smtClean="0">
                <a:cs typeface="Times New Roman" pitchFamily="18" charset="0"/>
              </a:rPr>
              <a:t>bentuk</a:t>
            </a:r>
            <a:r>
              <a:rPr lang="en-US" sz="3200" dirty="0" smtClean="0">
                <a:cs typeface="Times New Roman" pitchFamily="18" charset="0"/>
              </a:rPr>
              <a:t>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239000" cy="4922520"/>
          </a:xfrm>
        </p:spPr>
        <p:txBody>
          <a:bodyPr>
            <a:noAutofit/>
          </a:bodyPr>
          <a:lstStyle/>
          <a:p>
            <a:pPr marL="533400" indent="-533400" algn="just">
              <a:lnSpc>
                <a:spcPct val="90000"/>
              </a:lnSpc>
              <a:buFont typeface="+mj-lt"/>
              <a:buAutoNum type="alphaLcParenR"/>
            </a:pPr>
            <a:r>
              <a:rPr lang="en-US" sz="2300" dirty="0" err="1" smtClean="0">
                <a:cs typeface="Times New Roman" pitchFamily="18" charset="0"/>
              </a:rPr>
              <a:t>Jika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hari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hujan</a:t>
            </a:r>
            <a:r>
              <a:rPr lang="en-US" sz="2300" dirty="0" smtClean="0">
                <a:cs typeface="Times New Roman" pitchFamily="18" charset="0"/>
              </a:rPr>
              <a:t>, </a:t>
            </a:r>
            <a:r>
              <a:rPr lang="en-US" sz="2300" dirty="0" err="1" smtClean="0">
                <a:cs typeface="Times New Roman" pitchFamily="18" charset="0"/>
              </a:rPr>
              <a:t>maka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tanaman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akan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tumbuh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subur</a:t>
            </a:r>
            <a:r>
              <a:rPr lang="en-US" sz="2300" dirty="0" smtClean="0">
                <a:cs typeface="Times New Roman" pitchFamily="18" charset="0"/>
              </a:rPr>
              <a:t>. </a:t>
            </a:r>
          </a:p>
          <a:p>
            <a:pPr marL="533400" indent="-533400" algn="just">
              <a:lnSpc>
                <a:spcPct val="90000"/>
              </a:lnSpc>
              <a:buFont typeface="+mj-lt"/>
              <a:buAutoNum type="alphaLcParenR"/>
            </a:pPr>
            <a:r>
              <a:rPr lang="en-US" sz="2300" dirty="0" err="1" smtClean="0">
                <a:cs typeface="Times New Roman" pitchFamily="18" charset="0"/>
              </a:rPr>
              <a:t>Jika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tekanan</a:t>
            </a:r>
            <a:r>
              <a:rPr lang="en-US" sz="2300" dirty="0" smtClean="0">
                <a:cs typeface="Times New Roman" pitchFamily="18" charset="0"/>
              </a:rPr>
              <a:t> gas </a:t>
            </a:r>
            <a:r>
              <a:rPr lang="en-US" sz="2300" dirty="0" err="1" smtClean="0">
                <a:cs typeface="Times New Roman" pitchFamily="18" charset="0"/>
              </a:rPr>
              <a:t>diperbesar</a:t>
            </a:r>
            <a:r>
              <a:rPr lang="en-US" sz="2300" dirty="0" smtClean="0">
                <a:cs typeface="Times New Roman" pitchFamily="18" charset="0"/>
              </a:rPr>
              <a:t>, </a:t>
            </a:r>
            <a:r>
              <a:rPr lang="en-US" sz="2300" dirty="0" err="1" smtClean="0">
                <a:cs typeface="Times New Roman" pitchFamily="18" charset="0"/>
              </a:rPr>
              <a:t>mobil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melaju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kencang</a:t>
            </a:r>
            <a:r>
              <a:rPr lang="en-US" sz="2300" dirty="0" smtClean="0">
                <a:cs typeface="Times New Roman" pitchFamily="18" charset="0"/>
              </a:rPr>
              <a:t>.</a:t>
            </a:r>
          </a:p>
          <a:p>
            <a:pPr marL="533400" indent="-533400" algn="just">
              <a:lnSpc>
                <a:spcPct val="90000"/>
              </a:lnSpc>
              <a:buFont typeface="+mj-lt"/>
              <a:buAutoNum type="alphaLcParenR"/>
            </a:pPr>
            <a:r>
              <a:rPr lang="en-US" sz="2300" dirty="0" smtClean="0">
                <a:cs typeface="Times New Roman" pitchFamily="18" charset="0"/>
              </a:rPr>
              <a:t>Es yang </a:t>
            </a:r>
            <a:r>
              <a:rPr lang="en-US" sz="2300" dirty="0" err="1" smtClean="0">
                <a:cs typeface="Times New Roman" pitchFamily="18" charset="0"/>
              </a:rPr>
              <a:t>mencair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di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kutub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mengakibatkan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permukaan</a:t>
            </a:r>
            <a:r>
              <a:rPr lang="en-US" sz="2300" dirty="0" smtClean="0">
                <a:cs typeface="Times New Roman" pitchFamily="18" charset="0"/>
              </a:rPr>
              <a:t> air </a:t>
            </a:r>
            <a:r>
              <a:rPr lang="en-US" sz="2300" dirty="0" err="1" smtClean="0">
                <a:cs typeface="Times New Roman" pitchFamily="18" charset="0"/>
              </a:rPr>
              <a:t>laut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naik</a:t>
            </a:r>
            <a:r>
              <a:rPr lang="en-US" sz="2300" dirty="0" smtClean="0">
                <a:cs typeface="Times New Roman" pitchFamily="18" charset="0"/>
              </a:rPr>
              <a:t>.</a:t>
            </a:r>
          </a:p>
          <a:p>
            <a:pPr marL="533400" indent="-533400" algn="just">
              <a:lnSpc>
                <a:spcPct val="90000"/>
              </a:lnSpc>
              <a:buFont typeface="+mj-lt"/>
              <a:buAutoNum type="alphaLcParenR"/>
            </a:pPr>
            <a:r>
              <a:rPr lang="en-US" sz="2300" dirty="0" err="1" smtClean="0">
                <a:cs typeface="Times New Roman" pitchFamily="18" charset="0"/>
              </a:rPr>
              <a:t>Orang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itu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mau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berangkat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jika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ia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diberi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ongkos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jalan</a:t>
            </a:r>
            <a:r>
              <a:rPr lang="en-US" sz="2300" dirty="0" smtClean="0">
                <a:cs typeface="Times New Roman" pitchFamily="18" charset="0"/>
              </a:rPr>
              <a:t>.</a:t>
            </a:r>
          </a:p>
          <a:p>
            <a:pPr marL="533400" indent="-533400" algn="just">
              <a:lnSpc>
                <a:spcPct val="90000"/>
              </a:lnSpc>
              <a:buFont typeface="+mj-lt"/>
              <a:buAutoNum type="alphaLcParenR"/>
            </a:pPr>
            <a:r>
              <a:rPr lang="en-US" sz="2300" dirty="0" err="1" smtClean="0">
                <a:cs typeface="Times New Roman" pitchFamily="18" charset="0"/>
              </a:rPr>
              <a:t>Syarat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cukup</a:t>
            </a:r>
            <a:r>
              <a:rPr lang="en-US" sz="2300" dirty="0" smtClean="0">
                <a:cs typeface="Times New Roman" pitchFamily="18" charset="0"/>
              </a:rPr>
              <a:t> agar </a:t>
            </a:r>
            <a:r>
              <a:rPr lang="en-US" sz="2300" dirty="0" err="1" smtClean="0">
                <a:cs typeface="Times New Roman" pitchFamily="18" charset="0"/>
              </a:rPr>
              <a:t>pom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bensin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meledak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adalah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percikan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api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dari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rokok</a:t>
            </a:r>
            <a:r>
              <a:rPr lang="en-US" sz="2300" dirty="0" smtClean="0">
                <a:cs typeface="Times New Roman" pitchFamily="18" charset="0"/>
              </a:rPr>
              <a:t>.</a:t>
            </a:r>
          </a:p>
          <a:p>
            <a:pPr marL="533400" indent="-533400">
              <a:lnSpc>
                <a:spcPct val="90000"/>
              </a:lnSpc>
              <a:buFont typeface="+mj-lt"/>
              <a:buAutoNum type="alphaLcParenR"/>
            </a:pPr>
            <a:r>
              <a:rPr lang="en-US" sz="2300" dirty="0" err="1" smtClean="0">
                <a:cs typeface="Times New Roman" pitchFamily="18" charset="0"/>
              </a:rPr>
              <a:t>Banjir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bandang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terjadi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bilamana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hutan</a:t>
            </a:r>
            <a:r>
              <a:rPr lang="en-US" sz="2300" dirty="0" smtClean="0">
                <a:cs typeface="Times New Roman" pitchFamily="18" charset="0"/>
              </a:rPr>
              <a:t> </a:t>
            </a:r>
            <a:r>
              <a:rPr lang="en-US" sz="2300" dirty="0" err="1" smtClean="0">
                <a:cs typeface="Times New Roman" pitchFamily="18" charset="0"/>
              </a:rPr>
              <a:t>ditebangi</a:t>
            </a:r>
            <a:r>
              <a:rPr lang="en-US" sz="2300" dirty="0" smtClean="0">
                <a:cs typeface="Times New Roman" pitchFamily="18" charset="0"/>
              </a:rPr>
              <a:t>.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9597</TotalTime>
  <Words>627</Words>
  <Application>Microsoft Office PowerPoint</Application>
  <PresentationFormat>On-screen Show (4:3)</PresentationFormat>
  <Paragraphs>136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Opulent</vt:lpstr>
      <vt:lpstr>Document</vt:lpstr>
      <vt:lpstr>Propositional LoGIC 2 (Lanjutan)</vt:lpstr>
      <vt:lpstr>Proposisi</vt:lpstr>
      <vt:lpstr>Contoh</vt:lpstr>
      <vt:lpstr>PowerPoint Presentation</vt:lpstr>
      <vt:lpstr>PowerPoint Presentation</vt:lpstr>
      <vt:lpstr>PowerPoint Presentation</vt:lpstr>
      <vt:lpstr>Proposisi Bersyarat  (kondisional atau implikasi)</vt:lpstr>
      <vt:lpstr>Contoh</vt:lpstr>
      <vt:lpstr>Proposisi-proposisi berikut adalah implikasi dalam berbagai bentuk:</vt:lpstr>
      <vt:lpstr>Ubahlah proposisi pada Contoh 13 di atas ke dalam bentuk proposisi “jika p maka q”</vt:lpstr>
      <vt:lpstr>latihan</vt:lpstr>
      <vt:lpstr>ingat</vt:lpstr>
      <vt:lpstr>jawab</vt:lpstr>
      <vt:lpstr>Latihan 2</vt:lpstr>
      <vt:lpstr>Jawab</vt:lpstr>
      <vt:lpstr>Varian komposisi bersyarat</vt:lpstr>
      <vt:lpstr>contoh</vt:lpstr>
      <vt:lpstr>Bikondisional (Bi-implikasi)</vt:lpstr>
      <vt:lpstr>Bikondisional (Bi-implikasi)</vt:lpstr>
      <vt:lpstr>Bikondisional (Bi-implikasi)</vt:lpstr>
      <vt:lpstr>Bikondisional (Bi-implikasi)</vt:lpstr>
      <vt:lpstr>Homework 2</vt:lpstr>
      <vt:lpstr>Homework 2</vt:lpstr>
      <vt:lpstr>Homework</vt:lpstr>
      <vt:lpstr>Pert 4 Lanjutan</vt:lpstr>
      <vt:lpstr>TAUTOLOGY AND CONTRADICTION</vt:lpstr>
      <vt:lpstr>TAUTOLOGY AND CONTRADICTION</vt:lpstr>
      <vt:lpstr>Termasuk apakah ini?</vt:lpstr>
      <vt:lpstr>contoh</vt:lpstr>
      <vt:lpstr>eQUIVALENT</vt:lpstr>
      <vt:lpstr>LOGICAL EQUIvALENCE</vt:lpstr>
      <vt:lpstr>dEmORGAN’S LAW</vt:lpstr>
      <vt:lpstr>aNSWER</vt:lpstr>
      <vt:lpstr>IMPORTANT LOGICAL EQUIVALENCES</vt:lpstr>
      <vt:lpstr>IMPORTANT LOGICAL EQUIVALENCES</vt:lpstr>
      <vt:lpstr>USING LOGICAL EQUIVALENCE</vt:lpstr>
      <vt:lpstr>USING LOGICAL EQUIVALENCE</vt:lpstr>
      <vt:lpstr>EXAMPLE 2</vt:lpstr>
      <vt:lpstr>ANSWER</vt:lpstr>
      <vt:lpstr>Homework 3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naim rochmawati</dc:creator>
  <cp:lastModifiedBy>acer</cp:lastModifiedBy>
  <cp:revision>39</cp:revision>
  <dcterms:created xsi:type="dcterms:W3CDTF">2016-02-29T14:54:50Z</dcterms:created>
  <dcterms:modified xsi:type="dcterms:W3CDTF">2022-05-28T09:44:25Z</dcterms:modified>
</cp:coreProperties>
</file>