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Raleway SemiBold"/>
      <p:regular r:id="rId29"/>
      <p:bold r:id="rId30"/>
      <p:italic r:id="rId31"/>
      <p:boldItalic r:id="rId32"/>
    </p:embeddedFont>
    <p:embeddedFont>
      <p:font typeface="Raleway ExtraBold"/>
      <p:bold r:id="rId33"/>
      <p:boldItalic r:id="rId34"/>
    </p:embeddedFont>
    <p:embeddedFont>
      <p:font typeface="Roboto"/>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SemiBol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SemiBold-italic.fntdata"/><Relationship Id="rId30" Type="http://schemas.openxmlformats.org/officeDocument/2006/relationships/font" Target="fonts/RalewaySemiBold-bold.fntdata"/><Relationship Id="rId11" Type="http://schemas.openxmlformats.org/officeDocument/2006/relationships/slide" Target="slides/slide6.xml"/><Relationship Id="rId33" Type="http://schemas.openxmlformats.org/officeDocument/2006/relationships/font" Target="fonts/RalewayExtraBold-bold.fntdata"/><Relationship Id="rId10" Type="http://schemas.openxmlformats.org/officeDocument/2006/relationships/slide" Target="slides/slide5.xml"/><Relationship Id="rId32" Type="http://schemas.openxmlformats.org/officeDocument/2006/relationships/font" Target="fonts/RalewaySemiBold-boldItalic.fntdata"/><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font" Target="fonts/RalewayExtraBold-boldItalic.fntdata"/><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1"/>
                </a:solidFill>
              </a:rPr>
              <a:t>Let’s think about </a:t>
            </a:r>
            <a:r>
              <a:rPr lang="en" sz="900">
                <a:solidFill>
                  <a:schemeClr val="dk1"/>
                </a:solidFill>
              </a:rPr>
              <a:t>how</a:t>
            </a:r>
            <a:r>
              <a:rPr lang="en" sz="900">
                <a:solidFill>
                  <a:schemeClr val="dk1"/>
                </a:solidFill>
              </a:rPr>
              <a:t> much time we </a:t>
            </a:r>
            <a:r>
              <a:rPr lang="en" sz="900">
                <a:solidFill>
                  <a:schemeClr val="dk1"/>
                </a:solidFill>
              </a:rPr>
              <a:t>spend</a:t>
            </a:r>
            <a:r>
              <a:rPr lang="en" sz="900">
                <a:solidFill>
                  <a:schemeClr val="dk1"/>
                </a:solidFill>
              </a:rPr>
              <a:t> online - on social media, on review </a:t>
            </a:r>
            <a:r>
              <a:rPr lang="en" sz="900">
                <a:solidFill>
                  <a:schemeClr val="dk1"/>
                </a:solidFill>
              </a:rPr>
              <a:t>site</a:t>
            </a:r>
            <a:r>
              <a:rPr lang="en" sz="900">
                <a:solidFill>
                  <a:schemeClr val="dk1"/>
                </a:solidFill>
              </a:rPr>
              <a:t> like Yelp or Amazon Reviews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e59d677230_1_1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e59d677230_1_1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e59d677230_1_1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e59d677230_1_1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e59d677230_1_1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e59d677230_1_1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1200"/>
              </a:spcBef>
              <a:spcAft>
                <a:spcPts val="0"/>
              </a:spcAft>
              <a:buClr>
                <a:schemeClr val="dk1"/>
              </a:buClr>
              <a:buSzPts val="900"/>
              <a:buChar char="●"/>
            </a:pPr>
            <a:r>
              <a:rPr lang="en" sz="900">
                <a:solidFill>
                  <a:schemeClr val="dk1"/>
                </a:solidFill>
              </a:rPr>
              <a:t>It looks at how often words appear in each piece of text (Term Frequency) and how unique those words are across all the texts (Inverse Document Frequency) to help understand what words are important in each piece of text.</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t/>
            </a:r>
            <a:endParaRPr sz="9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59d677230_1_1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e59d677230_1_1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9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59d677230_1_1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59d677230_1_1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e59d677230_1_1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e59d677230_1_1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This approach simplifies the multilabel problem into several binary classification problems, where each classifier focuses on one label independently. It's important to note that this approach doesn't take into account potential dependencies or correlations between different labels.</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59d677230_1_1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e59d677230_1_1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 Hamming Loss is a metric used to measure the accuracy of multilabel classification models, particularly in cases where instances can belong to multiple classes simultaneously. It quantifies the fraction of labels that are incorrectly predicted for a given set of instances.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e59d677230_1_1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e59d677230_1_1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e59d677230_1_1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e59d677230_1_1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e59d677230_1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e59d677230_1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We live in a hyper connected world and the internet is a predominant medium for people to connect, share their view points and perspectives. However, as more and more people join in on these conversations, toxicity begins to pervade online discourse and can really prevent the ability to have healthy dialogue.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e59d67723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e59d67723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chemeClr val="dk1"/>
              </a:buClr>
              <a:buSzPts val="900"/>
              <a:buFont typeface="Raleway"/>
              <a:buChar char="❏"/>
            </a:pPr>
            <a:r>
              <a:rPr i="1" lang="en" sz="900">
                <a:solidFill>
                  <a:schemeClr val="dk1"/>
                </a:solidFill>
              </a:rPr>
              <a:t>Online conversation can devolve into harassment and toxic speech. Often their anonymous and may say things they wouldn’t otherwise say to a person face to face.  </a:t>
            </a:r>
            <a:r>
              <a:rPr b="1" lang="en" sz="900">
                <a:solidFill>
                  <a:schemeClr val="dk1"/>
                </a:solidFill>
                <a:latin typeface="Raleway"/>
                <a:ea typeface="Raleway"/>
                <a:cs typeface="Raleway"/>
                <a:sym typeface="Raleway"/>
              </a:rPr>
              <a:t>Online Platforms continue to struggle to effectively mitigate harassment and toxicity,</a:t>
            </a:r>
            <a:endParaRPr b="1" sz="900">
              <a:solidFill>
                <a:schemeClr val="dk1"/>
              </a:solidFill>
              <a:latin typeface="Raleway"/>
              <a:ea typeface="Raleway"/>
              <a:cs typeface="Raleway"/>
              <a:sym typeface="Raleway"/>
            </a:endParaRPr>
          </a:p>
          <a:p>
            <a:pPr indent="-285750" lvl="0" marL="457200" rtl="0" algn="l">
              <a:lnSpc>
                <a:spcPct val="115000"/>
              </a:lnSpc>
              <a:spcBef>
                <a:spcPts val="0"/>
              </a:spcBef>
              <a:spcAft>
                <a:spcPts val="0"/>
              </a:spcAft>
              <a:buClr>
                <a:schemeClr val="dk1"/>
              </a:buClr>
              <a:buSzPts val="900"/>
              <a:buFont typeface="Raleway Medium"/>
              <a:buChar char="❏"/>
            </a:pPr>
            <a:r>
              <a:rPr b="1" lang="en" sz="900">
                <a:solidFill>
                  <a:schemeClr val="dk1"/>
                </a:solidFill>
                <a:latin typeface="Raleway"/>
                <a:ea typeface="Raleway"/>
                <a:cs typeface="Raleway"/>
                <a:sym typeface="Raleway"/>
              </a:rPr>
              <a:t>The way that we interact with each other online can have a profound impact how we view ourselves and how we show up in our daily lives. </a:t>
            </a:r>
            <a:endParaRPr b="1" sz="900">
              <a:solidFill>
                <a:schemeClr val="dk1"/>
              </a:solidFill>
              <a:latin typeface="Raleway"/>
              <a:ea typeface="Raleway"/>
              <a:cs typeface="Raleway"/>
              <a:sym typeface="Raleway"/>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e59d677230_1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e59d677230_1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e59d677230_1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e59d677230_1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59d677230_1_1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e59d677230_1_1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e59d677230_1_1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e59d677230_1_1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e59d677230_1_1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e59d677230_1_1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e59d677230_1_1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e59d677230_1_1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D1D5DB"/>
                </a:solidFill>
                <a:highlight>
                  <a:srgbClr val="444654"/>
                </a:highlight>
                <a:latin typeface="Roboto"/>
                <a:ea typeface="Roboto"/>
                <a:cs typeface="Roboto"/>
                <a:sym typeface="Roboto"/>
              </a:rPr>
              <a:t>involves reducing words to their base or root form, known as the "lemma."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3535"/>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Taming The Trolls: </a:t>
            </a:r>
            <a:r>
              <a:rPr lang="en"/>
              <a:t>Using Machine Learning to Detect Online Toxic Speech</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latin typeface="Raleway"/>
                <a:ea typeface="Raleway"/>
                <a:cs typeface="Raleway"/>
                <a:sym typeface="Raleway"/>
              </a:rPr>
              <a:t>By Heather Robbins</a:t>
            </a:r>
            <a:endParaRPr b="1" sz="2400">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283100" y="267525"/>
            <a:ext cx="8790000" cy="410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accent5"/>
                </a:solidFill>
              </a:rPr>
              <a:t>3. </a:t>
            </a:r>
            <a:r>
              <a:rPr lang="en">
                <a:solidFill>
                  <a:schemeClr val="accent5"/>
                </a:solidFill>
              </a:rPr>
              <a:t>Text Augmentation:</a:t>
            </a:r>
            <a:endParaRPr>
              <a:solidFill>
                <a:schemeClr val="accent5"/>
              </a:solidFill>
            </a:endParaRPr>
          </a:p>
          <a:p>
            <a:pPr indent="0" lvl="0" marL="0" rtl="0" algn="l">
              <a:spcBef>
                <a:spcPts val="0"/>
              </a:spcBef>
              <a:spcAft>
                <a:spcPts val="0"/>
              </a:spcAft>
              <a:buNone/>
            </a:pPr>
            <a:r>
              <a:rPr lang="en" sz="3600">
                <a:solidFill>
                  <a:schemeClr val="accent5"/>
                </a:solidFill>
              </a:rPr>
              <a:t>Synonym Replacement</a:t>
            </a:r>
            <a:endParaRPr sz="3600">
              <a:solidFill>
                <a:schemeClr val="accent5"/>
              </a:solidFill>
            </a:endParaRPr>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en" sz="1700">
                <a:solidFill>
                  <a:schemeClr val="accent5"/>
                </a:solidFill>
                <a:highlight>
                  <a:srgbClr val="353535"/>
                </a:highlight>
              </a:rPr>
              <a:t>Goal:</a:t>
            </a:r>
            <a:r>
              <a:rPr lang="en" sz="1700">
                <a:highlight>
                  <a:srgbClr val="353535"/>
                </a:highlight>
              </a:rPr>
              <a:t> Increase the representation of the toxic </a:t>
            </a:r>
            <a:r>
              <a:rPr lang="en" sz="1700">
                <a:highlight>
                  <a:srgbClr val="353535"/>
                </a:highlight>
              </a:rPr>
              <a:t>comment samples</a:t>
            </a:r>
            <a:endParaRPr sz="1700"/>
          </a:p>
          <a:p>
            <a:pPr indent="-336550" lvl="0" marL="457200" rtl="0" algn="l">
              <a:spcBef>
                <a:spcPts val="0"/>
              </a:spcBef>
              <a:spcAft>
                <a:spcPts val="0"/>
              </a:spcAft>
              <a:buSzPts val="1700"/>
              <a:buChar char="-"/>
            </a:pPr>
            <a:r>
              <a:rPr lang="en" sz="1700">
                <a:solidFill>
                  <a:schemeClr val="accent5"/>
                </a:solidFill>
              </a:rPr>
              <a:t>How:</a:t>
            </a:r>
            <a:r>
              <a:rPr lang="en" sz="1700"/>
              <a:t> I used Synonym replacement,  involves replacing words in a corpus with one of it’s synonyms.</a:t>
            </a:r>
            <a:endParaRPr sz="1700"/>
          </a:p>
          <a:p>
            <a:pPr indent="-336550" lvl="0" marL="457200" rtl="0" algn="l">
              <a:spcBef>
                <a:spcPts val="0"/>
              </a:spcBef>
              <a:spcAft>
                <a:spcPts val="0"/>
              </a:spcAft>
              <a:buSzPts val="1700"/>
              <a:buChar char="-"/>
            </a:pPr>
            <a:r>
              <a:rPr lang="en" sz="1700">
                <a:solidFill>
                  <a:schemeClr val="accent5"/>
                </a:solidFill>
              </a:rPr>
              <a:t>Tools: </a:t>
            </a:r>
            <a:r>
              <a:rPr lang="en" sz="1700"/>
              <a:t>WordNet, a large linguistic database from the NLTK library, to identify </a:t>
            </a:r>
            <a:r>
              <a:rPr lang="en" sz="1700"/>
              <a:t>relevant synonyms and iteratively replace the original text with it’s synonyms</a:t>
            </a:r>
            <a:endParaRPr sz="1700"/>
          </a:p>
          <a:p>
            <a:pPr indent="-336550" lvl="0" marL="457200" rtl="0" algn="l">
              <a:spcBef>
                <a:spcPts val="0"/>
              </a:spcBef>
              <a:spcAft>
                <a:spcPts val="0"/>
              </a:spcAft>
              <a:buSzPts val="1700"/>
              <a:buChar char="-"/>
            </a:pPr>
            <a:r>
              <a:rPr lang="en" sz="1700">
                <a:solidFill>
                  <a:schemeClr val="accent5"/>
                </a:solidFill>
              </a:rPr>
              <a:t>Result: </a:t>
            </a:r>
            <a:r>
              <a:rPr lang="en" sz="1700"/>
              <a:t> This created additional samples in the toxicity classes that were derived from the original samples</a:t>
            </a:r>
            <a:endParaRPr sz="1700"/>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255525" y="-835650"/>
            <a:ext cx="9144000" cy="2371800"/>
          </a:xfrm>
          <a:prstGeom prst="rect">
            <a:avLst/>
          </a:prstGeom>
        </p:spPr>
        <p:txBody>
          <a:bodyPr anchorCtr="0" anchor="ctr" bIns="91425" lIns="91425" spcFirstLastPara="1" rIns="91425" wrap="square" tIns="91425">
            <a:noAutofit/>
          </a:bodyPr>
          <a:lstStyle/>
          <a:p>
            <a:pPr indent="457200" lvl="0" marL="457200" rtl="0" algn="l">
              <a:spcBef>
                <a:spcPts val="0"/>
              </a:spcBef>
              <a:spcAft>
                <a:spcPts val="0"/>
              </a:spcAft>
              <a:buNone/>
            </a:pPr>
            <a:r>
              <a:rPr lang="en" sz="3100">
                <a:solidFill>
                  <a:schemeClr val="accent5"/>
                </a:solidFill>
              </a:rPr>
              <a:t>Before and After Text Augmentation</a:t>
            </a:r>
            <a:endParaRPr sz="3100">
              <a:solidFill>
                <a:schemeClr val="accent5"/>
              </a:solidFill>
            </a:endParaRPr>
          </a:p>
        </p:txBody>
      </p:sp>
      <p:pic>
        <p:nvPicPr>
          <p:cNvPr id="142" name="Google Shape;142;p23"/>
          <p:cNvPicPr preferRelativeResize="0"/>
          <p:nvPr/>
        </p:nvPicPr>
        <p:blipFill>
          <a:blip r:embed="rId3">
            <a:alphaModFix/>
          </a:blip>
          <a:stretch>
            <a:fillRect/>
          </a:stretch>
        </p:blipFill>
        <p:spPr>
          <a:xfrm>
            <a:off x="4743750" y="1154750"/>
            <a:ext cx="3918374" cy="2918825"/>
          </a:xfrm>
          <a:prstGeom prst="rect">
            <a:avLst/>
          </a:prstGeom>
          <a:noFill/>
          <a:ln>
            <a:noFill/>
          </a:ln>
        </p:spPr>
      </p:pic>
      <p:pic>
        <p:nvPicPr>
          <p:cNvPr id="143" name="Google Shape;143;p23"/>
          <p:cNvPicPr preferRelativeResize="0"/>
          <p:nvPr/>
        </p:nvPicPr>
        <p:blipFill>
          <a:blip r:embed="rId4">
            <a:alphaModFix/>
          </a:blip>
          <a:stretch>
            <a:fillRect/>
          </a:stretch>
        </p:blipFill>
        <p:spPr>
          <a:xfrm>
            <a:off x="390600" y="1154750"/>
            <a:ext cx="3918376" cy="2929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283100" y="88250"/>
            <a:ext cx="8613900" cy="457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chemeClr val="accent5"/>
                </a:solidFill>
              </a:rPr>
              <a:t>4. Text Vectorization </a:t>
            </a:r>
            <a:endParaRPr sz="3500">
              <a:solidFill>
                <a:schemeClr val="accent5"/>
              </a:solidFill>
            </a:endParaRPr>
          </a:p>
          <a:p>
            <a:pPr indent="0" lvl="0" marL="0" rtl="0" algn="l">
              <a:spcBef>
                <a:spcPts val="0"/>
              </a:spcBef>
              <a:spcAft>
                <a:spcPts val="0"/>
              </a:spcAft>
              <a:buNone/>
            </a:pPr>
            <a:r>
              <a:t/>
            </a:r>
            <a:endParaRPr sz="2700"/>
          </a:p>
          <a:p>
            <a:pPr indent="-349250" lvl="0" marL="457200" rtl="0" algn="l">
              <a:spcBef>
                <a:spcPts val="0"/>
              </a:spcBef>
              <a:spcAft>
                <a:spcPts val="0"/>
              </a:spcAft>
              <a:buSzPts val="1900"/>
              <a:buChar char="❏"/>
            </a:pPr>
            <a:r>
              <a:rPr lang="en" sz="1900"/>
              <a:t>Text data needs to be converted to numbers so that the machine learning models can understand it.</a:t>
            </a:r>
            <a:endParaRPr sz="1900"/>
          </a:p>
          <a:p>
            <a:pPr indent="-349250" lvl="0" marL="457200" rtl="0" algn="l">
              <a:spcBef>
                <a:spcPts val="0"/>
              </a:spcBef>
              <a:spcAft>
                <a:spcPts val="0"/>
              </a:spcAft>
              <a:buSzPts val="1900"/>
              <a:buChar char="❏"/>
            </a:pPr>
            <a:r>
              <a:rPr lang="en" sz="1900">
                <a:solidFill>
                  <a:schemeClr val="accent5"/>
                </a:solidFill>
              </a:rPr>
              <a:t>TFIDF Vectorizer </a:t>
            </a:r>
            <a:r>
              <a:rPr lang="en" sz="1900"/>
              <a:t>does this by creating numeric representations of words and phrases</a:t>
            </a:r>
            <a:endParaRPr sz="1900"/>
          </a:p>
          <a:p>
            <a:pPr indent="-349250" lvl="1" marL="914400" rtl="0" algn="l">
              <a:spcBef>
                <a:spcPts val="0"/>
              </a:spcBef>
              <a:spcAft>
                <a:spcPts val="0"/>
              </a:spcAft>
              <a:buSzPts val="1900"/>
              <a:buChar char="❏"/>
            </a:pPr>
            <a:r>
              <a:rPr lang="en" sz="1900"/>
              <a:t>This create a feature matrix that </a:t>
            </a:r>
            <a:r>
              <a:rPr lang="en" sz="1900"/>
              <a:t>helps our model understand which words are important in each type of text. </a:t>
            </a:r>
            <a:endParaRPr sz="1900"/>
          </a:p>
          <a:p>
            <a:pPr indent="-349250" lvl="2" marL="1371600" rtl="0" algn="l">
              <a:spcBef>
                <a:spcPts val="0"/>
              </a:spcBef>
              <a:spcAft>
                <a:spcPts val="0"/>
              </a:spcAft>
              <a:buSzPts val="1900"/>
              <a:buChar char="❏"/>
            </a:pPr>
            <a:r>
              <a:rPr lang="en" sz="1900"/>
              <a:t>What words are important in neutral text? What words are important in toxic text?</a:t>
            </a:r>
            <a:endParaRPr sz="1900"/>
          </a:p>
          <a:p>
            <a:pPr indent="0" lvl="0" marL="0" rtl="0" algn="l">
              <a:spcBef>
                <a:spcPts val="0"/>
              </a:spcBef>
              <a:spcAft>
                <a:spcPts val="0"/>
              </a:spcAft>
              <a:buNone/>
            </a:pPr>
            <a:r>
              <a:t/>
            </a:r>
            <a:endParaRPr sz="2700"/>
          </a:p>
          <a:p>
            <a:pPr indent="0" lvl="0" marL="0" rtl="0" algn="l">
              <a:spcBef>
                <a:spcPts val="0"/>
              </a:spcBef>
              <a:spcAft>
                <a:spcPts val="0"/>
              </a:spcAft>
              <a:buNone/>
            </a:pPr>
            <a:r>
              <a:t/>
            </a:r>
            <a:endParaRPr sz="2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283100" y="88250"/>
            <a:ext cx="8613900" cy="457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chemeClr val="accent5"/>
                </a:solidFill>
              </a:rPr>
              <a:t>5. Binary Classification Model</a:t>
            </a:r>
            <a:endParaRPr sz="2700">
              <a:solidFill>
                <a:schemeClr val="accent5"/>
              </a:solidFill>
            </a:endParaRPr>
          </a:p>
          <a:p>
            <a:pPr indent="-349250" lvl="0" marL="457200" rtl="0" algn="l">
              <a:spcBef>
                <a:spcPts val="0"/>
              </a:spcBef>
              <a:spcAft>
                <a:spcPts val="0"/>
              </a:spcAft>
              <a:buSzPts val="1900"/>
              <a:buChar char="❏"/>
            </a:pPr>
            <a:r>
              <a:rPr lang="en" sz="1900"/>
              <a:t>The Multinomial Naive Bayes Classifier is a probabilistic model that works well for text classification</a:t>
            </a:r>
            <a:endParaRPr sz="1900"/>
          </a:p>
          <a:p>
            <a:pPr indent="-349250" lvl="0" marL="457200" rtl="0" algn="l">
              <a:spcBef>
                <a:spcPts val="0"/>
              </a:spcBef>
              <a:spcAft>
                <a:spcPts val="0"/>
              </a:spcAft>
              <a:buSzPts val="1900"/>
              <a:buChar char="❏"/>
            </a:pPr>
            <a:r>
              <a:rPr lang="en" sz="1900"/>
              <a:t>The TFIDF Vectorizer and Multinomial Naive Bayes Classifier together in a pipeline to tune hyperparameters using GridsearchCV</a:t>
            </a:r>
            <a:endParaRPr sz="1900"/>
          </a:p>
          <a:p>
            <a:pPr indent="-349250" lvl="1" marL="914400" rtl="0" algn="l">
              <a:spcBef>
                <a:spcPts val="0"/>
              </a:spcBef>
              <a:spcAft>
                <a:spcPts val="0"/>
              </a:spcAft>
              <a:buSzPts val="1900"/>
              <a:buChar char="❏"/>
            </a:pPr>
            <a:r>
              <a:rPr lang="en" sz="1900"/>
              <a:t>Optimized for Recall and ROC AUC Score</a:t>
            </a:r>
            <a:endParaRPr sz="1900"/>
          </a:p>
          <a:p>
            <a:pPr indent="0" lvl="0" marL="0" rtl="0" algn="l">
              <a:spcBef>
                <a:spcPts val="0"/>
              </a:spcBef>
              <a:spcAft>
                <a:spcPts val="0"/>
              </a:spcAft>
              <a:buNone/>
            </a:pPr>
            <a:r>
              <a:t/>
            </a:r>
            <a:endParaRPr sz="2700"/>
          </a:p>
          <a:p>
            <a:pPr indent="0" lvl="0" marL="0" rtl="0" algn="l">
              <a:spcBef>
                <a:spcPts val="0"/>
              </a:spcBef>
              <a:spcAft>
                <a:spcPts val="0"/>
              </a:spcAft>
              <a:buNone/>
            </a:pPr>
            <a:r>
              <a:t/>
            </a:r>
            <a:endParaRPr sz="2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283100" y="488150"/>
            <a:ext cx="8669100" cy="7032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a:t>  </a:t>
            </a:r>
            <a:r>
              <a:rPr lang="en" sz="3600">
                <a:solidFill>
                  <a:schemeClr val="accent5"/>
                </a:solidFill>
              </a:rPr>
              <a:t>Naive Bayes </a:t>
            </a:r>
            <a:r>
              <a:rPr lang="en" sz="3600">
                <a:solidFill>
                  <a:schemeClr val="accent5"/>
                </a:solidFill>
              </a:rPr>
              <a:t>Classifier Results: </a:t>
            </a:r>
            <a:endParaRPr sz="3600">
              <a:solidFill>
                <a:schemeClr val="accent5"/>
              </a:solidFill>
            </a:endParaRPr>
          </a:p>
        </p:txBody>
      </p:sp>
      <p:sp>
        <p:nvSpPr>
          <p:cNvPr id="159" name="Google Shape;159;p26"/>
          <p:cNvSpPr txBox="1"/>
          <p:nvPr/>
        </p:nvSpPr>
        <p:spPr>
          <a:xfrm>
            <a:off x="5270375" y="1398250"/>
            <a:ext cx="3530100" cy="10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800">
                <a:solidFill>
                  <a:schemeClr val="accent5"/>
                </a:solidFill>
                <a:highlight>
                  <a:srgbClr val="353535"/>
                </a:highlight>
                <a:latin typeface="Raleway"/>
                <a:ea typeface="Raleway"/>
                <a:cs typeface="Raleway"/>
                <a:sym typeface="Raleway"/>
              </a:rPr>
              <a:t>ROC AUC Score:</a:t>
            </a:r>
            <a:r>
              <a:rPr b="1" lang="en" sz="1800">
                <a:solidFill>
                  <a:schemeClr val="accent5"/>
                </a:solidFill>
                <a:latin typeface="Raleway"/>
                <a:ea typeface="Raleway"/>
                <a:cs typeface="Raleway"/>
                <a:sym typeface="Raleway"/>
              </a:rPr>
              <a:t> </a:t>
            </a:r>
            <a:r>
              <a:rPr b="1" lang="en" sz="1800">
                <a:solidFill>
                  <a:schemeClr val="lt1"/>
                </a:solidFill>
                <a:latin typeface="Raleway"/>
                <a:ea typeface="Raleway"/>
                <a:cs typeface="Raleway"/>
                <a:sym typeface="Raleway"/>
              </a:rPr>
              <a:t>0.98</a:t>
            </a:r>
            <a:endParaRPr b="1" sz="1800">
              <a:solidFill>
                <a:schemeClr val="lt1"/>
              </a:solidFill>
              <a:latin typeface="Raleway"/>
              <a:ea typeface="Raleway"/>
              <a:cs typeface="Raleway"/>
              <a:sym typeface="Raleway"/>
            </a:endParaRPr>
          </a:p>
          <a:p>
            <a:pPr indent="0" lvl="0" marL="0" rtl="0" algn="l">
              <a:spcBef>
                <a:spcPts val="0"/>
              </a:spcBef>
              <a:spcAft>
                <a:spcPts val="0"/>
              </a:spcAft>
              <a:buNone/>
            </a:pPr>
            <a:r>
              <a:rPr b="1" lang="en" sz="1800">
                <a:solidFill>
                  <a:schemeClr val="accent5"/>
                </a:solidFill>
                <a:latin typeface="Raleway"/>
                <a:ea typeface="Raleway"/>
                <a:cs typeface="Raleway"/>
                <a:sym typeface="Raleway"/>
              </a:rPr>
              <a:t>Recall: </a:t>
            </a:r>
            <a:r>
              <a:rPr b="1" lang="en" sz="1800">
                <a:solidFill>
                  <a:schemeClr val="lt1"/>
                </a:solidFill>
                <a:latin typeface="Raleway"/>
                <a:ea typeface="Raleway"/>
                <a:cs typeface="Raleway"/>
                <a:sym typeface="Raleway"/>
              </a:rPr>
              <a:t>0.846</a:t>
            </a:r>
            <a:endParaRPr b="1" sz="1800">
              <a:solidFill>
                <a:schemeClr val="lt1"/>
              </a:solidFill>
              <a:latin typeface="Raleway"/>
              <a:ea typeface="Raleway"/>
              <a:cs typeface="Raleway"/>
              <a:sym typeface="Raleway"/>
            </a:endParaRPr>
          </a:p>
          <a:p>
            <a:pPr indent="0" lvl="0" marL="0" rtl="0" algn="l">
              <a:spcBef>
                <a:spcPts val="0"/>
              </a:spcBef>
              <a:spcAft>
                <a:spcPts val="0"/>
              </a:spcAft>
              <a:buNone/>
            </a:pPr>
            <a:r>
              <a:t/>
            </a:r>
            <a:endParaRPr b="1" sz="1800">
              <a:solidFill>
                <a:schemeClr val="lt1"/>
              </a:solidFill>
              <a:latin typeface="Raleway"/>
              <a:ea typeface="Raleway"/>
              <a:cs typeface="Raleway"/>
              <a:sym typeface="Raleway"/>
            </a:endParaRPr>
          </a:p>
          <a:p>
            <a:pPr indent="0" lvl="0" marL="0" rtl="0" algn="l">
              <a:spcBef>
                <a:spcPts val="0"/>
              </a:spcBef>
              <a:spcAft>
                <a:spcPts val="0"/>
              </a:spcAft>
              <a:buNone/>
            </a:pPr>
            <a:r>
              <a:t/>
            </a:r>
            <a:endParaRPr b="1" sz="1800">
              <a:solidFill>
                <a:schemeClr val="lt1"/>
              </a:solidFill>
              <a:latin typeface="Raleway"/>
              <a:ea typeface="Raleway"/>
              <a:cs typeface="Raleway"/>
              <a:sym typeface="Raleway"/>
            </a:endParaRPr>
          </a:p>
        </p:txBody>
      </p:sp>
      <p:pic>
        <p:nvPicPr>
          <p:cNvPr id="160" name="Google Shape;160;p26"/>
          <p:cNvPicPr preferRelativeResize="0"/>
          <p:nvPr/>
        </p:nvPicPr>
        <p:blipFill>
          <a:blip r:embed="rId3">
            <a:alphaModFix/>
          </a:blip>
          <a:stretch>
            <a:fillRect/>
          </a:stretch>
        </p:blipFill>
        <p:spPr>
          <a:xfrm>
            <a:off x="480175" y="1398250"/>
            <a:ext cx="4490074" cy="2937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223400" y="157625"/>
            <a:ext cx="8590800" cy="461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6. </a:t>
            </a:r>
            <a:r>
              <a:rPr lang="en" sz="3600">
                <a:solidFill>
                  <a:schemeClr val="accent5"/>
                </a:solidFill>
              </a:rPr>
              <a:t>MultiLabel Classification Model </a:t>
            </a:r>
            <a:endParaRPr sz="3600">
              <a:solidFill>
                <a:schemeClr val="accent5"/>
              </a:solidFill>
            </a:endParaRPr>
          </a:p>
          <a:p>
            <a:pPr indent="0" lvl="0" marL="0" rtl="0" algn="l">
              <a:spcBef>
                <a:spcPts val="0"/>
              </a:spcBef>
              <a:spcAft>
                <a:spcPts val="0"/>
              </a:spcAft>
              <a:buNone/>
            </a:pPr>
            <a:r>
              <a:t/>
            </a:r>
            <a:endParaRPr sz="1700">
              <a:solidFill>
                <a:schemeClr val="accent5"/>
              </a:solidFill>
            </a:endParaRPr>
          </a:p>
          <a:p>
            <a:pPr indent="-355600" lvl="0" marL="457200" rtl="0" algn="l">
              <a:spcBef>
                <a:spcPts val="0"/>
              </a:spcBef>
              <a:spcAft>
                <a:spcPts val="0"/>
              </a:spcAft>
              <a:buSzPts val="2000"/>
              <a:buChar char="❏"/>
            </a:pPr>
            <a:r>
              <a:rPr lang="en" sz="2000"/>
              <a:t>Used Binary Relevance Model from the Sklearn MultiLearn Module</a:t>
            </a:r>
            <a:endParaRPr sz="2000"/>
          </a:p>
          <a:p>
            <a:pPr indent="-355600" lvl="1" marL="914400" rtl="0" algn="l">
              <a:spcBef>
                <a:spcPts val="0"/>
              </a:spcBef>
              <a:spcAft>
                <a:spcPts val="0"/>
              </a:spcAft>
              <a:buSzPts val="2000"/>
              <a:buChar char="❏"/>
            </a:pPr>
            <a:r>
              <a:rPr lang="en" sz="2000"/>
              <a:t>Classifying Toxicity Subtypes: </a:t>
            </a:r>
            <a:r>
              <a:rPr lang="en" sz="2000"/>
              <a:t>Toxic, Severe Toxic, Obscene, Threat, Insult, Identity Hate</a:t>
            </a:r>
            <a:endParaRPr sz="2000"/>
          </a:p>
          <a:p>
            <a:pPr indent="-355600" lvl="1" marL="914400" rtl="0" algn="l">
              <a:spcBef>
                <a:spcPts val="0"/>
              </a:spcBef>
              <a:spcAft>
                <a:spcPts val="0"/>
              </a:spcAft>
              <a:buSzPts val="2000"/>
              <a:buChar char="❏"/>
            </a:pPr>
            <a:r>
              <a:rPr lang="en" sz="2000"/>
              <a:t>For each label, a separate classifier (in this case, a Multinomial Naive Bayes Classifier) is trained to predict whether an observation belongs to that label's class or not. </a:t>
            </a:r>
            <a:endParaRPr sz="2000"/>
          </a:p>
          <a:p>
            <a:pPr indent="-355600" lvl="1" marL="914400" rtl="0" algn="l">
              <a:spcBef>
                <a:spcPts val="0"/>
              </a:spcBef>
              <a:spcAft>
                <a:spcPts val="0"/>
              </a:spcAft>
              <a:buSzPts val="2000"/>
              <a:buChar char="❏"/>
            </a:pPr>
            <a:r>
              <a:rPr lang="en" sz="2000"/>
              <a:t>It simplifies the </a:t>
            </a:r>
            <a:r>
              <a:rPr lang="en" sz="2000"/>
              <a:t>multi label</a:t>
            </a:r>
            <a:r>
              <a:rPr lang="en" sz="2000"/>
              <a:t> problem into several binary classification problems for each observation. </a:t>
            </a:r>
            <a:endParaRPr sz="2000"/>
          </a:p>
          <a:p>
            <a:pPr indent="-355600" lvl="1" marL="914400" rtl="0" algn="l">
              <a:spcBef>
                <a:spcPts val="0"/>
              </a:spcBef>
              <a:spcAft>
                <a:spcPts val="0"/>
              </a:spcAft>
              <a:buSzPts val="2000"/>
              <a:buChar char="❏"/>
            </a:pPr>
            <a:r>
              <a:rPr lang="en" sz="2000"/>
              <a:t>Used GridsearchCV to tune relevant hyperparameters</a:t>
            </a:r>
            <a:endParaRPr sz="2000"/>
          </a:p>
          <a:p>
            <a:pPr indent="0" lvl="0" marL="914400" rtl="0" algn="l">
              <a:spcBef>
                <a:spcPts val="0"/>
              </a:spcBef>
              <a:spcAft>
                <a:spcPts val="0"/>
              </a:spcAft>
              <a:buNone/>
            </a:pPr>
            <a:r>
              <a:t/>
            </a:r>
            <a:endParaRPr sz="1400"/>
          </a:p>
          <a:p>
            <a:pPr indent="0" lvl="0" marL="914400" rtl="0" algn="l">
              <a:spcBef>
                <a:spcPts val="0"/>
              </a:spcBef>
              <a:spcAft>
                <a:spcPts val="0"/>
              </a:spcAft>
              <a:buNone/>
            </a:pPr>
            <a:r>
              <a:rPr lang="en">
                <a:solidFill>
                  <a:schemeClr val="accent5"/>
                </a:solidFill>
              </a:rPr>
              <a:t> </a:t>
            </a:r>
            <a:endParaRPr>
              <a:solidFill>
                <a:schemeClr val="accent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27150" y="102050"/>
            <a:ext cx="8489700" cy="405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Multilabel Metrics:</a:t>
            </a:r>
            <a:endParaRPr sz="3600">
              <a:solidFill>
                <a:schemeClr val="accent5"/>
              </a:solidFill>
            </a:endParaRPr>
          </a:p>
          <a:p>
            <a:pPr indent="-381000" lvl="0" marL="457200" rtl="0" algn="l">
              <a:spcBef>
                <a:spcPts val="0"/>
              </a:spcBef>
              <a:spcAft>
                <a:spcPts val="0"/>
              </a:spcAft>
              <a:buSzPts val="2400"/>
              <a:buChar char="❏"/>
            </a:pPr>
            <a:r>
              <a:rPr lang="en" sz="2400">
                <a:solidFill>
                  <a:schemeClr val="accent5"/>
                </a:solidFill>
              </a:rPr>
              <a:t>F1 Micro:</a:t>
            </a:r>
            <a:r>
              <a:rPr lang="en" sz="2400"/>
              <a:t> A combined measure of the model’s accuracy in predicting positive cases across all labels. </a:t>
            </a:r>
            <a:endParaRPr sz="2400"/>
          </a:p>
          <a:p>
            <a:pPr indent="-349250" lvl="1" marL="914400" rtl="0" algn="l">
              <a:spcBef>
                <a:spcPts val="0"/>
              </a:spcBef>
              <a:spcAft>
                <a:spcPts val="0"/>
              </a:spcAft>
              <a:buSzPts val="1900"/>
              <a:buChar char="❏"/>
            </a:pPr>
            <a:r>
              <a:rPr lang="en" sz="1900"/>
              <a:t>Scale of 0.00-1.00 (the higher the better)</a:t>
            </a:r>
            <a:endParaRPr sz="1900"/>
          </a:p>
          <a:p>
            <a:pPr indent="-381000" lvl="0" marL="457200" rtl="0" algn="l">
              <a:spcBef>
                <a:spcPts val="0"/>
              </a:spcBef>
              <a:spcAft>
                <a:spcPts val="0"/>
              </a:spcAft>
              <a:buSzPts val="2400"/>
              <a:buChar char="❏"/>
            </a:pPr>
            <a:r>
              <a:rPr lang="en" sz="2400">
                <a:solidFill>
                  <a:schemeClr val="accent5"/>
                </a:solidFill>
              </a:rPr>
              <a:t>Hamming Loss:</a:t>
            </a:r>
            <a:r>
              <a:rPr lang="en" sz="2400"/>
              <a:t> Quantifies the fraction of labels that are incorrectly predicted across all labels. </a:t>
            </a:r>
            <a:endParaRPr sz="2400"/>
          </a:p>
          <a:p>
            <a:pPr indent="-349250" lvl="1" marL="914400" rtl="0" algn="l">
              <a:spcBef>
                <a:spcPts val="0"/>
              </a:spcBef>
              <a:spcAft>
                <a:spcPts val="0"/>
              </a:spcAft>
              <a:buSzPts val="1900"/>
              <a:buChar char="❏"/>
            </a:pPr>
            <a:r>
              <a:rPr lang="en" sz="1900"/>
              <a:t>Scale of 0.00 - 1.00 (the lower the </a:t>
            </a:r>
            <a:r>
              <a:rPr lang="en" sz="1900"/>
              <a:t>better</a:t>
            </a:r>
            <a:r>
              <a:rPr lang="en" sz="1900"/>
              <a:t>)</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283100" y="226150"/>
            <a:ext cx="8627700" cy="75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Binary Relevance Results</a:t>
            </a:r>
            <a:endParaRPr sz="3600">
              <a:solidFill>
                <a:schemeClr val="accent5"/>
              </a:solidFill>
            </a:endParaRPr>
          </a:p>
        </p:txBody>
      </p:sp>
      <p:pic>
        <p:nvPicPr>
          <p:cNvPr id="176" name="Google Shape;176;p29"/>
          <p:cNvPicPr preferRelativeResize="0"/>
          <p:nvPr/>
        </p:nvPicPr>
        <p:blipFill>
          <a:blip r:embed="rId3">
            <a:alphaModFix/>
          </a:blip>
          <a:stretch>
            <a:fillRect/>
          </a:stretch>
        </p:blipFill>
        <p:spPr>
          <a:xfrm>
            <a:off x="3669650" y="984550"/>
            <a:ext cx="5116725" cy="3785246"/>
          </a:xfrm>
          <a:prstGeom prst="rect">
            <a:avLst/>
          </a:prstGeom>
          <a:noFill/>
          <a:ln>
            <a:noFill/>
          </a:ln>
        </p:spPr>
      </p:pic>
      <p:sp>
        <p:nvSpPr>
          <p:cNvPr id="177" name="Google Shape;177;p29"/>
          <p:cNvSpPr txBox="1"/>
          <p:nvPr/>
        </p:nvSpPr>
        <p:spPr>
          <a:xfrm>
            <a:off x="416450" y="1205200"/>
            <a:ext cx="3599100" cy="9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lt1"/>
                </a:solidFill>
                <a:latin typeface="Raleway"/>
                <a:ea typeface="Raleway"/>
                <a:cs typeface="Raleway"/>
                <a:sym typeface="Raleway"/>
              </a:rPr>
              <a:t>F1 Micro: 0.79</a:t>
            </a:r>
            <a:endParaRPr b="1" sz="1900">
              <a:solidFill>
                <a:schemeClr val="lt1"/>
              </a:solidFill>
              <a:latin typeface="Raleway"/>
              <a:ea typeface="Raleway"/>
              <a:cs typeface="Raleway"/>
              <a:sym typeface="Raleway"/>
            </a:endParaRPr>
          </a:p>
          <a:p>
            <a:pPr indent="0" lvl="0" marL="0" rtl="0" algn="l">
              <a:spcBef>
                <a:spcPts val="0"/>
              </a:spcBef>
              <a:spcAft>
                <a:spcPts val="0"/>
              </a:spcAft>
              <a:buNone/>
            </a:pPr>
            <a:r>
              <a:rPr b="1" lang="en" sz="1900">
                <a:solidFill>
                  <a:schemeClr val="lt1"/>
                </a:solidFill>
                <a:latin typeface="Raleway"/>
                <a:ea typeface="Raleway"/>
                <a:cs typeface="Raleway"/>
                <a:sym typeface="Raleway"/>
              </a:rPr>
              <a:t>Hamming Loss: 0.047</a:t>
            </a:r>
            <a:endParaRPr b="1" sz="1900">
              <a:solidFill>
                <a:schemeClr val="lt1"/>
              </a:solidFill>
              <a:latin typeface="Raleway"/>
              <a:ea typeface="Raleway"/>
              <a:cs typeface="Raleway"/>
              <a:sym typeface="Raleway"/>
            </a:endParaRPr>
          </a:p>
          <a:p>
            <a:pPr indent="0" lvl="0" marL="0" rtl="0" algn="l">
              <a:spcBef>
                <a:spcPts val="0"/>
              </a:spcBef>
              <a:spcAft>
                <a:spcPts val="0"/>
              </a:spcAft>
              <a:buNone/>
            </a:pPr>
            <a:r>
              <a:t/>
            </a:r>
            <a:endParaRPr b="1" sz="1900">
              <a:solidFill>
                <a:schemeClr val="lt1"/>
              </a:solidFill>
              <a:latin typeface="Raleway"/>
              <a:ea typeface="Raleway"/>
              <a:cs typeface="Raleway"/>
              <a:sym typeface="Raleway"/>
            </a:endParaRPr>
          </a:p>
          <a:p>
            <a:pPr indent="0" lvl="0" marL="0" rtl="0" algn="l">
              <a:spcBef>
                <a:spcPts val="0"/>
              </a:spcBef>
              <a:spcAft>
                <a:spcPts val="0"/>
              </a:spcAft>
              <a:buNone/>
            </a:pPr>
            <a:r>
              <a:t/>
            </a:r>
            <a:endParaRPr b="1" sz="1900">
              <a:solidFill>
                <a:schemeClr val="lt1"/>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283100" y="365025"/>
            <a:ext cx="8499600" cy="59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Building a Custom Class</a:t>
            </a:r>
            <a:endParaRPr sz="3600">
              <a:solidFill>
                <a:schemeClr val="accent5"/>
              </a:solidFill>
            </a:endParaRPr>
          </a:p>
        </p:txBody>
      </p:sp>
      <p:pic>
        <p:nvPicPr>
          <p:cNvPr id="183" name="Google Shape;183;p30"/>
          <p:cNvPicPr preferRelativeResize="0"/>
          <p:nvPr/>
        </p:nvPicPr>
        <p:blipFill>
          <a:blip r:embed="rId3">
            <a:alphaModFix/>
          </a:blip>
          <a:stretch>
            <a:fillRect/>
          </a:stretch>
        </p:blipFill>
        <p:spPr>
          <a:xfrm>
            <a:off x="4381650" y="1037550"/>
            <a:ext cx="4401049" cy="3535366"/>
          </a:xfrm>
          <a:prstGeom prst="rect">
            <a:avLst/>
          </a:prstGeom>
          <a:noFill/>
          <a:ln>
            <a:noFill/>
          </a:ln>
        </p:spPr>
      </p:pic>
      <p:sp>
        <p:nvSpPr>
          <p:cNvPr id="184" name="Google Shape;184;p30"/>
          <p:cNvSpPr txBox="1"/>
          <p:nvPr/>
        </p:nvSpPr>
        <p:spPr>
          <a:xfrm>
            <a:off x="389900" y="683025"/>
            <a:ext cx="3830100" cy="40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solidFill>
                <a:schemeClr val="lt1"/>
              </a:solidFill>
              <a:latin typeface="Raleway"/>
              <a:ea typeface="Raleway"/>
              <a:cs typeface="Raleway"/>
              <a:sym typeface="Raleway"/>
            </a:endParaRPr>
          </a:p>
          <a:p>
            <a:pPr indent="-355600" lvl="0" marL="457200" rtl="0" algn="l">
              <a:spcBef>
                <a:spcPts val="0"/>
              </a:spcBef>
              <a:spcAft>
                <a:spcPts val="0"/>
              </a:spcAft>
              <a:buClr>
                <a:schemeClr val="lt1"/>
              </a:buClr>
              <a:buSzPts val="2000"/>
              <a:buFont typeface="Raleway"/>
              <a:buChar char="❏"/>
            </a:pPr>
            <a:r>
              <a:rPr b="1" lang="en" sz="2000">
                <a:solidFill>
                  <a:schemeClr val="lt1"/>
                </a:solidFill>
                <a:latin typeface="Raleway"/>
                <a:ea typeface="Raleway"/>
                <a:cs typeface="Raleway"/>
                <a:sym typeface="Raleway"/>
              </a:rPr>
              <a:t>Pickled (saved) individual models in their trained form</a:t>
            </a:r>
            <a:endParaRPr b="1" sz="2000">
              <a:solidFill>
                <a:schemeClr val="lt1"/>
              </a:solidFill>
              <a:latin typeface="Raleway"/>
              <a:ea typeface="Raleway"/>
              <a:cs typeface="Raleway"/>
              <a:sym typeface="Raleway"/>
            </a:endParaRPr>
          </a:p>
          <a:p>
            <a:pPr indent="-355600" lvl="0" marL="457200" rtl="0" algn="l">
              <a:spcBef>
                <a:spcPts val="0"/>
              </a:spcBef>
              <a:spcAft>
                <a:spcPts val="0"/>
              </a:spcAft>
              <a:buClr>
                <a:schemeClr val="lt1"/>
              </a:buClr>
              <a:buSzPts val="2000"/>
              <a:buFont typeface="Raleway"/>
              <a:buChar char="❏"/>
            </a:pPr>
            <a:r>
              <a:rPr b="1" lang="en" sz="2000">
                <a:solidFill>
                  <a:schemeClr val="lt1"/>
                </a:solidFill>
                <a:latin typeface="Raleway"/>
                <a:ea typeface="Raleway"/>
                <a:cs typeface="Raleway"/>
                <a:sym typeface="Raleway"/>
              </a:rPr>
              <a:t>Results were consistent with individual model performances:</a:t>
            </a:r>
            <a:endParaRPr b="1" sz="2000">
              <a:solidFill>
                <a:schemeClr val="lt1"/>
              </a:solidFill>
              <a:latin typeface="Raleway"/>
              <a:ea typeface="Raleway"/>
              <a:cs typeface="Raleway"/>
              <a:sym typeface="Raleway"/>
            </a:endParaRPr>
          </a:p>
          <a:p>
            <a:pPr indent="-336550" lvl="1" marL="1371600" rtl="0" algn="l">
              <a:spcBef>
                <a:spcPts val="0"/>
              </a:spcBef>
              <a:spcAft>
                <a:spcPts val="0"/>
              </a:spcAft>
              <a:buClr>
                <a:schemeClr val="lt1"/>
              </a:buClr>
              <a:buSzPts val="1700"/>
              <a:buFont typeface="Raleway"/>
              <a:buChar char="❏"/>
            </a:pPr>
            <a:r>
              <a:rPr b="1" lang="en" sz="1700">
                <a:solidFill>
                  <a:schemeClr val="lt1"/>
                </a:solidFill>
                <a:latin typeface="Raleway"/>
                <a:ea typeface="Raleway"/>
                <a:cs typeface="Raleway"/>
                <a:sym typeface="Raleway"/>
              </a:rPr>
              <a:t>Binary Recall: 0.867</a:t>
            </a:r>
            <a:endParaRPr b="1" sz="1700">
              <a:solidFill>
                <a:schemeClr val="lt1"/>
              </a:solidFill>
              <a:latin typeface="Raleway"/>
              <a:ea typeface="Raleway"/>
              <a:cs typeface="Raleway"/>
              <a:sym typeface="Raleway"/>
            </a:endParaRPr>
          </a:p>
          <a:p>
            <a:pPr indent="-336550" lvl="1" marL="1371600" rtl="0" algn="l">
              <a:spcBef>
                <a:spcPts val="0"/>
              </a:spcBef>
              <a:spcAft>
                <a:spcPts val="0"/>
              </a:spcAft>
              <a:buClr>
                <a:schemeClr val="lt1"/>
              </a:buClr>
              <a:buSzPts val="1700"/>
              <a:buFont typeface="Raleway"/>
              <a:buChar char="❏"/>
            </a:pPr>
            <a:r>
              <a:rPr b="1" lang="en" sz="1700">
                <a:solidFill>
                  <a:schemeClr val="lt1"/>
                </a:solidFill>
                <a:latin typeface="Raleway"/>
                <a:ea typeface="Raleway"/>
                <a:cs typeface="Raleway"/>
                <a:sym typeface="Raleway"/>
              </a:rPr>
              <a:t>Hamming Loss: 0.054</a:t>
            </a:r>
            <a:endParaRPr b="1" sz="1700">
              <a:solidFill>
                <a:schemeClr val="lt1"/>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283100" y="364050"/>
            <a:ext cx="8283000" cy="459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Conclusions and Next Steps:</a:t>
            </a:r>
            <a:endParaRPr sz="3600">
              <a:solidFill>
                <a:schemeClr val="accent5"/>
              </a:solidFill>
            </a:endParaRPr>
          </a:p>
          <a:p>
            <a:pPr indent="-381000" lvl="0" marL="457200" rtl="0" algn="l">
              <a:spcBef>
                <a:spcPts val="0"/>
              </a:spcBef>
              <a:spcAft>
                <a:spcPts val="0"/>
              </a:spcAft>
              <a:buSzPts val="2400"/>
              <a:buChar char="❏"/>
            </a:pPr>
            <a:r>
              <a:rPr lang="en" sz="2400"/>
              <a:t>This approach worked well, but there is room for improvement!</a:t>
            </a:r>
            <a:endParaRPr sz="2400"/>
          </a:p>
          <a:p>
            <a:pPr indent="-381000" lvl="0" marL="457200" rtl="0" algn="l">
              <a:spcBef>
                <a:spcPts val="0"/>
              </a:spcBef>
              <a:spcAft>
                <a:spcPts val="0"/>
              </a:spcAft>
              <a:buSzPts val="2400"/>
              <a:buChar char="❏"/>
            </a:pPr>
            <a:r>
              <a:rPr lang="en" sz="2500"/>
              <a:t>Incorporate more of the features such as sentiment scores, LDA labels, text length, character counts</a:t>
            </a:r>
            <a:endParaRPr sz="2400"/>
          </a:p>
          <a:p>
            <a:pPr indent="-381000" lvl="0" marL="457200" rtl="0" algn="l">
              <a:spcBef>
                <a:spcPts val="0"/>
              </a:spcBef>
              <a:spcAft>
                <a:spcPts val="0"/>
              </a:spcAft>
              <a:buSzPts val="2400"/>
              <a:buChar char="❏"/>
            </a:pPr>
            <a:r>
              <a:rPr lang="en" sz="2400"/>
              <a:t>Classifying</a:t>
            </a:r>
            <a:r>
              <a:rPr lang="en" sz="2400"/>
              <a:t> toxic text is possible and has been done! There are multiple pre-trained models that exist to detect hate speech on HuggingFace that have been trained on much more data.</a:t>
            </a:r>
            <a:endParaRPr sz="2500"/>
          </a:p>
          <a:p>
            <a:pPr indent="0" lvl="0" marL="457200" rtl="0" algn="l">
              <a:spcBef>
                <a:spcPts val="0"/>
              </a:spcBef>
              <a:spcAft>
                <a:spcPts val="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71875" y="240575"/>
            <a:ext cx="8745900" cy="47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600">
                <a:solidFill>
                  <a:srgbClr val="FF9900"/>
                </a:solidFill>
                <a:latin typeface="Raleway ExtraBold"/>
                <a:ea typeface="Raleway ExtraBold"/>
                <a:cs typeface="Raleway ExtraBold"/>
                <a:sym typeface="Raleway ExtraBold"/>
              </a:rPr>
              <a:t>Quick Facts: </a:t>
            </a:r>
            <a:endParaRPr b="0" sz="3600">
              <a:solidFill>
                <a:srgbClr val="FF9900"/>
              </a:solidFill>
              <a:latin typeface="Raleway ExtraBold"/>
              <a:ea typeface="Raleway ExtraBold"/>
              <a:cs typeface="Raleway ExtraBold"/>
              <a:sym typeface="Raleway ExtraBold"/>
            </a:endParaRPr>
          </a:p>
          <a:p>
            <a:pPr indent="-349250" lvl="0" marL="457200" rtl="0" algn="l">
              <a:spcBef>
                <a:spcPts val="0"/>
              </a:spcBef>
              <a:spcAft>
                <a:spcPts val="0"/>
              </a:spcAft>
              <a:buSzPts val="1900"/>
              <a:buChar char="❏"/>
            </a:pPr>
            <a:r>
              <a:rPr lang="en" sz="1900"/>
              <a:t>The average user spends about 2.5 hours on social media daily. This has increased </a:t>
            </a:r>
            <a:r>
              <a:rPr lang="en" sz="1900"/>
              <a:t>year</a:t>
            </a:r>
            <a:r>
              <a:rPr lang="en" sz="1900"/>
              <a:t> over year.  </a:t>
            </a:r>
            <a:r>
              <a:rPr lang="en" sz="1900"/>
              <a:t>(Data Reportal, 2022)</a:t>
            </a:r>
            <a:endParaRPr sz="1900"/>
          </a:p>
          <a:p>
            <a:pPr indent="-349250" lvl="0" marL="457200" rtl="0" algn="l">
              <a:spcBef>
                <a:spcPts val="0"/>
              </a:spcBef>
              <a:spcAft>
                <a:spcPts val="0"/>
              </a:spcAft>
              <a:buSzPts val="1900"/>
              <a:buChar char="❏"/>
            </a:pPr>
            <a:r>
              <a:rPr lang="en" sz="1900"/>
              <a:t>Toxic speech online has also increased year over year (</a:t>
            </a:r>
            <a:r>
              <a:rPr lang="en" sz="1900"/>
              <a:t>Data Reportal, 2022)</a:t>
            </a:r>
            <a:endParaRPr sz="1900"/>
          </a:p>
          <a:p>
            <a:pPr indent="0" lvl="0" marL="457200" rtl="0" algn="l">
              <a:spcBef>
                <a:spcPts val="0"/>
              </a:spcBef>
              <a:spcAft>
                <a:spcPts val="0"/>
              </a:spcAft>
              <a:buNone/>
            </a:pPr>
            <a:r>
              <a:t/>
            </a:r>
            <a:endParaRPr sz="1900"/>
          </a:p>
          <a:p>
            <a:pPr indent="-349250" lvl="1" marL="914400" rtl="0" algn="l">
              <a:spcBef>
                <a:spcPts val="0"/>
              </a:spcBef>
              <a:spcAft>
                <a:spcPts val="0"/>
              </a:spcAft>
              <a:buSzPts val="1900"/>
              <a:buChar char="❏"/>
            </a:pPr>
            <a:r>
              <a:rPr lang="en" sz="1900"/>
              <a:t>20% of young adults between 18-24 have experienced online hate speech (Gestche, et al, 2019)</a:t>
            </a:r>
            <a:endParaRPr sz="1900"/>
          </a:p>
          <a:p>
            <a:pPr indent="-349250" lvl="1" marL="914400" rtl="0" algn="l">
              <a:spcBef>
                <a:spcPts val="0"/>
              </a:spcBef>
              <a:spcAft>
                <a:spcPts val="0"/>
              </a:spcAft>
              <a:buSzPts val="1900"/>
              <a:buChar char="❏"/>
            </a:pPr>
            <a:r>
              <a:rPr lang="en" sz="1900"/>
              <a:t>40% of Americans have experienced online </a:t>
            </a:r>
            <a:r>
              <a:rPr lang="en" sz="1900"/>
              <a:t>harassment (Pew, 2021)</a:t>
            </a:r>
            <a:endParaRPr sz="1900"/>
          </a:p>
          <a:p>
            <a:pPr indent="-349250" lvl="1" marL="914400" rtl="0" algn="l">
              <a:spcBef>
                <a:spcPts val="0"/>
              </a:spcBef>
              <a:spcAft>
                <a:spcPts val="0"/>
              </a:spcAft>
              <a:buSzPts val="1900"/>
              <a:buChar char="❏"/>
            </a:pPr>
            <a:r>
              <a:rPr lang="en" sz="1900"/>
              <a:t>73% of online users have witnessed others being </a:t>
            </a:r>
            <a:r>
              <a:rPr lang="en" sz="1900"/>
              <a:t>harassed</a:t>
            </a:r>
            <a:r>
              <a:rPr lang="en" sz="1900"/>
              <a:t> (Pew, 2014)</a:t>
            </a:r>
            <a:endParaRPr sz="1900"/>
          </a:p>
          <a:p>
            <a:pPr indent="-349250" lvl="1" marL="914400" rtl="0" algn="l">
              <a:lnSpc>
                <a:spcPct val="115000"/>
              </a:lnSpc>
              <a:spcBef>
                <a:spcPts val="0"/>
              </a:spcBef>
              <a:spcAft>
                <a:spcPts val="0"/>
              </a:spcAft>
              <a:buSzPts val="1900"/>
              <a:buChar char="❏"/>
            </a:pPr>
            <a:r>
              <a:rPr lang="en" sz="1900"/>
              <a:t>Targets of hate speech and harassment can suffer substantial side effects: anxiety,  insecurity, depression  (Delgagado &amp; Stefanic, 2019)</a:t>
            </a:r>
            <a:endParaRPr sz="1900">
              <a:solidFill>
                <a:schemeClr val="dk2"/>
              </a:solidFill>
              <a:latin typeface="Arial"/>
              <a:ea typeface="Arial"/>
              <a:cs typeface="Arial"/>
              <a:sym typeface="Arial"/>
            </a:endParaRPr>
          </a:p>
          <a:p>
            <a:pPr indent="0" lvl="0" marL="457200" rtl="0" algn="l">
              <a:spcBef>
                <a:spcPts val="0"/>
              </a:spcBef>
              <a:spcAft>
                <a:spcPts val="0"/>
              </a:spcAft>
              <a:buNone/>
            </a:pPr>
            <a:r>
              <a:t/>
            </a:r>
            <a:endParaRPr sz="1900"/>
          </a:p>
          <a:p>
            <a:pPr indent="0" lvl="0" marL="0" rtl="0" algn="l">
              <a:spcBef>
                <a:spcPts val="0"/>
              </a:spcBef>
              <a:spcAft>
                <a:spcPts val="0"/>
              </a:spcAft>
              <a:buNone/>
            </a:pPr>
            <a:r>
              <a:t/>
            </a:r>
            <a:endParaRPr b="0" sz="2500">
              <a:latin typeface="Arial"/>
              <a:ea typeface="Arial"/>
              <a:cs typeface="Arial"/>
              <a:sym typeface="Arial"/>
            </a:endParaRPr>
          </a:p>
          <a:p>
            <a:pPr indent="0" lvl="0" marL="0" rtl="0" algn="l">
              <a:spcBef>
                <a:spcPts val="0"/>
              </a:spcBef>
              <a:spcAft>
                <a:spcPts val="0"/>
              </a:spcAft>
              <a:buNone/>
            </a:pPr>
            <a:r>
              <a:t/>
            </a:r>
            <a:endParaRPr b="0" sz="25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247375" y="66125"/>
            <a:ext cx="8592600" cy="4408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2800">
              <a:solidFill>
                <a:schemeClr val="accent5"/>
              </a:solidFill>
            </a:endParaRPr>
          </a:p>
          <a:p>
            <a:pPr indent="0" lvl="0" marL="0" rtl="0" algn="l">
              <a:lnSpc>
                <a:spcPct val="115000"/>
              </a:lnSpc>
              <a:spcBef>
                <a:spcPts val="0"/>
              </a:spcBef>
              <a:spcAft>
                <a:spcPts val="0"/>
              </a:spcAft>
              <a:buNone/>
            </a:pPr>
            <a:r>
              <a:rPr b="0" i="1" lang="en" sz="3400">
                <a:solidFill>
                  <a:schemeClr val="accent5"/>
                </a:solidFill>
                <a:latin typeface="Raleway ExtraBold"/>
                <a:ea typeface="Raleway ExtraBold"/>
                <a:cs typeface="Raleway ExtraBold"/>
                <a:sym typeface="Raleway ExtraBold"/>
              </a:rPr>
              <a:t>Problem: </a:t>
            </a:r>
            <a:r>
              <a:rPr b="0" i="1" lang="en" sz="2700">
                <a:latin typeface="Raleway ExtraBold"/>
                <a:ea typeface="Raleway ExtraBold"/>
                <a:cs typeface="Raleway ExtraBold"/>
                <a:sym typeface="Raleway ExtraBold"/>
              </a:rPr>
              <a:t>Online platforms continue to </a:t>
            </a:r>
            <a:r>
              <a:rPr b="0" i="1" lang="en" sz="2700">
                <a:latin typeface="Raleway ExtraBold"/>
                <a:ea typeface="Raleway ExtraBold"/>
                <a:cs typeface="Raleway ExtraBold"/>
                <a:sym typeface="Raleway ExtraBold"/>
              </a:rPr>
              <a:t>struggle</a:t>
            </a:r>
            <a:r>
              <a:rPr b="0" i="1" lang="en" sz="2700">
                <a:latin typeface="Raleway ExtraBold"/>
                <a:ea typeface="Raleway ExtraBold"/>
                <a:cs typeface="Raleway ExtraBold"/>
                <a:sym typeface="Raleway ExtraBold"/>
              </a:rPr>
              <a:t> with mitigating pervasive toxicity.</a:t>
            </a:r>
            <a:endParaRPr b="0" i="1" sz="2700">
              <a:latin typeface="Raleway ExtraBold"/>
              <a:ea typeface="Raleway ExtraBold"/>
              <a:cs typeface="Raleway ExtraBold"/>
              <a:sym typeface="Raleway ExtraBold"/>
            </a:endParaRPr>
          </a:p>
          <a:p>
            <a:pPr indent="0" lvl="0" marL="0" rtl="0" algn="l">
              <a:lnSpc>
                <a:spcPct val="115000"/>
              </a:lnSpc>
              <a:spcBef>
                <a:spcPts val="0"/>
              </a:spcBef>
              <a:spcAft>
                <a:spcPts val="0"/>
              </a:spcAft>
              <a:buNone/>
            </a:pPr>
            <a:r>
              <a:t/>
            </a:r>
            <a:endParaRPr b="0" i="1" sz="2700">
              <a:latin typeface="Raleway ExtraBold"/>
              <a:ea typeface="Raleway ExtraBold"/>
              <a:cs typeface="Raleway ExtraBold"/>
              <a:sym typeface="Raleway ExtraBold"/>
            </a:endParaRPr>
          </a:p>
          <a:p>
            <a:pPr indent="0" lvl="0" marL="0" rtl="0" algn="l">
              <a:lnSpc>
                <a:spcPct val="115000"/>
              </a:lnSpc>
              <a:spcBef>
                <a:spcPts val="0"/>
              </a:spcBef>
              <a:spcAft>
                <a:spcPts val="0"/>
              </a:spcAft>
              <a:buNone/>
            </a:pPr>
            <a:r>
              <a:rPr b="0" i="1" lang="en" sz="3400">
                <a:solidFill>
                  <a:schemeClr val="accent5"/>
                </a:solidFill>
                <a:latin typeface="Raleway ExtraBold"/>
                <a:ea typeface="Raleway ExtraBold"/>
                <a:cs typeface="Raleway ExtraBold"/>
                <a:sym typeface="Raleway ExtraBold"/>
              </a:rPr>
              <a:t>Question: </a:t>
            </a:r>
            <a:r>
              <a:rPr b="0" i="1" lang="en" sz="2700">
                <a:latin typeface="Raleway ExtraBold"/>
                <a:ea typeface="Raleway ExtraBold"/>
                <a:cs typeface="Raleway ExtraBold"/>
                <a:sym typeface="Raleway ExtraBold"/>
              </a:rPr>
              <a:t>Can we leverage natural language processing and machine learning to build a model that can identify and classify toxic text?</a:t>
            </a:r>
            <a:endParaRPr b="0" i="1" sz="2700">
              <a:latin typeface="Raleway ExtraBold"/>
              <a:ea typeface="Raleway ExtraBold"/>
              <a:cs typeface="Raleway ExtraBold"/>
              <a:sym typeface="Raleway ExtraBold"/>
            </a:endParaRPr>
          </a:p>
          <a:p>
            <a:pPr indent="0" lvl="0" marL="0" rtl="0" algn="l">
              <a:lnSpc>
                <a:spcPct val="115000"/>
              </a:lnSpc>
              <a:spcBef>
                <a:spcPts val="0"/>
              </a:spcBef>
              <a:spcAft>
                <a:spcPts val="0"/>
              </a:spcAft>
              <a:buClr>
                <a:schemeClr val="dk2"/>
              </a:buClr>
              <a:buSzPts val="1100"/>
              <a:buFont typeface="Arial"/>
              <a:buNone/>
            </a:pPr>
            <a:r>
              <a:t/>
            </a:r>
            <a:endParaRPr b="0" i="1" sz="2300">
              <a:latin typeface="Raleway SemiBold"/>
              <a:ea typeface="Raleway SemiBold"/>
              <a:cs typeface="Raleway SemiBold"/>
              <a:sym typeface="Raleway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283100" y="0"/>
            <a:ext cx="8421000" cy="4625100"/>
          </a:xfrm>
          <a:prstGeom prst="rect">
            <a:avLst/>
          </a:prstGeom>
          <a:ln cap="flat" cmpd="sng" w="9525">
            <a:solidFill>
              <a:srgbClr val="3535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accent5"/>
                </a:solidFill>
              </a:rPr>
              <a:t>Data:</a:t>
            </a:r>
            <a:endParaRPr>
              <a:solidFill>
                <a:schemeClr val="accent5"/>
              </a:solidFill>
              <a:highlight>
                <a:schemeClr val="accent5"/>
              </a:highlight>
            </a:endParaRPr>
          </a:p>
          <a:p>
            <a:pPr indent="0" lvl="0" marL="0" rtl="0" algn="l">
              <a:spcBef>
                <a:spcPts val="0"/>
              </a:spcBef>
              <a:spcAft>
                <a:spcPts val="0"/>
              </a:spcAft>
              <a:buNone/>
            </a:pPr>
            <a:r>
              <a:t/>
            </a:r>
            <a:endParaRPr sz="2000"/>
          </a:p>
          <a:p>
            <a:pPr indent="0" lvl="0" marL="0" rtl="0" algn="l">
              <a:spcBef>
                <a:spcPts val="0"/>
              </a:spcBef>
              <a:spcAft>
                <a:spcPts val="0"/>
              </a:spcAft>
              <a:buNone/>
            </a:pPr>
            <a:r>
              <a:rPr lang="en" sz="2000"/>
              <a:t>Source: Civil Comment Corpus (2017) from Jigsaw/Conversation AI</a:t>
            </a:r>
            <a:endParaRPr sz="2000"/>
          </a:p>
          <a:p>
            <a:pPr indent="-355600" lvl="0" marL="457200" rtl="0" algn="l">
              <a:spcBef>
                <a:spcPts val="0"/>
              </a:spcBef>
              <a:spcAft>
                <a:spcPts val="0"/>
              </a:spcAft>
              <a:buSzPts val="2000"/>
              <a:buChar char="-"/>
            </a:pPr>
            <a:r>
              <a:rPr lang="en" sz="2000"/>
              <a:t>159, 571 Labeled Wikipedia  Comments</a:t>
            </a:r>
            <a:endParaRPr sz="2000"/>
          </a:p>
          <a:p>
            <a:pPr indent="-355600" lvl="0" marL="457200" rtl="0" algn="l">
              <a:spcBef>
                <a:spcPts val="0"/>
              </a:spcBef>
              <a:spcAft>
                <a:spcPts val="0"/>
              </a:spcAft>
              <a:buSzPts val="2000"/>
              <a:buChar char="-"/>
            </a:pPr>
            <a:r>
              <a:rPr lang="en" sz="2000"/>
              <a:t>Features: Text</a:t>
            </a:r>
            <a:endParaRPr sz="2000"/>
          </a:p>
          <a:p>
            <a:pPr indent="-355600" lvl="0" marL="457200" rtl="0" algn="l">
              <a:spcBef>
                <a:spcPts val="0"/>
              </a:spcBef>
              <a:spcAft>
                <a:spcPts val="0"/>
              </a:spcAft>
              <a:buSzPts val="2000"/>
              <a:buChar char="-"/>
            </a:pPr>
            <a:r>
              <a:rPr lang="en" sz="2000"/>
              <a:t>Labels: Toxic, Severe Toxic, Obscene, Threat, Insult, Identity Hate, Neutral </a:t>
            </a:r>
            <a:endParaRPr sz="2000"/>
          </a:p>
          <a:p>
            <a:pPr indent="-355600" lvl="0" marL="457200" rtl="0" algn="l">
              <a:spcBef>
                <a:spcPts val="0"/>
              </a:spcBef>
              <a:spcAft>
                <a:spcPts val="0"/>
              </a:spcAft>
              <a:buClr>
                <a:schemeClr val="accent5"/>
              </a:buClr>
              <a:buSzPts val="2000"/>
              <a:buChar char="-"/>
            </a:pPr>
            <a:r>
              <a:rPr lang="en" sz="2000"/>
              <a:t>Unique Challenge: </a:t>
            </a:r>
            <a:r>
              <a:rPr lang="en" sz="2000">
                <a:solidFill>
                  <a:schemeClr val="accent5"/>
                </a:solidFill>
              </a:rPr>
              <a:t>This is a highly imbalanced, Multilabel Classification problem</a:t>
            </a:r>
            <a:endParaRPr sz="2000">
              <a:solidFill>
                <a:schemeClr val="accent5"/>
              </a:solidFill>
            </a:endParaRPr>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283100" y="253725"/>
            <a:ext cx="8641500" cy="71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solidFill>
                  <a:schemeClr val="accent5"/>
                </a:solidFill>
              </a:rPr>
              <a:t>Target Label Distribution</a:t>
            </a:r>
            <a:endParaRPr>
              <a:solidFill>
                <a:schemeClr val="accent5"/>
              </a:solidFill>
            </a:endParaRPr>
          </a:p>
        </p:txBody>
      </p:sp>
      <p:pic>
        <p:nvPicPr>
          <p:cNvPr id="94" name="Google Shape;94;p17"/>
          <p:cNvPicPr preferRelativeResize="0"/>
          <p:nvPr/>
        </p:nvPicPr>
        <p:blipFill>
          <a:blip r:embed="rId3">
            <a:alphaModFix/>
          </a:blip>
          <a:stretch>
            <a:fillRect/>
          </a:stretch>
        </p:blipFill>
        <p:spPr>
          <a:xfrm>
            <a:off x="995600" y="1039675"/>
            <a:ext cx="6732426" cy="37370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264750" y="226150"/>
            <a:ext cx="8701200" cy="86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a:solidFill>
                  <a:schemeClr val="accent5"/>
                </a:solidFill>
              </a:rPr>
              <a:t>Top 10 Multilabel Combinations</a:t>
            </a:r>
            <a:endParaRPr sz="3700">
              <a:solidFill>
                <a:schemeClr val="accent5"/>
              </a:solidFill>
            </a:endParaRPr>
          </a:p>
        </p:txBody>
      </p:sp>
      <p:pic>
        <p:nvPicPr>
          <p:cNvPr id="100" name="Google Shape;100;p18"/>
          <p:cNvPicPr preferRelativeResize="0"/>
          <p:nvPr/>
        </p:nvPicPr>
        <p:blipFill>
          <a:blip r:embed="rId3">
            <a:alphaModFix/>
          </a:blip>
          <a:stretch>
            <a:fillRect/>
          </a:stretch>
        </p:blipFill>
        <p:spPr>
          <a:xfrm>
            <a:off x="1740225" y="908925"/>
            <a:ext cx="5388923" cy="4102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283100" y="212350"/>
            <a:ext cx="8310600" cy="730800"/>
          </a:xfrm>
          <a:prstGeom prst="rect">
            <a:avLst/>
          </a:prstGeom>
        </p:spPr>
        <p:txBody>
          <a:bodyPr anchorCtr="0" anchor="ctr" bIns="91425" lIns="91425" spcFirstLastPara="1" rIns="91425" wrap="square" tIns="91425">
            <a:noAutofit/>
          </a:bodyPr>
          <a:lstStyle/>
          <a:p>
            <a:pPr indent="457200" lvl="0" marL="1371600" rtl="0" algn="l">
              <a:spcBef>
                <a:spcPts val="0"/>
              </a:spcBef>
              <a:spcAft>
                <a:spcPts val="0"/>
              </a:spcAft>
              <a:buNone/>
            </a:pPr>
            <a:r>
              <a:rPr lang="en"/>
              <a:t>Text Data Flow</a:t>
            </a:r>
            <a:endParaRPr/>
          </a:p>
        </p:txBody>
      </p:sp>
      <p:grpSp>
        <p:nvGrpSpPr>
          <p:cNvPr id="106" name="Google Shape;106;p19"/>
          <p:cNvGrpSpPr/>
          <p:nvPr/>
        </p:nvGrpSpPr>
        <p:grpSpPr>
          <a:xfrm>
            <a:off x="0" y="1189989"/>
            <a:ext cx="2214600" cy="3600436"/>
            <a:chOff x="0" y="1189989"/>
            <a:chExt cx="2214600" cy="3600436"/>
          </a:xfrm>
        </p:grpSpPr>
        <p:sp>
          <p:nvSpPr>
            <p:cNvPr id="107" name="Google Shape;107;p19"/>
            <p:cNvSpPr/>
            <p:nvPr/>
          </p:nvSpPr>
          <p:spPr>
            <a:xfrm>
              <a:off x="0" y="1189989"/>
              <a:ext cx="22146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Cleaning and Preprocessing</a:t>
              </a:r>
              <a:endParaRPr>
                <a:solidFill>
                  <a:srgbClr val="FFFFFF"/>
                </a:solidFill>
                <a:latin typeface="Roboto"/>
                <a:ea typeface="Roboto"/>
                <a:cs typeface="Roboto"/>
                <a:sym typeface="Roboto"/>
              </a:endParaRPr>
            </a:p>
          </p:txBody>
        </p:sp>
        <p:sp>
          <p:nvSpPr>
            <p:cNvPr id="108" name="Google Shape;108;p19"/>
            <p:cNvSpPr txBox="1"/>
            <p:nvPr/>
          </p:nvSpPr>
          <p:spPr>
            <a:xfrm>
              <a:off x="295050" y="2057125"/>
              <a:ext cx="1726500" cy="27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lt1"/>
                  </a:solidFill>
                  <a:latin typeface="Raleway"/>
                  <a:ea typeface="Raleway"/>
                  <a:cs typeface="Raleway"/>
                  <a:sym typeface="Raleway"/>
                </a:rPr>
                <a:t>Text Cleaning</a:t>
              </a:r>
              <a:endParaRPr b="1" sz="11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rPr b="1" lang="en" sz="1100">
                  <a:solidFill>
                    <a:schemeClr val="lt1"/>
                  </a:solidFill>
                  <a:latin typeface="Raleway"/>
                  <a:ea typeface="Raleway"/>
                  <a:cs typeface="Raleway"/>
                  <a:sym typeface="Raleway"/>
                </a:rPr>
                <a:t>Preprocessing:</a:t>
              </a:r>
              <a:endParaRPr b="1" sz="1100">
                <a:solidFill>
                  <a:schemeClr val="lt1"/>
                </a:solidFill>
                <a:latin typeface="Raleway"/>
                <a:ea typeface="Raleway"/>
                <a:cs typeface="Raleway"/>
                <a:sym typeface="Raleway"/>
              </a:endParaRPr>
            </a:p>
            <a:p>
              <a:pPr indent="-298450" lvl="0" marL="457200" rtl="0" algn="l">
                <a:lnSpc>
                  <a:spcPct val="115000"/>
                </a:lnSpc>
                <a:spcBef>
                  <a:spcPts val="0"/>
                </a:spcBef>
                <a:spcAft>
                  <a:spcPts val="0"/>
                </a:spcAft>
                <a:buClr>
                  <a:schemeClr val="lt1"/>
                </a:buClr>
                <a:buSzPts val="1100"/>
                <a:buFont typeface="Raleway"/>
                <a:buChar char="-"/>
              </a:pPr>
              <a:r>
                <a:rPr b="1" lang="en" sz="1100">
                  <a:solidFill>
                    <a:schemeClr val="lt1"/>
                  </a:solidFill>
                  <a:latin typeface="Raleway"/>
                  <a:ea typeface="Raleway"/>
                  <a:cs typeface="Raleway"/>
                  <a:sym typeface="Raleway"/>
                </a:rPr>
                <a:t>Lemmatization</a:t>
              </a:r>
              <a:endParaRPr b="1" sz="1100">
                <a:solidFill>
                  <a:schemeClr val="lt1"/>
                </a:solidFill>
                <a:latin typeface="Raleway"/>
                <a:ea typeface="Raleway"/>
                <a:cs typeface="Raleway"/>
                <a:sym typeface="Raleway"/>
              </a:endParaRPr>
            </a:p>
            <a:p>
              <a:pPr indent="-298450" lvl="0" marL="457200" rtl="0" algn="l">
                <a:lnSpc>
                  <a:spcPct val="115000"/>
                </a:lnSpc>
                <a:spcBef>
                  <a:spcPts val="0"/>
                </a:spcBef>
                <a:spcAft>
                  <a:spcPts val="0"/>
                </a:spcAft>
                <a:buClr>
                  <a:schemeClr val="lt1"/>
                </a:buClr>
                <a:buSzPts val="1100"/>
                <a:buFont typeface="Raleway"/>
                <a:buChar char="-"/>
              </a:pPr>
              <a:r>
                <a:rPr b="1" lang="en" sz="1100">
                  <a:solidFill>
                    <a:schemeClr val="lt1"/>
                  </a:solidFill>
                  <a:latin typeface="Raleway"/>
                  <a:ea typeface="Raleway"/>
                  <a:cs typeface="Raleway"/>
                  <a:sym typeface="Raleway"/>
                </a:rPr>
                <a:t>Stopwords </a:t>
              </a:r>
              <a:endParaRPr b="1" sz="11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chemeClr val="lt1"/>
                </a:solidFill>
                <a:latin typeface="Raleway"/>
                <a:ea typeface="Raleway"/>
                <a:cs typeface="Raleway"/>
                <a:sym typeface="Raleway"/>
              </a:endParaRPr>
            </a:p>
          </p:txBody>
        </p:sp>
      </p:grpSp>
      <p:grpSp>
        <p:nvGrpSpPr>
          <p:cNvPr id="109" name="Google Shape;109;p19"/>
          <p:cNvGrpSpPr/>
          <p:nvPr/>
        </p:nvGrpSpPr>
        <p:grpSpPr>
          <a:xfrm>
            <a:off x="1838325" y="1189775"/>
            <a:ext cx="2064000" cy="3217850"/>
            <a:chOff x="1838325" y="1189775"/>
            <a:chExt cx="2064000" cy="3217850"/>
          </a:xfrm>
        </p:grpSpPr>
        <p:sp>
          <p:nvSpPr>
            <p:cNvPr id="110" name="Google Shape;110;p19"/>
            <p:cNvSpPr/>
            <p:nvPr/>
          </p:nvSpPr>
          <p:spPr>
            <a:xfrm>
              <a:off x="1838325" y="1189775"/>
              <a:ext cx="20640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Augmentation</a:t>
              </a:r>
              <a:endParaRPr>
                <a:solidFill>
                  <a:srgbClr val="FFFFFF"/>
                </a:solidFill>
                <a:latin typeface="Roboto"/>
                <a:ea typeface="Roboto"/>
                <a:cs typeface="Roboto"/>
                <a:sym typeface="Roboto"/>
              </a:endParaRPr>
            </a:p>
          </p:txBody>
        </p:sp>
        <p:sp>
          <p:nvSpPr>
            <p:cNvPr id="111" name="Google Shape;111;p19"/>
            <p:cNvSpPr txBox="1"/>
            <p:nvPr/>
          </p:nvSpPr>
          <p:spPr>
            <a:xfrm>
              <a:off x="20172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lt1"/>
                  </a:solidFill>
                  <a:latin typeface="Raleway"/>
                  <a:ea typeface="Raleway"/>
                  <a:cs typeface="Raleway"/>
                  <a:sym typeface="Raleway"/>
                </a:rPr>
                <a:t>Synonym Replacement to combat class imbalances</a:t>
              </a:r>
              <a:endParaRPr b="1" sz="1100">
                <a:solidFill>
                  <a:schemeClr val="lt1"/>
                </a:solidFill>
                <a:latin typeface="Raleway"/>
                <a:ea typeface="Raleway"/>
                <a:cs typeface="Raleway"/>
                <a:sym typeface="Raleway"/>
              </a:endParaRPr>
            </a:p>
          </p:txBody>
        </p:sp>
      </p:grpSp>
      <p:grpSp>
        <p:nvGrpSpPr>
          <p:cNvPr id="112" name="Google Shape;112;p19"/>
          <p:cNvGrpSpPr/>
          <p:nvPr/>
        </p:nvGrpSpPr>
        <p:grpSpPr>
          <a:xfrm>
            <a:off x="3516750" y="1189775"/>
            <a:ext cx="2064000" cy="3217850"/>
            <a:chOff x="3516750" y="1189775"/>
            <a:chExt cx="2064000" cy="3217850"/>
          </a:xfrm>
        </p:grpSpPr>
        <p:sp>
          <p:nvSpPr>
            <p:cNvPr id="113" name="Google Shape;113;p19"/>
            <p:cNvSpPr/>
            <p:nvPr/>
          </p:nvSpPr>
          <p:spPr>
            <a:xfrm>
              <a:off x="3516750" y="1189775"/>
              <a:ext cx="20640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Vectorization</a:t>
              </a:r>
              <a:endParaRPr>
                <a:solidFill>
                  <a:srgbClr val="FFFFFF"/>
                </a:solidFill>
                <a:latin typeface="Roboto"/>
                <a:ea typeface="Roboto"/>
                <a:cs typeface="Roboto"/>
                <a:sym typeface="Roboto"/>
              </a:endParaRPr>
            </a:p>
          </p:txBody>
        </p:sp>
        <p:sp>
          <p:nvSpPr>
            <p:cNvPr id="114" name="Google Shape;114;p19"/>
            <p:cNvSpPr txBox="1"/>
            <p:nvPr/>
          </p:nvSpPr>
          <p:spPr>
            <a:xfrm>
              <a:off x="37394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lt1"/>
                  </a:solidFill>
                  <a:latin typeface="Raleway"/>
                  <a:ea typeface="Raleway"/>
                  <a:cs typeface="Raleway"/>
                  <a:sym typeface="Raleway"/>
                </a:rPr>
                <a:t>Created numeric representations of the text data</a:t>
              </a:r>
              <a:endParaRPr b="1" sz="11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chemeClr val="lt1"/>
                </a:solidFill>
                <a:latin typeface="Raleway"/>
                <a:ea typeface="Raleway"/>
                <a:cs typeface="Raleway"/>
                <a:sym typeface="Raleway"/>
              </a:endParaRPr>
            </a:p>
          </p:txBody>
        </p:sp>
      </p:grpSp>
      <p:grpSp>
        <p:nvGrpSpPr>
          <p:cNvPr id="115" name="Google Shape;115;p19"/>
          <p:cNvGrpSpPr/>
          <p:nvPr/>
        </p:nvGrpSpPr>
        <p:grpSpPr>
          <a:xfrm>
            <a:off x="6874025" y="1189775"/>
            <a:ext cx="2064000" cy="3217850"/>
            <a:chOff x="6874025" y="1189775"/>
            <a:chExt cx="2064000" cy="3217850"/>
          </a:xfrm>
        </p:grpSpPr>
        <p:sp>
          <p:nvSpPr>
            <p:cNvPr id="116" name="Google Shape;116;p19"/>
            <p:cNvSpPr/>
            <p:nvPr/>
          </p:nvSpPr>
          <p:spPr>
            <a:xfrm>
              <a:off x="6874025" y="1189775"/>
              <a:ext cx="20640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Multilabel Classification</a:t>
              </a:r>
              <a:endParaRPr>
                <a:solidFill>
                  <a:srgbClr val="FFFFFF"/>
                </a:solidFill>
                <a:latin typeface="Roboto"/>
                <a:ea typeface="Roboto"/>
                <a:cs typeface="Roboto"/>
                <a:sym typeface="Roboto"/>
              </a:endParaRPr>
            </a:p>
          </p:txBody>
        </p:sp>
        <p:sp>
          <p:nvSpPr>
            <p:cNvPr id="117" name="Google Shape;117;p19"/>
            <p:cNvSpPr txBox="1"/>
            <p:nvPr/>
          </p:nvSpPr>
          <p:spPr>
            <a:xfrm>
              <a:off x="71838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lt1"/>
                  </a:solidFill>
                  <a:latin typeface="Raleway"/>
                  <a:ea typeface="Raleway"/>
                  <a:cs typeface="Raleway"/>
                  <a:sym typeface="Raleway"/>
                </a:rPr>
                <a:t>Multi-label Classifier to predict the toxicity subtypes</a:t>
              </a:r>
              <a:endParaRPr b="1" sz="11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chemeClr val="lt1"/>
                </a:solidFill>
                <a:latin typeface="Raleway"/>
                <a:ea typeface="Raleway"/>
                <a:cs typeface="Raleway"/>
                <a:sym typeface="Raleway"/>
              </a:endParaRPr>
            </a:p>
          </p:txBody>
        </p:sp>
      </p:grpSp>
      <p:grpSp>
        <p:nvGrpSpPr>
          <p:cNvPr id="118" name="Google Shape;118;p19"/>
          <p:cNvGrpSpPr/>
          <p:nvPr/>
        </p:nvGrpSpPr>
        <p:grpSpPr>
          <a:xfrm>
            <a:off x="5195350" y="1189775"/>
            <a:ext cx="2064000" cy="3217850"/>
            <a:chOff x="5195350" y="1189775"/>
            <a:chExt cx="2064000" cy="3217850"/>
          </a:xfrm>
        </p:grpSpPr>
        <p:sp>
          <p:nvSpPr>
            <p:cNvPr id="119" name="Google Shape;119;p19"/>
            <p:cNvSpPr/>
            <p:nvPr/>
          </p:nvSpPr>
          <p:spPr>
            <a:xfrm>
              <a:off x="5195350" y="1189775"/>
              <a:ext cx="20640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Binary Classification</a:t>
              </a:r>
              <a:endParaRPr>
                <a:solidFill>
                  <a:srgbClr val="FFFFFF"/>
                </a:solidFill>
                <a:latin typeface="Roboto"/>
                <a:ea typeface="Roboto"/>
                <a:cs typeface="Roboto"/>
                <a:sym typeface="Roboto"/>
              </a:endParaRPr>
            </a:p>
          </p:txBody>
        </p:sp>
        <p:sp>
          <p:nvSpPr>
            <p:cNvPr id="120" name="Google Shape;120;p19"/>
            <p:cNvSpPr txBox="1"/>
            <p:nvPr/>
          </p:nvSpPr>
          <p:spPr>
            <a:xfrm>
              <a:off x="54616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lt1"/>
                  </a:solidFill>
                  <a:highlight>
                    <a:srgbClr val="353535"/>
                  </a:highlight>
                  <a:latin typeface="Raleway"/>
                  <a:ea typeface="Raleway"/>
                  <a:cs typeface="Raleway"/>
                  <a:sym typeface="Raleway"/>
                </a:rPr>
                <a:t>Binary Classifier: Toxic vs Neutral</a:t>
              </a:r>
              <a:endParaRPr b="1" sz="1100">
                <a:solidFill>
                  <a:schemeClr val="lt1"/>
                </a:solidFill>
                <a:highlight>
                  <a:srgbClr val="353535"/>
                </a:highlight>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chemeClr val="lt1"/>
                </a:solidFill>
                <a:highlight>
                  <a:srgbClr val="353535"/>
                </a:highlight>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chemeClr val="lt1"/>
                </a:solidFill>
                <a:highlight>
                  <a:srgbClr val="353535"/>
                </a:highlight>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chemeClr val="lt1"/>
                </a:solidFill>
                <a:highlight>
                  <a:srgbClr val="353535"/>
                </a:highlight>
                <a:latin typeface="Raleway"/>
                <a:ea typeface="Raleway"/>
                <a:cs typeface="Raleway"/>
                <a:sym typeface="Raleway"/>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403725" y="157625"/>
            <a:ext cx="8282100" cy="3304500"/>
          </a:xfrm>
          <a:prstGeom prst="rect">
            <a:avLst/>
          </a:prstGeom>
        </p:spPr>
        <p:txBody>
          <a:bodyPr anchorCtr="0" anchor="ctr" bIns="91425" lIns="91425" spcFirstLastPara="1" rIns="91425" wrap="square" tIns="91425">
            <a:noAutofit/>
          </a:bodyPr>
          <a:lstStyle/>
          <a:p>
            <a:pPr indent="-533400" lvl="0" marL="457200" rtl="0" algn="l">
              <a:spcBef>
                <a:spcPts val="0"/>
              </a:spcBef>
              <a:spcAft>
                <a:spcPts val="0"/>
              </a:spcAft>
              <a:buClr>
                <a:schemeClr val="accent5"/>
              </a:buClr>
              <a:buSzPts val="4800"/>
              <a:buAutoNum type="arabicPeriod"/>
            </a:pPr>
            <a:r>
              <a:rPr lang="en">
                <a:solidFill>
                  <a:schemeClr val="accent5"/>
                </a:solidFill>
              </a:rPr>
              <a:t>Data Cleaning:</a:t>
            </a:r>
            <a:endParaRPr>
              <a:solidFill>
                <a:schemeClr val="accent5"/>
              </a:solidFill>
            </a:endParaRPr>
          </a:p>
          <a:p>
            <a:pPr indent="-381000" lvl="0" marL="457200" rtl="0" algn="l">
              <a:spcBef>
                <a:spcPts val="0"/>
              </a:spcBef>
              <a:spcAft>
                <a:spcPts val="0"/>
              </a:spcAft>
              <a:buSzPts val="2400"/>
              <a:buChar char="❏"/>
            </a:pPr>
            <a:r>
              <a:rPr lang="en" sz="2400"/>
              <a:t>Removed line breaks</a:t>
            </a:r>
            <a:endParaRPr sz="2400"/>
          </a:p>
          <a:p>
            <a:pPr indent="-381000" lvl="0" marL="457200" rtl="0" algn="l">
              <a:spcBef>
                <a:spcPts val="0"/>
              </a:spcBef>
              <a:spcAft>
                <a:spcPts val="0"/>
              </a:spcAft>
              <a:buSzPts val="2400"/>
              <a:buChar char="❏"/>
            </a:pPr>
            <a:r>
              <a:rPr lang="en" sz="2400"/>
              <a:t>Website links</a:t>
            </a:r>
            <a:endParaRPr sz="2400"/>
          </a:p>
          <a:p>
            <a:pPr indent="-381000" lvl="0" marL="457200" rtl="0" algn="l">
              <a:spcBef>
                <a:spcPts val="0"/>
              </a:spcBef>
              <a:spcAft>
                <a:spcPts val="0"/>
              </a:spcAft>
              <a:buSzPts val="2400"/>
              <a:buChar char="❏"/>
            </a:pPr>
            <a:r>
              <a:rPr lang="en" sz="2400"/>
              <a:t>Email addresses</a:t>
            </a:r>
            <a:endParaRPr sz="2400"/>
          </a:p>
          <a:p>
            <a:pPr indent="-381000" lvl="0" marL="457200" rtl="0" algn="l">
              <a:spcBef>
                <a:spcPts val="0"/>
              </a:spcBef>
              <a:spcAft>
                <a:spcPts val="0"/>
              </a:spcAft>
              <a:buSzPts val="2400"/>
              <a:buChar char="❏"/>
            </a:pPr>
            <a:r>
              <a:rPr lang="en" sz="2400"/>
              <a:t>Html tags</a:t>
            </a:r>
            <a:endParaRPr sz="2400"/>
          </a:p>
          <a:p>
            <a:pPr indent="-381000" lvl="0" marL="457200" rtl="0" algn="l">
              <a:spcBef>
                <a:spcPts val="0"/>
              </a:spcBef>
              <a:spcAft>
                <a:spcPts val="0"/>
              </a:spcAft>
              <a:buSzPts val="2400"/>
              <a:buChar char="❏"/>
            </a:pPr>
            <a:r>
              <a:rPr lang="en" sz="2400"/>
              <a:t>URLs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283100" y="198575"/>
            <a:ext cx="8338200" cy="318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5"/>
                </a:solidFill>
              </a:rPr>
              <a:t>2. Text</a:t>
            </a:r>
            <a:r>
              <a:rPr lang="en">
                <a:solidFill>
                  <a:schemeClr val="accent5"/>
                </a:solidFill>
              </a:rPr>
              <a:t> Preprocessing:</a:t>
            </a:r>
            <a:endParaRPr>
              <a:solidFill>
                <a:schemeClr val="accent5"/>
              </a:solidFill>
            </a:endParaRPr>
          </a:p>
          <a:p>
            <a:pPr indent="-381000" lvl="0" marL="457200" rtl="0" algn="l">
              <a:spcBef>
                <a:spcPts val="0"/>
              </a:spcBef>
              <a:spcAft>
                <a:spcPts val="0"/>
              </a:spcAft>
              <a:buSzPts val="2400"/>
              <a:buChar char="❏"/>
            </a:pPr>
            <a:r>
              <a:rPr lang="en" sz="2400"/>
              <a:t>Stopword Removal: Words like ‘is’, ‘the’, ‘and’, etc.</a:t>
            </a:r>
            <a:endParaRPr sz="2400"/>
          </a:p>
          <a:p>
            <a:pPr indent="-381000" lvl="0" marL="457200" rtl="0" algn="l">
              <a:spcBef>
                <a:spcPts val="0"/>
              </a:spcBef>
              <a:spcAft>
                <a:spcPts val="0"/>
              </a:spcAft>
              <a:buSzPts val="2400"/>
              <a:buChar char="❏"/>
            </a:pPr>
            <a:r>
              <a:rPr lang="en" sz="2400"/>
              <a:t>Lemmatization: Reducing words to their base or root form, also known as their ‘lemma’ to simplify text analysis</a:t>
            </a:r>
            <a:endParaRPr sz="2400"/>
          </a:p>
          <a:p>
            <a:pPr indent="0" lvl="0" marL="0" rtl="0" algn="l">
              <a:spcBef>
                <a:spcPts val="0"/>
              </a:spcBef>
              <a:spcAft>
                <a:spcPts val="0"/>
              </a:spcAft>
              <a:buNone/>
            </a:pPr>
            <a:r>
              <a:t/>
            </a:r>
            <a:endParaRPr>
              <a:solidFill>
                <a:schemeClr val="accent5"/>
              </a:solidFill>
            </a:endParaRPr>
          </a:p>
        </p:txBody>
      </p:sp>
      <p:pic>
        <p:nvPicPr>
          <p:cNvPr id="131" name="Google Shape;131;p21"/>
          <p:cNvPicPr preferRelativeResize="0"/>
          <p:nvPr/>
        </p:nvPicPr>
        <p:blipFill>
          <a:blip r:embed="rId3">
            <a:alphaModFix/>
          </a:blip>
          <a:stretch>
            <a:fillRect/>
          </a:stretch>
        </p:blipFill>
        <p:spPr>
          <a:xfrm>
            <a:off x="2612725" y="2722050"/>
            <a:ext cx="3209225" cy="1914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