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7"/>
  </p:notesMasterIdLst>
  <p:sldIdLst>
    <p:sldId id="261" r:id="rId2"/>
    <p:sldId id="258" r:id="rId3"/>
    <p:sldId id="259" r:id="rId4"/>
    <p:sldId id="260" r:id="rId5"/>
    <p:sldId id="266" r:id="rId6"/>
    <p:sldId id="264" r:id="rId7"/>
    <p:sldId id="257" r:id="rId8"/>
    <p:sldId id="267" r:id="rId9"/>
    <p:sldId id="262" r:id="rId10"/>
    <p:sldId id="265" r:id="rId11"/>
    <p:sldId id="268" r:id="rId12"/>
    <p:sldId id="263" r:id="rId13"/>
    <p:sldId id="270" r:id="rId14"/>
    <p:sldId id="271" r:id="rId15"/>
    <p:sldId id="269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43" autoAdjust="0"/>
    <p:restoredTop sz="94541"/>
  </p:normalViewPr>
  <p:slideViewPr>
    <p:cSldViewPr snapToGrid="0" snapToObjects="1">
      <p:cViewPr varScale="1">
        <p:scale>
          <a:sx n="109" d="100"/>
          <a:sy n="109" d="100"/>
        </p:scale>
        <p:origin x="17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CC0BD1-BAA3-6247-B548-55F621304EA2}" type="datetimeFigureOut">
              <a:rPr kumimoji="1" lang="ja-JP" altLang="en-US" smtClean="0"/>
              <a:t>2016/12/5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60C2F3-896E-5D43-8448-9CBBEB59E5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43015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3DED9-4FA0-7044-9CFF-2450AC6D352B}" type="datetimeFigureOut">
              <a:rPr kumimoji="1" lang="ja-JP" altLang="en-US" smtClean="0"/>
              <a:t>2016/12/5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536C2-E040-234F-B8A9-D538647408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9646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3DED9-4FA0-7044-9CFF-2450AC6D352B}" type="datetimeFigureOut">
              <a:rPr kumimoji="1" lang="ja-JP" altLang="en-US" smtClean="0"/>
              <a:t>2016/12/5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536C2-E040-234F-B8A9-D538647408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030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3DED9-4FA0-7044-9CFF-2450AC6D352B}" type="datetimeFigureOut">
              <a:rPr kumimoji="1" lang="ja-JP" altLang="en-US" smtClean="0"/>
              <a:t>2016/12/5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536C2-E040-234F-B8A9-D538647408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2688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3DED9-4FA0-7044-9CFF-2450AC6D352B}" type="datetimeFigureOut">
              <a:rPr kumimoji="1" lang="ja-JP" altLang="en-US" smtClean="0"/>
              <a:t>2016/12/5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536C2-E040-234F-B8A9-D538647408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0492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3DED9-4FA0-7044-9CFF-2450AC6D352B}" type="datetimeFigureOut">
              <a:rPr kumimoji="1" lang="ja-JP" altLang="en-US" smtClean="0"/>
              <a:t>2016/12/5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536C2-E040-234F-B8A9-D538647408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0220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3DED9-4FA0-7044-9CFF-2450AC6D352B}" type="datetimeFigureOut">
              <a:rPr kumimoji="1" lang="ja-JP" altLang="en-US" smtClean="0"/>
              <a:t>2016/12/5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536C2-E040-234F-B8A9-D538647408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5904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3DED9-4FA0-7044-9CFF-2450AC6D352B}" type="datetimeFigureOut">
              <a:rPr kumimoji="1" lang="ja-JP" altLang="en-US" smtClean="0"/>
              <a:t>2016/12/5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536C2-E040-234F-B8A9-D538647408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9851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3DED9-4FA0-7044-9CFF-2450AC6D352B}" type="datetimeFigureOut">
              <a:rPr kumimoji="1" lang="ja-JP" altLang="en-US" smtClean="0"/>
              <a:t>2016/12/5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536C2-E040-234F-B8A9-D538647408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3408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3DED9-4FA0-7044-9CFF-2450AC6D352B}" type="datetimeFigureOut">
              <a:rPr kumimoji="1" lang="ja-JP" altLang="en-US" smtClean="0"/>
              <a:t>2016/12/5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536C2-E040-234F-B8A9-D538647408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1150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3DED9-4FA0-7044-9CFF-2450AC6D352B}" type="datetimeFigureOut">
              <a:rPr kumimoji="1" lang="ja-JP" altLang="en-US" smtClean="0"/>
              <a:t>2016/12/5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536C2-E040-234F-B8A9-D538647408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6493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3DED9-4FA0-7044-9CFF-2450AC6D352B}" type="datetimeFigureOut">
              <a:rPr kumimoji="1" lang="ja-JP" altLang="en-US" smtClean="0"/>
              <a:t>2016/12/5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536C2-E040-234F-B8A9-D538647408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7012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73DED9-4FA0-7044-9CFF-2450AC6D352B}" type="datetimeFigureOut">
              <a:rPr kumimoji="1" lang="ja-JP" altLang="en-US" smtClean="0"/>
              <a:t>2016/12/5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4536C2-E040-234F-B8A9-D538647408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0729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10.png"/><Relationship Id="rId4" Type="http://schemas.openxmlformats.org/officeDocument/2006/relationships/image" Target="../media/image9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000" dirty="0"/>
              <a:t>従来の画像認識と</a:t>
            </a:r>
            <a:r>
              <a:rPr kumimoji="1" lang="en-US" altLang="ja-JP" sz="4000" dirty="0"/>
              <a:t>Deep Learning</a:t>
            </a:r>
            <a:endParaRPr kumimoji="1" lang="ja-JP" altLang="en-US" sz="4000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744582" y="1947766"/>
            <a:ext cx="44935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手作業で特徴の抽出をしていた</a:t>
            </a:r>
            <a:endParaRPr kumimoji="1" lang="en-US" altLang="ja-JP" sz="2400" dirty="0"/>
          </a:p>
          <a:p>
            <a:r>
              <a:rPr kumimoji="1" lang="en-US" altLang="ja-JP" sz="2400" dirty="0"/>
              <a:t>	</a:t>
            </a:r>
            <a:r>
              <a:rPr kumimoji="1" lang="ja-JP" altLang="en-US" sz="2400" dirty="0"/>
              <a:t>→職人技のような作業</a:t>
            </a:r>
            <a:endParaRPr kumimoji="1" lang="en-US" altLang="ja-JP" sz="2400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4302" y="1463640"/>
            <a:ext cx="1580051" cy="1580051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0535" y="1463640"/>
            <a:ext cx="1572200" cy="1572200"/>
          </a:xfrm>
          <a:prstGeom prst="rect">
            <a:avLst/>
          </a:prstGeom>
        </p:spPr>
      </p:pic>
      <p:sp>
        <p:nvSpPr>
          <p:cNvPr id="8" name="テキスト ボックス 7"/>
          <p:cNvSpPr txBox="1"/>
          <p:nvPr/>
        </p:nvSpPr>
        <p:spPr>
          <a:xfrm>
            <a:off x="5035183" y="2997524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サイズは？色は？形は？艶やかさは？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628650" y="4535192"/>
            <a:ext cx="84529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Deep Learning</a:t>
            </a:r>
            <a:r>
              <a:rPr kumimoji="1" lang="ja-JP" altLang="en-US" sz="2400" dirty="0"/>
              <a:t>では、この特徴抽出もやってくれるのが特徴。</a:t>
            </a:r>
          </a:p>
        </p:txBody>
      </p:sp>
    </p:spTree>
    <p:extLst>
      <p:ext uri="{BB962C8B-B14F-4D97-AF65-F5344CB8AC3E}">
        <p14:creationId xmlns:p14="http://schemas.microsoft.com/office/powerpoint/2010/main" val="685540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000" dirty="0"/>
              <a:t>学習した内容を見てみる</a:t>
            </a:r>
            <a:r>
              <a:rPr kumimoji="1" lang="en-US" altLang="ja-JP" sz="4000" dirty="0"/>
              <a:t>(</a:t>
            </a:r>
            <a:r>
              <a:rPr kumimoji="1" lang="ja-JP" altLang="en-US" sz="4000" dirty="0"/>
              <a:t>可視化</a:t>
            </a:r>
            <a:r>
              <a:rPr kumimoji="1" lang="en-US" altLang="ja-JP" sz="4000" dirty="0"/>
              <a:t>)</a:t>
            </a:r>
            <a:endParaRPr kumimoji="1" lang="ja-JP" altLang="en-US" sz="4000" dirty="0"/>
          </a:p>
        </p:txBody>
      </p:sp>
      <p:sp>
        <p:nvSpPr>
          <p:cNvPr id="8" name="正方形/長方形 7"/>
          <p:cNvSpPr/>
          <p:nvPr/>
        </p:nvSpPr>
        <p:spPr>
          <a:xfrm>
            <a:off x="628648" y="1690689"/>
            <a:ext cx="2307983" cy="30597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350" dirty="0"/>
              <a:t>$ python visualize_layer.py</a:t>
            </a:r>
            <a:endParaRPr lang="ja-JP" altLang="en-US" sz="1350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005618" y="1696579"/>
            <a:ext cx="226831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350" dirty="0"/>
              <a:t>「</a:t>
            </a:r>
            <a:r>
              <a:rPr lang="en-US" altLang="ja-JP" sz="1350" dirty="0"/>
              <a:t>visualize_layer.py</a:t>
            </a:r>
            <a:r>
              <a:rPr lang="ja-JP" altLang="en-US" sz="1350" dirty="0"/>
              <a:t>」を実行</a:t>
            </a:r>
            <a:endParaRPr lang="ja-JP" altLang="en-US" sz="1200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48" y="2429434"/>
            <a:ext cx="1513620" cy="1506071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6976" y="2429433"/>
            <a:ext cx="1517283" cy="1506071"/>
          </a:xfrm>
          <a:prstGeom prst="rect">
            <a:avLst/>
          </a:prstGeom>
        </p:spPr>
      </p:pic>
      <p:sp>
        <p:nvSpPr>
          <p:cNvPr id="22" name="テキスト ボックス 21"/>
          <p:cNvSpPr txBox="1"/>
          <p:nvPr/>
        </p:nvSpPr>
        <p:spPr>
          <a:xfrm>
            <a:off x="3966910" y="2429433"/>
            <a:ext cx="50174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/>
              <a:t>←このように</a:t>
            </a:r>
            <a:r>
              <a:rPr lang="en-US" altLang="ja-JP" sz="1200" dirty="0"/>
              <a:t>2</a:t>
            </a:r>
            <a:r>
              <a:rPr lang="ja-JP" altLang="en-US" sz="1200" dirty="0" err="1"/>
              <a:t>つの</a:t>
            </a:r>
            <a:r>
              <a:rPr lang="ja-JP" altLang="en-US" sz="1200" dirty="0"/>
              <a:t>ファイルが生成される</a:t>
            </a:r>
            <a:endParaRPr lang="en-US" altLang="ja-JP" sz="1200" dirty="0"/>
          </a:p>
          <a:p>
            <a:endParaRPr lang="en-US" altLang="ja-JP" sz="1200" dirty="0"/>
          </a:p>
          <a:p>
            <a:r>
              <a:rPr lang="ja-JP" altLang="en-US" sz="1200" dirty="0"/>
              <a:t>実際に確認するには、</a:t>
            </a:r>
            <a:r>
              <a:rPr lang="en-US" altLang="ja-JP" sz="1200" dirty="0"/>
              <a:t>Mac</a:t>
            </a:r>
            <a:r>
              <a:rPr lang="ja-JP" altLang="en-US" sz="1200" dirty="0"/>
              <a:t>の</a:t>
            </a:r>
            <a:r>
              <a:rPr lang="en-US" altLang="ja-JP" sz="1200" dirty="0"/>
              <a:t>Finder</a:t>
            </a:r>
            <a:r>
              <a:rPr lang="ja-JP" altLang="en-US" sz="1200" dirty="0"/>
              <a:t>を開き、「移動」→「ホーム」</a:t>
            </a:r>
            <a:endParaRPr lang="en-US" altLang="ja-JP" sz="1200" dirty="0"/>
          </a:p>
          <a:p>
            <a:r>
              <a:rPr lang="ja-JP" altLang="en-US" sz="1200" dirty="0"/>
              <a:t>と選択すると、「</a:t>
            </a:r>
            <a:r>
              <a:rPr lang="en-US" altLang="ja-JP" sz="1200" dirty="0"/>
              <a:t>Seminar2016</a:t>
            </a:r>
            <a:r>
              <a:rPr lang="ja-JP" altLang="en-US" sz="1200" dirty="0"/>
              <a:t>」というフォルダある。</a:t>
            </a:r>
            <a:endParaRPr lang="en-US" altLang="ja-JP" sz="1200" dirty="0"/>
          </a:p>
          <a:p>
            <a:r>
              <a:rPr lang="ja-JP" altLang="en-US" sz="1200" dirty="0"/>
              <a:t>開くと「</a:t>
            </a:r>
            <a:r>
              <a:rPr lang="en-US" altLang="ja-JP" sz="1200" dirty="0"/>
              <a:t>visualize</a:t>
            </a:r>
            <a:r>
              <a:rPr lang="ja-JP" altLang="en-US" sz="1200" dirty="0"/>
              <a:t>」フォルダがあるので中にこのファイルが生成されて</a:t>
            </a:r>
            <a:endParaRPr lang="en-US" altLang="ja-JP" sz="1200" dirty="0"/>
          </a:p>
          <a:p>
            <a:r>
              <a:rPr lang="ja-JP" altLang="en-US" sz="1200" dirty="0"/>
              <a:t>いる。</a:t>
            </a:r>
            <a:endParaRPr lang="en-US" altLang="ja-JP" sz="12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899138" y="3875979"/>
            <a:ext cx="4868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↑この場合、白い線が「</a:t>
            </a:r>
            <a:r>
              <a:rPr kumimoji="1" lang="en-US" altLang="ja-JP" dirty="0">
                <a:solidFill>
                  <a:srgbClr val="FF0000"/>
                </a:solidFill>
              </a:rPr>
              <a:t>/</a:t>
            </a:r>
            <a:r>
              <a:rPr kumimoji="1" lang="ja-JP" altLang="en-US" dirty="0">
                <a:solidFill>
                  <a:srgbClr val="FF0000"/>
                </a:solidFill>
              </a:rPr>
              <a:t>」の様な形に見える</a:t>
            </a:r>
          </a:p>
        </p:txBody>
      </p:sp>
      <p:sp>
        <p:nvSpPr>
          <p:cNvPr id="15" name="楕円 14"/>
          <p:cNvSpPr/>
          <p:nvPr/>
        </p:nvSpPr>
        <p:spPr>
          <a:xfrm>
            <a:off x="1890346" y="2994429"/>
            <a:ext cx="321462" cy="32146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楕円 22"/>
          <p:cNvSpPr/>
          <p:nvPr/>
        </p:nvSpPr>
        <p:spPr>
          <a:xfrm>
            <a:off x="938035" y="2994429"/>
            <a:ext cx="321462" cy="321462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楕円 23"/>
          <p:cNvSpPr/>
          <p:nvPr/>
        </p:nvSpPr>
        <p:spPr>
          <a:xfrm>
            <a:off x="929704" y="2349402"/>
            <a:ext cx="321462" cy="321462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929704" y="4292130"/>
            <a:ext cx="5471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00B0F0"/>
                </a:solidFill>
              </a:rPr>
              <a:t>↑この場合、上部が白で下部が黒という形に見える</a:t>
            </a:r>
          </a:p>
        </p:txBody>
      </p:sp>
    </p:spTree>
    <p:extLst>
      <p:ext uri="{BB962C8B-B14F-4D97-AF65-F5344CB8AC3E}">
        <p14:creationId xmlns:p14="http://schemas.microsoft.com/office/powerpoint/2010/main" val="17721118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000" dirty="0"/>
              <a:t>学習した内容を見てみる</a:t>
            </a:r>
            <a:r>
              <a:rPr kumimoji="1" lang="en-US" altLang="ja-JP" sz="4000" dirty="0"/>
              <a:t>(</a:t>
            </a:r>
            <a:r>
              <a:rPr kumimoji="1" lang="ja-JP" altLang="en-US" sz="4000" dirty="0"/>
              <a:t>可視化</a:t>
            </a:r>
            <a:r>
              <a:rPr kumimoji="1" lang="en-US" altLang="ja-JP" sz="4000" dirty="0"/>
              <a:t>)</a:t>
            </a:r>
            <a:endParaRPr kumimoji="1" lang="ja-JP" altLang="en-US" sz="4000" dirty="0"/>
          </a:p>
        </p:txBody>
      </p:sp>
      <p:sp>
        <p:nvSpPr>
          <p:cNvPr id="8" name="正方形/長方形 7"/>
          <p:cNvSpPr/>
          <p:nvPr/>
        </p:nvSpPr>
        <p:spPr>
          <a:xfrm>
            <a:off x="628648" y="1690689"/>
            <a:ext cx="2307983" cy="30597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350" dirty="0"/>
              <a:t>$ vim visualize_layer.py</a:t>
            </a:r>
            <a:endParaRPr lang="ja-JP" altLang="en-US" sz="1350" dirty="0"/>
          </a:p>
        </p:txBody>
      </p:sp>
      <p:sp>
        <p:nvSpPr>
          <p:cNvPr id="3" name="正方形/長方形 2"/>
          <p:cNvSpPr/>
          <p:nvPr/>
        </p:nvSpPr>
        <p:spPr>
          <a:xfrm>
            <a:off x="628648" y="2131407"/>
            <a:ext cx="9627577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200" dirty="0"/>
              <a:t>from </a:t>
            </a:r>
            <a:r>
              <a:rPr lang="ja-JP" altLang="en-US" sz="1200" dirty="0">
                <a:solidFill>
                  <a:srgbClr val="FF0000"/>
                </a:solidFill>
              </a:rPr>
              <a:t>visualize_caffe</a:t>
            </a:r>
            <a:r>
              <a:rPr lang="ja-JP" altLang="en-US" sz="1200" dirty="0"/>
              <a:t> import *</a:t>
            </a:r>
          </a:p>
          <a:p>
            <a:r>
              <a:rPr lang="ja-JP" altLang="en-US" sz="1200" dirty="0"/>
              <a:t>import os,sys,caffe</a:t>
            </a:r>
          </a:p>
          <a:p>
            <a:endParaRPr lang="ja-JP" altLang="en-US" sz="1200" dirty="0"/>
          </a:p>
          <a:p>
            <a:r>
              <a:rPr lang="ja-JP" altLang="en-US" sz="1200" dirty="0"/>
              <a:t># Make sure caffe can be found</a:t>
            </a:r>
          </a:p>
          <a:p>
            <a:r>
              <a:rPr lang="ja-JP" altLang="en-US" sz="1200" dirty="0"/>
              <a:t>sys.path.append(</a:t>
            </a:r>
            <a:r>
              <a:rPr lang="ja-JP" altLang="en-US" sz="1200" dirty="0">
                <a:solidFill>
                  <a:srgbClr val="FF0000"/>
                </a:solidFill>
              </a:rPr>
              <a:t>'/mnt/caffe/python/'</a:t>
            </a:r>
            <a:r>
              <a:rPr lang="ja-JP" altLang="en-US" sz="1200" dirty="0"/>
              <a:t>)</a:t>
            </a:r>
          </a:p>
          <a:p>
            <a:endParaRPr lang="ja-JP" altLang="en-US" sz="1200" dirty="0"/>
          </a:p>
          <a:p>
            <a:endParaRPr lang="ja-JP" altLang="en-US" sz="1200" dirty="0"/>
          </a:p>
          <a:p>
            <a:r>
              <a:rPr lang="ja-JP" altLang="en-US" sz="1200" dirty="0"/>
              <a:t>caffe_root='</a:t>
            </a:r>
            <a:r>
              <a:rPr lang="ja-JP" altLang="en-US" sz="1200" dirty="0">
                <a:solidFill>
                  <a:srgbClr val="FF0000"/>
                </a:solidFill>
              </a:rPr>
              <a:t>/mnt/caffe/'</a:t>
            </a:r>
          </a:p>
          <a:p>
            <a:r>
              <a:rPr lang="ja-JP" altLang="en-US" sz="1200" dirty="0"/>
              <a:t>os.chdir(caffe_root)</a:t>
            </a:r>
          </a:p>
          <a:p>
            <a:endParaRPr lang="ja-JP" altLang="en-US" sz="1200" dirty="0"/>
          </a:p>
          <a:p>
            <a:r>
              <a:rPr lang="ja-JP" altLang="en-US" sz="1200" dirty="0"/>
              <a:t># Load model</a:t>
            </a:r>
          </a:p>
          <a:p>
            <a:r>
              <a:rPr lang="ja-JP" altLang="en-US" sz="1200" dirty="0"/>
              <a:t>#net = caffe.Net('/mnt/caffe/examples/mnist/lenet_train_test.prototxt',</a:t>
            </a:r>
          </a:p>
          <a:p>
            <a:r>
              <a:rPr lang="ja-JP" altLang="en-US" sz="1200" dirty="0"/>
              <a:t>#                '/mnt/caffe/examples/mnist/lenet_iter_10000.caffemodel',</a:t>
            </a:r>
          </a:p>
          <a:p>
            <a:r>
              <a:rPr lang="ja-JP" altLang="en-US" sz="1200" dirty="0"/>
              <a:t>#                caffe.TEST)</a:t>
            </a:r>
          </a:p>
          <a:p>
            <a:endParaRPr lang="ja-JP" altLang="en-US" sz="1200" dirty="0"/>
          </a:p>
          <a:p>
            <a:r>
              <a:rPr lang="ja-JP" altLang="en-US" sz="1200" dirty="0"/>
              <a:t>net = caffe.Net(caffe_root + </a:t>
            </a:r>
            <a:r>
              <a:rPr lang="ja-JP" altLang="en-US" sz="1200" dirty="0">
                <a:solidFill>
                  <a:srgbClr val="FF0000"/>
                </a:solidFill>
              </a:rPr>
              <a:t>'examples/mnist/lenet_train_test.prototxt'</a:t>
            </a:r>
            <a:r>
              <a:rPr lang="ja-JP" altLang="en-US" sz="1200" dirty="0"/>
              <a:t>,</a:t>
            </a:r>
          </a:p>
          <a:p>
            <a:r>
              <a:rPr lang="ja-JP" altLang="en-US" sz="1200" dirty="0"/>
              <a:t>                caffe_root + </a:t>
            </a:r>
            <a:r>
              <a:rPr lang="ja-JP" altLang="en-US" sz="1200" dirty="0">
                <a:solidFill>
                  <a:srgbClr val="FF0000"/>
                </a:solidFill>
              </a:rPr>
              <a:t>'examples/mnist/lenet_iter_10000.caffemodel'</a:t>
            </a:r>
            <a:r>
              <a:rPr lang="ja-JP" altLang="en-US" sz="1200" dirty="0"/>
              <a:t>,</a:t>
            </a:r>
          </a:p>
          <a:p>
            <a:r>
              <a:rPr lang="ja-JP" altLang="en-US" sz="1200" dirty="0"/>
              <a:t>                caffe.TEST)</a:t>
            </a:r>
          </a:p>
          <a:p>
            <a:endParaRPr lang="ja-JP" altLang="en-US" sz="1200" dirty="0"/>
          </a:p>
          <a:p>
            <a:endParaRPr lang="ja-JP" altLang="en-US" sz="1200" dirty="0"/>
          </a:p>
          <a:p>
            <a:r>
              <a:rPr lang="ja-JP" altLang="en-US" sz="1200" dirty="0"/>
              <a:t>visualize_weights(net, 'conv1', filename=</a:t>
            </a:r>
            <a:r>
              <a:rPr lang="ja-JP" altLang="en-US" sz="1200" dirty="0">
                <a:solidFill>
                  <a:srgbClr val="FF0000"/>
                </a:solidFill>
              </a:rPr>
              <a:t>'/mnt/visuallize/conv1.png'</a:t>
            </a:r>
            <a:r>
              <a:rPr lang="ja-JP" altLang="en-US" sz="1200" dirty="0"/>
              <a:t>)</a:t>
            </a:r>
          </a:p>
          <a:p>
            <a:r>
              <a:rPr lang="ja-JP" altLang="en-US" sz="1200" dirty="0"/>
              <a:t>visualize_weights(net, 'conv2', filename=</a:t>
            </a:r>
            <a:r>
              <a:rPr lang="ja-JP" altLang="en-US" sz="1200" dirty="0">
                <a:solidFill>
                  <a:srgbClr val="FF0000"/>
                </a:solidFill>
              </a:rPr>
              <a:t>'/mnt/visuallize/conv2.png'</a:t>
            </a:r>
            <a:r>
              <a:rPr lang="ja-JP" altLang="en-US" sz="1200" dirty="0"/>
              <a:t>)</a:t>
            </a:r>
          </a:p>
          <a:p>
            <a:r>
              <a:rPr lang="ja-JP" altLang="en-US" sz="1200" dirty="0"/>
              <a:t>#visualize_weights(net, 'pool1', filename='/mnt/visuallize/pool1.png')</a:t>
            </a:r>
          </a:p>
          <a:p>
            <a:r>
              <a:rPr lang="ja-JP" altLang="en-US" sz="1200" dirty="0"/>
              <a:t>#visualize_weights(net, 'pool2', filename='/mnt/visuallize/pool2.png')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292717" y="2877752"/>
            <a:ext cx="27785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←</a:t>
            </a:r>
            <a:r>
              <a:rPr kumimoji="1" lang="en-US" altLang="ja-JP" sz="1200" dirty="0"/>
              <a:t>Caffe</a:t>
            </a:r>
            <a:r>
              <a:rPr kumimoji="1" lang="ja-JP" altLang="en-US" sz="1200" dirty="0"/>
              <a:t>の</a:t>
            </a:r>
            <a:r>
              <a:rPr kumimoji="1" lang="en-US" altLang="ja-JP" sz="1200" dirty="0"/>
              <a:t>python</a:t>
            </a:r>
            <a:r>
              <a:rPr kumimoji="1" lang="ja-JP" altLang="en-US" sz="1200" dirty="0"/>
              <a:t>ライブラリを読み込む</a:t>
            </a: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2574679" y="2131407"/>
            <a:ext cx="65707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←</a:t>
            </a:r>
            <a:r>
              <a:rPr lang="ja-JP" altLang="en-US" sz="1200" dirty="0">
                <a:solidFill>
                  <a:srgbClr val="FF0000"/>
                </a:solidFill>
              </a:rPr>
              <a:t> visualize_caffe</a:t>
            </a:r>
            <a:r>
              <a:rPr lang="en-US" altLang="ja-JP" sz="1200" dirty="0">
                <a:solidFill>
                  <a:srgbClr val="FF0000"/>
                </a:solidFill>
              </a:rPr>
              <a:t>.</a:t>
            </a:r>
            <a:r>
              <a:rPr lang="en-US" altLang="ja-JP" sz="1200" dirty="0" err="1">
                <a:solidFill>
                  <a:srgbClr val="FF0000"/>
                </a:solidFill>
              </a:rPr>
              <a:t>py</a:t>
            </a:r>
            <a:r>
              <a:rPr lang="en-US" altLang="ja-JP" sz="1200" dirty="0">
                <a:solidFill>
                  <a:srgbClr val="FF0000"/>
                </a:solidFill>
              </a:rPr>
              <a:t> </a:t>
            </a:r>
            <a:r>
              <a:rPr lang="ja-JP" altLang="en-US" sz="1200" dirty="0"/>
              <a:t>に重みを可視化する関数「visualize_weights」を実装しているので読み込む</a:t>
            </a:r>
            <a:endParaRPr kumimoji="1" lang="ja-JP" altLang="en-US" sz="1200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2337872" y="3400022"/>
            <a:ext cx="19096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← </a:t>
            </a:r>
            <a:r>
              <a:rPr kumimoji="1" lang="en-US" altLang="ja-JP" sz="1200" dirty="0"/>
              <a:t>Caffe</a:t>
            </a:r>
            <a:r>
              <a:rPr kumimoji="1" lang="ja-JP" altLang="en-US" sz="1200" dirty="0"/>
              <a:t>のあるパスを指定</a:t>
            </a: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5374149" y="4862476"/>
            <a:ext cx="23599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← 学習手法を設定したファイル</a:t>
            </a: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5066372" y="5055413"/>
            <a:ext cx="26677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← 学習結果を保存しているファイル</a:t>
            </a: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5158714" y="5917113"/>
            <a:ext cx="35910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← それぞれのレイヤーの重みを実際に可視化する</a:t>
            </a:r>
          </a:p>
        </p:txBody>
      </p:sp>
    </p:spTree>
    <p:extLst>
      <p:ext uri="{BB962C8B-B14F-4D97-AF65-F5344CB8AC3E}">
        <p14:creationId xmlns:p14="http://schemas.microsoft.com/office/powerpoint/2010/main" val="2725445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実際に画像分類をやってみる</a:t>
            </a:r>
          </a:p>
        </p:txBody>
      </p:sp>
      <p:sp>
        <p:nvSpPr>
          <p:cNvPr id="5" name="正方形/長方形 4"/>
          <p:cNvSpPr/>
          <p:nvPr/>
        </p:nvSpPr>
        <p:spPr>
          <a:xfrm>
            <a:off x="628648" y="2174266"/>
            <a:ext cx="7310805" cy="30597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350" dirty="0"/>
              <a:t>$ </a:t>
            </a:r>
            <a:r>
              <a:rPr lang="en-US" altLang="ja-JP" sz="1350" dirty="0" err="1"/>
              <a:t>wget</a:t>
            </a:r>
            <a:r>
              <a:rPr lang="en-US" altLang="ja-JP" sz="1350" dirty="0"/>
              <a:t> https://github.com/hara-lab-mizofumi/Seminar2016/raw/master/number_detect.zip</a:t>
            </a:r>
            <a:endParaRPr lang="ja-JP" altLang="en-US" sz="1350" dirty="0"/>
          </a:p>
        </p:txBody>
      </p:sp>
      <p:sp>
        <p:nvSpPr>
          <p:cNvPr id="6" name="正方形/長方形 5"/>
          <p:cNvSpPr/>
          <p:nvPr/>
        </p:nvSpPr>
        <p:spPr>
          <a:xfrm>
            <a:off x="628648" y="1690689"/>
            <a:ext cx="1059475" cy="30597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350" dirty="0"/>
              <a:t>$ cd /</a:t>
            </a:r>
            <a:r>
              <a:rPr lang="en-US" altLang="ja-JP" sz="1350" dirty="0" err="1"/>
              <a:t>mnt</a:t>
            </a:r>
            <a:endParaRPr lang="ja-JP" altLang="en-US" sz="1350" dirty="0"/>
          </a:p>
        </p:txBody>
      </p:sp>
      <p:sp>
        <p:nvSpPr>
          <p:cNvPr id="7" name="正方形/長方形 6"/>
          <p:cNvSpPr/>
          <p:nvPr/>
        </p:nvSpPr>
        <p:spPr>
          <a:xfrm>
            <a:off x="628648" y="2657843"/>
            <a:ext cx="2272813" cy="30597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350" dirty="0"/>
              <a:t>$ unzip number_detect.zip</a:t>
            </a:r>
            <a:endParaRPr lang="ja-JP" altLang="en-US" sz="1350" dirty="0"/>
          </a:p>
        </p:txBody>
      </p:sp>
      <p:sp>
        <p:nvSpPr>
          <p:cNvPr id="8" name="正方形/長方形 7"/>
          <p:cNvSpPr/>
          <p:nvPr/>
        </p:nvSpPr>
        <p:spPr>
          <a:xfrm>
            <a:off x="628650" y="3141420"/>
            <a:ext cx="2272813" cy="30597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350" dirty="0"/>
              <a:t>$ cd number_detect</a:t>
            </a:r>
            <a:endParaRPr lang="ja-JP" altLang="en-US" sz="1350" dirty="0"/>
          </a:p>
        </p:txBody>
      </p:sp>
      <p:sp>
        <p:nvSpPr>
          <p:cNvPr id="9" name="正方形/長方形 8"/>
          <p:cNvSpPr/>
          <p:nvPr/>
        </p:nvSpPr>
        <p:spPr>
          <a:xfrm>
            <a:off x="628650" y="3624997"/>
            <a:ext cx="3925765" cy="30597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350" dirty="0"/>
              <a:t>$ ./detect.sh 28 images/jpg/00009999_6.jpg</a:t>
            </a:r>
            <a:endParaRPr lang="ja-JP" altLang="en-US" sz="1350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879730" y="3653970"/>
            <a:ext cx="24712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./detect.sh </a:t>
            </a:r>
            <a:r>
              <a:rPr kumimoji="1" lang="ja-JP" altLang="en-US" sz="1200" dirty="0"/>
              <a:t>画像サイズ 画像の場所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688123" y="4144606"/>
            <a:ext cx="54938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実際に手書き文字を作成して判定させたい場合は、</a:t>
            </a:r>
            <a:endParaRPr kumimoji="1" lang="en-US" altLang="ja-JP" dirty="0"/>
          </a:p>
          <a:p>
            <a:r>
              <a:rPr kumimoji="1" lang="ja-JP" altLang="en-US" dirty="0"/>
              <a:t>画像の場所を書き換えると動きます。</a:t>
            </a:r>
          </a:p>
        </p:txBody>
      </p:sp>
    </p:spTree>
    <p:extLst>
      <p:ext uri="{BB962C8B-B14F-4D97-AF65-F5344CB8AC3E}">
        <p14:creationId xmlns:p14="http://schemas.microsoft.com/office/powerpoint/2010/main" val="31984524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実際に画像分類をやってみる</a:t>
            </a:r>
            <a:endParaRPr kumimoji="1" lang="ja-JP" altLang="en-US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958" y="1690689"/>
            <a:ext cx="5476875" cy="2085975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075" y="3891686"/>
            <a:ext cx="8401050" cy="5219700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5831833" y="3307887"/>
            <a:ext cx="1778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←ホームを開く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682974" y="5608329"/>
            <a:ext cx="2786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↑「</a:t>
            </a:r>
            <a:r>
              <a:rPr kumimoji="1" lang="en-US" altLang="ja-JP" dirty="0">
                <a:solidFill>
                  <a:srgbClr val="FF0000"/>
                </a:solidFill>
              </a:rPr>
              <a:t>Seminar2016</a:t>
            </a:r>
            <a:r>
              <a:rPr kumimoji="1" lang="ja-JP" altLang="en-US" dirty="0">
                <a:solidFill>
                  <a:srgbClr val="FF0000"/>
                </a:solidFill>
              </a:rPr>
              <a:t>」を開く</a:t>
            </a:r>
          </a:p>
        </p:txBody>
      </p:sp>
    </p:spTree>
    <p:extLst>
      <p:ext uri="{BB962C8B-B14F-4D97-AF65-F5344CB8AC3E}">
        <p14:creationId xmlns:p14="http://schemas.microsoft.com/office/powerpoint/2010/main" val="8653844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実際に画像分類をやってみる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886691" y="1690690"/>
            <a:ext cx="7148945" cy="25072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Seminar2016</a:t>
            </a:r>
            <a:endParaRPr kumimoji="1" lang="ja-JP" altLang="en-US" dirty="0"/>
          </a:p>
        </p:txBody>
      </p:sp>
      <p:grpSp>
        <p:nvGrpSpPr>
          <p:cNvPr id="8" name="グループ化 7"/>
          <p:cNvGrpSpPr/>
          <p:nvPr/>
        </p:nvGrpSpPr>
        <p:grpSpPr>
          <a:xfrm>
            <a:off x="1180884" y="2093539"/>
            <a:ext cx="871052" cy="692244"/>
            <a:chOff x="1856509" y="2530303"/>
            <a:chExt cx="1662546" cy="1321261"/>
          </a:xfrm>
        </p:grpSpPr>
        <p:sp>
          <p:nvSpPr>
            <p:cNvPr id="9" name="正方形/長方形 8"/>
            <p:cNvSpPr/>
            <p:nvPr/>
          </p:nvSpPr>
          <p:spPr>
            <a:xfrm>
              <a:off x="1856509" y="2701636"/>
              <a:ext cx="1662546" cy="11499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caffe</a:t>
              </a:r>
            </a:p>
          </p:txBody>
        </p:sp>
        <p:sp>
          <p:nvSpPr>
            <p:cNvPr id="10" name="正方形/長方形 9"/>
            <p:cNvSpPr/>
            <p:nvPr/>
          </p:nvSpPr>
          <p:spPr>
            <a:xfrm>
              <a:off x="1856509" y="2530303"/>
              <a:ext cx="387928" cy="26831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1" name="グループ化 10"/>
          <p:cNvGrpSpPr/>
          <p:nvPr/>
        </p:nvGrpSpPr>
        <p:grpSpPr>
          <a:xfrm>
            <a:off x="2204336" y="2093539"/>
            <a:ext cx="871052" cy="692244"/>
            <a:chOff x="1856509" y="2530303"/>
            <a:chExt cx="1662546" cy="1321261"/>
          </a:xfrm>
        </p:grpSpPr>
        <p:sp>
          <p:nvSpPr>
            <p:cNvPr id="12" name="正方形/長方形 11"/>
            <p:cNvSpPr/>
            <p:nvPr/>
          </p:nvSpPr>
          <p:spPr>
            <a:xfrm>
              <a:off x="1856509" y="2701636"/>
              <a:ext cx="1662546" cy="11499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100" dirty="0"/>
                <a:t>number_detect</a:t>
              </a:r>
            </a:p>
          </p:txBody>
        </p:sp>
        <p:sp>
          <p:nvSpPr>
            <p:cNvPr id="13" name="正方形/長方形 12"/>
            <p:cNvSpPr/>
            <p:nvPr/>
          </p:nvSpPr>
          <p:spPr>
            <a:xfrm>
              <a:off x="1856509" y="2530303"/>
              <a:ext cx="387928" cy="26831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4" name="グループ化 13"/>
          <p:cNvGrpSpPr/>
          <p:nvPr/>
        </p:nvGrpSpPr>
        <p:grpSpPr>
          <a:xfrm>
            <a:off x="3225482" y="2093539"/>
            <a:ext cx="871052" cy="692244"/>
            <a:chOff x="1856509" y="2530303"/>
            <a:chExt cx="1662546" cy="1321261"/>
          </a:xfrm>
        </p:grpSpPr>
        <p:sp>
          <p:nvSpPr>
            <p:cNvPr id="15" name="正方形/長方形 14"/>
            <p:cNvSpPr/>
            <p:nvPr/>
          </p:nvSpPr>
          <p:spPr>
            <a:xfrm>
              <a:off x="1856509" y="2701636"/>
              <a:ext cx="1662546" cy="11499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/>
                <a:t>visuallize</a:t>
              </a:r>
            </a:p>
          </p:txBody>
        </p:sp>
        <p:sp>
          <p:nvSpPr>
            <p:cNvPr id="16" name="正方形/長方形 15"/>
            <p:cNvSpPr/>
            <p:nvPr/>
          </p:nvSpPr>
          <p:spPr>
            <a:xfrm>
              <a:off x="1856509" y="2530303"/>
              <a:ext cx="387928" cy="26831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0" name="テキスト ボックス 19"/>
          <p:cNvSpPr txBox="1"/>
          <p:nvPr/>
        </p:nvSpPr>
        <p:spPr>
          <a:xfrm>
            <a:off x="4246628" y="229987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・・・・</a:t>
            </a:r>
          </a:p>
        </p:txBody>
      </p:sp>
      <p:sp>
        <p:nvSpPr>
          <p:cNvPr id="21" name="正方形/長方形 20"/>
          <p:cNvSpPr/>
          <p:nvPr/>
        </p:nvSpPr>
        <p:spPr>
          <a:xfrm>
            <a:off x="1203171" y="3156438"/>
            <a:ext cx="826477" cy="8264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/>
              <a:t>自作画像</a:t>
            </a:r>
            <a:endParaRPr kumimoji="1" lang="en-US" altLang="ja-JP" sz="1100" dirty="0"/>
          </a:p>
          <a:p>
            <a:pPr algn="ctr"/>
            <a:r>
              <a:rPr kumimoji="1" lang="en-US" altLang="ja-JP" sz="1100" dirty="0"/>
              <a:t>(hoge.jpg)</a:t>
            </a:r>
            <a:endParaRPr kumimoji="1" lang="ja-JP" altLang="en-US" sz="1100" dirty="0"/>
          </a:p>
        </p:txBody>
      </p:sp>
      <p:sp>
        <p:nvSpPr>
          <p:cNvPr id="22" name="正方形/長方形 21"/>
          <p:cNvSpPr/>
          <p:nvPr/>
        </p:nvSpPr>
        <p:spPr>
          <a:xfrm>
            <a:off x="886691" y="4759906"/>
            <a:ext cx="5736981" cy="30597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350" dirty="0"/>
              <a:t>$ /mnt/number_detect/detect.sh 28 /</a:t>
            </a:r>
            <a:r>
              <a:rPr lang="en-US" altLang="ja-JP" sz="1350" dirty="0" err="1"/>
              <a:t>mnt</a:t>
            </a:r>
            <a:r>
              <a:rPr lang="en-US" altLang="ja-JP" sz="1350" dirty="0"/>
              <a:t>/hoge.jpg</a:t>
            </a:r>
            <a:endParaRPr lang="ja-JP" altLang="en-US" sz="1350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2193101" y="3705916"/>
            <a:ext cx="28764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今回ファイル名は「</a:t>
            </a:r>
            <a:r>
              <a:rPr kumimoji="1" lang="en-US" altLang="ja-JP" sz="1200" dirty="0"/>
              <a:t>hoge.jpg</a:t>
            </a:r>
            <a:r>
              <a:rPr kumimoji="1" lang="ja-JP" altLang="en-US" sz="1200" dirty="0"/>
              <a:t>」とした。</a:t>
            </a: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3738462" y="5159176"/>
            <a:ext cx="45408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↑「</a:t>
            </a:r>
            <a:r>
              <a:rPr kumimoji="1" lang="en-US" altLang="ja-JP" sz="1200" dirty="0"/>
              <a:t>hoge.jpg</a:t>
            </a:r>
            <a:r>
              <a:rPr kumimoji="1" lang="ja-JP" altLang="en-US" sz="1200" dirty="0"/>
              <a:t>」を判定させたいので「</a:t>
            </a:r>
            <a:r>
              <a:rPr kumimoji="1" lang="en-US" altLang="ja-JP" sz="1200" dirty="0"/>
              <a:t>/</a:t>
            </a:r>
            <a:r>
              <a:rPr kumimoji="1" lang="en-US" altLang="ja-JP" sz="1200" dirty="0" err="1"/>
              <a:t>mnt</a:t>
            </a:r>
            <a:r>
              <a:rPr kumimoji="1" lang="en-US" altLang="ja-JP" sz="1200" dirty="0"/>
              <a:t>/hoge.jpg</a:t>
            </a:r>
            <a:r>
              <a:rPr kumimoji="1" lang="ja-JP" altLang="en-US" sz="1200" dirty="0"/>
              <a:t>」としている</a:t>
            </a: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3291937" y="4430481"/>
            <a:ext cx="35654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↓画像のサイズは</a:t>
            </a:r>
            <a:r>
              <a:rPr kumimoji="1" lang="en-US" altLang="ja-JP" sz="1200" dirty="0"/>
              <a:t>28×28</a:t>
            </a:r>
            <a:r>
              <a:rPr kumimoji="1" lang="ja-JP" altLang="en-US" sz="1200" dirty="0"/>
              <a:t>なので「</a:t>
            </a:r>
            <a:r>
              <a:rPr kumimoji="1" lang="en-US" altLang="ja-JP" sz="1200" dirty="0"/>
              <a:t>28</a:t>
            </a:r>
            <a:r>
              <a:rPr kumimoji="1" lang="ja-JP" altLang="en-US" sz="1200" dirty="0"/>
              <a:t>」としている</a:t>
            </a:r>
          </a:p>
        </p:txBody>
      </p:sp>
    </p:spTree>
    <p:extLst>
      <p:ext uri="{BB962C8B-B14F-4D97-AF65-F5344CB8AC3E}">
        <p14:creationId xmlns:p14="http://schemas.microsoft.com/office/powerpoint/2010/main" val="34682403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実際に画像分類をやってみる</a:t>
            </a:r>
          </a:p>
        </p:txBody>
      </p:sp>
      <p:sp>
        <p:nvSpPr>
          <p:cNvPr id="10" name="正方形/長方形 9"/>
          <p:cNvSpPr/>
          <p:nvPr/>
        </p:nvSpPr>
        <p:spPr>
          <a:xfrm>
            <a:off x="628648" y="1690689"/>
            <a:ext cx="2307983" cy="30597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350" dirty="0"/>
              <a:t>$ vim detect.sh</a:t>
            </a:r>
            <a:endParaRPr lang="ja-JP" altLang="en-US" sz="1350" dirty="0"/>
          </a:p>
        </p:txBody>
      </p:sp>
      <p:sp>
        <p:nvSpPr>
          <p:cNvPr id="3" name="正方形/長方形 2"/>
          <p:cNvSpPr/>
          <p:nvPr/>
        </p:nvSpPr>
        <p:spPr>
          <a:xfrm>
            <a:off x="228601" y="2209358"/>
            <a:ext cx="8915399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400" dirty="0"/>
              <a:t> </a:t>
            </a:r>
            <a:r>
              <a:rPr lang="ja-JP" altLang="en-US" sz="1400" dirty="0"/>
              <a:t>～省略～</a:t>
            </a:r>
            <a:endParaRPr lang="en-US" altLang="ja-JP" sz="1400" dirty="0"/>
          </a:p>
          <a:p>
            <a:endParaRPr lang="en-US" altLang="ja-JP" sz="1400" dirty="0"/>
          </a:p>
          <a:p>
            <a:r>
              <a:rPr lang="ja-JP" altLang="en-US" sz="1400" dirty="0">
                <a:solidFill>
                  <a:srgbClr val="FF0000"/>
                </a:solidFill>
              </a:rPr>
              <a:t>python</a:t>
            </a:r>
            <a:r>
              <a:rPr lang="ja-JP" altLang="en-US" sz="1400" dirty="0"/>
              <a:t> </a:t>
            </a:r>
            <a:r>
              <a:rPr lang="ja-JP" altLang="en-US" sz="1400" dirty="0">
                <a:solidFill>
                  <a:srgbClr val="0070C0"/>
                </a:solidFill>
              </a:rPr>
              <a:t>lenet_classify.py</a:t>
            </a:r>
            <a:r>
              <a:rPr lang="ja-JP" altLang="en-US" sz="1400" dirty="0"/>
              <a:t> </a:t>
            </a:r>
            <a:r>
              <a:rPr lang="ja-JP" altLang="en-US" sz="1400" dirty="0">
                <a:solidFill>
                  <a:srgbClr val="00B050"/>
                </a:solidFill>
              </a:rPr>
              <a:t>${2}</a:t>
            </a:r>
            <a:r>
              <a:rPr lang="ja-JP" altLang="en-US" sz="1400" dirty="0"/>
              <a:t> </a:t>
            </a:r>
            <a:r>
              <a:rPr lang="ja-JP" altLang="en-US" sz="1400" dirty="0">
                <a:solidFill>
                  <a:srgbClr val="7030A0"/>
                </a:solidFill>
              </a:rPr>
              <a:t>/mnt/number_detect/result.npy</a:t>
            </a:r>
            <a:r>
              <a:rPr lang="ja-JP" altLang="en-US" sz="1400" dirty="0"/>
              <a:t> </a:t>
            </a:r>
            <a:r>
              <a:rPr lang="ja-JP" altLang="en-US" sz="1400" dirty="0">
                <a:solidFill>
                  <a:schemeClr val="accent4">
                    <a:lumMod val="75000"/>
                  </a:schemeClr>
                </a:solidFill>
              </a:rPr>
              <a:t>--model_def /mnt/caffe/examples/mnist/lenet.prototxt </a:t>
            </a:r>
            <a:r>
              <a:rPr lang="ja-JP" altLang="en-US" sz="1400" dirty="0">
                <a:solidFill>
                  <a:srgbClr val="FF3399"/>
                </a:solidFill>
              </a:rPr>
              <a:t>--pretrained_model /mnt/caffe/examples/mnist/lenet_iter_10000.caffemodel</a:t>
            </a:r>
          </a:p>
          <a:p>
            <a:endParaRPr lang="en-US" altLang="ja-JP" sz="1400" dirty="0"/>
          </a:p>
          <a:p>
            <a:endParaRPr lang="en-US" altLang="ja-JP" sz="1400" dirty="0"/>
          </a:p>
          <a:p>
            <a:endParaRPr lang="en-US" altLang="ja-JP" sz="1400" dirty="0"/>
          </a:p>
          <a:p>
            <a:r>
              <a:rPr lang="en-US" altLang="ja-JP" sz="1400" dirty="0"/>
              <a:t> </a:t>
            </a:r>
            <a:r>
              <a:rPr lang="ja-JP" altLang="en-US" sz="1400" dirty="0"/>
              <a:t>～省略～</a:t>
            </a:r>
            <a:endParaRPr lang="en-US" altLang="ja-JP" sz="1400" dirty="0"/>
          </a:p>
          <a:p>
            <a:endParaRPr lang="ja-JP" altLang="en-US" sz="1400" dirty="0"/>
          </a:p>
          <a:p>
            <a:r>
              <a:rPr lang="ja-JP" altLang="en-US" sz="1400" dirty="0">
                <a:solidFill>
                  <a:srgbClr val="FF0000"/>
                </a:solidFill>
              </a:rPr>
              <a:t>python</a:t>
            </a:r>
            <a:r>
              <a:rPr lang="ja-JP" altLang="en-US" sz="1400" dirty="0"/>
              <a:t> </a:t>
            </a:r>
            <a:r>
              <a:rPr lang="ja-JP" altLang="en-US" sz="1400" dirty="0">
                <a:solidFill>
                  <a:srgbClr val="0070C0"/>
                </a:solidFill>
              </a:rPr>
              <a:t>show_mnist_result.py</a:t>
            </a:r>
            <a:r>
              <a:rPr lang="ja-JP" altLang="en-US" sz="1400" dirty="0"/>
              <a:t> </a:t>
            </a:r>
            <a:r>
              <a:rPr lang="ja-JP" altLang="en-US" sz="1400" dirty="0">
                <a:solidFill>
                  <a:srgbClr val="7030A0"/>
                </a:solidFill>
              </a:rPr>
              <a:t>result.npy</a:t>
            </a: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227137" y="3194242"/>
            <a:ext cx="67812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>
                <a:solidFill>
                  <a:srgbClr val="0070C0"/>
                </a:solidFill>
              </a:rPr>
              <a:t>lenet_classify.py</a:t>
            </a:r>
            <a:r>
              <a:rPr kumimoji="1" lang="ja-JP" altLang="en-US" sz="1200" dirty="0"/>
              <a:t>に対して、</a:t>
            </a:r>
            <a:r>
              <a:rPr kumimoji="1" lang="ja-JP" altLang="en-US" sz="1200" dirty="0">
                <a:solidFill>
                  <a:srgbClr val="00B050"/>
                </a:solidFill>
              </a:rPr>
              <a:t>画像サイズ</a:t>
            </a:r>
            <a:r>
              <a:rPr kumimoji="1" lang="en-US" altLang="ja-JP" sz="1200" dirty="0"/>
              <a:t> </a:t>
            </a:r>
            <a:r>
              <a:rPr kumimoji="1" lang="ja-JP" altLang="en-US" sz="1200" dirty="0"/>
              <a:t>と</a:t>
            </a:r>
            <a:r>
              <a:rPr kumimoji="1" lang="ja-JP" altLang="en-US" sz="1200" dirty="0">
                <a:solidFill>
                  <a:srgbClr val="7030A0"/>
                </a:solidFill>
              </a:rPr>
              <a:t>保存先</a:t>
            </a:r>
            <a:r>
              <a:rPr kumimoji="1" lang="ja-JP" altLang="en-US" sz="1200" dirty="0"/>
              <a:t>と</a:t>
            </a:r>
            <a:r>
              <a:rPr kumimoji="1" lang="ja-JP" altLang="en-US" sz="1200" dirty="0">
                <a:solidFill>
                  <a:schemeClr val="accent4">
                    <a:lumMod val="75000"/>
                  </a:schemeClr>
                </a:solidFill>
              </a:rPr>
              <a:t>学習モデル</a:t>
            </a:r>
            <a:r>
              <a:rPr kumimoji="1" lang="ja-JP" altLang="en-US" sz="1200" dirty="0"/>
              <a:t>と</a:t>
            </a:r>
            <a:r>
              <a:rPr kumimoji="1" lang="ja-JP" altLang="en-US" sz="1200" dirty="0">
                <a:solidFill>
                  <a:srgbClr val="FF3399"/>
                </a:solidFill>
              </a:rPr>
              <a:t>学習済みデータ</a:t>
            </a:r>
            <a:r>
              <a:rPr kumimoji="1" lang="ja-JP" altLang="en-US" sz="1200" dirty="0"/>
              <a:t>を指定して実行。</a:t>
            </a:r>
            <a:endParaRPr kumimoji="1" lang="en-US" altLang="ja-JP" sz="1200" dirty="0"/>
          </a:p>
          <a:p>
            <a:r>
              <a:rPr kumimoji="1" lang="ja-JP" altLang="en-US" sz="1200" dirty="0"/>
              <a:t>実行結果として、</a:t>
            </a:r>
            <a:r>
              <a:rPr kumimoji="1" lang="en-US" altLang="ja-JP" sz="1200" dirty="0"/>
              <a:t>0</a:t>
            </a:r>
            <a:r>
              <a:rPr kumimoji="1" lang="ja-JP" altLang="en-US" sz="1200" dirty="0"/>
              <a:t>から</a:t>
            </a:r>
            <a:r>
              <a:rPr kumimoji="1" lang="en-US" altLang="ja-JP" sz="1200" dirty="0"/>
              <a:t>9</a:t>
            </a:r>
            <a:r>
              <a:rPr kumimoji="1" lang="ja-JP" altLang="en-US" sz="1200" dirty="0" err="1"/>
              <a:t>までの</a:t>
            </a:r>
            <a:r>
              <a:rPr kumimoji="1" lang="ja-JP" altLang="en-US" sz="1200" dirty="0"/>
              <a:t>それぞれの確率を保存する。</a:t>
            </a: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227137" y="4513131"/>
            <a:ext cx="67297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>
                <a:solidFill>
                  <a:srgbClr val="0070C0"/>
                </a:solidFill>
              </a:rPr>
              <a:t>show_mnist_result.py</a:t>
            </a:r>
            <a:r>
              <a:rPr kumimoji="1" lang="ja-JP" altLang="en-US" sz="1200" dirty="0"/>
              <a:t>に対して、</a:t>
            </a:r>
            <a:r>
              <a:rPr kumimoji="1" lang="ja-JP" altLang="en-US" sz="1200" dirty="0">
                <a:solidFill>
                  <a:srgbClr val="7030A0"/>
                </a:solidFill>
              </a:rPr>
              <a:t>前述のそれぞれの確率を保存したファイル</a:t>
            </a:r>
            <a:r>
              <a:rPr kumimoji="1" lang="ja-JP" altLang="en-US" sz="1200" dirty="0"/>
              <a:t>を指定して実行。</a:t>
            </a:r>
            <a:endParaRPr kumimoji="1" lang="en-US" altLang="ja-JP" sz="1200" dirty="0"/>
          </a:p>
          <a:p>
            <a:r>
              <a:rPr kumimoji="1" lang="ja-JP" altLang="en-US" sz="1200" dirty="0"/>
              <a:t>実行結果として、確率の高い順に並べなおして</a:t>
            </a:r>
            <a:r>
              <a:rPr kumimoji="1" lang="en-US" altLang="ja-JP" sz="1200" dirty="0"/>
              <a:t>1</a:t>
            </a:r>
            <a:r>
              <a:rPr kumimoji="1" lang="ja-JP" altLang="en-US" sz="1200" dirty="0"/>
              <a:t>番目、</a:t>
            </a:r>
            <a:r>
              <a:rPr kumimoji="1" lang="en-US" altLang="ja-JP" sz="1200" dirty="0"/>
              <a:t>2</a:t>
            </a:r>
            <a:r>
              <a:rPr kumimoji="1" lang="ja-JP" altLang="en-US" sz="1200" dirty="0"/>
              <a:t>番目、</a:t>
            </a:r>
            <a:r>
              <a:rPr kumimoji="1" lang="en-US" altLang="ja-JP" sz="1200" dirty="0"/>
              <a:t>3</a:t>
            </a:r>
            <a:r>
              <a:rPr kumimoji="1" lang="ja-JP" altLang="en-US" sz="1200" dirty="0"/>
              <a:t>番目の結果を画面に出力する。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2734408" y="6312877"/>
            <a:ext cx="62087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※</a:t>
            </a:r>
            <a:r>
              <a:rPr kumimoji="1" lang="ja-JP" altLang="en-US" sz="1100" dirty="0"/>
              <a:t>「</a:t>
            </a:r>
            <a:r>
              <a:rPr kumimoji="1" lang="en-US" altLang="ja-JP" sz="1100" dirty="0"/>
              <a:t>lenet_classify.py</a:t>
            </a:r>
            <a:r>
              <a:rPr kumimoji="1" lang="ja-JP" altLang="en-US" sz="1100" dirty="0"/>
              <a:t>」は</a:t>
            </a:r>
            <a:r>
              <a:rPr kumimoji="1" lang="en-US" altLang="ja-JP" sz="1100" dirty="0"/>
              <a:t>caffe</a:t>
            </a:r>
            <a:r>
              <a:rPr kumimoji="1" lang="ja-JP" altLang="en-US" sz="1100" dirty="0"/>
              <a:t>に付属するサンプルプログラムを一部書き換えたプログラムです。</a:t>
            </a:r>
            <a:endParaRPr kumimoji="1" lang="en-US" altLang="ja-JP" sz="1100" dirty="0"/>
          </a:p>
          <a:p>
            <a:r>
              <a:rPr kumimoji="1" lang="ja-JP" altLang="en-US" sz="1100" dirty="0"/>
              <a:t>更に構造を知りたい方は実際に「</a:t>
            </a:r>
            <a:r>
              <a:rPr kumimoji="1" lang="en-US" altLang="ja-JP" sz="1100" dirty="0"/>
              <a:t>$ vim lenet_classify.py</a:t>
            </a:r>
            <a:r>
              <a:rPr kumimoji="1" lang="ja-JP" altLang="en-US" sz="1100" dirty="0"/>
              <a:t>」と打って見てみて下さい。</a:t>
            </a:r>
          </a:p>
        </p:txBody>
      </p:sp>
    </p:spTree>
    <p:extLst>
      <p:ext uri="{BB962C8B-B14F-4D97-AF65-F5344CB8AC3E}">
        <p14:creationId xmlns:p14="http://schemas.microsoft.com/office/powerpoint/2010/main" val="2781505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CNN</a:t>
            </a:r>
            <a:r>
              <a:rPr lang="ja-JP" altLang="en-US" dirty="0"/>
              <a:t>について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984928" y="1321357"/>
            <a:ext cx="3587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altLang="ja-JP"/>
              <a:t>CNN(Convolutional Neural Network)</a:t>
            </a:r>
            <a:endParaRPr lang="en-US" altLang="ja-JP" dirty="0"/>
          </a:p>
        </p:txBody>
      </p:sp>
      <p:grpSp>
        <p:nvGrpSpPr>
          <p:cNvPr id="9" name="図形グループ 8"/>
          <p:cNvGrpSpPr/>
          <p:nvPr/>
        </p:nvGrpSpPr>
        <p:grpSpPr>
          <a:xfrm>
            <a:off x="760651" y="2646920"/>
            <a:ext cx="1806389" cy="1417672"/>
            <a:chOff x="414297" y="3618069"/>
            <a:chExt cx="2257145" cy="1771430"/>
          </a:xfrm>
        </p:grpSpPr>
        <p:grpSp>
          <p:nvGrpSpPr>
            <p:cNvPr id="10" name="図形グループ 9"/>
            <p:cNvGrpSpPr/>
            <p:nvPr/>
          </p:nvGrpSpPr>
          <p:grpSpPr>
            <a:xfrm>
              <a:off x="414297" y="3618069"/>
              <a:ext cx="2257145" cy="1771430"/>
              <a:chOff x="519403" y="4001294"/>
              <a:chExt cx="2257145" cy="1771430"/>
            </a:xfrm>
          </p:grpSpPr>
          <p:sp>
            <p:nvSpPr>
              <p:cNvPr id="13" name="正方形/長方形 12"/>
              <p:cNvSpPr/>
              <p:nvPr/>
            </p:nvSpPr>
            <p:spPr>
              <a:xfrm>
                <a:off x="519403" y="4001294"/>
                <a:ext cx="1061476" cy="106147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4" name="図形グループ 13"/>
              <p:cNvGrpSpPr/>
              <p:nvPr/>
            </p:nvGrpSpPr>
            <p:grpSpPr>
              <a:xfrm>
                <a:off x="792435" y="4272611"/>
                <a:ext cx="516846" cy="511799"/>
                <a:chOff x="1113623" y="4848225"/>
                <a:chExt cx="544894" cy="539573"/>
              </a:xfrm>
            </p:grpSpPr>
            <p:cxnSp>
              <p:nvCxnSpPr>
                <p:cNvPr id="29" name="直線コネクタ 28"/>
                <p:cNvCxnSpPr/>
                <p:nvPr/>
              </p:nvCxnSpPr>
              <p:spPr>
                <a:xfrm>
                  <a:off x="1113623" y="4848225"/>
                  <a:ext cx="539112" cy="539112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直線コネクタ 29"/>
                <p:cNvCxnSpPr/>
                <p:nvPr/>
              </p:nvCxnSpPr>
              <p:spPr>
                <a:xfrm flipH="1">
                  <a:off x="1117901" y="4848225"/>
                  <a:ext cx="540616" cy="539573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" name="正方形/長方形 14"/>
              <p:cNvSpPr/>
              <p:nvPr/>
            </p:nvSpPr>
            <p:spPr>
              <a:xfrm>
                <a:off x="1715072" y="4001294"/>
                <a:ext cx="1061476" cy="106147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6" name="図形グループ 15"/>
              <p:cNvGrpSpPr/>
              <p:nvPr/>
            </p:nvGrpSpPr>
            <p:grpSpPr>
              <a:xfrm rot="621819">
                <a:off x="1987386" y="4189365"/>
                <a:ext cx="516846" cy="677853"/>
                <a:chOff x="1113623" y="4848225"/>
                <a:chExt cx="544894" cy="539573"/>
              </a:xfrm>
            </p:grpSpPr>
            <p:cxnSp>
              <p:nvCxnSpPr>
                <p:cNvPr id="27" name="直線コネクタ 26"/>
                <p:cNvCxnSpPr/>
                <p:nvPr/>
              </p:nvCxnSpPr>
              <p:spPr>
                <a:xfrm>
                  <a:off x="1113623" y="4848225"/>
                  <a:ext cx="539112" cy="539112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直線コネクタ 27"/>
                <p:cNvCxnSpPr/>
                <p:nvPr/>
              </p:nvCxnSpPr>
              <p:spPr>
                <a:xfrm flipH="1">
                  <a:off x="1117901" y="4848225"/>
                  <a:ext cx="540616" cy="539573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" name="正方形/長方形 16"/>
              <p:cNvSpPr/>
              <p:nvPr/>
            </p:nvSpPr>
            <p:spPr>
              <a:xfrm>
                <a:off x="1223586" y="4740806"/>
                <a:ext cx="165816" cy="165816"/>
              </a:xfrm>
              <a:prstGeom prst="rect">
                <a:avLst/>
              </a:prstGeom>
              <a:noFill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" name="正方形/長方形 17"/>
              <p:cNvSpPr/>
              <p:nvPr/>
            </p:nvSpPr>
            <p:spPr>
              <a:xfrm>
                <a:off x="2395171" y="4740806"/>
                <a:ext cx="165816" cy="165816"/>
              </a:xfrm>
              <a:prstGeom prst="rect">
                <a:avLst/>
              </a:prstGeom>
              <a:noFill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pic>
            <p:nvPicPr>
              <p:cNvPr id="19" name="図 18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2528" y="5274246"/>
                <a:ext cx="518220" cy="498478"/>
              </a:xfrm>
              <a:prstGeom prst="rect">
                <a:avLst/>
              </a:prstGeom>
            </p:spPr>
          </p:pic>
          <p:pic>
            <p:nvPicPr>
              <p:cNvPr id="20" name="図 19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82441" y="5269493"/>
                <a:ext cx="521443" cy="501578"/>
              </a:xfrm>
              <a:prstGeom prst="rect">
                <a:avLst/>
              </a:prstGeom>
            </p:spPr>
          </p:pic>
          <p:cxnSp>
            <p:nvCxnSpPr>
              <p:cNvPr id="21" name="直線コネクタ 20"/>
              <p:cNvCxnSpPr/>
              <p:nvPr/>
            </p:nvCxnSpPr>
            <p:spPr>
              <a:xfrm flipH="1">
                <a:off x="802528" y="4740806"/>
                <a:ext cx="421058" cy="53555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線コネクタ 21"/>
              <p:cNvCxnSpPr/>
              <p:nvPr/>
            </p:nvCxnSpPr>
            <p:spPr>
              <a:xfrm flipH="1">
                <a:off x="1320748" y="4740806"/>
                <a:ext cx="74021" cy="53555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線コネクタ 22"/>
              <p:cNvCxnSpPr/>
              <p:nvPr/>
            </p:nvCxnSpPr>
            <p:spPr>
              <a:xfrm flipH="1">
                <a:off x="1321478" y="4906622"/>
                <a:ext cx="66568" cy="86444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線コネクタ 23"/>
              <p:cNvCxnSpPr/>
              <p:nvPr/>
            </p:nvCxnSpPr>
            <p:spPr>
              <a:xfrm flipH="1">
                <a:off x="1970075" y="4740806"/>
                <a:ext cx="421058" cy="53555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線コネクタ 24"/>
              <p:cNvCxnSpPr/>
              <p:nvPr/>
            </p:nvCxnSpPr>
            <p:spPr>
              <a:xfrm flipH="1">
                <a:off x="2488295" y="4740806"/>
                <a:ext cx="74021" cy="53555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線コネクタ 25"/>
              <p:cNvCxnSpPr/>
              <p:nvPr/>
            </p:nvCxnSpPr>
            <p:spPr>
              <a:xfrm flipH="1">
                <a:off x="2489025" y="4906622"/>
                <a:ext cx="66568" cy="86444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正方形/長方形 10"/>
            <p:cNvSpPr/>
            <p:nvPr/>
          </p:nvSpPr>
          <p:spPr>
            <a:xfrm>
              <a:off x="960560" y="5015101"/>
              <a:ext cx="123024" cy="12598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正方形/長方形 11"/>
            <p:cNvSpPr/>
            <p:nvPr/>
          </p:nvSpPr>
          <p:spPr>
            <a:xfrm>
              <a:off x="2138312" y="5008399"/>
              <a:ext cx="123024" cy="12598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1" name="テキスト ボックス 30"/>
          <p:cNvSpPr txBox="1"/>
          <p:nvPr/>
        </p:nvSpPr>
        <p:spPr>
          <a:xfrm>
            <a:off x="3178679" y="3147173"/>
            <a:ext cx="4830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同じ</a:t>
            </a:r>
            <a:r>
              <a:rPr kumimoji="1" lang="en-US" altLang="ja-JP" dirty="0"/>
              <a:t>×</a:t>
            </a:r>
            <a:r>
              <a:rPr kumimoji="1" lang="ja-JP" altLang="en-US" dirty="0"/>
              <a:t>印でも、歪みによって画素の差異がある。</a:t>
            </a: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747876" y="183227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従来の問題点</a:t>
            </a:r>
            <a:endParaRPr kumimoji="1" lang="ja-JP" altLang="en-US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932713" y="4807827"/>
            <a:ext cx="69268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→　画像の</a:t>
            </a:r>
            <a:r>
              <a:rPr kumimoji="1" lang="ja-JP" altLang="en-US" sz="2400"/>
              <a:t>ズレや歪みに弱い＝誤差が大きくなる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60650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CNN</a:t>
            </a:r>
            <a:r>
              <a:rPr lang="ja-JP" altLang="en-US" dirty="0"/>
              <a:t>について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984928" y="1321357"/>
            <a:ext cx="3587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altLang="ja-JP"/>
              <a:t>CNN(Convolutional Neural Network)</a:t>
            </a:r>
            <a:endParaRPr lang="en-US" altLang="ja-JP" dirty="0"/>
          </a:p>
        </p:txBody>
      </p:sp>
      <p:grpSp>
        <p:nvGrpSpPr>
          <p:cNvPr id="3" name="図形グループ 2"/>
          <p:cNvGrpSpPr/>
          <p:nvPr/>
        </p:nvGrpSpPr>
        <p:grpSpPr>
          <a:xfrm>
            <a:off x="1034107" y="2279163"/>
            <a:ext cx="3991917" cy="295646"/>
            <a:chOff x="1048271" y="3382438"/>
            <a:chExt cx="3991917" cy="295646"/>
          </a:xfrm>
        </p:grpSpPr>
        <p:sp>
          <p:nvSpPr>
            <p:cNvPr id="112" name="正方形/長方形 111"/>
            <p:cNvSpPr/>
            <p:nvPr/>
          </p:nvSpPr>
          <p:spPr>
            <a:xfrm>
              <a:off x="1048271" y="3393077"/>
              <a:ext cx="285007" cy="28500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13" name="直線コネクタ 112"/>
            <p:cNvCxnSpPr/>
            <p:nvPr/>
          </p:nvCxnSpPr>
          <p:spPr>
            <a:xfrm flipH="1">
              <a:off x="1138069" y="3393077"/>
              <a:ext cx="94838" cy="28410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テキスト ボックス 113"/>
            <p:cNvSpPr txBox="1"/>
            <p:nvPr/>
          </p:nvSpPr>
          <p:spPr>
            <a:xfrm>
              <a:off x="1316092" y="3382438"/>
              <a:ext cx="37240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200" dirty="0"/>
                <a:t>エッジフィルタ（斜めや縦横に反応するフィルタ）</a:t>
              </a:r>
              <a:endParaRPr kumimoji="1" lang="ja-JP" altLang="en-US" sz="1200" dirty="0"/>
            </a:p>
          </p:txBody>
        </p:sp>
      </p:grpSp>
      <p:grpSp>
        <p:nvGrpSpPr>
          <p:cNvPr id="7" name="図形グループ 6"/>
          <p:cNvGrpSpPr/>
          <p:nvPr/>
        </p:nvGrpSpPr>
        <p:grpSpPr>
          <a:xfrm>
            <a:off x="1319114" y="2617657"/>
            <a:ext cx="6682597" cy="1516994"/>
            <a:chOff x="956809" y="2671577"/>
            <a:chExt cx="6682597" cy="1516994"/>
          </a:xfrm>
        </p:grpSpPr>
        <p:grpSp>
          <p:nvGrpSpPr>
            <p:cNvPr id="4" name="図形グループ 3"/>
            <p:cNvGrpSpPr/>
            <p:nvPr/>
          </p:nvGrpSpPr>
          <p:grpSpPr>
            <a:xfrm>
              <a:off x="956809" y="2834886"/>
              <a:ext cx="1088995" cy="1088995"/>
              <a:chOff x="1020848" y="3581125"/>
              <a:chExt cx="1088995" cy="1088995"/>
            </a:xfrm>
          </p:grpSpPr>
          <p:sp>
            <p:nvSpPr>
              <p:cNvPr id="73" name="正方形/長方形 72"/>
              <p:cNvSpPr/>
              <p:nvPr/>
            </p:nvSpPr>
            <p:spPr>
              <a:xfrm>
                <a:off x="1020848" y="3581125"/>
                <a:ext cx="1088995" cy="10889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pic>
            <p:nvPicPr>
              <p:cNvPr id="74" name="図 73"/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26372">
                <a:off x="1060658" y="3612762"/>
                <a:ext cx="978527" cy="1039180"/>
              </a:xfrm>
              <a:prstGeom prst="rect">
                <a:avLst/>
              </a:prstGeom>
            </p:spPr>
          </p:pic>
        </p:grpSp>
        <p:grpSp>
          <p:nvGrpSpPr>
            <p:cNvPr id="75" name="図形グループ 74"/>
            <p:cNvGrpSpPr/>
            <p:nvPr/>
          </p:nvGrpSpPr>
          <p:grpSpPr>
            <a:xfrm>
              <a:off x="3125551" y="3238289"/>
              <a:ext cx="1338948" cy="295646"/>
              <a:chOff x="3384453" y="3897023"/>
              <a:chExt cx="1338948" cy="295646"/>
            </a:xfrm>
          </p:grpSpPr>
          <p:grpSp>
            <p:nvGrpSpPr>
              <p:cNvPr id="79" name="図形グループ 78"/>
              <p:cNvGrpSpPr/>
              <p:nvPr/>
            </p:nvGrpSpPr>
            <p:grpSpPr>
              <a:xfrm>
                <a:off x="3384453" y="3907662"/>
                <a:ext cx="285007" cy="285007"/>
                <a:chOff x="3206338" y="4031695"/>
                <a:chExt cx="285007" cy="285007"/>
              </a:xfrm>
            </p:grpSpPr>
            <p:sp>
              <p:nvSpPr>
                <p:cNvPr id="81" name="正方形/長方形 80"/>
                <p:cNvSpPr/>
                <p:nvPr/>
              </p:nvSpPr>
              <p:spPr>
                <a:xfrm>
                  <a:off x="3206338" y="4031695"/>
                  <a:ext cx="285007" cy="285007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82" name="直線コネクタ 81"/>
                <p:cNvCxnSpPr/>
                <p:nvPr/>
              </p:nvCxnSpPr>
              <p:spPr>
                <a:xfrm flipH="1">
                  <a:off x="3296136" y="4031695"/>
                  <a:ext cx="94838" cy="284106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0" name="テキスト ボックス 79"/>
              <p:cNvSpPr txBox="1"/>
              <p:nvPr/>
            </p:nvSpPr>
            <p:spPr>
              <a:xfrm>
                <a:off x="3652274" y="3897023"/>
                <a:ext cx="107112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200" dirty="0"/>
                  <a:t>エッジフィルタ</a:t>
                </a:r>
                <a:endParaRPr kumimoji="1" lang="ja-JP" altLang="en-US" sz="1200" dirty="0"/>
              </a:p>
            </p:txBody>
          </p:sp>
        </p:grpSp>
        <p:grpSp>
          <p:nvGrpSpPr>
            <p:cNvPr id="6" name="図形グループ 5"/>
            <p:cNvGrpSpPr/>
            <p:nvPr/>
          </p:nvGrpSpPr>
          <p:grpSpPr>
            <a:xfrm>
              <a:off x="5575058" y="2671577"/>
              <a:ext cx="2064348" cy="1516994"/>
              <a:chOff x="527570" y="4810006"/>
              <a:chExt cx="2064348" cy="1516994"/>
            </a:xfrm>
          </p:grpSpPr>
          <p:sp>
            <p:nvSpPr>
              <p:cNvPr id="76" name="テキスト ボックス 75"/>
              <p:cNvSpPr txBox="1"/>
              <p:nvPr/>
            </p:nvSpPr>
            <p:spPr>
              <a:xfrm>
                <a:off x="1102851" y="4810006"/>
                <a:ext cx="88197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200"/>
                  <a:t>特徴マップ</a:t>
                </a:r>
                <a:endParaRPr kumimoji="1" lang="ja-JP" altLang="en-US" sz="1200" dirty="0"/>
              </a:p>
            </p:txBody>
          </p:sp>
          <p:pic>
            <p:nvPicPr>
              <p:cNvPr id="77" name="図 76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73685" y="5051071"/>
                <a:ext cx="972119" cy="934844"/>
              </a:xfrm>
              <a:prstGeom prst="rect">
                <a:avLst/>
              </a:prstGeom>
            </p:spPr>
          </p:pic>
          <p:sp>
            <p:nvSpPr>
              <p:cNvPr id="78" name="テキスト ボックス 77"/>
              <p:cNvSpPr txBox="1"/>
              <p:nvPr/>
            </p:nvSpPr>
            <p:spPr>
              <a:xfrm>
                <a:off x="527570" y="6050001"/>
                <a:ext cx="206434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1200" dirty="0"/>
                  <a:t>Convolutional(</a:t>
                </a:r>
                <a:r>
                  <a:rPr lang="ja-JP" altLang="en-US" sz="1200" dirty="0"/>
                  <a:t>畳み込み演算</a:t>
                </a:r>
                <a:r>
                  <a:rPr lang="en-US" altLang="ja-JP" sz="1200" dirty="0"/>
                  <a:t>)</a:t>
                </a:r>
                <a:endParaRPr kumimoji="1" lang="ja-JP" altLang="en-US" sz="1200" dirty="0"/>
              </a:p>
            </p:txBody>
          </p:sp>
        </p:grpSp>
        <p:sp>
          <p:nvSpPr>
            <p:cNvPr id="5" name="テキスト ボックス 4"/>
            <p:cNvSpPr txBox="1"/>
            <p:nvPr/>
          </p:nvSpPr>
          <p:spPr>
            <a:xfrm>
              <a:off x="2282547" y="3093725"/>
              <a:ext cx="55656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3200" dirty="0"/>
                <a:t>→</a:t>
              </a:r>
            </a:p>
          </p:txBody>
        </p:sp>
        <p:sp>
          <p:nvSpPr>
            <p:cNvPr id="115" name="テキスト ボックス 114"/>
            <p:cNvSpPr txBox="1"/>
            <p:nvPr/>
          </p:nvSpPr>
          <p:spPr>
            <a:xfrm>
              <a:off x="4942322" y="3070930"/>
              <a:ext cx="55656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3200" dirty="0"/>
                <a:t>→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30303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CNN</a:t>
            </a:r>
            <a:r>
              <a:rPr lang="ja-JP" altLang="en-US" dirty="0"/>
              <a:t>について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984928" y="1321357"/>
            <a:ext cx="3587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altLang="ja-JP"/>
              <a:t>CNN(Convolutional Neural Network)</a:t>
            </a:r>
            <a:endParaRPr lang="en-US" altLang="ja-JP" dirty="0"/>
          </a:p>
        </p:txBody>
      </p:sp>
      <p:grpSp>
        <p:nvGrpSpPr>
          <p:cNvPr id="83" name="図形グループ 82"/>
          <p:cNvGrpSpPr/>
          <p:nvPr/>
        </p:nvGrpSpPr>
        <p:grpSpPr>
          <a:xfrm>
            <a:off x="4551808" y="3395306"/>
            <a:ext cx="3332195" cy="2849324"/>
            <a:chOff x="5455662" y="3295109"/>
            <a:chExt cx="3332195" cy="2849324"/>
          </a:xfrm>
        </p:grpSpPr>
        <p:grpSp>
          <p:nvGrpSpPr>
            <p:cNvPr id="84" name="図形グループ 83"/>
            <p:cNvGrpSpPr/>
            <p:nvPr/>
          </p:nvGrpSpPr>
          <p:grpSpPr>
            <a:xfrm>
              <a:off x="5455662" y="3295109"/>
              <a:ext cx="3332195" cy="2447483"/>
              <a:chOff x="5930001" y="4436610"/>
              <a:chExt cx="3000991" cy="2204215"/>
            </a:xfrm>
          </p:grpSpPr>
          <p:pic>
            <p:nvPicPr>
              <p:cNvPr id="86" name="図 85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88809" y="4910412"/>
                <a:ext cx="955438" cy="918808"/>
              </a:xfrm>
              <a:prstGeom prst="rect">
                <a:avLst/>
              </a:prstGeom>
            </p:spPr>
          </p:pic>
          <p:pic>
            <p:nvPicPr>
              <p:cNvPr id="87" name="図 86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66696" y="4907821"/>
                <a:ext cx="952572" cy="916052"/>
              </a:xfrm>
              <a:prstGeom prst="rect">
                <a:avLst/>
              </a:prstGeom>
            </p:spPr>
          </p:pic>
          <p:pic>
            <p:nvPicPr>
              <p:cNvPr id="88" name="図 87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78420" y="4901087"/>
                <a:ext cx="952572" cy="916052"/>
              </a:xfrm>
              <a:prstGeom prst="rect">
                <a:avLst/>
              </a:prstGeom>
            </p:spPr>
          </p:pic>
          <p:grpSp>
            <p:nvGrpSpPr>
              <p:cNvPr id="89" name="図形グループ 88"/>
              <p:cNvGrpSpPr/>
              <p:nvPr/>
            </p:nvGrpSpPr>
            <p:grpSpPr>
              <a:xfrm>
                <a:off x="5984415" y="4896415"/>
                <a:ext cx="2776905" cy="1744410"/>
                <a:chOff x="3627269" y="4001294"/>
                <a:chExt cx="3390533" cy="1982227"/>
              </a:xfrm>
            </p:grpSpPr>
            <p:pic>
              <p:nvPicPr>
                <p:cNvPr id="97" name="図 96"/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87816" y="5193219"/>
                  <a:ext cx="816940" cy="790302"/>
                </a:xfrm>
                <a:prstGeom prst="rect">
                  <a:avLst/>
                </a:prstGeom>
              </p:spPr>
            </p:pic>
            <p:cxnSp>
              <p:nvCxnSpPr>
                <p:cNvPr id="98" name="直線コネクタ 97"/>
                <p:cNvCxnSpPr/>
                <p:nvPr/>
              </p:nvCxnSpPr>
              <p:spPr>
                <a:xfrm>
                  <a:off x="3627269" y="4543631"/>
                  <a:ext cx="1365942" cy="916590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直線コネクタ 98"/>
                <p:cNvCxnSpPr/>
                <p:nvPr/>
              </p:nvCxnSpPr>
              <p:spPr>
                <a:xfrm>
                  <a:off x="4180974" y="4011086"/>
                  <a:ext cx="1078738" cy="1185265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直線コネクタ 99"/>
                <p:cNvCxnSpPr/>
                <p:nvPr/>
              </p:nvCxnSpPr>
              <p:spPr>
                <a:xfrm>
                  <a:off x="3632663" y="4020331"/>
                  <a:ext cx="1354054" cy="1172888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直線コネクタ 100"/>
                <p:cNvCxnSpPr/>
                <p:nvPr/>
              </p:nvCxnSpPr>
              <p:spPr>
                <a:xfrm flipH="1">
                  <a:off x="5529166" y="4001294"/>
                  <a:ext cx="945951" cy="1196226"/>
                </a:xfrm>
                <a:prstGeom prst="line">
                  <a:avLst/>
                </a:prstGeom>
                <a:ln w="19050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直線コネクタ 101"/>
                <p:cNvCxnSpPr/>
                <p:nvPr/>
              </p:nvCxnSpPr>
              <p:spPr>
                <a:xfrm>
                  <a:off x="5022247" y="4011086"/>
                  <a:ext cx="238232" cy="1184085"/>
                </a:xfrm>
                <a:prstGeom prst="line">
                  <a:avLst/>
                </a:prstGeom>
                <a:ln w="1905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直線コネクタ 102"/>
                <p:cNvCxnSpPr/>
                <p:nvPr/>
              </p:nvCxnSpPr>
              <p:spPr>
                <a:xfrm flipH="1">
                  <a:off x="5535028" y="4015435"/>
                  <a:ext cx="37624" cy="1173473"/>
                </a:xfrm>
                <a:prstGeom prst="line">
                  <a:avLst/>
                </a:prstGeom>
                <a:ln w="1905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直線コネクタ 103"/>
                <p:cNvCxnSpPr/>
                <p:nvPr/>
              </p:nvCxnSpPr>
              <p:spPr>
                <a:xfrm flipH="1">
                  <a:off x="5805856" y="4538735"/>
                  <a:ext cx="1211946" cy="921486"/>
                </a:xfrm>
                <a:prstGeom prst="line">
                  <a:avLst/>
                </a:prstGeom>
                <a:ln w="19050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直線コネクタ 104"/>
                <p:cNvCxnSpPr/>
                <p:nvPr/>
              </p:nvCxnSpPr>
              <p:spPr>
                <a:xfrm flipH="1">
                  <a:off x="5796691" y="4011086"/>
                  <a:ext cx="1221111" cy="1186434"/>
                </a:xfrm>
                <a:prstGeom prst="line">
                  <a:avLst/>
                </a:prstGeom>
                <a:ln w="19050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6" name="正方形/長方形 105"/>
                <p:cNvSpPr/>
                <p:nvPr/>
              </p:nvSpPr>
              <p:spPr>
                <a:xfrm>
                  <a:off x="4986717" y="5195171"/>
                  <a:ext cx="272995" cy="265050"/>
                </a:xfrm>
                <a:prstGeom prst="rect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07" name="正方形/長方形 106"/>
                <p:cNvSpPr/>
                <p:nvPr/>
              </p:nvSpPr>
              <p:spPr>
                <a:xfrm>
                  <a:off x="5261332" y="5194646"/>
                  <a:ext cx="272995" cy="265050"/>
                </a:xfrm>
                <a:prstGeom prst="rect">
                  <a:avLst/>
                </a:prstGeom>
                <a:noFill/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08" name="正方形/長方形 107"/>
                <p:cNvSpPr/>
                <p:nvPr/>
              </p:nvSpPr>
              <p:spPr>
                <a:xfrm>
                  <a:off x="5533951" y="5196706"/>
                  <a:ext cx="272995" cy="265050"/>
                </a:xfrm>
                <a:prstGeom prst="rect">
                  <a:avLst/>
                </a:prstGeom>
                <a:noFill/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90" name="テキスト ボックス 89"/>
              <p:cNvSpPr txBox="1"/>
              <p:nvPr/>
            </p:nvSpPr>
            <p:spPr>
              <a:xfrm>
                <a:off x="5930001" y="4436610"/>
                <a:ext cx="69762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000"/>
                  <a:t>黒点の数</a:t>
                </a:r>
                <a:endParaRPr kumimoji="1" lang="ja-JP" altLang="en-US" sz="1000"/>
              </a:p>
            </p:txBody>
          </p:sp>
          <p:sp>
            <p:nvSpPr>
              <p:cNvPr id="91" name="テキスト ボックス 90"/>
              <p:cNvSpPr txBox="1"/>
              <p:nvPr/>
            </p:nvSpPr>
            <p:spPr>
              <a:xfrm>
                <a:off x="6343789" y="4695546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000" dirty="0"/>
                  <a:t>0</a:t>
                </a:r>
                <a:endParaRPr kumimoji="1" lang="ja-JP" altLang="en-US" sz="1000" dirty="0"/>
              </a:p>
            </p:txBody>
          </p:sp>
          <p:sp>
            <p:nvSpPr>
              <p:cNvPr id="92" name="テキスト ボックス 91"/>
              <p:cNvSpPr txBox="1"/>
              <p:nvPr/>
            </p:nvSpPr>
            <p:spPr>
              <a:xfrm>
                <a:off x="7303908" y="4695546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1000" dirty="0"/>
                  <a:t>3</a:t>
                </a:r>
                <a:endParaRPr kumimoji="1" lang="ja-JP" altLang="en-US" sz="1000" dirty="0"/>
              </a:p>
            </p:txBody>
          </p:sp>
          <p:sp>
            <p:nvSpPr>
              <p:cNvPr id="93" name="テキスト ボックス 92"/>
              <p:cNvSpPr txBox="1"/>
              <p:nvPr/>
            </p:nvSpPr>
            <p:spPr>
              <a:xfrm>
                <a:off x="8326820" y="4695546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1000" dirty="0"/>
                  <a:t>4</a:t>
                </a:r>
                <a:endParaRPr kumimoji="1" lang="ja-JP" altLang="en-US" sz="1000" dirty="0"/>
              </a:p>
            </p:txBody>
          </p:sp>
          <p:sp>
            <p:nvSpPr>
              <p:cNvPr id="94" name="テキスト ボックス 93"/>
              <p:cNvSpPr txBox="1"/>
              <p:nvPr/>
            </p:nvSpPr>
            <p:spPr>
              <a:xfrm>
                <a:off x="7090948" y="5945057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000" dirty="0"/>
                  <a:t>0</a:t>
                </a:r>
                <a:endParaRPr kumimoji="1" lang="ja-JP" altLang="en-US" sz="1000" dirty="0"/>
              </a:p>
            </p:txBody>
          </p:sp>
          <p:sp>
            <p:nvSpPr>
              <p:cNvPr id="95" name="テキスト ボックス 94"/>
              <p:cNvSpPr txBox="1"/>
              <p:nvPr/>
            </p:nvSpPr>
            <p:spPr>
              <a:xfrm>
                <a:off x="7313090" y="5939110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1000" dirty="0"/>
                  <a:t>3</a:t>
                </a:r>
                <a:endParaRPr kumimoji="1" lang="ja-JP" altLang="en-US" sz="1000" dirty="0"/>
              </a:p>
            </p:txBody>
          </p:sp>
          <p:sp>
            <p:nvSpPr>
              <p:cNvPr id="96" name="テキスト ボックス 95"/>
              <p:cNvSpPr txBox="1"/>
              <p:nvPr/>
            </p:nvSpPr>
            <p:spPr>
              <a:xfrm>
                <a:off x="7532450" y="5939397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1000" dirty="0"/>
                  <a:t>4</a:t>
                </a:r>
                <a:endParaRPr kumimoji="1" lang="ja-JP" altLang="en-US" sz="1000" dirty="0"/>
              </a:p>
            </p:txBody>
          </p:sp>
        </p:grpSp>
        <p:sp>
          <p:nvSpPr>
            <p:cNvPr id="85" name="テキスト ボックス 84"/>
            <p:cNvSpPr txBox="1"/>
            <p:nvPr/>
          </p:nvSpPr>
          <p:spPr>
            <a:xfrm>
              <a:off x="6085689" y="5867434"/>
              <a:ext cx="206832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200" dirty="0"/>
                <a:t>Pooling (</a:t>
              </a:r>
              <a:r>
                <a:rPr lang="ja-JP" altLang="en-US" sz="1200" dirty="0"/>
                <a:t>空間プーリング演算</a:t>
              </a:r>
              <a:r>
                <a:rPr lang="en-US" altLang="ja-JP" sz="1200" dirty="0"/>
                <a:t>)</a:t>
              </a:r>
              <a:endParaRPr kumimoji="1" lang="ja-JP" altLang="en-US" sz="1200" dirty="0"/>
            </a:p>
          </p:txBody>
        </p:sp>
      </p:grpSp>
      <p:sp>
        <p:nvSpPr>
          <p:cNvPr id="109" name="テキスト ボックス 108"/>
          <p:cNvSpPr txBox="1"/>
          <p:nvPr/>
        </p:nvSpPr>
        <p:spPr>
          <a:xfrm>
            <a:off x="1087097" y="4935674"/>
            <a:ext cx="28825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右上から左下へと</a:t>
            </a:r>
            <a:endParaRPr kumimoji="1" lang="en-US" altLang="ja-JP" dirty="0"/>
          </a:p>
          <a:p>
            <a:r>
              <a:rPr lang="ja-JP" altLang="en-US" dirty="0"/>
              <a:t>斜め線の特徴が取れている</a:t>
            </a:r>
            <a:endParaRPr kumimoji="1" lang="ja-JP" altLang="en-US" dirty="0"/>
          </a:p>
        </p:txBody>
      </p:sp>
      <p:grpSp>
        <p:nvGrpSpPr>
          <p:cNvPr id="6" name="図形グループ 5"/>
          <p:cNvGrpSpPr/>
          <p:nvPr/>
        </p:nvGrpSpPr>
        <p:grpSpPr>
          <a:xfrm>
            <a:off x="984928" y="1996295"/>
            <a:ext cx="2064348" cy="1516994"/>
            <a:chOff x="527570" y="4810006"/>
            <a:chExt cx="2064348" cy="1516994"/>
          </a:xfrm>
        </p:grpSpPr>
        <p:sp>
          <p:nvSpPr>
            <p:cNvPr id="76" name="テキスト ボックス 75"/>
            <p:cNvSpPr txBox="1"/>
            <p:nvPr/>
          </p:nvSpPr>
          <p:spPr>
            <a:xfrm>
              <a:off x="1102851" y="4810006"/>
              <a:ext cx="88197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200"/>
                <a:t>特徴マップ</a:t>
              </a:r>
              <a:endParaRPr kumimoji="1" lang="ja-JP" altLang="en-US" sz="1200" dirty="0"/>
            </a:p>
          </p:txBody>
        </p:sp>
        <p:pic>
          <p:nvPicPr>
            <p:cNvPr id="77" name="図 76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3685" y="5051071"/>
              <a:ext cx="972119" cy="934844"/>
            </a:xfrm>
            <a:prstGeom prst="rect">
              <a:avLst/>
            </a:prstGeom>
          </p:spPr>
        </p:pic>
        <p:sp>
          <p:nvSpPr>
            <p:cNvPr id="78" name="テキスト ボックス 77"/>
            <p:cNvSpPr txBox="1"/>
            <p:nvPr/>
          </p:nvSpPr>
          <p:spPr>
            <a:xfrm>
              <a:off x="527570" y="6050001"/>
              <a:ext cx="206434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200" dirty="0"/>
                <a:t>Convolutional(</a:t>
              </a:r>
              <a:r>
                <a:rPr lang="ja-JP" altLang="en-US" sz="1200" dirty="0"/>
                <a:t>畳み込み演算</a:t>
              </a:r>
              <a:r>
                <a:rPr lang="en-US" altLang="ja-JP" sz="1200" dirty="0"/>
                <a:t>)</a:t>
              </a:r>
              <a:endParaRPr kumimoji="1" lang="ja-JP" altLang="en-US" sz="1200" dirty="0"/>
            </a:p>
          </p:txBody>
        </p:sp>
      </p:grpSp>
      <p:sp>
        <p:nvSpPr>
          <p:cNvPr id="10" name="テキスト ボックス 9"/>
          <p:cNvSpPr txBox="1"/>
          <p:nvPr/>
        </p:nvSpPr>
        <p:spPr>
          <a:xfrm>
            <a:off x="3471000" y="2796208"/>
            <a:ext cx="54938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下図のように数</a:t>
            </a:r>
            <a:r>
              <a:rPr kumimoji="1" lang="en-US" altLang="ja-JP" dirty="0" err="1"/>
              <a:t>px</a:t>
            </a:r>
            <a:r>
              <a:rPr kumimoji="1" lang="ja-JP" altLang="en-US" dirty="0" err="1"/>
              <a:t>ずつ</a:t>
            </a:r>
            <a:r>
              <a:rPr kumimoji="1" lang="ja-JP" altLang="en-US" dirty="0"/>
              <a:t>ズラしながら黒点の数を</a:t>
            </a:r>
            <a:endParaRPr kumimoji="1" lang="en-US" altLang="ja-JP" dirty="0"/>
          </a:p>
          <a:p>
            <a:r>
              <a:rPr kumimoji="1" lang="ja-JP" altLang="en-US" dirty="0"/>
              <a:t>取得し、数の大きさに応じて濃さを変えて記録する</a:t>
            </a:r>
          </a:p>
        </p:txBody>
      </p:sp>
    </p:spTree>
    <p:extLst>
      <p:ext uri="{BB962C8B-B14F-4D97-AF65-F5344CB8AC3E}">
        <p14:creationId xmlns:p14="http://schemas.microsoft.com/office/powerpoint/2010/main" val="2122464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m</a:t>
            </a:r>
            <a:r>
              <a:rPr kumimoji="1" lang="en-US" altLang="ja-JP" dirty="0" err="1"/>
              <a:t>nist</a:t>
            </a:r>
            <a:r>
              <a:rPr kumimoji="1" lang="ja-JP" altLang="en-US" dirty="0"/>
              <a:t>のネットワーク</a:t>
            </a: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51580"/>
            <a:ext cx="9144000" cy="809517"/>
          </a:xfrm>
          <a:prstGeom prst="rect">
            <a:avLst/>
          </a:prstGeom>
        </p:spPr>
      </p:pic>
      <p:sp>
        <p:nvSpPr>
          <p:cNvPr id="4" name="テキスト ボックス 3"/>
          <p:cNvSpPr txBox="1"/>
          <p:nvPr/>
        </p:nvSpPr>
        <p:spPr>
          <a:xfrm>
            <a:off x="3694195" y="3218040"/>
            <a:ext cx="1755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↓拡大すると↓</a:t>
            </a: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 rotWithShape="1">
          <a:blip r:embed="rId2"/>
          <a:srcRect l="14775" r="36860"/>
          <a:stretch/>
        </p:blipFill>
        <p:spPr>
          <a:xfrm>
            <a:off x="0" y="3868288"/>
            <a:ext cx="9144000" cy="1673752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219808" y="5638290"/>
            <a:ext cx="1778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↑畳み込み演算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891455" y="5638290"/>
            <a:ext cx="1778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↑畳み込み演算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724111" y="5634904"/>
            <a:ext cx="19623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↑空間プーリング演算</a:t>
            </a: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7181603" y="5638290"/>
            <a:ext cx="19623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↑空間プーリング演算</a:t>
            </a:r>
          </a:p>
        </p:txBody>
      </p:sp>
    </p:spTree>
    <p:extLst>
      <p:ext uri="{BB962C8B-B14F-4D97-AF65-F5344CB8AC3E}">
        <p14:creationId xmlns:p14="http://schemas.microsoft.com/office/powerpoint/2010/main" val="2063188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4000" dirty="0"/>
              <a:t>コマンドの半角スペースについて</a:t>
            </a:r>
            <a:endParaRPr kumimoji="1" lang="ja-JP" altLang="en-US" sz="4000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120607" y="1783022"/>
            <a:ext cx="780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半角スペースをどの様に挟むか理解出来てない方がいたので説明します。</a:t>
            </a:r>
          </a:p>
        </p:txBody>
      </p:sp>
      <p:pic>
        <p:nvPicPr>
          <p:cNvPr id="1026" name="Picture 2" descr="頭にクエスチョンマークを浮かべた人のイラスト（男性）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393" y="1466281"/>
            <a:ext cx="814787" cy="1002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/>
          <p:cNvSpPr txBox="1"/>
          <p:nvPr/>
        </p:nvSpPr>
        <p:spPr>
          <a:xfrm>
            <a:off x="297062" y="2828127"/>
            <a:ext cx="7366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【</a:t>
            </a:r>
            <a:r>
              <a:rPr kumimoji="1" lang="ja-JP" altLang="en-US" dirty="0"/>
              <a:t>例</a:t>
            </a:r>
            <a:r>
              <a:rPr kumimoji="1" lang="en-US" altLang="ja-JP" dirty="0"/>
              <a:t>】</a:t>
            </a:r>
            <a:r>
              <a:rPr kumimoji="1" lang="ja-JP" altLang="en-US" dirty="0"/>
              <a:t> </a:t>
            </a:r>
            <a:r>
              <a:rPr kumimoji="1" lang="en-US" altLang="ja-JP" dirty="0" err="1"/>
              <a:t>ntp</a:t>
            </a:r>
            <a:r>
              <a:rPr kumimoji="1" lang="ja-JP" altLang="en-US" dirty="0"/>
              <a:t>と</a:t>
            </a:r>
            <a:r>
              <a:rPr kumimoji="1" lang="en-US" altLang="ja-JP" dirty="0" err="1"/>
              <a:t>ntp</a:t>
            </a:r>
            <a:r>
              <a:rPr kumimoji="1" lang="en-US" altLang="ja-JP" dirty="0"/>
              <a:t>-date</a:t>
            </a:r>
            <a:r>
              <a:rPr kumimoji="1" lang="ja-JP" altLang="en-US" dirty="0"/>
              <a:t>というソフトウェアをインストールするコマンド</a:t>
            </a: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518747" y="3200918"/>
            <a:ext cx="4651131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dirty="0"/>
              <a:t>$ apt-get install </a:t>
            </a:r>
            <a:r>
              <a:rPr kumimoji="1" lang="en-US" altLang="ja-JP" dirty="0" err="1"/>
              <a:t>ntp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ntp</a:t>
            </a:r>
            <a:r>
              <a:rPr kumimoji="1" lang="en-US" altLang="ja-JP" dirty="0"/>
              <a:t>-date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18746" y="3688566"/>
            <a:ext cx="84039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$ </a:t>
            </a:r>
            <a:r>
              <a:rPr kumimoji="1" lang="ja-JP" altLang="en-US" dirty="0"/>
              <a:t>コマンド名</a:t>
            </a:r>
            <a:r>
              <a:rPr kumimoji="1" lang="ja-JP" altLang="en-US" dirty="0">
                <a:solidFill>
                  <a:srgbClr val="00B0F0"/>
                </a:solidFill>
              </a:rPr>
              <a:t> </a:t>
            </a:r>
            <a:r>
              <a:rPr kumimoji="1" lang="en-US" altLang="ja-JP" dirty="0">
                <a:solidFill>
                  <a:srgbClr val="FF0000"/>
                </a:solidFill>
              </a:rPr>
              <a:t>_</a:t>
            </a:r>
            <a:r>
              <a:rPr kumimoji="1" lang="en-US" altLang="ja-JP" dirty="0">
                <a:solidFill>
                  <a:srgbClr val="00B0F0"/>
                </a:solidFill>
              </a:rPr>
              <a:t> </a:t>
            </a:r>
            <a:r>
              <a:rPr kumimoji="1" lang="ja-JP" altLang="en-US" dirty="0"/>
              <a:t>オプション</a:t>
            </a:r>
            <a:r>
              <a:rPr kumimoji="1" lang="en-US" altLang="ja-JP" dirty="0"/>
              <a:t>1 </a:t>
            </a:r>
            <a:r>
              <a:rPr kumimoji="1" lang="en-US" altLang="ja-JP" dirty="0">
                <a:solidFill>
                  <a:srgbClr val="FF0000"/>
                </a:solidFill>
              </a:rPr>
              <a:t>_</a:t>
            </a:r>
            <a:r>
              <a:rPr kumimoji="1" lang="en-US" altLang="ja-JP" dirty="0"/>
              <a:t> </a:t>
            </a:r>
            <a:r>
              <a:rPr kumimoji="1" lang="ja-JP" altLang="en-US" dirty="0"/>
              <a:t>オプション</a:t>
            </a:r>
            <a:r>
              <a:rPr kumimoji="1" lang="en-US" altLang="ja-JP" dirty="0"/>
              <a:t>2</a:t>
            </a:r>
          </a:p>
          <a:p>
            <a:endParaRPr kumimoji="1" lang="en-US" altLang="ja-JP" dirty="0"/>
          </a:p>
          <a:p>
            <a:r>
              <a:rPr kumimoji="1" lang="ja-JP" altLang="en-US" dirty="0"/>
              <a:t>このように「コマンド名」の後の「オプション」は半角スペースで区切ります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18746" y="4751261"/>
            <a:ext cx="4651131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dirty="0"/>
              <a:t>$ </a:t>
            </a:r>
            <a:r>
              <a:rPr kumimoji="1" lang="en-US" altLang="ja-JP" dirty="0">
                <a:solidFill>
                  <a:srgbClr val="FFFF00"/>
                </a:solidFill>
              </a:rPr>
              <a:t>apt-get</a:t>
            </a:r>
            <a:r>
              <a:rPr kumimoji="1" lang="en-US" altLang="ja-JP" dirty="0"/>
              <a:t> </a:t>
            </a:r>
            <a:r>
              <a:rPr kumimoji="1" lang="en-US" altLang="ja-JP" dirty="0">
                <a:solidFill>
                  <a:srgbClr val="00B0F0"/>
                </a:solidFill>
              </a:rPr>
              <a:t>install </a:t>
            </a:r>
            <a:r>
              <a:rPr kumimoji="1" lang="en-US" altLang="ja-JP" dirty="0" err="1">
                <a:solidFill>
                  <a:srgbClr val="00B0F0"/>
                </a:solidFill>
              </a:rPr>
              <a:t>ntp</a:t>
            </a:r>
            <a:r>
              <a:rPr kumimoji="1" lang="en-US" altLang="ja-JP" dirty="0">
                <a:solidFill>
                  <a:srgbClr val="00B0F0"/>
                </a:solidFill>
              </a:rPr>
              <a:t> </a:t>
            </a:r>
            <a:r>
              <a:rPr kumimoji="1" lang="en-US" altLang="ja-JP" dirty="0" err="1">
                <a:solidFill>
                  <a:srgbClr val="00B0F0"/>
                </a:solidFill>
              </a:rPr>
              <a:t>ntp</a:t>
            </a:r>
            <a:r>
              <a:rPr kumimoji="1" lang="en-US" altLang="ja-JP" dirty="0">
                <a:solidFill>
                  <a:srgbClr val="00B0F0"/>
                </a:solidFill>
              </a:rPr>
              <a:t>-date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28650" y="5146970"/>
            <a:ext cx="59289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この場合「</a:t>
            </a:r>
            <a:r>
              <a:rPr kumimoji="1" lang="en-US" altLang="ja-JP" dirty="0"/>
              <a:t>apt-get</a:t>
            </a:r>
            <a:r>
              <a:rPr kumimoji="1" lang="ja-JP" altLang="en-US" dirty="0"/>
              <a:t>」というコマンドに</a:t>
            </a:r>
            <a:endParaRPr kumimoji="1" lang="en-US" altLang="ja-JP" dirty="0"/>
          </a:p>
          <a:p>
            <a:r>
              <a:rPr kumimoji="1" lang="ja-JP" altLang="en-US" dirty="0"/>
              <a:t>「</a:t>
            </a:r>
            <a:r>
              <a:rPr kumimoji="1" lang="en-US" altLang="ja-JP" dirty="0"/>
              <a:t>install</a:t>
            </a:r>
            <a:r>
              <a:rPr kumimoji="1" lang="ja-JP" altLang="en-US" dirty="0"/>
              <a:t>」インストールというオプション</a:t>
            </a:r>
            <a:endParaRPr kumimoji="1" lang="en-US" altLang="ja-JP" dirty="0"/>
          </a:p>
          <a:p>
            <a:r>
              <a:rPr kumimoji="1" lang="ja-JP" altLang="en-US" dirty="0"/>
              <a:t>「</a:t>
            </a:r>
            <a:r>
              <a:rPr kumimoji="1" lang="en-US" altLang="ja-JP" dirty="0" err="1"/>
              <a:t>ntp</a:t>
            </a:r>
            <a:r>
              <a:rPr kumimoji="1" lang="ja-JP" altLang="en-US" dirty="0"/>
              <a:t>」と「</a:t>
            </a:r>
            <a:r>
              <a:rPr kumimoji="1" lang="en-US" altLang="ja-JP" dirty="0" err="1"/>
              <a:t>ntp</a:t>
            </a:r>
            <a:r>
              <a:rPr kumimoji="1" lang="en-US" altLang="ja-JP" dirty="0"/>
              <a:t>-date</a:t>
            </a:r>
            <a:r>
              <a:rPr kumimoji="1" lang="ja-JP" altLang="en-US" dirty="0"/>
              <a:t>」というオプションが付いています</a:t>
            </a:r>
          </a:p>
        </p:txBody>
      </p:sp>
      <p:pic>
        <p:nvPicPr>
          <p:cNvPr id="1028" name="Picture 4" descr="手を合わせて謝っている人のイラスト（男性）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8590" y="5608635"/>
            <a:ext cx="874345" cy="1177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テキスト ボックス 8"/>
          <p:cNvSpPr txBox="1"/>
          <p:nvPr/>
        </p:nvSpPr>
        <p:spPr>
          <a:xfrm rot="20064126">
            <a:off x="7101664" y="5354557"/>
            <a:ext cx="18934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dirty="0"/>
              <a:t>お願いだから覚えて欲しい</a:t>
            </a:r>
            <a:r>
              <a:rPr kumimoji="1" lang="en-US" altLang="ja-JP" sz="1050" dirty="0"/>
              <a:t>…</a:t>
            </a:r>
            <a:endParaRPr kumimoji="1" lang="ja-JP" altLang="en-US" sz="1050" dirty="0"/>
          </a:p>
        </p:txBody>
      </p:sp>
    </p:spTree>
    <p:extLst>
      <p:ext uri="{BB962C8B-B14F-4D97-AF65-F5344CB8AC3E}">
        <p14:creationId xmlns:p14="http://schemas.microsoft.com/office/powerpoint/2010/main" val="4052116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8649" y="568020"/>
            <a:ext cx="7886700" cy="675725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/>
              <a:t>前回の続きから始めるには？</a:t>
            </a:r>
          </a:p>
        </p:txBody>
      </p:sp>
      <p:sp>
        <p:nvSpPr>
          <p:cNvPr id="3" name="正方形/長方形 2"/>
          <p:cNvSpPr/>
          <p:nvPr/>
        </p:nvSpPr>
        <p:spPr>
          <a:xfrm>
            <a:off x="628651" y="1806820"/>
            <a:ext cx="1856936" cy="3059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350" dirty="0"/>
              <a:t>$ </a:t>
            </a:r>
            <a:r>
              <a:rPr lang="en-US" altLang="ja-JP" sz="1350" dirty="0" err="1"/>
              <a:t>docker</a:t>
            </a:r>
            <a:r>
              <a:rPr lang="en-US" altLang="ja-JP" sz="1350" dirty="0"/>
              <a:t> </a:t>
            </a:r>
            <a:r>
              <a:rPr lang="en-US" altLang="ja-JP" sz="1350" dirty="0" err="1"/>
              <a:t>ps</a:t>
            </a:r>
            <a:r>
              <a:rPr lang="en-US" altLang="ja-JP" sz="1350" dirty="0"/>
              <a:t> -a</a:t>
            </a:r>
            <a:endParaRPr lang="ja-JP" altLang="en-US" sz="1350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165546"/>
            <a:ext cx="3067050" cy="304800"/>
          </a:xfrm>
          <a:prstGeom prst="rect">
            <a:avLst/>
          </a:prstGeom>
        </p:spPr>
      </p:pic>
      <p:sp>
        <p:nvSpPr>
          <p:cNvPr id="8" name="正方形/長方形 7"/>
          <p:cNvSpPr/>
          <p:nvPr/>
        </p:nvSpPr>
        <p:spPr>
          <a:xfrm>
            <a:off x="653740" y="2312485"/>
            <a:ext cx="866450" cy="1411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9" name="正方形/長方形 8"/>
          <p:cNvSpPr/>
          <p:nvPr/>
        </p:nvSpPr>
        <p:spPr>
          <a:xfrm>
            <a:off x="628651" y="2600560"/>
            <a:ext cx="3421856" cy="3059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350" dirty="0"/>
              <a:t>$ </a:t>
            </a:r>
            <a:r>
              <a:rPr lang="en-US" altLang="ja-JP" sz="1350" dirty="0" err="1"/>
              <a:t>docker</a:t>
            </a:r>
            <a:r>
              <a:rPr lang="en-US" altLang="ja-JP" sz="1350" dirty="0"/>
              <a:t> start 931de560ee3b</a:t>
            </a:r>
            <a:endParaRPr lang="ja-JP" altLang="en-US" sz="1350" dirty="0"/>
          </a:p>
        </p:txBody>
      </p:sp>
      <p:sp>
        <p:nvSpPr>
          <p:cNvPr id="10" name="正方形/長方形 9"/>
          <p:cNvSpPr/>
          <p:nvPr/>
        </p:nvSpPr>
        <p:spPr>
          <a:xfrm>
            <a:off x="628650" y="2958115"/>
            <a:ext cx="3421856" cy="3059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350" dirty="0"/>
              <a:t>$ </a:t>
            </a:r>
            <a:r>
              <a:rPr lang="en-US" altLang="ja-JP" sz="1350" dirty="0" err="1"/>
              <a:t>docker</a:t>
            </a:r>
            <a:r>
              <a:rPr lang="en-US" altLang="ja-JP" sz="1350" dirty="0"/>
              <a:t> attach 931de560ee3b</a:t>
            </a:r>
            <a:endParaRPr lang="ja-JP" altLang="en-US" sz="1350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3600450" y="1826059"/>
            <a:ext cx="552426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350" dirty="0"/>
              <a:t>Docker</a:t>
            </a:r>
            <a:r>
              <a:rPr lang="ja-JP" altLang="en-US" sz="1350" dirty="0"/>
              <a:t>コンテナの一覧を表示</a:t>
            </a:r>
            <a:r>
              <a:rPr lang="en-US" altLang="ja-JP" sz="1200" dirty="0"/>
              <a:t>(-a</a:t>
            </a:r>
            <a:r>
              <a:rPr lang="ja-JP" altLang="en-US" sz="1200" dirty="0"/>
              <a:t>を付けることで停止中のコンテナも表示</a:t>
            </a:r>
            <a:r>
              <a:rPr lang="en-US" altLang="ja-JP" sz="1200" dirty="0"/>
              <a:t>)</a:t>
            </a:r>
            <a:endParaRPr lang="ja-JP" altLang="en-US" sz="1200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4176035" y="2615044"/>
            <a:ext cx="139653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350" dirty="0"/>
              <a:t>コンテナの起動</a:t>
            </a: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4176033" y="2972599"/>
            <a:ext cx="297068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350" dirty="0"/>
              <a:t>コンテナにログイン</a:t>
            </a:r>
            <a:r>
              <a:rPr lang="en-US" altLang="ja-JP" sz="1350" dirty="0"/>
              <a:t>(Enter 2</a:t>
            </a:r>
            <a:r>
              <a:rPr lang="ja-JP" altLang="en-US" sz="1350" dirty="0"/>
              <a:t>回押す</a:t>
            </a:r>
            <a:r>
              <a:rPr lang="en-US" altLang="ja-JP" sz="1350" dirty="0"/>
              <a:t>)</a:t>
            </a:r>
            <a:endParaRPr lang="ja-JP" altLang="en-US" sz="1350" dirty="0"/>
          </a:p>
        </p:txBody>
      </p:sp>
      <p:sp>
        <p:nvSpPr>
          <p:cNvPr id="15" name="正方形/長方形 14"/>
          <p:cNvSpPr/>
          <p:nvPr/>
        </p:nvSpPr>
        <p:spPr>
          <a:xfrm>
            <a:off x="628649" y="3472431"/>
            <a:ext cx="1709817" cy="30597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350" dirty="0"/>
              <a:t>$ cd /</a:t>
            </a:r>
            <a:r>
              <a:rPr lang="en-US" altLang="ja-JP" sz="1350" dirty="0" err="1"/>
              <a:t>mnt</a:t>
            </a:r>
            <a:r>
              <a:rPr lang="en-US" altLang="ja-JP" sz="1350" dirty="0"/>
              <a:t>/caffe</a:t>
            </a:r>
            <a:endParaRPr lang="ja-JP" altLang="en-US" sz="1350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2485587" y="3486916"/>
            <a:ext cx="269176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350" dirty="0"/>
              <a:t>Caffe</a:t>
            </a:r>
            <a:r>
              <a:rPr lang="ja-JP" altLang="en-US" sz="1350" dirty="0"/>
              <a:t>のあるディレクトリに移動</a:t>
            </a:r>
          </a:p>
        </p:txBody>
      </p:sp>
    </p:spTree>
    <p:extLst>
      <p:ext uri="{BB962C8B-B14F-4D97-AF65-F5344CB8AC3E}">
        <p14:creationId xmlns:p14="http://schemas.microsoft.com/office/powerpoint/2010/main" val="8274235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パスの設定</a:t>
            </a:r>
          </a:p>
        </p:txBody>
      </p:sp>
      <p:sp>
        <p:nvSpPr>
          <p:cNvPr id="3" name="正方形/長方形 2"/>
          <p:cNvSpPr/>
          <p:nvPr/>
        </p:nvSpPr>
        <p:spPr>
          <a:xfrm>
            <a:off x="628650" y="2446947"/>
            <a:ext cx="5947996" cy="30597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350" dirty="0"/>
              <a:t>$ echo </a:t>
            </a:r>
            <a:r>
              <a:rPr lang="en-US" altLang="ja-JP" sz="1350" dirty="0">
                <a:solidFill>
                  <a:srgbClr val="00B0F0"/>
                </a:solidFill>
              </a:rPr>
              <a:t>'</a:t>
            </a:r>
            <a:r>
              <a:rPr lang="en-US" altLang="ja-JP" sz="1350" dirty="0"/>
              <a:t>export PYTHONPATH=</a:t>
            </a:r>
            <a:r>
              <a:rPr lang="en-US" altLang="ja-JP" sz="1350" dirty="0">
                <a:solidFill>
                  <a:srgbClr val="FF0000"/>
                </a:solidFill>
              </a:rPr>
              <a:t>"</a:t>
            </a:r>
            <a:r>
              <a:rPr lang="en-US" altLang="ja-JP" sz="1350" dirty="0"/>
              <a:t>${PYTHONPATH}:/</a:t>
            </a:r>
            <a:r>
              <a:rPr lang="en-US" altLang="ja-JP" sz="1350" dirty="0" err="1"/>
              <a:t>mnt</a:t>
            </a:r>
            <a:r>
              <a:rPr lang="en-US" altLang="ja-JP" sz="1350" dirty="0"/>
              <a:t>/caffe/python</a:t>
            </a:r>
            <a:r>
              <a:rPr lang="en-US" altLang="ja-JP" sz="1350" dirty="0">
                <a:solidFill>
                  <a:srgbClr val="FF0000"/>
                </a:solidFill>
              </a:rPr>
              <a:t>"</a:t>
            </a:r>
            <a:r>
              <a:rPr lang="en-US" altLang="ja-JP" sz="1350" dirty="0">
                <a:solidFill>
                  <a:srgbClr val="00B0F0"/>
                </a:solidFill>
              </a:rPr>
              <a:t>'</a:t>
            </a:r>
            <a:r>
              <a:rPr lang="en-US" altLang="ja-JP" sz="1350" dirty="0"/>
              <a:t> &gt;&gt; ~/.</a:t>
            </a:r>
            <a:r>
              <a:rPr lang="en-US" altLang="ja-JP" sz="1350" dirty="0" err="1"/>
              <a:t>bashrc</a:t>
            </a:r>
            <a:endParaRPr lang="ja-JP" altLang="en-US" sz="1350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15741" y="2756888"/>
            <a:ext cx="30219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記号に注意！　特に「</a:t>
            </a:r>
            <a:r>
              <a:rPr kumimoji="1" lang="en-US" altLang="ja-JP" sz="1200" dirty="0"/>
              <a:t>’</a:t>
            </a:r>
            <a:r>
              <a:rPr kumimoji="1" lang="ja-JP" altLang="en-US" sz="1200" dirty="0"/>
              <a:t>」「</a:t>
            </a:r>
            <a:r>
              <a:rPr kumimoji="1" lang="en-US" altLang="ja-JP" sz="1200" dirty="0"/>
              <a:t>”</a:t>
            </a:r>
            <a:r>
              <a:rPr kumimoji="1" lang="ja-JP" altLang="en-US" sz="1200" dirty="0"/>
              <a:t>」「</a:t>
            </a:r>
            <a:r>
              <a:rPr kumimoji="1" lang="en-US" altLang="ja-JP" sz="1200" dirty="0"/>
              <a:t>:</a:t>
            </a:r>
            <a:r>
              <a:rPr kumimoji="1" lang="ja-JP" altLang="en-US" sz="1200" dirty="0"/>
              <a:t>」「</a:t>
            </a:r>
            <a:r>
              <a:rPr kumimoji="1" lang="en-US" altLang="ja-JP" sz="1200" dirty="0"/>
              <a:t>~</a:t>
            </a:r>
            <a:r>
              <a:rPr kumimoji="1" lang="ja-JP" altLang="en-US" sz="1200" dirty="0"/>
              <a:t>」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583240" y="2461433"/>
            <a:ext cx="2480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/>
              <a:t>パスを</a:t>
            </a:r>
            <a:r>
              <a:rPr lang="en-US" altLang="ja-JP" sz="1200" dirty="0"/>
              <a:t>bash</a:t>
            </a:r>
            <a:r>
              <a:rPr lang="ja-JP" altLang="en-US" sz="1200" dirty="0"/>
              <a:t>の設定ファイルに追記</a:t>
            </a:r>
          </a:p>
        </p:txBody>
      </p:sp>
      <p:sp>
        <p:nvSpPr>
          <p:cNvPr id="6" name="正方形/長方形 5"/>
          <p:cNvSpPr/>
          <p:nvPr/>
        </p:nvSpPr>
        <p:spPr>
          <a:xfrm>
            <a:off x="628650" y="3213085"/>
            <a:ext cx="1841992" cy="30597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350" dirty="0"/>
              <a:t>$ source ~/.</a:t>
            </a:r>
            <a:r>
              <a:rPr lang="en-US" altLang="ja-JP" sz="1350" dirty="0" err="1"/>
              <a:t>bashrc</a:t>
            </a:r>
            <a:endParaRPr lang="ja-JP" altLang="en-US" sz="135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501352" y="3227571"/>
            <a:ext cx="38651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/>
              <a:t>パスを追記した</a:t>
            </a:r>
            <a:r>
              <a:rPr lang="en-US" altLang="ja-JP" sz="1200" dirty="0"/>
              <a:t>bash</a:t>
            </a:r>
            <a:r>
              <a:rPr lang="ja-JP" altLang="en-US" sz="1200" dirty="0"/>
              <a:t>の設定ファイルを読み込みし直す</a:t>
            </a:r>
          </a:p>
        </p:txBody>
      </p:sp>
    </p:spTree>
    <p:extLst>
      <p:ext uri="{BB962C8B-B14F-4D97-AF65-F5344CB8AC3E}">
        <p14:creationId xmlns:p14="http://schemas.microsoft.com/office/powerpoint/2010/main" val="15231142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000" dirty="0"/>
              <a:t>学習した内容を見てみる</a:t>
            </a:r>
            <a:r>
              <a:rPr kumimoji="1" lang="en-US" altLang="ja-JP" sz="4000" dirty="0"/>
              <a:t>(</a:t>
            </a:r>
            <a:r>
              <a:rPr kumimoji="1" lang="ja-JP" altLang="en-US" sz="4000" dirty="0"/>
              <a:t>可視化</a:t>
            </a:r>
            <a:r>
              <a:rPr kumimoji="1" lang="en-US" altLang="ja-JP" sz="4000" dirty="0"/>
              <a:t>)</a:t>
            </a:r>
            <a:endParaRPr kumimoji="1" lang="ja-JP" altLang="en-US" sz="4000" dirty="0"/>
          </a:p>
        </p:txBody>
      </p:sp>
      <p:sp>
        <p:nvSpPr>
          <p:cNvPr id="3" name="正方形/長方形 2"/>
          <p:cNvSpPr/>
          <p:nvPr/>
        </p:nvSpPr>
        <p:spPr>
          <a:xfrm>
            <a:off x="628649" y="2170384"/>
            <a:ext cx="2272813" cy="30597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350" dirty="0"/>
              <a:t>$ apt-get install </a:t>
            </a:r>
            <a:r>
              <a:rPr lang="en-US" altLang="ja-JP" sz="1350" dirty="0" err="1"/>
              <a:t>wget</a:t>
            </a:r>
            <a:r>
              <a:rPr lang="en-US" altLang="ja-JP" sz="1350" dirty="0"/>
              <a:t> unzip</a:t>
            </a:r>
            <a:endParaRPr lang="ja-JP" altLang="en-US" sz="1350" dirty="0"/>
          </a:p>
        </p:txBody>
      </p:sp>
      <p:sp>
        <p:nvSpPr>
          <p:cNvPr id="5" name="正方形/長方形 4"/>
          <p:cNvSpPr/>
          <p:nvPr/>
        </p:nvSpPr>
        <p:spPr>
          <a:xfrm>
            <a:off x="628649" y="2650079"/>
            <a:ext cx="6282106" cy="30597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350" dirty="0"/>
              <a:t>$ </a:t>
            </a:r>
            <a:r>
              <a:rPr lang="en-US" altLang="ja-JP" sz="1350" dirty="0" err="1"/>
              <a:t>wget</a:t>
            </a:r>
            <a:r>
              <a:rPr lang="ja-JP" altLang="en-US" sz="1350" dirty="0"/>
              <a:t> </a:t>
            </a:r>
            <a:r>
              <a:rPr lang="en-US" altLang="ja-JP" sz="1350" dirty="0"/>
              <a:t>https://github.com/hara-lab-mizofumi/Seminar2016/raw/master/visuallize.zip</a:t>
            </a:r>
            <a:endParaRPr lang="ja-JP" altLang="en-US" sz="1350" dirty="0"/>
          </a:p>
        </p:txBody>
      </p:sp>
      <p:sp>
        <p:nvSpPr>
          <p:cNvPr id="8" name="正方形/長方形 7"/>
          <p:cNvSpPr/>
          <p:nvPr/>
        </p:nvSpPr>
        <p:spPr>
          <a:xfrm>
            <a:off x="628648" y="1690689"/>
            <a:ext cx="1059475" cy="30597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350" dirty="0"/>
              <a:t>$ cd /</a:t>
            </a:r>
            <a:r>
              <a:rPr lang="en-US" altLang="ja-JP" sz="1350" dirty="0" err="1"/>
              <a:t>mnt</a:t>
            </a:r>
            <a:endParaRPr lang="ja-JP" altLang="en-US" sz="1350" dirty="0"/>
          </a:p>
        </p:txBody>
      </p:sp>
      <p:sp>
        <p:nvSpPr>
          <p:cNvPr id="9" name="正方形/長方形 8"/>
          <p:cNvSpPr/>
          <p:nvPr/>
        </p:nvSpPr>
        <p:spPr>
          <a:xfrm>
            <a:off x="628648" y="3129774"/>
            <a:ext cx="2272813" cy="30597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350" dirty="0"/>
              <a:t>$ unzip visuallize.zip</a:t>
            </a:r>
            <a:endParaRPr lang="ja-JP" altLang="en-US" sz="1350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809865" y="1693838"/>
            <a:ext cx="330731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350" dirty="0"/>
              <a:t>今回は「</a:t>
            </a:r>
            <a:r>
              <a:rPr lang="en-US" altLang="ja-JP" sz="1350" dirty="0"/>
              <a:t>/</a:t>
            </a:r>
            <a:r>
              <a:rPr lang="en-US" altLang="ja-JP" sz="1350" dirty="0" err="1"/>
              <a:t>mnt</a:t>
            </a:r>
            <a:r>
              <a:rPr lang="ja-JP" altLang="en-US" sz="1350" dirty="0"/>
              <a:t>」で作業するので移動する</a:t>
            </a:r>
            <a:endParaRPr lang="ja-JP" altLang="en-US" sz="1200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918342" y="2167643"/>
            <a:ext cx="41857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/>
              <a:t>ダウンロードと解凍に必要なソフトウェアをインストール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6910755" y="2691074"/>
            <a:ext cx="17235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/>
              <a:t>ツールのダウンロード</a:t>
            </a: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901461" y="3178276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/>
              <a:t>ツールの解凍</a:t>
            </a:r>
          </a:p>
        </p:txBody>
      </p:sp>
      <p:sp>
        <p:nvSpPr>
          <p:cNvPr id="14" name="正方形/長方形 13"/>
          <p:cNvSpPr/>
          <p:nvPr/>
        </p:nvSpPr>
        <p:spPr>
          <a:xfrm>
            <a:off x="628647" y="3609469"/>
            <a:ext cx="2272813" cy="30597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350" dirty="0"/>
              <a:t>$ cd visuallize</a:t>
            </a:r>
            <a:endParaRPr lang="ja-JP" altLang="en-US" sz="1350" dirty="0"/>
          </a:p>
        </p:txBody>
      </p:sp>
    </p:spTree>
    <p:extLst>
      <p:ext uri="{BB962C8B-B14F-4D97-AF65-F5344CB8AC3E}">
        <p14:creationId xmlns:p14="http://schemas.microsoft.com/office/powerpoint/2010/main" val="1023092642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1679</TotalTime>
  <Words>1147</Words>
  <Application>Microsoft Office PowerPoint</Application>
  <PresentationFormat>画面に合わせる (4:3)</PresentationFormat>
  <Paragraphs>161</Paragraphs>
  <Slides>15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15</vt:i4>
      </vt:variant>
    </vt:vector>
  </HeadingPairs>
  <TitlesOfParts>
    <vt:vector size="22" baseType="lpstr">
      <vt:lpstr>游ゴシック</vt:lpstr>
      <vt:lpstr>游ゴシック</vt:lpstr>
      <vt:lpstr>游ゴシック Light</vt:lpstr>
      <vt:lpstr>Arial</vt:lpstr>
      <vt:lpstr>Calibri</vt:lpstr>
      <vt:lpstr>Calibri Light</vt:lpstr>
      <vt:lpstr>ホワイト</vt:lpstr>
      <vt:lpstr>従来の画像認識とDeep Learning</vt:lpstr>
      <vt:lpstr>CNNについて</vt:lpstr>
      <vt:lpstr>CNNについて</vt:lpstr>
      <vt:lpstr>CNNについて</vt:lpstr>
      <vt:lpstr>mnistのネットワーク</vt:lpstr>
      <vt:lpstr>コマンドの半角スペースについて</vt:lpstr>
      <vt:lpstr>前回の続きから始めるには？</vt:lpstr>
      <vt:lpstr>パスの設定</vt:lpstr>
      <vt:lpstr>学習した内容を見てみる(可視化)</vt:lpstr>
      <vt:lpstr>学習した内容を見てみる(可視化)</vt:lpstr>
      <vt:lpstr>学習した内容を見てみる(可視化)</vt:lpstr>
      <vt:lpstr>実際に画像分類をやってみる</vt:lpstr>
      <vt:lpstr>実際に画像分類をやってみる</vt:lpstr>
      <vt:lpstr>実際に画像分類をやってみる</vt:lpstr>
      <vt:lpstr>実際に画像分類をやってみる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前回の続きから始めるには？</dc:title>
  <dc:creator>mizofumi0411 mizofumi0411</dc:creator>
  <cp:lastModifiedBy>mizofumi0411 mizofumi0411</cp:lastModifiedBy>
  <cp:revision>58</cp:revision>
  <dcterms:created xsi:type="dcterms:W3CDTF">2016-11-17T01:57:40Z</dcterms:created>
  <dcterms:modified xsi:type="dcterms:W3CDTF">2016-12-05T14:50:33Z</dcterms:modified>
</cp:coreProperties>
</file>